
<file path=[Content_Types].xml><?xml version="1.0" encoding="utf-8"?>
<Types xmlns="http://schemas.openxmlformats.org/package/2006/content-types">
  <Default Extension="emf" ContentType="image/x-emf"/>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sldIdLst>
    <p:sldId id="262" r:id="rId2"/>
    <p:sldId id="267" r:id="rId3"/>
    <p:sldId id="354" r:id="rId4"/>
    <p:sldId id="279" r:id="rId5"/>
    <p:sldId id="281" r:id="rId6"/>
    <p:sldId id="282" r:id="rId7"/>
    <p:sldId id="283" r:id="rId8"/>
    <p:sldId id="288" r:id="rId9"/>
    <p:sldId id="292" r:id="rId10"/>
    <p:sldId id="345" r:id="rId11"/>
    <p:sldId id="344" r:id="rId12"/>
    <p:sldId id="286" r:id="rId13"/>
    <p:sldId id="352" r:id="rId14"/>
    <p:sldId id="355" r:id="rId15"/>
    <p:sldId id="365" r:id="rId16"/>
    <p:sldId id="357" r:id="rId17"/>
    <p:sldId id="362" r:id="rId18"/>
    <p:sldId id="356" r:id="rId19"/>
    <p:sldId id="350" r:id="rId20"/>
    <p:sldId id="364" r:id="rId21"/>
    <p:sldId id="363" r:id="rId22"/>
    <p:sldId id="353" r:id="rId23"/>
    <p:sldId id="367" r:id="rId24"/>
    <p:sldId id="370" r:id="rId25"/>
    <p:sldId id="366" r:id="rId26"/>
    <p:sldId id="368" r:id="rId27"/>
    <p:sldId id="369"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Segoe UI" panose="020B0502040204020203" pitchFamily="34" charset="0"/>
      <p:regular r:id="rId34"/>
      <p:bold r:id="rId35"/>
      <p:italic r:id="rId36"/>
      <p:boldItalic r:id="rId37"/>
    </p:embeddedFont>
    <p:embeddedFont>
      <p:font typeface="Segoe UI Light" panose="020B0502040204020203" pitchFamily="34" charset="0"/>
      <p:regular r:id="rId38"/>
      <p:italic r:id="rId39"/>
    </p:embeddedFont>
    <p:embeddedFont>
      <p:font typeface="Segoe UI Semibold" panose="020B0502040204020203" pitchFamily="34" charset="0"/>
      <p:regular r:id="rId40"/>
      <p:bold r:id="rId41"/>
      <p:italic r:id="rId42"/>
      <p:boldItalic r:id="rId43"/>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08" autoAdjust="0"/>
    <p:restoredTop sz="94681" autoAdjust="0"/>
  </p:normalViewPr>
  <p:slideViewPr>
    <p:cSldViewPr snapToGrid="0" snapToObjects="1">
      <p:cViewPr varScale="1">
        <p:scale>
          <a:sx n="122" d="100"/>
          <a:sy n="122" d="100"/>
        </p:scale>
        <p:origin x="131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2025-04-09</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2025-04-09</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2025-04-09</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2025-04-09</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2025-04-09</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2025-04-09</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2025-04-09</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2025-04-09</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2025-04-09</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2025-04-09</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gitlab.esss.lu.se/ics-ansible-galaxy/ics-ans-ioc/" TargetMode="External"/><Relationship Id="rId2" Type="http://schemas.openxmlformats.org/officeDocument/2006/relationships/hyperlink" Target="https://e3.pages.esss.lu.se/"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9B0-4D87-90F3-AB0D-CC359B5BD7E7}"/>
              </a:ext>
            </a:extLst>
          </p:cNvPr>
          <p:cNvSpPr>
            <a:spLocks noGrp="1"/>
          </p:cNvSpPr>
          <p:nvPr>
            <p:ph type="title"/>
          </p:nvPr>
        </p:nvSpPr>
        <p:spPr/>
        <p:txBody>
          <a:bodyPr/>
          <a:lstStyle/>
          <a:p>
            <a:r>
              <a:rPr lang="en-SE" dirty="0"/>
              <a:t>The Controls Ecosystem (CE)</a:t>
            </a:r>
          </a:p>
        </p:txBody>
      </p:sp>
      <p:sp>
        <p:nvSpPr>
          <p:cNvPr id="3" name="Footer Placeholder 2">
            <a:extLst>
              <a:ext uri="{FF2B5EF4-FFF2-40B4-BE49-F238E27FC236}">
                <a16:creationId xmlns:a16="http://schemas.microsoft.com/office/drawing/2014/main" id="{2D92233B-33F7-27B7-4080-BF4E68B3F201}"/>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0EE4C1E-CF4C-096F-6EBA-53DDC4B657CB}"/>
              </a:ext>
            </a:extLst>
          </p:cNvPr>
          <p:cNvSpPr>
            <a:spLocks noGrp="1"/>
          </p:cNvSpPr>
          <p:nvPr>
            <p:ph type="sldNum" sz="quarter" idx="12"/>
          </p:nvPr>
        </p:nvSpPr>
        <p:spPr/>
        <p:txBody>
          <a:bodyPr/>
          <a:lstStyle/>
          <a:p>
            <a:fld id="{F7283078-D760-1647-8B80-66BA8B52336D}" type="slidenum">
              <a:rPr lang="sv-SE" smtClean="0"/>
              <a:t>10</a:t>
            </a:fld>
            <a:endParaRPr lang="sv-SE" dirty="0"/>
          </a:p>
        </p:txBody>
      </p:sp>
      <p:sp>
        <p:nvSpPr>
          <p:cNvPr id="5" name="Text Placeholder 4">
            <a:extLst>
              <a:ext uri="{FF2B5EF4-FFF2-40B4-BE49-F238E27FC236}">
                <a16:creationId xmlns:a16="http://schemas.microsoft.com/office/drawing/2014/main" id="{BA778CAA-FD6D-38ED-8BB1-3D6A71FE79C5}"/>
              </a:ext>
            </a:extLst>
          </p:cNvPr>
          <p:cNvSpPr>
            <a:spLocks noGrp="1"/>
          </p:cNvSpPr>
          <p:nvPr>
            <p:ph type="body" sz="quarter" idx="14"/>
          </p:nvPr>
        </p:nvSpPr>
        <p:spPr/>
        <p:txBody>
          <a:bodyPr/>
          <a:lstStyle/>
          <a:p>
            <a:r>
              <a:rPr lang="en-SE" dirty="0"/>
              <a:t>Where we are today</a:t>
            </a:r>
          </a:p>
        </p:txBody>
      </p:sp>
      <p:sp>
        <p:nvSpPr>
          <p:cNvPr id="6" name="Content Placeholder 5">
            <a:extLst>
              <a:ext uri="{FF2B5EF4-FFF2-40B4-BE49-F238E27FC236}">
                <a16:creationId xmlns:a16="http://schemas.microsoft.com/office/drawing/2014/main" id="{12F36576-8165-B116-DB63-2105C81BD7D2}"/>
              </a:ext>
            </a:extLst>
          </p:cNvPr>
          <p:cNvSpPr>
            <a:spLocks noGrp="1"/>
          </p:cNvSpPr>
          <p:nvPr>
            <p:ph idx="1"/>
          </p:nvPr>
        </p:nvSpPr>
        <p:spPr/>
        <p:txBody>
          <a:bodyPr/>
          <a:lstStyle/>
          <a:p>
            <a:pPr lvl="1"/>
            <a:r>
              <a:rPr lang="en-SE" dirty="0"/>
              <a:t>We have a deployment service, a monitoring service, and a templating service in production</a:t>
            </a:r>
          </a:p>
          <a:p>
            <a:pPr lvl="1"/>
            <a:r>
              <a:rPr lang="en-SE" dirty="0"/>
              <a:t>We are still using the old naming service, but are working on its replacement</a:t>
            </a:r>
          </a:p>
          <a:p>
            <a:pPr lvl="1"/>
            <a:r>
              <a:rPr lang="en-SE" dirty="0"/>
              <a:t>We have deprecated one of the old services (IOC factory)</a:t>
            </a:r>
          </a:p>
          <a:p>
            <a:pPr lvl="1"/>
            <a:r>
              <a:rPr lang="en-SE" dirty="0"/>
              <a:t>The remaining three will be deprecated Soon™️</a:t>
            </a:r>
          </a:p>
        </p:txBody>
      </p:sp>
      <p:sp>
        <p:nvSpPr>
          <p:cNvPr id="7" name="Date Placeholder 6">
            <a:extLst>
              <a:ext uri="{FF2B5EF4-FFF2-40B4-BE49-F238E27FC236}">
                <a16:creationId xmlns:a16="http://schemas.microsoft.com/office/drawing/2014/main" id="{757AE958-13A9-C553-0AF4-D9BBA34FC7AC}"/>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5824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E912-98C3-9B7B-2EB4-2E8BA1146C4D}"/>
              </a:ext>
            </a:extLst>
          </p:cNvPr>
          <p:cNvSpPr>
            <a:spLocks noGrp="1"/>
          </p:cNvSpPr>
          <p:nvPr>
            <p:ph type="title"/>
          </p:nvPr>
        </p:nvSpPr>
        <p:spPr/>
        <p:txBody>
          <a:bodyPr/>
          <a:lstStyle/>
          <a:p>
            <a:r>
              <a:rPr lang="en-SE" dirty="0"/>
              <a:t>The Controls Ecosystem (CE)</a:t>
            </a:r>
          </a:p>
        </p:txBody>
      </p:sp>
      <p:sp>
        <p:nvSpPr>
          <p:cNvPr id="3" name="Footer Placeholder 2">
            <a:extLst>
              <a:ext uri="{FF2B5EF4-FFF2-40B4-BE49-F238E27FC236}">
                <a16:creationId xmlns:a16="http://schemas.microsoft.com/office/drawing/2014/main" id="{4CA81D16-826E-2714-97A0-06412778F66C}"/>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A1D18B32-CBB8-5D23-9E63-DC44C7C4437B}"/>
              </a:ext>
            </a:extLst>
          </p:cNvPr>
          <p:cNvSpPr>
            <a:spLocks noGrp="1"/>
          </p:cNvSpPr>
          <p:nvPr>
            <p:ph type="sldNum" sz="quarter" idx="12"/>
          </p:nvPr>
        </p:nvSpPr>
        <p:spPr/>
        <p:txBody>
          <a:bodyPr/>
          <a:lstStyle/>
          <a:p>
            <a:fld id="{F7283078-D760-1647-8B80-66BA8B52336D}" type="slidenum">
              <a:rPr lang="sv-SE" smtClean="0"/>
              <a:t>11</a:t>
            </a:fld>
            <a:endParaRPr lang="sv-SE" dirty="0"/>
          </a:p>
        </p:txBody>
      </p:sp>
      <p:sp>
        <p:nvSpPr>
          <p:cNvPr id="5" name="Text Placeholder 4">
            <a:extLst>
              <a:ext uri="{FF2B5EF4-FFF2-40B4-BE49-F238E27FC236}">
                <a16:creationId xmlns:a16="http://schemas.microsoft.com/office/drawing/2014/main" id="{95ED6E14-D908-9CEC-A72F-67A77A872D15}"/>
              </a:ext>
            </a:extLst>
          </p:cNvPr>
          <p:cNvSpPr>
            <a:spLocks noGrp="1"/>
          </p:cNvSpPr>
          <p:nvPr>
            <p:ph type="body" sz="quarter" idx="14"/>
          </p:nvPr>
        </p:nvSpPr>
        <p:spPr/>
        <p:txBody>
          <a:bodyPr/>
          <a:lstStyle/>
          <a:p>
            <a:r>
              <a:rPr lang="en-SE" dirty="0"/>
              <a:t>Integrations</a:t>
            </a:r>
          </a:p>
        </p:txBody>
      </p:sp>
      <p:sp>
        <p:nvSpPr>
          <p:cNvPr id="6" name="Content Placeholder 5">
            <a:extLst>
              <a:ext uri="{FF2B5EF4-FFF2-40B4-BE49-F238E27FC236}">
                <a16:creationId xmlns:a16="http://schemas.microsoft.com/office/drawing/2014/main" id="{7DEFD251-B03D-A4AB-307F-E77661ED948B}"/>
              </a:ext>
            </a:extLst>
          </p:cNvPr>
          <p:cNvSpPr>
            <a:spLocks noGrp="1"/>
          </p:cNvSpPr>
          <p:nvPr>
            <p:ph idx="1"/>
          </p:nvPr>
        </p:nvSpPr>
        <p:spPr/>
        <p:txBody>
          <a:bodyPr/>
          <a:lstStyle/>
          <a:p>
            <a:r>
              <a:rPr lang="en-GB" dirty="0"/>
              <a:t>Outside of the services that constitute the ecosystem, we use:</a:t>
            </a:r>
            <a:endParaRPr lang="en-GB" dirty="0">
              <a:effectLst/>
            </a:endParaRPr>
          </a:p>
          <a:p>
            <a:pPr lvl="1"/>
            <a:r>
              <a:rPr lang="en-GB" dirty="0">
                <a:effectLst/>
              </a:rPr>
              <a:t>Ping (for authentication and authorisation)</a:t>
            </a:r>
            <a:endParaRPr lang="en-GB" dirty="0"/>
          </a:p>
          <a:p>
            <a:pPr lvl="1"/>
            <a:r>
              <a:rPr lang="en-GB" dirty="0">
                <a:effectLst/>
              </a:rPr>
              <a:t>GitLab (as devops platform)</a:t>
            </a:r>
            <a:endParaRPr lang="en-GB" dirty="0"/>
          </a:p>
          <a:p>
            <a:pPr lvl="1"/>
            <a:r>
              <a:rPr lang="en-GB" dirty="0">
                <a:effectLst/>
              </a:rPr>
              <a:t>AWX (as ansible task engine)</a:t>
            </a:r>
            <a:endParaRPr lang="en-GB" dirty="0"/>
          </a:p>
          <a:p>
            <a:pPr lvl="1"/>
            <a:r>
              <a:rPr lang="en-GB" dirty="0">
                <a:effectLst/>
              </a:rPr>
              <a:t>Netbox (for network and device configuration)</a:t>
            </a:r>
            <a:endParaRPr lang="en-GB" dirty="0"/>
          </a:p>
          <a:p>
            <a:pPr lvl="1"/>
            <a:r>
              <a:rPr lang="en-GB" dirty="0">
                <a:effectLst/>
              </a:rPr>
              <a:t>Prometheus (as monitoring system and time-series database)</a:t>
            </a:r>
            <a:endParaRPr lang="en-GB" dirty="0"/>
          </a:p>
          <a:p>
            <a:pPr lvl="1"/>
            <a:r>
              <a:rPr lang="en-GB" dirty="0">
                <a:effectLst/>
              </a:rPr>
              <a:t>ChannelFinder (as EPICS record directory service)</a:t>
            </a:r>
            <a:endParaRPr lang="en-GB" dirty="0"/>
          </a:p>
          <a:p>
            <a:pPr lvl="1"/>
            <a:r>
              <a:rPr lang="en-GB" dirty="0">
                <a:effectLst/>
              </a:rPr>
              <a:t>Grafana Loki (for log aggregation)</a:t>
            </a:r>
          </a:p>
          <a:p>
            <a:pPr lvl="1"/>
            <a:r>
              <a:rPr lang="en-GB" dirty="0">
                <a:effectLst/>
              </a:rPr>
              <a:t>ENOVIA (“CHESS”; ESS’ product lifecycle manager)</a:t>
            </a:r>
          </a:p>
          <a:p>
            <a:pPr marL="0" indent="0">
              <a:buNone/>
            </a:pPr>
            <a:endParaRPr lang="en-GB" dirty="0">
              <a:effectLst/>
            </a:endParaRPr>
          </a:p>
        </p:txBody>
      </p:sp>
      <p:sp>
        <p:nvSpPr>
          <p:cNvPr id="7" name="Date Placeholder 6">
            <a:extLst>
              <a:ext uri="{FF2B5EF4-FFF2-40B4-BE49-F238E27FC236}">
                <a16:creationId xmlns:a16="http://schemas.microsoft.com/office/drawing/2014/main" id="{CF8300B3-CA86-F4D7-C75B-6A184030E723}"/>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201986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489B-A921-987A-8556-88842619C6D6}"/>
              </a:ext>
            </a:extLst>
          </p:cNvPr>
          <p:cNvSpPr>
            <a:spLocks noGrp="1"/>
          </p:cNvSpPr>
          <p:nvPr>
            <p:ph type="title"/>
          </p:nvPr>
        </p:nvSpPr>
        <p:spPr/>
        <p:txBody>
          <a:bodyPr/>
          <a:lstStyle/>
          <a:p>
            <a:r>
              <a:rPr lang="en-SE" dirty="0"/>
              <a:t>Usage</a:t>
            </a:r>
          </a:p>
        </p:txBody>
      </p:sp>
      <p:sp>
        <p:nvSpPr>
          <p:cNvPr id="3" name="Footer Placeholder 2">
            <a:extLst>
              <a:ext uri="{FF2B5EF4-FFF2-40B4-BE49-F238E27FC236}">
                <a16:creationId xmlns:a16="http://schemas.microsoft.com/office/drawing/2014/main" id="{E2E93076-C651-E862-ADAE-AA90DB5A3EE4}"/>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F6DDB991-F24F-A692-B087-0639A76E7C0B}"/>
              </a:ext>
            </a:extLst>
          </p:cNvPr>
          <p:cNvSpPr>
            <a:spLocks noGrp="1"/>
          </p:cNvSpPr>
          <p:nvPr>
            <p:ph type="sldNum" sz="quarter" idx="12"/>
          </p:nvPr>
        </p:nvSpPr>
        <p:spPr/>
        <p:txBody>
          <a:bodyPr/>
          <a:lstStyle/>
          <a:p>
            <a:fld id="{F7283078-D760-1647-8B80-66BA8B52336D}" type="slidenum">
              <a:rPr lang="sv-SE" smtClean="0"/>
              <a:t>12</a:t>
            </a:fld>
            <a:endParaRPr lang="sv-SE" dirty="0"/>
          </a:p>
        </p:txBody>
      </p:sp>
      <p:sp>
        <p:nvSpPr>
          <p:cNvPr id="5" name="Text Placeholder 4">
            <a:extLst>
              <a:ext uri="{FF2B5EF4-FFF2-40B4-BE49-F238E27FC236}">
                <a16:creationId xmlns:a16="http://schemas.microsoft.com/office/drawing/2014/main" id="{231C789F-0611-1FCC-7C9D-84D667B51A6A}"/>
              </a:ext>
            </a:extLst>
          </p:cNvPr>
          <p:cNvSpPr>
            <a:spLocks noGrp="1"/>
          </p:cNvSpPr>
          <p:nvPr>
            <p:ph type="body" sz="quarter" idx="14"/>
          </p:nvPr>
        </p:nvSpPr>
        <p:spPr/>
        <p:txBody>
          <a:bodyPr/>
          <a:lstStyle/>
          <a:p>
            <a:r>
              <a:rPr lang="en-SE" dirty="0"/>
              <a:t>Adoption and control system growth</a:t>
            </a:r>
          </a:p>
        </p:txBody>
      </p:sp>
      <p:sp>
        <p:nvSpPr>
          <p:cNvPr id="6" name="Content Placeholder 5">
            <a:extLst>
              <a:ext uri="{FF2B5EF4-FFF2-40B4-BE49-F238E27FC236}">
                <a16:creationId xmlns:a16="http://schemas.microsoft.com/office/drawing/2014/main" id="{77155A16-FDF6-091E-F560-72318DEC0316}"/>
              </a:ext>
            </a:extLst>
          </p:cNvPr>
          <p:cNvSpPr>
            <a:spLocks noGrp="1"/>
          </p:cNvSpPr>
          <p:nvPr>
            <p:ph idx="1"/>
          </p:nvPr>
        </p:nvSpPr>
        <p:spPr/>
        <p:txBody>
          <a:bodyPr/>
          <a:lstStyle/>
          <a:p>
            <a:r>
              <a:rPr lang="en-SE" dirty="0"/>
              <a:t>We have gone from 0 IOCs deployed in a standardised manner in 2020 to</a:t>
            </a:r>
          </a:p>
          <a:p>
            <a:pPr lvl="1"/>
            <a:r>
              <a:rPr lang="en-SE" dirty="0"/>
              <a:t>64 IOCs in February 2021</a:t>
            </a:r>
          </a:p>
          <a:p>
            <a:pPr lvl="1"/>
            <a:r>
              <a:rPr lang="en-SE" dirty="0"/>
              <a:t>408 IOCs in June 2022</a:t>
            </a:r>
          </a:p>
          <a:p>
            <a:pPr lvl="1"/>
            <a:r>
              <a:rPr lang="en-SE" dirty="0"/>
              <a:t>1 012 IOCs in June 2023</a:t>
            </a:r>
          </a:p>
          <a:p>
            <a:pPr marL="82550" lvl="1" indent="0">
              <a:buNone/>
            </a:pPr>
            <a:endParaRPr lang="en-SE" dirty="0"/>
          </a:p>
          <a:p>
            <a:pPr marL="82550" lvl="1" indent="0">
              <a:buNone/>
            </a:pPr>
            <a:r>
              <a:rPr lang="en-SE" dirty="0"/>
              <a:t>And then we started exporting also entity statistics in Prometheus…</a:t>
            </a:r>
          </a:p>
        </p:txBody>
      </p:sp>
      <p:sp>
        <p:nvSpPr>
          <p:cNvPr id="7" name="Date Placeholder 6">
            <a:extLst>
              <a:ext uri="{FF2B5EF4-FFF2-40B4-BE49-F238E27FC236}">
                <a16:creationId xmlns:a16="http://schemas.microsoft.com/office/drawing/2014/main" id="{BE39E8C6-D5C5-8120-2DAD-4C5C4FCCCB24}"/>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21359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489B-A921-987A-8556-88842619C6D6}"/>
              </a:ext>
            </a:extLst>
          </p:cNvPr>
          <p:cNvSpPr>
            <a:spLocks noGrp="1"/>
          </p:cNvSpPr>
          <p:nvPr>
            <p:ph type="title"/>
          </p:nvPr>
        </p:nvSpPr>
        <p:spPr/>
        <p:txBody>
          <a:bodyPr/>
          <a:lstStyle/>
          <a:p>
            <a:r>
              <a:rPr lang="en-SE" dirty="0"/>
              <a:t>Usage</a:t>
            </a:r>
          </a:p>
        </p:txBody>
      </p:sp>
      <p:sp>
        <p:nvSpPr>
          <p:cNvPr id="3" name="Footer Placeholder 2">
            <a:extLst>
              <a:ext uri="{FF2B5EF4-FFF2-40B4-BE49-F238E27FC236}">
                <a16:creationId xmlns:a16="http://schemas.microsoft.com/office/drawing/2014/main" id="{E2E93076-C651-E862-ADAE-AA90DB5A3EE4}"/>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F6DDB991-F24F-A692-B087-0639A76E7C0B}"/>
              </a:ext>
            </a:extLst>
          </p:cNvPr>
          <p:cNvSpPr>
            <a:spLocks noGrp="1"/>
          </p:cNvSpPr>
          <p:nvPr>
            <p:ph type="sldNum" sz="quarter" idx="12"/>
          </p:nvPr>
        </p:nvSpPr>
        <p:spPr/>
        <p:txBody>
          <a:bodyPr/>
          <a:lstStyle/>
          <a:p>
            <a:fld id="{F7283078-D760-1647-8B80-66BA8B52336D}" type="slidenum">
              <a:rPr lang="sv-SE" smtClean="0"/>
              <a:t>13</a:t>
            </a:fld>
            <a:endParaRPr lang="sv-SE" dirty="0"/>
          </a:p>
        </p:txBody>
      </p:sp>
      <p:sp>
        <p:nvSpPr>
          <p:cNvPr id="5" name="Text Placeholder 4">
            <a:extLst>
              <a:ext uri="{FF2B5EF4-FFF2-40B4-BE49-F238E27FC236}">
                <a16:creationId xmlns:a16="http://schemas.microsoft.com/office/drawing/2014/main" id="{231C789F-0611-1FCC-7C9D-84D667B51A6A}"/>
              </a:ext>
            </a:extLst>
          </p:cNvPr>
          <p:cNvSpPr>
            <a:spLocks noGrp="1"/>
          </p:cNvSpPr>
          <p:nvPr>
            <p:ph type="body" sz="quarter" idx="14"/>
          </p:nvPr>
        </p:nvSpPr>
        <p:spPr/>
        <p:txBody>
          <a:bodyPr/>
          <a:lstStyle/>
          <a:p>
            <a:r>
              <a:rPr lang="en-SE" dirty="0"/>
              <a:t>Today</a:t>
            </a:r>
          </a:p>
        </p:txBody>
      </p:sp>
      <p:pic>
        <p:nvPicPr>
          <p:cNvPr id="9" name="Content Placeholder 8">
            <a:extLst>
              <a:ext uri="{FF2B5EF4-FFF2-40B4-BE49-F238E27FC236}">
                <a16:creationId xmlns:a16="http://schemas.microsoft.com/office/drawing/2014/main" id="{C256FB4E-2E41-363E-BC08-C5E47B40009F}"/>
              </a:ext>
            </a:extLst>
          </p:cNvPr>
          <p:cNvPicPr>
            <a:picLocks noGrp="1" noChangeAspect="1"/>
          </p:cNvPicPr>
          <p:nvPr>
            <p:ph idx="1"/>
          </p:nvPr>
        </p:nvPicPr>
        <p:blipFill>
          <a:blip r:embed="rId2"/>
          <a:stretch>
            <a:fillRect/>
          </a:stretch>
        </p:blipFill>
        <p:spPr>
          <a:xfrm>
            <a:off x="1124916" y="1562100"/>
            <a:ext cx="9303994" cy="4768850"/>
          </a:xfrm>
          <a:prstGeom prst="rect">
            <a:avLst/>
          </a:prstGeom>
        </p:spPr>
      </p:pic>
      <p:sp>
        <p:nvSpPr>
          <p:cNvPr id="7" name="Date Placeholder 6">
            <a:extLst>
              <a:ext uri="{FF2B5EF4-FFF2-40B4-BE49-F238E27FC236}">
                <a16:creationId xmlns:a16="http://schemas.microsoft.com/office/drawing/2014/main" id="{BE39E8C6-D5C5-8120-2DAD-4C5C4FCCCB24}"/>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625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489B-A921-987A-8556-88842619C6D6}"/>
              </a:ext>
            </a:extLst>
          </p:cNvPr>
          <p:cNvSpPr>
            <a:spLocks noGrp="1"/>
          </p:cNvSpPr>
          <p:nvPr>
            <p:ph type="title"/>
          </p:nvPr>
        </p:nvSpPr>
        <p:spPr/>
        <p:txBody>
          <a:bodyPr/>
          <a:lstStyle/>
          <a:p>
            <a:r>
              <a:rPr lang="en-SE" dirty="0"/>
              <a:t>Usage</a:t>
            </a:r>
          </a:p>
        </p:txBody>
      </p:sp>
      <p:sp>
        <p:nvSpPr>
          <p:cNvPr id="3" name="Footer Placeholder 2">
            <a:extLst>
              <a:ext uri="{FF2B5EF4-FFF2-40B4-BE49-F238E27FC236}">
                <a16:creationId xmlns:a16="http://schemas.microsoft.com/office/drawing/2014/main" id="{E2E93076-C651-E862-ADAE-AA90DB5A3EE4}"/>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F6DDB991-F24F-A692-B087-0639A76E7C0B}"/>
              </a:ext>
            </a:extLst>
          </p:cNvPr>
          <p:cNvSpPr>
            <a:spLocks noGrp="1"/>
          </p:cNvSpPr>
          <p:nvPr>
            <p:ph type="sldNum" sz="quarter" idx="12"/>
          </p:nvPr>
        </p:nvSpPr>
        <p:spPr/>
        <p:txBody>
          <a:bodyPr/>
          <a:lstStyle/>
          <a:p>
            <a:fld id="{F7283078-D760-1647-8B80-66BA8B52336D}" type="slidenum">
              <a:rPr lang="sv-SE" smtClean="0"/>
              <a:t>14</a:t>
            </a:fld>
            <a:endParaRPr lang="sv-SE" dirty="0"/>
          </a:p>
        </p:txBody>
      </p:sp>
      <p:sp>
        <p:nvSpPr>
          <p:cNvPr id="5" name="Text Placeholder 4">
            <a:extLst>
              <a:ext uri="{FF2B5EF4-FFF2-40B4-BE49-F238E27FC236}">
                <a16:creationId xmlns:a16="http://schemas.microsoft.com/office/drawing/2014/main" id="{231C789F-0611-1FCC-7C9D-84D667B51A6A}"/>
              </a:ext>
            </a:extLst>
          </p:cNvPr>
          <p:cNvSpPr>
            <a:spLocks noGrp="1"/>
          </p:cNvSpPr>
          <p:nvPr>
            <p:ph type="body" sz="quarter" idx="14"/>
          </p:nvPr>
        </p:nvSpPr>
        <p:spPr/>
        <p:txBody>
          <a:bodyPr/>
          <a:lstStyle/>
          <a:p>
            <a:r>
              <a:rPr lang="en-SE" dirty="0"/>
              <a:t>Today (2)</a:t>
            </a:r>
          </a:p>
        </p:txBody>
      </p:sp>
      <p:sp>
        <p:nvSpPr>
          <p:cNvPr id="7" name="Date Placeholder 6">
            <a:extLst>
              <a:ext uri="{FF2B5EF4-FFF2-40B4-BE49-F238E27FC236}">
                <a16:creationId xmlns:a16="http://schemas.microsoft.com/office/drawing/2014/main" id="{BE39E8C6-D5C5-8120-2DAD-4C5C4FCCCB24}"/>
              </a:ext>
            </a:extLst>
          </p:cNvPr>
          <p:cNvSpPr>
            <a:spLocks noGrp="1"/>
          </p:cNvSpPr>
          <p:nvPr>
            <p:ph type="dt" sz="half" idx="10"/>
          </p:nvPr>
        </p:nvSpPr>
        <p:spPr/>
        <p:txBody>
          <a:bodyPr/>
          <a:lstStyle/>
          <a:p>
            <a:r>
              <a:rPr lang="sv-SE" dirty="0"/>
              <a:t>2025-04-09</a:t>
            </a:r>
          </a:p>
        </p:txBody>
      </p:sp>
      <p:pic>
        <p:nvPicPr>
          <p:cNvPr id="10" name="Content Placeholder 9">
            <a:extLst>
              <a:ext uri="{FF2B5EF4-FFF2-40B4-BE49-F238E27FC236}">
                <a16:creationId xmlns:a16="http://schemas.microsoft.com/office/drawing/2014/main" id="{E87F35F3-E337-93DD-AA1A-FA26E279E71B}"/>
              </a:ext>
            </a:extLst>
          </p:cNvPr>
          <p:cNvPicPr>
            <a:picLocks noGrp="1" noChangeAspect="1"/>
          </p:cNvPicPr>
          <p:nvPr>
            <p:ph idx="1"/>
          </p:nvPr>
        </p:nvPicPr>
        <p:blipFill>
          <a:blip r:embed="rId2"/>
          <a:stretch>
            <a:fillRect/>
          </a:stretch>
        </p:blipFill>
        <p:spPr>
          <a:xfrm>
            <a:off x="1480862" y="1562100"/>
            <a:ext cx="8592101" cy="4768850"/>
          </a:xfrm>
          <a:prstGeom prst="rect">
            <a:avLst/>
          </a:prstGeom>
        </p:spPr>
      </p:pic>
    </p:spTree>
    <p:extLst>
      <p:ext uri="{BB962C8B-B14F-4D97-AF65-F5344CB8AC3E}">
        <p14:creationId xmlns:p14="http://schemas.microsoft.com/office/powerpoint/2010/main" val="208140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489B-A921-987A-8556-88842619C6D6}"/>
              </a:ext>
            </a:extLst>
          </p:cNvPr>
          <p:cNvSpPr>
            <a:spLocks noGrp="1"/>
          </p:cNvSpPr>
          <p:nvPr>
            <p:ph type="title"/>
          </p:nvPr>
        </p:nvSpPr>
        <p:spPr/>
        <p:txBody>
          <a:bodyPr/>
          <a:lstStyle/>
          <a:p>
            <a:r>
              <a:rPr lang="en-SE" dirty="0"/>
              <a:t>Capabilities</a:t>
            </a:r>
          </a:p>
        </p:txBody>
      </p:sp>
      <p:sp>
        <p:nvSpPr>
          <p:cNvPr id="3" name="Footer Placeholder 2">
            <a:extLst>
              <a:ext uri="{FF2B5EF4-FFF2-40B4-BE49-F238E27FC236}">
                <a16:creationId xmlns:a16="http://schemas.microsoft.com/office/drawing/2014/main" id="{E2E93076-C651-E862-ADAE-AA90DB5A3EE4}"/>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F6DDB991-F24F-A692-B087-0639A76E7C0B}"/>
              </a:ext>
            </a:extLst>
          </p:cNvPr>
          <p:cNvSpPr>
            <a:spLocks noGrp="1"/>
          </p:cNvSpPr>
          <p:nvPr>
            <p:ph type="sldNum" sz="quarter" idx="12"/>
          </p:nvPr>
        </p:nvSpPr>
        <p:spPr/>
        <p:txBody>
          <a:bodyPr/>
          <a:lstStyle/>
          <a:p>
            <a:fld id="{F7283078-D760-1647-8B80-66BA8B52336D}" type="slidenum">
              <a:rPr lang="sv-SE" smtClean="0"/>
              <a:t>15</a:t>
            </a:fld>
            <a:endParaRPr lang="sv-SE" dirty="0"/>
          </a:p>
        </p:txBody>
      </p:sp>
      <p:sp>
        <p:nvSpPr>
          <p:cNvPr id="5" name="Text Placeholder 4">
            <a:extLst>
              <a:ext uri="{FF2B5EF4-FFF2-40B4-BE49-F238E27FC236}">
                <a16:creationId xmlns:a16="http://schemas.microsoft.com/office/drawing/2014/main" id="{231C789F-0611-1FCC-7C9D-84D667B51A6A}"/>
              </a:ext>
            </a:extLst>
          </p:cNvPr>
          <p:cNvSpPr>
            <a:spLocks noGrp="1"/>
          </p:cNvSpPr>
          <p:nvPr>
            <p:ph type="body" sz="quarter" idx="14"/>
          </p:nvPr>
        </p:nvSpPr>
        <p:spPr/>
        <p:txBody>
          <a:bodyPr/>
          <a:lstStyle/>
          <a:p>
            <a:r>
              <a:rPr lang="en-SE" dirty="0"/>
              <a:t>More numbers</a:t>
            </a:r>
          </a:p>
        </p:txBody>
      </p:sp>
      <p:sp>
        <p:nvSpPr>
          <p:cNvPr id="6" name="Content Placeholder 5">
            <a:extLst>
              <a:ext uri="{FF2B5EF4-FFF2-40B4-BE49-F238E27FC236}">
                <a16:creationId xmlns:a16="http://schemas.microsoft.com/office/drawing/2014/main" id="{77155A16-FDF6-091E-F560-72318DEC0316}"/>
              </a:ext>
            </a:extLst>
          </p:cNvPr>
          <p:cNvSpPr>
            <a:spLocks noGrp="1"/>
          </p:cNvSpPr>
          <p:nvPr>
            <p:ph idx="1"/>
          </p:nvPr>
        </p:nvSpPr>
        <p:spPr/>
        <p:txBody>
          <a:bodyPr/>
          <a:lstStyle/>
          <a:p>
            <a:r>
              <a:rPr lang="en-SE" dirty="0"/>
              <a:t>We can deploy an individual IOC (of either type) in about 2.5-3 minutes</a:t>
            </a:r>
          </a:p>
          <a:p>
            <a:pPr lvl="1"/>
            <a:r>
              <a:rPr lang="en-SE" dirty="0"/>
              <a:t>This amounts to about 200-300 IOCs in one day</a:t>
            </a:r>
          </a:p>
          <a:p>
            <a:pPr lvl="1"/>
            <a:r>
              <a:rPr lang="en-SE" dirty="0"/>
              <a:t>We expect to soon be able to do this at least 5x as fast for larger batches</a:t>
            </a:r>
          </a:p>
          <a:p>
            <a:pPr lvl="1"/>
            <a:r>
              <a:rPr lang="en-SE" dirty="0"/>
              <a:t>We could technically reinstate every IOC at ESS with the click of one button</a:t>
            </a:r>
          </a:p>
          <a:p>
            <a:pPr marL="82550" lvl="1" indent="0">
              <a:buNone/>
            </a:pPr>
            <a:endParaRPr lang="en-SE" dirty="0"/>
          </a:p>
          <a:p>
            <a:r>
              <a:rPr lang="en-SE" dirty="0"/>
              <a:t>We can update 100s of IOCs in minutes to 10s of minutes</a:t>
            </a:r>
          </a:p>
          <a:p>
            <a:endParaRPr lang="en-SE" dirty="0"/>
          </a:p>
          <a:p>
            <a:r>
              <a:rPr lang="en-SE" dirty="0"/>
              <a:t>We can display alarms on all entitites, e.g. to highlight</a:t>
            </a:r>
          </a:p>
          <a:p>
            <a:pPr lvl="1"/>
            <a:r>
              <a:rPr lang="en-SE" dirty="0"/>
              <a:t>Invalid record names</a:t>
            </a:r>
          </a:p>
          <a:p>
            <a:pPr lvl="1"/>
            <a:r>
              <a:rPr lang="en-SE" dirty="0"/>
              <a:t>High system load</a:t>
            </a:r>
          </a:p>
        </p:txBody>
      </p:sp>
      <p:sp>
        <p:nvSpPr>
          <p:cNvPr id="7" name="Date Placeholder 6">
            <a:extLst>
              <a:ext uri="{FF2B5EF4-FFF2-40B4-BE49-F238E27FC236}">
                <a16:creationId xmlns:a16="http://schemas.microsoft.com/office/drawing/2014/main" id="{BE39E8C6-D5C5-8120-2DAD-4C5C4FCCCB24}"/>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228557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deploy &amp; monitor</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16</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Navigation demo</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16" name="Screen Recording 2025-04-08 at 22.16.25.mov">
            <a:hlinkClick r:id="" action="ppaction://media"/>
            <a:extLst>
              <a:ext uri="{FF2B5EF4-FFF2-40B4-BE49-F238E27FC236}">
                <a16:creationId xmlns:a16="http://schemas.microsoft.com/office/drawing/2014/main" id="{481C73FB-76FC-2746-E95A-D02DBEDA47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4913" y="1562100"/>
            <a:ext cx="9142412" cy="4768850"/>
          </a:xfrm>
        </p:spPr>
      </p:pic>
    </p:spTree>
    <p:extLst>
      <p:ext uri="{BB962C8B-B14F-4D97-AF65-F5344CB8AC3E}">
        <p14:creationId xmlns:p14="http://schemas.microsoft.com/office/powerpoint/2010/main" val="18185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8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deploy &amp; monitor</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17</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Deployment demo</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14" name="Screen Recording 2025-04-08 at 14.21.21.mov">
            <a:hlinkClick r:id="" action="ppaction://media"/>
            <a:extLst>
              <a:ext uri="{FF2B5EF4-FFF2-40B4-BE49-F238E27FC236}">
                <a16:creationId xmlns:a16="http://schemas.microsoft.com/office/drawing/2014/main" id="{F856A618-DB9A-E804-EB71-435FD019B6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89125" y="1562100"/>
            <a:ext cx="7773988" cy="4768850"/>
          </a:xfrm>
        </p:spPr>
      </p:pic>
    </p:spTree>
    <p:extLst>
      <p:ext uri="{BB962C8B-B14F-4D97-AF65-F5344CB8AC3E}">
        <p14:creationId xmlns:p14="http://schemas.microsoft.com/office/powerpoint/2010/main" val="351527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template</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18</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Generation demo</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10" name="Screen Recording 2025-04-08 at 12.10.49.mov">
            <a:hlinkClick r:id="" action="ppaction://media"/>
            <a:extLst>
              <a:ext uri="{FF2B5EF4-FFF2-40B4-BE49-F238E27FC236}">
                <a16:creationId xmlns:a16="http://schemas.microsoft.com/office/drawing/2014/main" id="{6C0E9785-B2EB-75D3-0A51-8D4C968BCC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4350" y="1562100"/>
            <a:ext cx="7985125" cy="4768850"/>
          </a:xfrm>
        </p:spPr>
      </p:pic>
    </p:spTree>
    <p:extLst>
      <p:ext uri="{BB962C8B-B14F-4D97-AF65-F5344CB8AC3E}">
        <p14:creationId xmlns:p14="http://schemas.microsoft.com/office/powerpoint/2010/main" val="223215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F866-0E93-98FD-E922-312307EA249F}"/>
              </a:ext>
            </a:extLst>
          </p:cNvPr>
          <p:cNvSpPr>
            <a:spLocks noGrp="1"/>
          </p:cNvSpPr>
          <p:nvPr>
            <p:ph type="title"/>
          </p:nvPr>
        </p:nvSpPr>
        <p:spPr/>
        <p:txBody>
          <a:bodyPr/>
          <a:lstStyle/>
          <a:p>
            <a:r>
              <a:rPr lang="en-SE" dirty="0"/>
              <a:t>The REST API</a:t>
            </a:r>
          </a:p>
        </p:txBody>
      </p:sp>
      <p:sp>
        <p:nvSpPr>
          <p:cNvPr id="3" name="Footer Placeholder 2">
            <a:extLst>
              <a:ext uri="{FF2B5EF4-FFF2-40B4-BE49-F238E27FC236}">
                <a16:creationId xmlns:a16="http://schemas.microsoft.com/office/drawing/2014/main" id="{A0ECFA06-6039-AE6C-63E5-50D50D2BE7AC}"/>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B305F49F-0977-2812-A134-C366BB47D164}"/>
              </a:ext>
            </a:extLst>
          </p:cNvPr>
          <p:cNvSpPr>
            <a:spLocks noGrp="1"/>
          </p:cNvSpPr>
          <p:nvPr>
            <p:ph type="sldNum" sz="quarter" idx="12"/>
          </p:nvPr>
        </p:nvSpPr>
        <p:spPr/>
        <p:txBody>
          <a:bodyPr/>
          <a:lstStyle/>
          <a:p>
            <a:fld id="{F7283078-D760-1647-8B80-66BA8B52336D}" type="slidenum">
              <a:rPr lang="sv-SE" smtClean="0"/>
              <a:t>19</a:t>
            </a:fld>
            <a:endParaRPr lang="sv-SE" dirty="0"/>
          </a:p>
        </p:txBody>
      </p:sp>
      <p:sp>
        <p:nvSpPr>
          <p:cNvPr id="5" name="Text Placeholder 4">
            <a:extLst>
              <a:ext uri="{FF2B5EF4-FFF2-40B4-BE49-F238E27FC236}">
                <a16:creationId xmlns:a16="http://schemas.microsoft.com/office/drawing/2014/main" id="{A697F553-3F6B-C80C-40B0-8BAE5B974D96}"/>
              </a:ext>
            </a:extLst>
          </p:cNvPr>
          <p:cNvSpPr>
            <a:spLocks noGrp="1"/>
          </p:cNvSpPr>
          <p:nvPr>
            <p:ph type="body" sz="quarter" idx="14"/>
          </p:nvPr>
        </p:nvSpPr>
        <p:spPr/>
        <p:txBody>
          <a:bodyPr/>
          <a:lstStyle/>
          <a:p>
            <a:r>
              <a:rPr lang="en-SE" dirty="0"/>
              <a:t>Enabling further analysis</a:t>
            </a:r>
          </a:p>
        </p:txBody>
      </p:sp>
      <p:sp>
        <p:nvSpPr>
          <p:cNvPr id="7" name="Date Placeholder 6">
            <a:extLst>
              <a:ext uri="{FF2B5EF4-FFF2-40B4-BE49-F238E27FC236}">
                <a16:creationId xmlns:a16="http://schemas.microsoft.com/office/drawing/2014/main" id="{FD44A058-A313-28B7-573C-587594AE88E3}"/>
              </a:ext>
            </a:extLst>
          </p:cNvPr>
          <p:cNvSpPr>
            <a:spLocks noGrp="1"/>
          </p:cNvSpPr>
          <p:nvPr>
            <p:ph type="dt" sz="half" idx="10"/>
          </p:nvPr>
        </p:nvSpPr>
        <p:spPr/>
        <p:txBody>
          <a:bodyPr/>
          <a:lstStyle/>
          <a:p>
            <a:r>
              <a:rPr lang="sv-SE" dirty="0"/>
              <a:t>2025-04-09</a:t>
            </a:r>
          </a:p>
        </p:txBody>
      </p:sp>
      <p:pic>
        <p:nvPicPr>
          <p:cNvPr id="9" name="Picture 8">
            <a:extLst>
              <a:ext uri="{FF2B5EF4-FFF2-40B4-BE49-F238E27FC236}">
                <a16:creationId xmlns:a16="http://schemas.microsoft.com/office/drawing/2014/main" id="{4EEBFAB9-DB46-D2BC-E070-1E86DC311500}"/>
              </a:ext>
            </a:extLst>
          </p:cNvPr>
          <p:cNvPicPr>
            <a:picLocks noChangeAspect="1"/>
          </p:cNvPicPr>
          <p:nvPr/>
        </p:nvPicPr>
        <p:blipFill>
          <a:blip r:embed="rId2"/>
          <a:stretch>
            <a:fillRect/>
          </a:stretch>
        </p:blipFill>
        <p:spPr>
          <a:xfrm>
            <a:off x="886610" y="1996536"/>
            <a:ext cx="3201296" cy="1415420"/>
          </a:xfrm>
          <a:prstGeom prst="rect">
            <a:avLst/>
          </a:prstGeom>
        </p:spPr>
      </p:pic>
      <p:pic>
        <p:nvPicPr>
          <p:cNvPr id="10" name="Picture 9">
            <a:extLst>
              <a:ext uri="{FF2B5EF4-FFF2-40B4-BE49-F238E27FC236}">
                <a16:creationId xmlns:a16="http://schemas.microsoft.com/office/drawing/2014/main" id="{07F9FD6A-CD4F-B4E3-1355-F03E0149F010}"/>
              </a:ext>
            </a:extLst>
          </p:cNvPr>
          <p:cNvPicPr>
            <a:picLocks noChangeAspect="1"/>
          </p:cNvPicPr>
          <p:nvPr/>
        </p:nvPicPr>
        <p:blipFill>
          <a:blip r:embed="rId3"/>
          <a:stretch>
            <a:fillRect/>
          </a:stretch>
        </p:blipFill>
        <p:spPr>
          <a:xfrm>
            <a:off x="4810815" y="1486379"/>
            <a:ext cx="4320448" cy="2002361"/>
          </a:xfrm>
          <a:prstGeom prst="rect">
            <a:avLst/>
          </a:prstGeom>
        </p:spPr>
      </p:pic>
      <p:pic>
        <p:nvPicPr>
          <p:cNvPr id="11" name="Picture 10">
            <a:extLst>
              <a:ext uri="{FF2B5EF4-FFF2-40B4-BE49-F238E27FC236}">
                <a16:creationId xmlns:a16="http://schemas.microsoft.com/office/drawing/2014/main" id="{24156E02-5CB6-7823-A071-4C4838340029}"/>
              </a:ext>
            </a:extLst>
          </p:cNvPr>
          <p:cNvPicPr>
            <a:picLocks noChangeAspect="1"/>
          </p:cNvPicPr>
          <p:nvPr/>
        </p:nvPicPr>
        <p:blipFill>
          <a:blip r:embed="rId4"/>
          <a:stretch>
            <a:fillRect/>
          </a:stretch>
        </p:blipFill>
        <p:spPr>
          <a:xfrm>
            <a:off x="1818326" y="3086381"/>
            <a:ext cx="2527252" cy="2400163"/>
          </a:xfrm>
          <a:prstGeom prst="rect">
            <a:avLst/>
          </a:prstGeom>
        </p:spPr>
      </p:pic>
      <p:pic>
        <p:nvPicPr>
          <p:cNvPr id="13" name="Picture 12">
            <a:extLst>
              <a:ext uri="{FF2B5EF4-FFF2-40B4-BE49-F238E27FC236}">
                <a16:creationId xmlns:a16="http://schemas.microsoft.com/office/drawing/2014/main" id="{2DF6D73D-A5A6-4864-09E6-9EF278961E3B}"/>
              </a:ext>
            </a:extLst>
          </p:cNvPr>
          <p:cNvPicPr>
            <a:picLocks noChangeAspect="1"/>
          </p:cNvPicPr>
          <p:nvPr/>
        </p:nvPicPr>
        <p:blipFill>
          <a:blip r:embed="rId5"/>
          <a:stretch>
            <a:fillRect/>
          </a:stretch>
        </p:blipFill>
        <p:spPr>
          <a:xfrm>
            <a:off x="5278909" y="3647997"/>
            <a:ext cx="3620927" cy="2432891"/>
          </a:xfrm>
          <a:prstGeom prst="rect">
            <a:avLst/>
          </a:prstGeom>
        </p:spPr>
      </p:pic>
      <p:pic>
        <p:nvPicPr>
          <p:cNvPr id="12" name="Picture 11">
            <a:extLst>
              <a:ext uri="{FF2B5EF4-FFF2-40B4-BE49-F238E27FC236}">
                <a16:creationId xmlns:a16="http://schemas.microsoft.com/office/drawing/2014/main" id="{7CF5B6F0-C076-C898-D612-4F827F7B3D7F}"/>
              </a:ext>
            </a:extLst>
          </p:cNvPr>
          <p:cNvPicPr>
            <a:picLocks noChangeAspect="1"/>
          </p:cNvPicPr>
          <p:nvPr/>
        </p:nvPicPr>
        <p:blipFill>
          <a:blip r:embed="rId6"/>
          <a:stretch>
            <a:fillRect/>
          </a:stretch>
        </p:blipFill>
        <p:spPr>
          <a:xfrm>
            <a:off x="8268541" y="2043361"/>
            <a:ext cx="3036849" cy="2664660"/>
          </a:xfrm>
          <a:prstGeom prst="rect">
            <a:avLst/>
          </a:prstGeom>
        </p:spPr>
      </p:pic>
    </p:spTree>
    <p:extLst>
      <p:ext uri="{BB962C8B-B14F-4D97-AF65-F5344CB8AC3E}">
        <p14:creationId xmlns:p14="http://schemas.microsoft.com/office/powerpoint/2010/main" val="4916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The Controls Ecosystem (CE)</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Managing IOCs at the European Spallation Source</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Anders Lindh Olsson</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sv-SE" sz="1200" b="1" dirty="0">
                <a:solidFill>
                  <a:schemeClr val="bg1"/>
                </a:solidFill>
              </a:rPr>
              <a:t>EPICS COLLABORATION MEETING</a:t>
            </a:r>
          </a:p>
          <a:p>
            <a:r>
              <a:rPr lang="en-GB" sz="1200" b="1" dirty="0">
                <a:solidFill>
                  <a:schemeClr val="bg1"/>
                </a:solidFill>
              </a:rPr>
              <a:t>SPRING 2025</a:t>
            </a: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489B-A921-987A-8556-88842619C6D6}"/>
              </a:ext>
            </a:extLst>
          </p:cNvPr>
          <p:cNvSpPr>
            <a:spLocks noGrp="1"/>
          </p:cNvSpPr>
          <p:nvPr>
            <p:ph type="title"/>
          </p:nvPr>
        </p:nvSpPr>
        <p:spPr/>
        <p:txBody>
          <a:bodyPr/>
          <a:lstStyle/>
          <a:p>
            <a:r>
              <a:rPr lang="en-SE" dirty="0"/>
              <a:t>Summary</a:t>
            </a:r>
          </a:p>
        </p:txBody>
      </p:sp>
      <p:sp>
        <p:nvSpPr>
          <p:cNvPr id="3" name="Footer Placeholder 2">
            <a:extLst>
              <a:ext uri="{FF2B5EF4-FFF2-40B4-BE49-F238E27FC236}">
                <a16:creationId xmlns:a16="http://schemas.microsoft.com/office/drawing/2014/main" id="{E2E93076-C651-E862-ADAE-AA90DB5A3EE4}"/>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F6DDB991-F24F-A692-B087-0639A76E7C0B}"/>
              </a:ext>
            </a:extLst>
          </p:cNvPr>
          <p:cNvSpPr>
            <a:spLocks noGrp="1"/>
          </p:cNvSpPr>
          <p:nvPr>
            <p:ph type="sldNum" sz="quarter" idx="12"/>
          </p:nvPr>
        </p:nvSpPr>
        <p:spPr/>
        <p:txBody>
          <a:bodyPr/>
          <a:lstStyle/>
          <a:p>
            <a:fld id="{F7283078-D760-1647-8B80-66BA8B52336D}" type="slidenum">
              <a:rPr lang="sv-SE" smtClean="0"/>
              <a:t>20</a:t>
            </a:fld>
            <a:endParaRPr lang="sv-SE" dirty="0"/>
          </a:p>
        </p:txBody>
      </p:sp>
      <p:sp>
        <p:nvSpPr>
          <p:cNvPr id="5" name="Text Placeholder 4">
            <a:extLst>
              <a:ext uri="{FF2B5EF4-FFF2-40B4-BE49-F238E27FC236}">
                <a16:creationId xmlns:a16="http://schemas.microsoft.com/office/drawing/2014/main" id="{231C789F-0611-1FCC-7C9D-84D667B51A6A}"/>
              </a:ext>
            </a:extLst>
          </p:cNvPr>
          <p:cNvSpPr>
            <a:spLocks noGrp="1"/>
          </p:cNvSpPr>
          <p:nvPr>
            <p:ph type="body" sz="quarter" idx="14"/>
          </p:nvPr>
        </p:nvSpPr>
        <p:spPr/>
        <p:txBody>
          <a:bodyPr/>
          <a:lstStyle/>
          <a:p>
            <a:r>
              <a:rPr lang="en-SE" dirty="0"/>
              <a:t>To wrap things up</a:t>
            </a:r>
          </a:p>
        </p:txBody>
      </p:sp>
      <p:sp>
        <p:nvSpPr>
          <p:cNvPr id="6" name="Content Placeholder 5">
            <a:extLst>
              <a:ext uri="{FF2B5EF4-FFF2-40B4-BE49-F238E27FC236}">
                <a16:creationId xmlns:a16="http://schemas.microsoft.com/office/drawing/2014/main" id="{77155A16-FDF6-091E-F560-72318DEC0316}"/>
              </a:ext>
            </a:extLst>
          </p:cNvPr>
          <p:cNvSpPr>
            <a:spLocks noGrp="1"/>
          </p:cNvSpPr>
          <p:nvPr>
            <p:ph idx="1"/>
          </p:nvPr>
        </p:nvSpPr>
        <p:spPr/>
        <p:txBody>
          <a:bodyPr/>
          <a:lstStyle/>
          <a:p>
            <a:r>
              <a:rPr lang="en-SE" dirty="0"/>
              <a:t>We still have a few challenges in front of us:</a:t>
            </a:r>
          </a:p>
          <a:p>
            <a:pPr lvl="1"/>
            <a:r>
              <a:rPr lang="en-SE" dirty="0"/>
              <a:t>Deploying IOCs for diskless systems</a:t>
            </a:r>
          </a:p>
          <a:p>
            <a:pPr lvl="1"/>
            <a:r>
              <a:rPr lang="en-SE" dirty="0"/>
              <a:t>Unifying our services into a monolithic application</a:t>
            </a:r>
          </a:p>
          <a:p>
            <a:pPr marL="82550" lvl="1" indent="0">
              <a:buNone/>
            </a:pPr>
            <a:r>
              <a:rPr lang="en-SE" dirty="0"/>
              <a:t>…and we will want to add a few more quality-of-life features, to help navigate the masses of objects</a:t>
            </a:r>
          </a:p>
          <a:p>
            <a:pPr lvl="1"/>
            <a:endParaRPr lang="en-SE" dirty="0"/>
          </a:p>
          <a:p>
            <a:pPr marL="82550" lvl="1" indent="0">
              <a:buNone/>
            </a:pPr>
            <a:r>
              <a:rPr lang="en-SE" b="1" dirty="0"/>
              <a:t>But!</a:t>
            </a:r>
          </a:p>
          <a:p>
            <a:pPr marL="82550" lvl="1" indent="0">
              <a:buNone/>
            </a:pPr>
            <a:r>
              <a:rPr lang="en-SE" dirty="0"/>
              <a:t>We have an IOC management system which we believe can support the scale of the facility’s control system</a:t>
            </a:r>
          </a:p>
          <a:p>
            <a:pPr marL="82550" lvl="1" indent="0">
              <a:buNone/>
            </a:pPr>
            <a:r>
              <a:rPr lang="en-SE" dirty="0"/>
              <a:t>We think we have set ourselves up well for the (eco)system going into a support &amp; maintenance phase</a:t>
            </a:r>
          </a:p>
          <a:p>
            <a:pPr marL="0" indent="0">
              <a:buNone/>
            </a:pPr>
            <a:endParaRPr lang="en-SE" dirty="0"/>
          </a:p>
        </p:txBody>
      </p:sp>
      <p:sp>
        <p:nvSpPr>
          <p:cNvPr id="7" name="Date Placeholder 6">
            <a:extLst>
              <a:ext uri="{FF2B5EF4-FFF2-40B4-BE49-F238E27FC236}">
                <a16:creationId xmlns:a16="http://schemas.microsoft.com/office/drawing/2014/main" id="{BE39E8C6-D5C5-8120-2DAD-4C5C4FCCCB24}"/>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3553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6863-0B71-814C-D9DE-1A6467045A72}"/>
              </a:ext>
            </a:extLst>
          </p:cNvPr>
          <p:cNvSpPr>
            <a:spLocks noGrp="1"/>
          </p:cNvSpPr>
          <p:nvPr>
            <p:ph type="ctrTitle"/>
          </p:nvPr>
        </p:nvSpPr>
        <p:spPr/>
        <p:txBody>
          <a:bodyPr/>
          <a:lstStyle/>
          <a:p>
            <a:r>
              <a:rPr lang="en-SE" dirty="0"/>
              <a:t>Tack!</a:t>
            </a:r>
          </a:p>
        </p:txBody>
      </p:sp>
      <p:sp>
        <p:nvSpPr>
          <p:cNvPr id="3" name="Subtitle 2">
            <a:extLst>
              <a:ext uri="{FF2B5EF4-FFF2-40B4-BE49-F238E27FC236}">
                <a16:creationId xmlns:a16="http://schemas.microsoft.com/office/drawing/2014/main" id="{55C11533-86C8-B232-A1C1-8894A1B6452D}"/>
              </a:ext>
            </a:extLst>
          </p:cNvPr>
          <p:cNvSpPr>
            <a:spLocks noGrp="1"/>
          </p:cNvSpPr>
          <p:nvPr>
            <p:ph type="subTitle" idx="1"/>
          </p:nvPr>
        </p:nvSpPr>
        <p:spPr/>
        <p:txBody>
          <a:bodyPr/>
          <a:lstStyle/>
          <a:p>
            <a:r>
              <a:rPr lang="en-SE" dirty="0"/>
              <a:t>Questions?</a:t>
            </a:r>
          </a:p>
        </p:txBody>
      </p:sp>
      <p:sp>
        <p:nvSpPr>
          <p:cNvPr id="4" name="Text Placeholder 3">
            <a:extLst>
              <a:ext uri="{FF2B5EF4-FFF2-40B4-BE49-F238E27FC236}">
                <a16:creationId xmlns:a16="http://schemas.microsoft.com/office/drawing/2014/main" id="{0F53AA7B-8666-14BC-97DE-BA0CCD018BCA}"/>
              </a:ext>
            </a:extLst>
          </p:cNvPr>
          <p:cNvSpPr>
            <a:spLocks noGrp="1"/>
          </p:cNvSpPr>
          <p:nvPr>
            <p:ph type="body" sz="quarter" idx="10"/>
          </p:nvPr>
        </p:nvSpPr>
        <p:spPr/>
        <p:txBody>
          <a:bodyPr/>
          <a:lstStyle/>
          <a:p>
            <a:r>
              <a:rPr lang="en-GB" dirty="0"/>
              <a:t>A</a:t>
            </a:r>
            <a:r>
              <a:rPr lang="en-SE" dirty="0"/>
              <a:t>nders.lindholsson@ess.eu</a:t>
            </a:r>
          </a:p>
        </p:txBody>
      </p:sp>
    </p:spTree>
    <p:extLst>
      <p:ext uri="{BB962C8B-B14F-4D97-AF65-F5344CB8AC3E}">
        <p14:creationId xmlns:p14="http://schemas.microsoft.com/office/powerpoint/2010/main" val="334926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deploy &amp; monitor</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22</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Browsing IOCs</a:t>
            </a:r>
          </a:p>
        </p:txBody>
      </p:sp>
      <p:pic>
        <p:nvPicPr>
          <p:cNvPr id="8" name="Content Placeholder 7">
            <a:extLst>
              <a:ext uri="{FF2B5EF4-FFF2-40B4-BE49-F238E27FC236}">
                <a16:creationId xmlns:a16="http://schemas.microsoft.com/office/drawing/2014/main" id="{98BCE888-FB9B-67AC-B9F3-94677E4E3908}"/>
              </a:ext>
            </a:extLst>
          </p:cNvPr>
          <p:cNvPicPr>
            <a:picLocks noGrp="1" noChangeAspect="1"/>
          </p:cNvPicPr>
          <p:nvPr>
            <p:ph idx="1"/>
          </p:nvPr>
        </p:nvPicPr>
        <p:blipFill>
          <a:blip r:embed="rId2"/>
          <a:stretch>
            <a:fillRect/>
          </a:stretch>
        </p:blipFill>
        <p:spPr>
          <a:xfrm>
            <a:off x="2346348" y="1562100"/>
            <a:ext cx="6861129" cy="4768850"/>
          </a:xfrm>
          <a:prstGeom prst="rect">
            <a:avLst/>
          </a:prstGeom>
        </p:spPr>
      </p:pic>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427245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deploy &amp; monitor</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23</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Inspecting an IOC</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9" name="Content Placeholder 8">
            <a:extLst>
              <a:ext uri="{FF2B5EF4-FFF2-40B4-BE49-F238E27FC236}">
                <a16:creationId xmlns:a16="http://schemas.microsoft.com/office/drawing/2014/main" id="{BC8CCC58-FC9E-F660-AB82-ACEA6B745EA7}"/>
              </a:ext>
            </a:extLst>
          </p:cNvPr>
          <p:cNvPicPr>
            <a:picLocks noGrp="1" noChangeAspect="1"/>
          </p:cNvPicPr>
          <p:nvPr>
            <p:ph idx="1"/>
          </p:nvPr>
        </p:nvPicPr>
        <p:blipFill>
          <a:blip r:embed="rId2"/>
          <a:stretch>
            <a:fillRect/>
          </a:stretch>
        </p:blipFill>
        <p:spPr>
          <a:xfrm>
            <a:off x="2346348" y="1562100"/>
            <a:ext cx="6861129" cy="4768850"/>
          </a:xfrm>
          <a:prstGeom prst="rect">
            <a:avLst/>
          </a:prstGeom>
        </p:spPr>
      </p:pic>
    </p:spTree>
    <p:extLst>
      <p:ext uri="{BB962C8B-B14F-4D97-AF65-F5344CB8AC3E}">
        <p14:creationId xmlns:p14="http://schemas.microsoft.com/office/powerpoint/2010/main" val="415164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deploy &amp; monitor</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24</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Deploying an IOC</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10" name="Content Placeholder 9">
            <a:extLst>
              <a:ext uri="{FF2B5EF4-FFF2-40B4-BE49-F238E27FC236}">
                <a16:creationId xmlns:a16="http://schemas.microsoft.com/office/drawing/2014/main" id="{010D6E75-218C-2112-A7A3-DBBEE91B8A1C}"/>
              </a:ext>
            </a:extLst>
          </p:cNvPr>
          <p:cNvPicPr>
            <a:picLocks noGrp="1" noChangeAspect="1"/>
          </p:cNvPicPr>
          <p:nvPr>
            <p:ph idx="1"/>
          </p:nvPr>
        </p:nvPicPr>
        <p:blipFill>
          <a:blip r:embed="rId2"/>
          <a:stretch>
            <a:fillRect/>
          </a:stretch>
        </p:blipFill>
        <p:spPr>
          <a:xfrm>
            <a:off x="2346348" y="1562100"/>
            <a:ext cx="6861129" cy="4768850"/>
          </a:xfrm>
          <a:prstGeom prst="rect">
            <a:avLst/>
          </a:prstGeom>
        </p:spPr>
      </p:pic>
    </p:spTree>
    <p:extLst>
      <p:ext uri="{BB962C8B-B14F-4D97-AF65-F5344CB8AC3E}">
        <p14:creationId xmlns:p14="http://schemas.microsoft.com/office/powerpoint/2010/main" val="229387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deploy &amp; monitor</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25</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Inspecting an IOC host</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10" name="Content Placeholder 9">
            <a:extLst>
              <a:ext uri="{FF2B5EF4-FFF2-40B4-BE49-F238E27FC236}">
                <a16:creationId xmlns:a16="http://schemas.microsoft.com/office/drawing/2014/main" id="{2D4CB3A2-EFC4-70AE-09E0-9B0207BA7C83}"/>
              </a:ext>
            </a:extLst>
          </p:cNvPr>
          <p:cNvPicPr>
            <a:picLocks noGrp="1" noChangeAspect="1"/>
          </p:cNvPicPr>
          <p:nvPr>
            <p:ph idx="1"/>
          </p:nvPr>
        </p:nvPicPr>
        <p:blipFill>
          <a:blip r:embed="rId2"/>
          <a:stretch>
            <a:fillRect/>
          </a:stretch>
        </p:blipFill>
        <p:spPr>
          <a:xfrm>
            <a:off x="2346348" y="1562100"/>
            <a:ext cx="6861129" cy="4768850"/>
          </a:xfrm>
          <a:prstGeom prst="rect">
            <a:avLst/>
          </a:prstGeom>
        </p:spPr>
      </p:pic>
    </p:spTree>
    <p:extLst>
      <p:ext uri="{BB962C8B-B14F-4D97-AF65-F5344CB8AC3E}">
        <p14:creationId xmlns:p14="http://schemas.microsoft.com/office/powerpoint/2010/main" val="27399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template</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26</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Browsing IOC types</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9" name="Content Placeholder 8">
            <a:extLst>
              <a:ext uri="{FF2B5EF4-FFF2-40B4-BE49-F238E27FC236}">
                <a16:creationId xmlns:a16="http://schemas.microsoft.com/office/drawing/2014/main" id="{3C33ED69-7DB0-87D4-D56E-ECD181F5C8A2}"/>
              </a:ext>
            </a:extLst>
          </p:cNvPr>
          <p:cNvPicPr>
            <a:picLocks noGrp="1" noChangeAspect="1"/>
          </p:cNvPicPr>
          <p:nvPr>
            <p:ph idx="1"/>
          </p:nvPr>
        </p:nvPicPr>
        <p:blipFill>
          <a:blip r:embed="rId2"/>
          <a:stretch>
            <a:fillRect/>
          </a:stretch>
        </p:blipFill>
        <p:spPr>
          <a:xfrm>
            <a:off x="2346348" y="1562100"/>
            <a:ext cx="6861129" cy="4768850"/>
          </a:xfrm>
          <a:prstGeom prst="rect">
            <a:avLst/>
          </a:prstGeom>
        </p:spPr>
      </p:pic>
    </p:spTree>
    <p:extLst>
      <p:ext uri="{BB962C8B-B14F-4D97-AF65-F5344CB8AC3E}">
        <p14:creationId xmlns:p14="http://schemas.microsoft.com/office/powerpoint/2010/main" val="11535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F9D39-FEBE-46B4-7AFD-C8A8B4C161F2}"/>
              </a:ext>
            </a:extLst>
          </p:cNvPr>
          <p:cNvSpPr>
            <a:spLocks noGrp="1"/>
          </p:cNvSpPr>
          <p:nvPr>
            <p:ph type="title"/>
          </p:nvPr>
        </p:nvSpPr>
        <p:spPr/>
        <p:txBody>
          <a:bodyPr/>
          <a:lstStyle/>
          <a:p>
            <a:r>
              <a:rPr lang="en-SE" dirty="0"/>
              <a:t>CE template</a:t>
            </a:r>
          </a:p>
        </p:txBody>
      </p:sp>
      <p:sp>
        <p:nvSpPr>
          <p:cNvPr id="3" name="Footer Placeholder 2">
            <a:extLst>
              <a:ext uri="{FF2B5EF4-FFF2-40B4-BE49-F238E27FC236}">
                <a16:creationId xmlns:a16="http://schemas.microsoft.com/office/drawing/2014/main" id="{04584650-2E04-6AA0-80CA-CC51C5217893}"/>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24FCC739-3AB0-12BA-50FC-E63E7D819F77}"/>
              </a:ext>
            </a:extLst>
          </p:cNvPr>
          <p:cNvSpPr>
            <a:spLocks noGrp="1"/>
          </p:cNvSpPr>
          <p:nvPr>
            <p:ph type="sldNum" sz="quarter" idx="12"/>
          </p:nvPr>
        </p:nvSpPr>
        <p:spPr/>
        <p:txBody>
          <a:bodyPr/>
          <a:lstStyle/>
          <a:p>
            <a:fld id="{F7283078-D760-1647-8B80-66BA8B52336D}" type="slidenum">
              <a:rPr lang="sv-SE" smtClean="0"/>
              <a:t>27</a:t>
            </a:fld>
            <a:endParaRPr lang="sv-SE" dirty="0"/>
          </a:p>
        </p:txBody>
      </p:sp>
      <p:sp>
        <p:nvSpPr>
          <p:cNvPr id="5" name="Text Placeholder 4">
            <a:extLst>
              <a:ext uri="{FF2B5EF4-FFF2-40B4-BE49-F238E27FC236}">
                <a16:creationId xmlns:a16="http://schemas.microsoft.com/office/drawing/2014/main" id="{E05AE905-322D-854E-B45C-510E1C94B6E6}"/>
              </a:ext>
            </a:extLst>
          </p:cNvPr>
          <p:cNvSpPr>
            <a:spLocks noGrp="1"/>
          </p:cNvSpPr>
          <p:nvPr>
            <p:ph type="body" sz="quarter" idx="14"/>
          </p:nvPr>
        </p:nvSpPr>
        <p:spPr/>
        <p:txBody>
          <a:bodyPr/>
          <a:lstStyle/>
          <a:p>
            <a:r>
              <a:rPr lang="en-SE" dirty="0"/>
              <a:t>Generating new revisions for an IOC type</a:t>
            </a:r>
          </a:p>
        </p:txBody>
      </p:sp>
      <p:sp>
        <p:nvSpPr>
          <p:cNvPr id="7" name="Date Placeholder 6">
            <a:extLst>
              <a:ext uri="{FF2B5EF4-FFF2-40B4-BE49-F238E27FC236}">
                <a16:creationId xmlns:a16="http://schemas.microsoft.com/office/drawing/2014/main" id="{F8B7F5ED-0AED-8C41-CDCE-2A3F173B8D70}"/>
              </a:ext>
            </a:extLst>
          </p:cNvPr>
          <p:cNvSpPr>
            <a:spLocks noGrp="1"/>
          </p:cNvSpPr>
          <p:nvPr>
            <p:ph type="dt" sz="half" idx="10"/>
          </p:nvPr>
        </p:nvSpPr>
        <p:spPr/>
        <p:txBody>
          <a:bodyPr/>
          <a:lstStyle/>
          <a:p>
            <a:r>
              <a:rPr lang="sv-SE" dirty="0"/>
              <a:t>2025-04-09</a:t>
            </a:r>
          </a:p>
        </p:txBody>
      </p:sp>
      <p:pic>
        <p:nvPicPr>
          <p:cNvPr id="10" name="Content Placeholder 9">
            <a:extLst>
              <a:ext uri="{FF2B5EF4-FFF2-40B4-BE49-F238E27FC236}">
                <a16:creationId xmlns:a16="http://schemas.microsoft.com/office/drawing/2014/main" id="{6CEDFE88-712F-1539-DA0F-237087D1EAB3}"/>
              </a:ext>
            </a:extLst>
          </p:cNvPr>
          <p:cNvPicPr>
            <a:picLocks noGrp="1" noChangeAspect="1"/>
          </p:cNvPicPr>
          <p:nvPr>
            <p:ph idx="1"/>
          </p:nvPr>
        </p:nvPicPr>
        <p:blipFill>
          <a:blip r:embed="rId2"/>
          <a:stretch>
            <a:fillRect/>
          </a:stretch>
        </p:blipFill>
        <p:spPr>
          <a:xfrm>
            <a:off x="2346348" y="1562100"/>
            <a:ext cx="6861129" cy="4768850"/>
          </a:xfrm>
          <a:prstGeom prst="rect">
            <a:avLst/>
          </a:prstGeom>
        </p:spPr>
      </p:pic>
    </p:spTree>
    <p:extLst>
      <p:ext uri="{BB962C8B-B14F-4D97-AF65-F5344CB8AC3E}">
        <p14:creationId xmlns:p14="http://schemas.microsoft.com/office/powerpoint/2010/main" val="202381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9B0-4D87-90F3-AB0D-CC359B5BD7E7}"/>
              </a:ext>
            </a:extLst>
          </p:cNvPr>
          <p:cNvSpPr>
            <a:spLocks noGrp="1"/>
          </p:cNvSpPr>
          <p:nvPr>
            <p:ph type="title"/>
          </p:nvPr>
        </p:nvSpPr>
        <p:spPr/>
        <p:txBody>
          <a:bodyPr/>
          <a:lstStyle/>
          <a:p>
            <a:r>
              <a:rPr lang="en-SE" dirty="0"/>
              <a:t>History</a:t>
            </a:r>
          </a:p>
        </p:txBody>
      </p:sp>
      <p:sp>
        <p:nvSpPr>
          <p:cNvPr id="3" name="Footer Placeholder 2">
            <a:extLst>
              <a:ext uri="{FF2B5EF4-FFF2-40B4-BE49-F238E27FC236}">
                <a16:creationId xmlns:a16="http://schemas.microsoft.com/office/drawing/2014/main" id="{2D92233B-33F7-27B7-4080-BF4E68B3F201}"/>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0EE4C1E-CF4C-096F-6EBA-53DDC4B657CB}"/>
              </a:ext>
            </a:extLst>
          </p:cNvPr>
          <p:cNvSpPr>
            <a:spLocks noGrp="1"/>
          </p:cNvSpPr>
          <p:nvPr>
            <p:ph type="sldNum" sz="quarter" idx="12"/>
          </p:nvPr>
        </p:nvSpPr>
        <p:spPr/>
        <p:txBody>
          <a:bodyPr/>
          <a:lstStyle/>
          <a:p>
            <a:fld id="{F7283078-D760-1647-8B80-66BA8B52336D}" type="slidenum">
              <a:rPr lang="sv-SE" smtClean="0"/>
              <a:t>3</a:t>
            </a:fld>
            <a:endParaRPr lang="sv-SE" dirty="0"/>
          </a:p>
        </p:txBody>
      </p:sp>
      <p:sp>
        <p:nvSpPr>
          <p:cNvPr id="5" name="Text Placeholder 4">
            <a:extLst>
              <a:ext uri="{FF2B5EF4-FFF2-40B4-BE49-F238E27FC236}">
                <a16:creationId xmlns:a16="http://schemas.microsoft.com/office/drawing/2014/main" id="{BA778CAA-FD6D-38ED-8BB1-3D6A71FE79C5}"/>
              </a:ext>
            </a:extLst>
          </p:cNvPr>
          <p:cNvSpPr>
            <a:spLocks noGrp="1"/>
          </p:cNvSpPr>
          <p:nvPr>
            <p:ph type="body" sz="quarter" idx="14"/>
          </p:nvPr>
        </p:nvSpPr>
        <p:spPr/>
        <p:txBody>
          <a:bodyPr/>
          <a:lstStyle/>
          <a:p>
            <a:r>
              <a:rPr lang="en-SE" dirty="0"/>
              <a:t>The CCDB ecosystem</a:t>
            </a:r>
          </a:p>
        </p:txBody>
      </p:sp>
      <p:sp>
        <p:nvSpPr>
          <p:cNvPr id="6" name="Content Placeholder 5">
            <a:extLst>
              <a:ext uri="{FF2B5EF4-FFF2-40B4-BE49-F238E27FC236}">
                <a16:creationId xmlns:a16="http://schemas.microsoft.com/office/drawing/2014/main" id="{12F36576-8165-B116-DB63-2105C81BD7D2}"/>
              </a:ext>
            </a:extLst>
          </p:cNvPr>
          <p:cNvSpPr>
            <a:spLocks noGrp="1"/>
          </p:cNvSpPr>
          <p:nvPr>
            <p:ph idx="1"/>
          </p:nvPr>
        </p:nvSpPr>
        <p:spPr/>
        <p:txBody>
          <a:bodyPr/>
          <a:lstStyle/>
          <a:p>
            <a:pPr marL="82550" lvl="1" indent="0" algn="ctr">
              <a:buNone/>
            </a:pPr>
            <a:r>
              <a:rPr lang="en-GB" i="1" dirty="0"/>
              <a:t>“An IOC is failing, which hardware does it relate to?”</a:t>
            </a:r>
          </a:p>
          <a:p>
            <a:pPr marL="82550" lvl="1" indent="0">
              <a:buNone/>
            </a:pPr>
            <a:r>
              <a:rPr lang="en-GB" dirty="0"/>
              <a:t>It was to answer this type of question that we created the </a:t>
            </a:r>
            <a:r>
              <a:rPr lang="en-GB" i="1" dirty="0"/>
              <a:t>CCDB ecosystem</a:t>
            </a:r>
          </a:p>
          <a:p>
            <a:pPr marL="82550" lvl="1" indent="0">
              <a:buNone/>
            </a:pPr>
            <a:endParaRPr lang="en-GB" dirty="0"/>
          </a:p>
        </p:txBody>
      </p:sp>
      <p:sp>
        <p:nvSpPr>
          <p:cNvPr id="7" name="Date Placeholder 6">
            <a:extLst>
              <a:ext uri="{FF2B5EF4-FFF2-40B4-BE49-F238E27FC236}">
                <a16:creationId xmlns:a16="http://schemas.microsoft.com/office/drawing/2014/main" id="{757AE958-13A9-C553-0AF4-D9BBA34FC7AC}"/>
              </a:ext>
            </a:extLst>
          </p:cNvPr>
          <p:cNvSpPr>
            <a:spLocks noGrp="1"/>
          </p:cNvSpPr>
          <p:nvPr>
            <p:ph type="dt" sz="half" idx="10"/>
          </p:nvPr>
        </p:nvSpPr>
        <p:spPr/>
        <p:txBody>
          <a:bodyPr/>
          <a:lstStyle/>
          <a:p>
            <a:r>
              <a:rPr lang="sv-SE" dirty="0"/>
              <a:t>2025-04-09</a:t>
            </a:r>
          </a:p>
        </p:txBody>
      </p:sp>
      <p:pic>
        <p:nvPicPr>
          <p:cNvPr id="8" name="Picture 7">
            <a:extLst>
              <a:ext uri="{FF2B5EF4-FFF2-40B4-BE49-F238E27FC236}">
                <a16:creationId xmlns:a16="http://schemas.microsoft.com/office/drawing/2014/main" id="{224FC61D-6B82-15E5-7F18-B067A0849508}"/>
              </a:ext>
            </a:extLst>
          </p:cNvPr>
          <p:cNvPicPr>
            <a:picLocks noChangeAspect="1"/>
          </p:cNvPicPr>
          <p:nvPr/>
        </p:nvPicPr>
        <p:blipFill>
          <a:blip r:embed="rId2"/>
          <a:stretch>
            <a:fillRect/>
          </a:stretch>
        </p:blipFill>
        <p:spPr>
          <a:xfrm>
            <a:off x="3713541" y="2510674"/>
            <a:ext cx="4127500" cy="3416300"/>
          </a:xfrm>
          <a:prstGeom prst="rect">
            <a:avLst/>
          </a:prstGeom>
        </p:spPr>
      </p:pic>
    </p:spTree>
    <p:extLst>
      <p:ext uri="{BB962C8B-B14F-4D97-AF65-F5344CB8AC3E}">
        <p14:creationId xmlns:p14="http://schemas.microsoft.com/office/powerpoint/2010/main" val="204096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9B0-4D87-90F3-AB0D-CC359B5BD7E7}"/>
              </a:ext>
            </a:extLst>
          </p:cNvPr>
          <p:cNvSpPr>
            <a:spLocks noGrp="1"/>
          </p:cNvSpPr>
          <p:nvPr>
            <p:ph type="title"/>
          </p:nvPr>
        </p:nvSpPr>
        <p:spPr/>
        <p:txBody>
          <a:bodyPr/>
          <a:lstStyle/>
          <a:p>
            <a:r>
              <a:rPr lang="en-SE" dirty="0"/>
              <a:t>History</a:t>
            </a:r>
          </a:p>
        </p:txBody>
      </p:sp>
      <p:sp>
        <p:nvSpPr>
          <p:cNvPr id="3" name="Footer Placeholder 2">
            <a:extLst>
              <a:ext uri="{FF2B5EF4-FFF2-40B4-BE49-F238E27FC236}">
                <a16:creationId xmlns:a16="http://schemas.microsoft.com/office/drawing/2014/main" id="{2D92233B-33F7-27B7-4080-BF4E68B3F201}"/>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0EE4C1E-CF4C-096F-6EBA-53DDC4B657CB}"/>
              </a:ext>
            </a:extLst>
          </p:cNvPr>
          <p:cNvSpPr>
            <a:spLocks noGrp="1"/>
          </p:cNvSpPr>
          <p:nvPr>
            <p:ph type="sldNum" sz="quarter" idx="12"/>
          </p:nvPr>
        </p:nvSpPr>
        <p:spPr/>
        <p:txBody>
          <a:bodyPr/>
          <a:lstStyle/>
          <a:p>
            <a:fld id="{F7283078-D760-1647-8B80-66BA8B52336D}" type="slidenum">
              <a:rPr lang="sv-SE" smtClean="0"/>
              <a:t>4</a:t>
            </a:fld>
            <a:endParaRPr lang="sv-SE" dirty="0"/>
          </a:p>
        </p:txBody>
      </p:sp>
      <p:sp>
        <p:nvSpPr>
          <p:cNvPr id="5" name="Text Placeholder 4">
            <a:extLst>
              <a:ext uri="{FF2B5EF4-FFF2-40B4-BE49-F238E27FC236}">
                <a16:creationId xmlns:a16="http://schemas.microsoft.com/office/drawing/2014/main" id="{BA778CAA-FD6D-38ED-8BB1-3D6A71FE79C5}"/>
              </a:ext>
            </a:extLst>
          </p:cNvPr>
          <p:cNvSpPr>
            <a:spLocks noGrp="1"/>
          </p:cNvSpPr>
          <p:nvPr>
            <p:ph type="body" sz="quarter" idx="14"/>
          </p:nvPr>
        </p:nvSpPr>
        <p:spPr/>
        <p:txBody>
          <a:bodyPr/>
          <a:lstStyle/>
          <a:p>
            <a:r>
              <a:rPr lang="en-SE" dirty="0"/>
              <a:t>The CCDB ecosystem (2)</a:t>
            </a:r>
          </a:p>
        </p:txBody>
      </p:sp>
      <p:sp>
        <p:nvSpPr>
          <p:cNvPr id="6" name="Content Placeholder 5">
            <a:extLst>
              <a:ext uri="{FF2B5EF4-FFF2-40B4-BE49-F238E27FC236}">
                <a16:creationId xmlns:a16="http://schemas.microsoft.com/office/drawing/2014/main" id="{12F36576-8165-B116-DB63-2105C81BD7D2}"/>
              </a:ext>
            </a:extLst>
          </p:cNvPr>
          <p:cNvSpPr>
            <a:spLocks noGrp="1"/>
          </p:cNvSpPr>
          <p:nvPr>
            <p:ph idx="1"/>
          </p:nvPr>
        </p:nvSpPr>
        <p:spPr/>
        <p:txBody>
          <a:bodyPr/>
          <a:lstStyle/>
          <a:p>
            <a:r>
              <a:rPr lang="en-GB" dirty="0"/>
              <a:t>The Controls Configuration Database (CCDB) was meant to host all relevant data about our control system</a:t>
            </a:r>
          </a:p>
          <a:p>
            <a:r>
              <a:rPr lang="en-GB" dirty="0"/>
              <a:t>We built several other services around CCDB to be able to manage control system roles, control system hardware assets and cabling, and much more; in the end, we had a grand total of 5 separate applications</a:t>
            </a:r>
          </a:p>
          <a:p>
            <a:endParaRPr lang="en-GB" dirty="0"/>
          </a:p>
          <a:p>
            <a:r>
              <a:rPr lang="en-GB" dirty="0"/>
              <a:t>But…</a:t>
            </a:r>
          </a:p>
          <a:p>
            <a:r>
              <a:rPr lang="en-GB" dirty="0"/>
              <a:t>We realised that we had built a system which did not suit our needs; it was difficult to use, to maintain, and to extend, and many of the functions within the ecosystem had been superseded by other ESS systems</a:t>
            </a:r>
          </a:p>
          <a:p>
            <a:r>
              <a:rPr lang="en-GB" dirty="0"/>
              <a:t>So, we decided to take a step back and to act on this</a:t>
            </a:r>
          </a:p>
        </p:txBody>
      </p:sp>
      <p:sp>
        <p:nvSpPr>
          <p:cNvPr id="7" name="Date Placeholder 6">
            <a:extLst>
              <a:ext uri="{FF2B5EF4-FFF2-40B4-BE49-F238E27FC236}">
                <a16:creationId xmlns:a16="http://schemas.microsoft.com/office/drawing/2014/main" id="{757AE958-13A9-C553-0AF4-D9BBA34FC7AC}"/>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272164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9B0-4D87-90F3-AB0D-CC359B5BD7E7}"/>
              </a:ext>
            </a:extLst>
          </p:cNvPr>
          <p:cNvSpPr>
            <a:spLocks noGrp="1"/>
          </p:cNvSpPr>
          <p:nvPr>
            <p:ph type="title"/>
          </p:nvPr>
        </p:nvSpPr>
        <p:spPr/>
        <p:txBody>
          <a:bodyPr/>
          <a:lstStyle/>
          <a:p>
            <a:r>
              <a:rPr lang="en-SE" dirty="0"/>
              <a:t>Enter </a:t>
            </a:r>
            <a:r>
              <a:rPr lang="en-SE" i="1" dirty="0"/>
              <a:t>CCCE</a:t>
            </a:r>
          </a:p>
        </p:txBody>
      </p:sp>
      <p:sp>
        <p:nvSpPr>
          <p:cNvPr id="3" name="Footer Placeholder 2">
            <a:extLst>
              <a:ext uri="{FF2B5EF4-FFF2-40B4-BE49-F238E27FC236}">
                <a16:creationId xmlns:a16="http://schemas.microsoft.com/office/drawing/2014/main" id="{2D92233B-33F7-27B7-4080-BF4E68B3F201}"/>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0EE4C1E-CF4C-096F-6EBA-53DDC4B657CB}"/>
              </a:ext>
            </a:extLst>
          </p:cNvPr>
          <p:cNvSpPr>
            <a:spLocks noGrp="1"/>
          </p:cNvSpPr>
          <p:nvPr>
            <p:ph type="sldNum" sz="quarter" idx="12"/>
          </p:nvPr>
        </p:nvSpPr>
        <p:spPr/>
        <p:txBody>
          <a:bodyPr/>
          <a:lstStyle/>
          <a:p>
            <a:fld id="{F7283078-D760-1647-8B80-66BA8B52336D}" type="slidenum">
              <a:rPr lang="sv-SE" smtClean="0"/>
              <a:t>5</a:t>
            </a:fld>
            <a:endParaRPr lang="sv-SE" dirty="0"/>
          </a:p>
        </p:txBody>
      </p:sp>
      <p:sp>
        <p:nvSpPr>
          <p:cNvPr id="5" name="Text Placeholder 4">
            <a:extLst>
              <a:ext uri="{FF2B5EF4-FFF2-40B4-BE49-F238E27FC236}">
                <a16:creationId xmlns:a16="http://schemas.microsoft.com/office/drawing/2014/main" id="{BA778CAA-FD6D-38ED-8BB1-3D6A71FE79C5}"/>
              </a:ext>
            </a:extLst>
          </p:cNvPr>
          <p:cNvSpPr>
            <a:spLocks noGrp="1"/>
          </p:cNvSpPr>
          <p:nvPr>
            <p:ph type="body" sz="quarter" idx="14"/>
          </p:nvPr>
        </p:nvSpPr>
        <p:spPr/>
        <p:txBody>
          <a:bodyPr/>
          <a:lstStyle/>
          <a:p>
            <a:r>
              <a:rPr lang="en-SE" dirty="0"/>
              <a:t>Controls Configuration: Community Edition</a:t>
            </a:r>
          </a:p>
        </p:txBody>
      </p:sp>
      <p:sp>
        <p:nvSpPr>
          <p:cNvPr id="6" name="Content Placeholder 5">
            <a:extLst>
              <a:ext uri="{FF2B5EF4-FFF2-40B4-BE49-F238E27FC236}">
                <a16:creationId xmlns:a16="http://schemas.microsoft.com/office/drawing/2014/main" id="{12F36576-8165-B116-DB63-2105C81BD7D2}"/>
              </a:ext>
            </a:extLst>
          </p:cNvPr>
          <p:cNvSpPr>
            <a:spLocks noGrp="1"/>
          </p:cNvSpPr>
          <p:nvPr>
            <p:ph idx="1"/>
          </p:nvPr>
        </p:nvSpPr>
        <p:spPr/>
        <p:txBody>
          <a:bodyPr/>
          <a:lstStyle/>
          <a:p>
            <a:r>
              <a:rPr lang="en-SE" dirty="0"/>
              <a:t>We decided to build a replacement system following a few guiding principles</a:t>
            </a:r>
          </a:p>
          <a:p>
            <a:r>
              <a:rPr lang="en-SE" dirty="0"/>
              <a:t>One of these principles was the efficiency of our control system engineers; the tool(s) should not only be useful for the long-term management of the site, but also for the individual developers – thus </a:t>
            </a:r>
            <a:r>
              <a:rPr lang="en-SE" i="1" dirty="0"/>
              <a:t>Community Edition</a:t>
            </a:r>
          </a:p>
          <a:p>
            <a:r>
              <a:rPr lang="en-SE" dirty="0"/>
              <a:t>A project charter was written, and a development team was formed</a:t>
            </a:r>
          </a:p>
          <a:p>
            <a:endParaRPr lang="en-SE" dirty="0"/>
          </a:p>
          <a:p>
            <a:r>
              <a:rPr lang="en-SE" dirty="0"/>
              <a:t>We decided to call the replacement system the</a:t>
            </a:r>
            <a:r>
              <a:rPr lang="en-SE" b="1" dirty="0"/>
              <a:t> Controls Ecosystem</a:t>
            </a:r>
            <a:r>
              <a:rPr lang="en-SE" dirty="0"/>
              <a:t> (CE)</a:t>
            </a:r>
          </a:p>
        </p:txBody>
      </p:sp>
      <p:sp>
        <p:nvSpPr>
          <p:cNvPr id="7" name="Date Placeholder 6">
            <a:extLst>
              <a:ext uri="{FF2B5EF4-FFF2-40B4-BE49-F238E27FC236}">
                <a16:creationId xmlns:a16="http://schemas.microsoft.com/office/drawing/2014/main" id="{757AE958-13A9-C553-0AF4-D9BBA34FC7AC}"/>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158207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9B0-4D87-90F3-AB0D-CC359B5BD7E7}"/>
              </a:ext>
            </a:extLst>
          </p:cNvPr>
          <p:cNvSpPr>
            <a:spLocks noGrp="1"/>
          </p:cNvSpPr>
          <p:nvPr>
            <p:ph type="title"/>
          </p:nvPr>
        </p:nvSpPr>
        <p:spPr/>
        <p:txBody>
          <a:bodyPr/>
          <a:lstStyle/>
          <a:p>
            <a:r>
              <a:rPr lang="en-SE" dirty="0"/>
              <a:t>Project plan</a:t>
            </a:r>
          </a:p>
        </p:txBody>
      </p:sp>
      <p:sp>
        <p:nvSpPr>
          <p:cNvPr id="3" name="Footer Placeholder 2">
            <a:extLst>
              <a:ext uri="{FF2B5EF4-FFF2-40B4-BE49-F238E27FC236}">
                <a16:creationId xmlns:a16="http://schemas.microsoft.com/office/drawing/2014/main" id="{2D92233B-33F7-27B7-4080-BF4E68B3F201}"/>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0EE4C1E-CF4C-096F-6EBA-53DDC4B657CB}"/>
              </a:ext>
            </a:extLst>
          </p:cNvPr>
          <p:cNvSpPr>
            <a:spLocks noGrp="1"/>
          </p:cNvSpPr>
          <p:nvPr>
            <p:ph type="sldNum" sz="quarter" idx="12"/>
          </p:nvPr>
        </p:nvSpPr>
        <p:spPr/>
        <p:txBody>
          <a:bodyPr/>
          <a:lstStyle/>
          <a:p>
            <a:fld id="{F7283078-D760-1647-8B80-66BA8B52336D}" type="slidenum">
              <a:rPr lang="sv-SE" smtClean="0"/>
              <a:t>6</a:t>
            </a:fld>
            <a:endParaRPr lang="sv-SE" dirty="0"/>
          </a:p>
        </p:txBody>
      </p:sp>
      <p:sp>
        <p:nvSpPr>
          <p:cNvPr id="5" name="Text Placeholder 4">
            <a:extLst>
              <a:ext uri="{FF2B5EF4-FFF2-40B4-BE49-F238E27FC236}">
                <a16:creationId xmlns:a16="http://schemas.microsoft.com/office/drawing/2014/main" id="{BA778CAA-FD6D-38ED-8BB1-3D6A71FE79C5}"/>
              </a:ext>
            </a:extLst>
          </p:cNvPr>
          <p:cNvSpPr>
            <a:spLocks noGrp="1"/>
          </p:cNvSpPr>
          <p:nvPr>
            <p:ph type="body" sz="quarter" idx="14"/>
          </p:nvPr>
        </p:nvSpPr>
        <p:spPr/>
        <p:txBody>
          <a:bodyPr/>
          <a:lstStyle/>
          <a:p>
            <a:r>
              <a:rPr lang="en-SE" dirty="0"/>
              <a:t>Our approach</a:t>
            </a:r>
          </a:p>
        </p:txBody>
      </p:sp>
      <p:sp>
        <p:nvSpPr>
          <p:cNvPr id="6" name="Content Placeholder 5">
            <a:extLst>
              <a:ext uri="{FF2B5EF4-FFF2-40B4-BE49-F238E27FC236}">
                <a16:creationId xmlns:a16="http://schemas.microsoft.com/office/drawing/2014/main" id="{12F36576-8165-B116-DB63-2105C81BD7D2}"/>
              </a:ext>
            </a:extLst>
          </p:cNvPr>
          <p:cNvSpPr>
            <a:spLocks noGrp="1"/>
          </p:cNvSpPr>
          <p:nvPr>
            <p:ph idx="1"/>
          </p:nvPr>
        </p:nvSpPr>
        <p:spPr/>
        <p:txBody>
          <a:bodyPr/>
          <a:lstStyle/>
          <a:p>
            <a:r>
              <a:rPr lang="en-SE" dirty="0"/>
              <a:t>As the previous ecosystem was in production, we needed to replace its functions one by one, and we decided to start from the end of the toolchain in order to provide immediate value:</a:t>
            </a:r>
          </a:p>
          <a:p>
            <a:pPr marL="539750" lvl="1" indent="-457200">
              <a:buFont typeface="+mj-lt"/>
              <a:buAutoNum type="arabicPeriod"/>
            </a:pPr>
            <a:r>
              <a:rPr lang="en-SE" dirty="0"/>
              <a:t>Deploy (e3) IOCs in a standardised, reproducible, and auditable manner</a:t>
            </a:r>
          </a:p>
          <a:p>
            <a:pPr marL="539750" lvl="1" indent="-457200">
              <a:buFont typeface="+mj-lt"/>
              <a:buAutoNum type="arabicPeriod"/>
            </a:pPr>
            <a:r>
              <a:rPr lang="en-SE" dirty="0"/>
              <a:t>Monitor IOCs and the servers they are running on</a:t>
            </a:r>
          </a:p>
          <a:p>
            <a:pPr marL="539750" lvl="1" indent="-457200">
              <a:buFont typeface="+mj-lt"/>
              <a:buAutoNum type="arabicPeriod"/>
            </a:pPr>
            <a:r>
              <a:rPr lang="en-SE" dirty="0"/>
              <a:t>Manage IOCs at scale</a:t>
            </a:r>
          </a:p>
          <a:p>
            <a:pPr marL="539750" lvl="1" indent="-457200">
              <a:buFont typeface="+mj-lt"/>
              <a:buAutoNum type="arabicPeriod"/>
            </a:pPr>
            <a:r>
              <a:rPr lang="en-SE" dirty="0"/>
              <a:t>Monitor the control system</a:t>
            </a:r>
          </a:p>
          <a:p>
            <a:pPr marL="82550" lvl="1" indent="0">
              <a:buNone/>
            </a:pPr>
            <a:r>
              <a:rPr lang="en-SE" dirty="0"/>
              <a:t>Once done, we would unify all functions</a:t>
            </a:r>
          </a:p>
          <a:p>
            <a:pPr marL="82550" lvl="1" indent="0">
              <a:buNone/>
            </a:pPr>
            <a:endParaRPr lang="en-SE" dirty="0"/>
          </a:p>
          <a:p>
            <a:pPr marL="82550" lvl="1" indent="0">
              <a:buNone/>
            </a:pPr>
            <a:r>
              <a:rPr lang="en-SE" dirty="0"/>
              <a:t>We would also need to replace our solutions for authentication and authorisation, deprecate old services, and more</a:t>
            </a:r>
          </a:p>
        </p:txBody>
      </p:sp>
      <p:sp>
        <p:nvSpPr>
          <p:cNvPr id="7" name="Date Placeholder 6">
            <a:extLst>
              <a:ext uri="{FF2B5EF4-FFF2-40B4-BE49-F238E27FC236}">
                <a16:creationId xmlns:a16="http://schemas.microsoft.com/office/drawing/2014/main" id="{757AE958-13A9-C553-0AF4-D9BBA34FC7AC}"/>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269328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9B0-4D87-90F3-AB0D-CC359B5BD7E7}"/>
              </a:ext>
            </a:extLst>
          </p:cNvPr>
          <p:cNvSpPr>
            <a:spLocks noGrp="1"/>
          </p:cNvSpPr>
          <p:nvPr>
            <p:ph type="title"/>
          </p:nvPr>
        </p:nvSpPr>
        <p:spPr/>
        <p:txBody>
          <a:bodyPr/>
          <a:lstStyle/>
          <a:p>
            <a:r>
              <a:rPr lang="en-SE" dirty="0"/>
              <a:t>The Controls Ecosystem (CE)</a:t>
            </a:r>
          </a:p>
        </p:txBody>
      </p:sp>
      <p:sp>
        <p:nvSpPr>
          <p:cNvPr id="3" name="Footer Placeholder 2">
            <a:extLst>
              <a:ext uri="{FF2B5EF4-FFF2-40B4-BE49-F238E27FC236}">
                <a16:creationId xmlns:a16="http://schemas.microsoft.com/office/drawing/2014/main" id="{2D92233B-33F7-27B7-4080-BF4E68B3F201}"/>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0EE4C1E-CF4C-096F-6EBA-53DDC4B657CB}"/>
              </a:ext>
            </a:extLst>
          </p:cNvPr>
          <p:cNvSpPr>
            <a:spLocks noGrp="1"/>
          </p:cNvSpPr>
          <p:nvPr>
            <p:ph type="sldNum" sz="quarter" idx="12"/>
          </p:nvPr>
        </p:nvSpPr>
        <p:spPr/>
        <p:txBody>
          <a:bodyPr/>
          <a:lstStyle/>
          <a:p>
            <a:fld id="{F7283078-D760-1647-8B80-66BA8B52336D}" type="slidenum">
              <a:rPr lang="sv-SE" smtClean="0"/>
              <a:t>7</a:t>
            </a:fld>
            <a:endParaRPr lang="sv-SE" dirty="0"/>
          </a:p>
        </p:txBody>
      </p:sp>
      <p:sp>
        <p:nvSpPr>
          <p:cNvPr id="5" name="Text Placeholder 4">
            <a:extLst>
              <a:ext uri="{FF2B5EF4-FFF2-40B4-BE49-F238E27FC236}">
                <a16:creationId xmlns:a16="http://schemas.microsoft.com/office/drawing/2014/main" id="{BA778CAA-FD6D-38ED-8BB1-3D6A71FE79C5}"/>
              </a:ext>
            </a:extLst>
          </p:cNvPr>
          <p:cNvSpPr>
            <a:spLocks noGrp="1"/>
          </p:cNvSpPr>
          <p:nvPr>
            <p:ph type="body" sz="quarter" idx="14"/>
          </p:nvPr>
        </p:nvSpPr>
        <p:spPr/>
        <p:txBody>
          <a:bodyPr/>
          <a:lstStyle/>
          <a:p>
            <a:r>
              <a:rPr lang="en-SE" dirty="0"/>
              <a:t>Core principles and key features</a:t>
            </a:r>
          </a:p>
        </p:txBody>
      </p:sp>
      <p:sp>
        <p:nvSpPr>
          <p:cNvPr id="6" name="Content Placeholder 5">
            <a:extLst>
              <a:ext uri="{FF2B5EF4-FFF2-40B4-BE49-F238E27FC236}">
                <a16:creationId xmlns:a16="http://schemas.microsoft.com/office/drawing/2014/main" id="{12F36576-8165-B116-DB63-2105C81BD7D2}"/>
              </a:ext>
            </a:extLst>
          </p:cNvPr>
          <p:cNvSpPr>
            <a:spLocks noGrp="1"/>
          </p:cNvSpPr>
          <p:nvPr>
            <p:ph idx="1"/>
          </p:nvPr>
        </p:nvSpPr>
        <p:spPr/>
        <p:txBody>
          <a:bodyPr/>
          <a:lstStyle/>
          <a:p>
            <a:pPr lvl="1"/>
            <a:r>
              <a:rPr lang="en-SE" dirty="0"/>
              <a:t>Be conservative about scope and leverage existing systems</a:t>
            </a:r>
          </a:p>
          <a:p>
            <a:pPr lvl="1"/>
            <a:r>
              <a:rPr lang="en-SE" dirty="0"/>
              <a:t>Our software should be maintainable, intuitive, and reliable</a:t>
            </a:r>
          </a:p>
          <a:p>
            <a:pPr lvl="1"/>
            <a:r>
              <a:rPr lang="en-SE" dirty="0"/>
              <a:t>Design for basic users while still allowing for advanced users (API first)</a:t>
            </a:r>
          </a:p>
          <a:p>
            <a:pPr lvl="1"/>
            <a:r>
              <a:rPr lang="en-SE" dirty="0"/>
              <a:t>Nudge users towards better software practices</a:t>
            </a:r>
          </a:p>
        </p:txBody>
      </p:sp>
      <p:sp>
        <p:nvSpPr>
          <p:cNvPr id="7" name="Date Placeholder 6">
            <a:extLst>
              <a:ext uri="{FF2B5EF4-FFF2-40B4-BE49-F238E27FC236}">
                <a16:creationId xmlns:a16="http://schemas.microsoft.com/office/drawing/2014/main" id="{757AE958-13A9-C553-0AF4-D9BBA34FC7AC}"/>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66094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D9B0-4D87-90F3-AB0D-CC359B5BD7E7}"/>
              </a:ext>
            </a:extLst>
          </p:cNvPr>
          <p:cNvSpPr>
            <a:spLocks noGrp="1"/>
          </p:cNvSpPr>
          <p:nvPr>
            <p:ph type="title"/>
          </p:nvPr>
        </p:nvSpPr>
        <p:spPr/>
        <p:txBody>
          <a:bodyPr/>
          <a:lstStyle/>
          <a:p>
            <a:r>
              <a:rPr lang="en-SE" dirty="0"/>
              <a:t>The Controls Ecosystem (CE)</a:t>
            </a:r>
          </a:p>
        </p:txBody>
      </p:sp>
      <p:sp>
        <p:nvSpPr>
          <p:cNvPr id="3" name="Footer Placeholder 2">
            <a:extLst>
              <a:ext uri="{FF2B5EF4-FFF2-40B4-BE49-F238E27FC236}">
                <a16:creationId xmlns:a16="http://schemas.microsoft.com/office/drawing/2014/main" id="{2D92233B-33F7-27B7-4080-BF4E68B3F201}"/>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0EE4C1E-CF4C-096F-6EBA-53DDC4B657CB}"/>
              </a:ext>
            </a:extLst>
          </p:cNvPr>
          <p:cNvSpPr>
            <a:spLocks noGrp="1"/>
          </p:cNvSpPr>
          <p:nvPr>
            <p:ph type="sldNum" sz="quarter" idx="12"/>
          </p:nvPr>
        </p:nvSpPr>
        <p:spPr/>
        <p:txBody>
          <a:bodyPr/>
          <a:lstStyle/>
          <a:p>
            <a:fld id="{F7283078-D760-1647-8B80-66BA8B52336D}" type="slidenum">
              <a:rPr lang="sv-SE" smtClean="0"/>
              <a:t>8</a:t>
            </a:fld>
            <a:endParaRPr lang="sv-SE" dirty="0"/>
          </a:p>
        </p:txBody>
      </p:sp>
      <p:sp>
        <p:nvSpPr>
          <p:cNvPr id="5" name="Text Placeholder 4">
            <a:extLst>
              <a:ext uri="{FF2B5EF4-FFF2-40B4-BE49-F238E27FC236}">
                <a16:creationId xmlns:a16="http://schemas.microsoft.com/office/drawing/2014/main" id="{BA778CAA-FD6D-38ED-8BB1-3D6A71FE79C5}"/>
              </a:ext>
            </a:extLst>
          </p:cNvPr>
          <p:cNvSpPr>
            <a:spLocks noGrp="1"/>
          </p:cNvSpPr>
          <p:nvPr>
            <p:ph type="body" sz="quarter" idx="14"/>
          </p:nvPr>
        </p:nvSpPr>
        <p:spPr/>
        <p:txBody>
          <a:bodyPr/>
          <a:lstStyle/>
          <a:p>
            <a:r>
              <a:rPr lang="en-SE" dirty="0"/>
              <a:t>Technologies</a:t>
            </a:r>
          </a:p>
        </p:txBody>
      </p:sp>
      <p:sp>
        <p:nvSpPr>
          <p:cNvPr id="6" name="Content Placeholder 5">
            <a:extLst>
              <a:ext uri="{FF2B5EF4-FFF2-40B4-BE49-F238E27FC236}">
                <a16:creationId xmlns:a16="http://schemas.microsoft.com/office/drawing/2014/main" id="{12F36576-8165-B116-DB63-2105C81BD7D2}"/>
              </a:ext>
            </a:extLst>
          </p:cNvPr>
          <p:cNvSpPr>
            <a:spLocks noGrp="1"/>
          </p:cNvSpPr>
          <p:nvPr>
            <p:ph idx="1"/>
          </p:nvPr>
        </p:nvSpPr>
        <p:spPr/>
        <p:txBody>
          <a:bodyPr/>
          <a:lstStyle/>
          <a:p>
            <a:r>
              <a:rPr lang="en-SE" dirty="0"/>
              <a:t>Most of our software was written in Java, so we decided to go for</a:t>
            </a:r>
          </a:p>
          <a:p>
            <a:pPr lvl="1"/>
            <a:r>
              <a:rPr lang="en-SE" dirty="0"/>
              <a:t>PostgreSQL – Java – SpringBoot applications</a:t>
            </a:r>
          </a:p>
          <a:p>
            <a:pPr lvl="1"/>
            <a:r>
              <a:rPr lang="en-SE" dirty="0"/>
              <a:t>TypeScript - React web interface(s) with MUI components</a:t>
            </a:r>
          </a:p>
          <a:p>
            <a:pPr lvl="1"/>
            <a:r>
              <a:rPr lang="en-SE" dirty="0"/>
              <a:t>Ansible to deploy IOCs (as well as to orchestrate our servers)</a:t>
            </a:r>
          </a:p>
        </p:txBody>
      </p:sp>
      <p:sp>
        <p:nvSpPr>
          <p:cNvPr id="7" name="Date Placeholder 6">
            <a:extLst>
              <a:ext uri="{FF2B5EF4-FFF2-40B4-BE49-F238E27FC236}">
                <a16:creationId xmlns:a16="http://schemas.microsoft.com/office/drawing/2014/main" id="{757AE958-13A9-C553-0AF4-D9BBA34FC7AC}"/>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214620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CCC7A-3329-8114-8FD2-CFE436850C87}"/>
              </a:ext>
            </a:extLst>
          </p:cNvPr>
          <p:cNvSpPr>
            <a:spLocks noGrp="1"/>
          </p:cNvSpPr>
          <p:nvPr>
            <p:ph type="title"/>
          </p:nvPr>
        </p:nvSpPr>
        <p:spPr/>
        <p:txBody>
          <a:bodyPr/>
          <a:lstStyle/>
          <a:p>
            <a:r>
              <a:rPr lang="en-SE" dirty="0"/>
              <a:t>The Controls Ecosystem (CE)</a:t>
            </a:r>
          </a:p>
        </p:txBody>
      </p:sp>
      <p:sp>
        <p:nvSpPr>
          <p:cNvPr id="3" name="Footer Placeholder 2">
            <a:extLst>
              <a:ext uri="{FF2B5EF4-FFF2-40B4-BE49-F238E27FC236}">
                <a16:creationId xmlns:a16="http://schemas.microsoft.com/office/drawing/2014/main" id="{D3D3F449-86AF-866B-1D78-930E956C2216}"/>
              </a:ext>
            </a:extLst>
          </p:cNvPr>
          <p:cNvSpPr>
            <a:spLocks noGrp="1"/>
          </p:cNvSpPr>
          <p:nvPr>
            <p:ph type="ftr" sz="quarter" idx="11"/>
          </p:nvPr>
        </p:nvSpPr>
        <p:spPr/>
        <p:txBody>
          <a:bodyPr/>
          <a:lstStyle/>
          <a:p>
            <a:r>
              <a:rPr lang="en-GB" dirty="0"/>
              <a:t>The Controls Ecosystem (CE)</a:t>
            </a:r>
            <a:endParaRPr lang="sv-SE" dirty="0"/>
          </a:p>
        </p:txBody>
      </p:sp>
      <p:sp>
        <p:nvSpPr>
          <p:cNvPr id="4" name="Slide Number Placeholder 3">
            <a:extLst>
              <a:ext uri="{FF2B5EF4-FFF2-40B4-BE49-F238E27FC236}">
                <a16:creationId xmlns:a16="http://schemas.microsoft.com/office/drawing/2014/main" id="{3BB9D9B2-9708-D0E9-04F2-DD85CD8CA686}"/>
              </a:ext>
            </a:extLst>
          </p:cNvPr>
          <p:cNvSpPr>
            <a:spLocks noGrp="1"/>
          </p:cNvSpPr>
          <p:nvPr>
            <p:ph type="sldNum" sz="quarter" idx="12"/>
          </p:nvPr>
        </p:nvSpPr>
        <p:spPr/>
        <p:txBody>
          <a:bodyPr/>
          <a:lstStyle/>
          <a:p>
            <a:fld id="{F7283078-D760-1647-8B80-66BA8B52336D}" type="slidenum">
              <a:rPr lang="sv-SE" smtClean="0"/>
              <a:t>9</a:t>
            </a:fld>
            <a:endParaRPr lang="sv-SE" dirty="0"/>
          </a:p>
        </p:txBody>
      </p:sp>
      <p:sp>
        <p:nvSpPr>
          <p:cNvPr id="5" name="Text Placeholder 4">
            <a:extLst>
              <a:ext uri="{FF2B5EF4-FFF2-40B4-BE49-F238E27FC236}">
                <a16:creationId xmlns:a16="http://schemas.microsoft.com/office/drawing/2014/main" id="{8245B316-4666-FB41-31AE-4CA84B395A01}"/>
              </a:ext>
            </a:extLst>
          </p:cNvPr>
          <p:cNvSpPr>
            <a:spLocks noGrp="1"/>
          </p:cNvSpPr>
          <p:nvPr>
            <p:ph type="body" sz="quarter" idx="14"/>
          </p:nvPr>
        </p:nvSpPr>
        <p:spPr/>
        <p:txBody>
          <a:bodyPr/>
          <a:lstStyle/>
          <a:p>
            <a:r>
              <a:rPr lang="en-SE" dirty="0"/>
              <a:t>Deploying an IOC – a primer on e3</a:t>
            </a:r>
          </a:p>
        </p:txBody>
      </p:sp>
      <p:sp>
        <p:nvSpPr>
          <p:cNvPr id="6" name="Content Placeholder 5">
            <a:extLst>
              <a:ext uri="{FF2B5EF4-FFF2-40B4-BE49-F238E27FC236}">
                <a16:creationId xmlns:a16="http://schemas.microsoft.com/office/drawing/2014/main" id="{3604CB45-4395-D35F-F0DF-B8847F516F76}"/>
              </a:ext>
            </a:extLst>
          </p:cNvPr>
          <p:cNvSpPr>
            <a:spLocks noGrp="1"/>
          </p:cNvSpPr>
          <p:nvPr>
            <p:ph idx="1"/>
          </p:nvPr>
        </p:nvSpPr>
        <p:spPr/>
        <p:txBody>
          <a:bodyPr/>
          <a:lstStyle/>
          <a:p>
            <a:r>
              <a:rPr lang="en-SE" dirty="0"/>
              <a:t>With e3, we have a standardised executable in a modified softIocPVA called </a:t>
            </a:r>
            <a:r>
              <a:rPr lang="en-SE" i="1" dirty="0"/>
              <a:t>iocsh</a:t>
            </a:r>
            <a:r>
              <a:rPr lang="en-SE" dirty="0"/>
              <a:t>,</a:t>
            </a:r>
            <a:r>
              <a:rPr lang="en-SE" b="1" dirty="0"/>
              <a:t> </a:t>
            </a:r>
            <a:r>
              <a:rPr lang="en-SE" dirty="0"/>
              <a:t>and further functionality is then (dynamically) loaded as e3 modules with the help of </a:t>
            </a:r>
            <a:r>
              <a:rPr lang="en-SE" i="1" dirty="0"/>
              <a:t>require – </a:t>
            </a:r>
            <a:r>
              <a:rPr lang="en-SE" dirty="0"/>
              <a:t>a variation of the module initially written by Dirk Zimoch for PSI</a:t>
            </a:r>
          </a:p>
          <a:p>
            <a:r>
              <a:rPr lang="en-SE" dirty="0"/>
              <a:t>We have two different distribution methods used with e3:</a:t>
            </a:r>
          </a:p>
          <a:p>
            <a:pPr lvl="1"/>
            <a:r>
              <a:rPr lang="en-SE" dirty="0"/>
              <a:t>Using shared builds, made available to all hosts using NFS</a:t>
            </a:r>
          </a:p>
          <a:p>
            <a:pPr lvl="1"/>
            <a:r>
              <a:rPr lang="en-SE" dirty="0"/>
              <a:t>Downloading build artifacts using conda</a:t>
            </a:r>
          </a:p>
          <a:p>
            <a:pPr marL="82550" lvl="1" indent="0">
              <a:buNone/>
            </a:pPr>
            <a:r>
              <a:rPr lang="en-SE" dirty="0"/>
              <a:t>We do, thus, not have any compilation step involved in the creation of an IOC</a:t>
            </a:r>
          </a:p>
          <a:p>
            <a:pPr marL="82550" lvl="1" indent="0">
              <a:buNone/>
            </a:pPr>
            <a:endParaRPr lang="en-SE" dirty="0"/>
          </a:p>
          <a:p>
            <a:r>
              <a:rPr lang="en-GB" dirty="0"/>
              <a:t>Find more information about e3 at </a:t>
            </a:r>
            <a:r>
              <a:rPr lang="en-GB" dirty="0">
                <a:hlinkClick r:id="rId2"/>
              </a:rPr>
              <a:t>https://e3.pages.esss.lu.se/</a:t>
            </a:r>
            <a:r>
              <a:rPr lang="en-GB" dirty="0"/>
              <a:t>, and see our IOC deployment ansible playbook at </a:t>
            </a:r>
            <a:r>
              <a:rPr lang="en-GB" dirty="0">
                <a:hlinkClick r:id="rId3"/>
              </a:rPr>
              <a:t>https://gitlab.esss.lu.se/ics-ansible-galaxy/ics-ans-ioc/</a:t>
            </a:r>
            <a:endParaRPr lang="en-GB" dirty="0"/>
          </a:p>
          <a:p>
            <a:pPr marL="0" indent="0">
              <a:buNone/>
            </a:pPr>
            <a:endParaRPr lang="en-GB" dirty="0"/>
          </a:p>
        </p:txBody>
      </p:sp>
      <p:sp>
        <p:nvSpPr>
          <p:cNvPr id="7" name="Date Placeholder 6">
            <a:extLst>
              <a:ext uri="{FF2B5EF4-FFF2-40B4-BE49-F238E27FC236}">
                <a16:creationId xmlns:a16="http://schemas.microsoft.com/office/drawing/2014/main" id="{3E75BE24-BD37-2910-8C1C-76E46E24F5C3}"/>
              </a:ext>
            </a:extLst>
          </p:cNvPr>
          <p:cNvSpPr>
            <a:spLocks noGrp="1"/>
          </p:cNvSpPr>
          <p:nvPr>
            <p:ph type="dt" sz="half" idx="10"/>
          </p:nvPr>
        </p:nvSpPr>
        <p:spPr/>
        <p:txBody>
          <a:bodyPr/>
          <a:lstStyle/>
          <a:p>
            <a:r>
              <a:rPr lang="sv-SE" dirty="0"/>
              <a:t>2025-04-09</a:t>
            </a:r>
          </a:p>
        </p:txBody>
      </p:sp>
    </p:spTree>
    <p:extLst>
      <p:ext uri="{BB962C8B-B14F-4D97-AF65-F5344CB8AC3E}">
        <p14:creationId xmlns:p14="http://schemas.microsoft.com/office/powerpoint/2010/main" val="295537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11755</TotalTime>
  <Words>1247</Words>
  <Application>Microsoft Macintosh PowerPoint</Application>
  <PresentationFormat>Widescreen</PresentationFormat>
  <Paragraphs>201</Paragraphs>
  <Slides>27</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Segoe UI Semibold</vt:lpstr>
      <vt:lpstr>Calibri</vt:lpstr>
      <vt:lpstr>Segoe UI</vt:lpstr>
      <vt:lpstr>Wingdings</vt:lpstr>
      <vt:lpstr>Segoe UI Light</vt:lpstr>
      <vt:lpstr>Arial</vt:lpstr>
      <vt:lpstr>Office-tema</vt:lpstr>
      <vt:lpstr>PowerPoint Presentation</vt:lpstr>
      <vt:lpstr>The Controls Ecosystem (CE)</vt:lpstr>
      <vt:lpstr>History</vt:lpstr>
      <vt:lpstr>History</vt:lpstr>
      <vt:lpstr>Enter CCCE</vt:lpstr>
      <vt:lpstr>Project plan</vt:lpstr>
      <vt:lpstr>The Controls Ecosystem (CE)</vt:lpstr>
      <vt:lpstr>The Controls Ecosystem (CE)</vt:lpstr>
      <vt:lpstr>The Controls Ecosystem (CE)</vt:lpstr>
      <vt:lpstr>The Controls Ecosystem (CE)</vt:lpstr>
      <vt:lpstr>The Controls Ecosystem (CE)</vt:lpstr>
      <vt:lpstr>Usage</vt:lpstr>
      <vt:lpstr>Usage</vt:lpstr>
      <vt:lpstr>Usage</vt:lpstr>
      <vt:lpstr>Capabilities</vt:lpstr>
      <vt:lpstr>CE deploy &amp; monitor</vt:lpstr>
      <vt:lpstr>CE deploy &amp; monitor</vt:lpstr>
      <vt:lpstr>CE template</vt:lpstr>
      <vt:lpstr>The REST API</vt:lpstr>
      <vt:lpstr>Summary</vt:lpstr>
      <vt:lpstr>Tack!</vt:lpstr>
      <vt:lpstr>CE deploy &amp; monitor</vt:lpstr>
      <vt:lpstr>CE deploy &amp; monitor</vt:lpstr>
      <vt:lpstr>CE deploy &amp; monitor</vt:lpstr>
      <vt:lpstr>CE deploy &amp; monitor</vt:lpstr>
      <vt:lpstr>CE template</vt:lpstr>
      <vt:lpstr>CE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 Lindh Olsson</dc:creator>
  <cp:lastModifiedBy>Anders Lindh Olsson</cp:lastModifiedBy>
  <cp:revision>112</cp:revision>
  <cp:lastPrinted>2019-03-08T10:27:30Z</cp:lastPrinted>
  <dcterms:created xsi:type="dcterms:W3CDTF">2025-03-31T17:25:29Z</dcterms:created>
  <dcterms:modified xsi:type="dcterms:W3CDTF">2025-04-09T07:01:52Z</dcterms:modified>
</cp:coreProperties>
</file>