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83" r:id="rId2"/>
    <p:sldId id="303" r:id="rId3"/>
    <p:sldId id="304" r:id="rId4"/>
    <p:sldId id="309" r:id="rId5"/>
    <p:sldId id="310" r:id="rId6"/>
    <p:sldId id="311" r:id="rId7"/>
    <p:sldId id="313" r:id="rId8"/>
    <p:sldId id="305" r:id="rId9"/>
    <p:sldId id="316" r:id="rId10"/>
    <p:sldId id="306" r:id="rId11"/>
    <p:sldId id="307" r:id="rId12"/>
    <p:sldId id="318" r:id="rId13"/>
    <p:sldId id="319" r:id="rId14"/>
    <p:sldId id="320" r:id="rId15"/>
    <p:sldId id="321" r:id="rId16"/>
    <p:sldId id="308" r:id="rId17"/>
    <p:sldId id="312" r:id="rId18"/>
    <p:sldId id="317" r:id="rId19"/>
    <p:sldId id="322" r:id="rId20"/>
    <p:sldId id="325" r:id="rId21"/>
    <p:sldId id="323" r:id="rId22"/>
    <p:sldId id="324" r:id="rId23"/>
    <p:sldId id="326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blentz Laban" initials="CL" lastIdx="1" clrIdx="0">
    <p:extLst>
      <p:ext uri="{19B8F6BF-5375-455C-9EA6-DF929625EA0E}">
        <p15:presenceInfo xmlns:p15="http://schemas.microsoft.com/office/powerpoint/2012/main" userId="S-1-5-21-2854862015-1470449784-792596272-415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A74"/>
    <a:srgbClr val="EB5D40"/>
    <a:srgbClr val="003D58"/>
    <a:srgbClr val="FDC830"/>
    <a:srgbClr val="17375E"/>
    <a:srgbClr val="001D2B"/>
    <a:srgbClr val="FFC837"/>
    <a:srgbClr val="E4B04C"/>
    <a:srgbClr val="0F163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5" autoAdjust="0"/>
    <p:restoredTop sz="96327"/>
  </p:normalViewPr>
  <p:slideViewPr>
    <p:cSldViewPr snapToGrid="0">
      <p:cViewPr varScale="1">
        <p:scale>
          <a:sx n="106" d="100"/>
          <a:sy n="106" d="100"/>
        </p:scale>
        <p:origin x="504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D996A-CF11-854E-ACEF-5602CEBA4EA3}" type="datetimeFigureOut">
              <a:rPr lang="fr-FR"/>
              <a:t>22/04/2026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A41C8-293B-EF4D-B6A0-B59951CEC87B}" type="slidenum">
              <a:r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66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Rich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511143E7-9EC8-11F4-EE6D-2A04807E9021}"/>
              </a:ext>
            </a:extLst>
          </p:cNvPr>
          <p:cNvSpPr txBox="1"/>
          <p:nvPr userDrawn="1"/>
        </p:nvSpPr>
        <p:spPr>
          <a:xfrm>
            <a:off x="10263141" y="6271108"/>
            <a:ext cx="457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C4C52B0-8C01-7849-9FBD-81D69A89DA73}" type="slidenum">
              <a:rPr lang="fr-FR" sz="1000">
                <a:solidFill>
                  <a:schemeClr val="bg1">
                    <a:lumMod val="65000"/>
                  </a:schemeClr>
                </a:solidFill>
                <a:latin typeface="+mn-lt"/>
                <a:ea typeface="Open Sans" pitchFamily="2" charset="0"/>
                <a:cs typeface="Open Sans" pitchFamily="2" charset="0"/>
              </a:rPr>
              <a:t>‹#›</a:t>
            </a:fld>
            <a:endParaRPr lang="fr-FR" sz="1000" dirty="0">
              <a:solidFill>
                <a:schemeClr val="bg1">
                  <a:lumMod val="65000"/>
                </a:schemeClr>
              </a:solidFill>
              <a:latin typeface="+mn-lt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FBC44AE-DB0E-BBD8-F18F-F54E40BAEA68}"/>
              </a:ext>
            </a:extLst>
          </p:cNvPr>
          <p:cNvCxnSpPr>
            <a:cxnSpLocks/>
          </p:cNvCxnSpPr>
          <p:nvPr userDrawn="1"/>
        </p:nvCxnSpPr>
        <p:spPr>
          <a:xfrm>
            <a:off x="10291015" y="6248982"/>
            <a:ext cx="0" cy="2703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6">
            <a:extLst>
              <a:ext uri="{FF2B5EF4-FFF2-40B4-BE49-F238E27FC236}">
                <a16:creationId xmlns:a16="http://schemas.microsoft.com/office/drawing/2014/main" id="{1EE29EDE-FCC0-39DE-2FD1-6D37651A67D3}"/>
              </a:ext>
            </a:extLst>
          </p:cNvPr>
          <p:cNvSpPr txBox="1"/>
          <p:nvPr userDrawn="1"/>
        </p:nvSpPr>
        <p:spPr>
          <a:xfrm>
            <a:off x="6909759" y="6206320"/>
            <a:ext cx="333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Web Tools at ITER</a:t>
            </a:r>
          </a:p>
          <a:p>
            <a:pPr algn="r"/>
            <a:r>
              <a:rPr lang="en-US" sz="900" noProof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D.Stepanov</a:t>
            </a:r>
            <a:r>
              <a:rPr lang="en-US" sz="9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. EPICS Collaboration Meeting Spring 2026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C06C4116-E05B-CFE8-996B-0AC7B5EF61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000" y="6274467"/>
            <a:ext cx="4610100" cy="258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003D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26BC208-B99B-C6A1-9437-7AC7BD6B8F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911" y="5955968"/>
            <a:ext cx="11808178" cy="258304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B293B4AA-4BAA-70CD-79BB-3EE093EB605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02679" y="6104226"/>
            <a:ext cx="866227" cy="432000"/>
          </a:xfrm>
          <a:prstGeom prst="rect">
            <a:avLst/>
          </a:prstGeom>
        </p:spPr>
      </p:pic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68D1566A-1AED-031F-B9D4-ABC61F9E32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04902" y="1230515"/>
            <a:ext cx="2609865" cy="146804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F36F08B9-9289-486A-086A-82BE8E9826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29208" y="1230515"/>
            <a:ext cx="2609865" cy="146804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id="{01F4F76B-136B-6EC8-3982-6D9D215F4D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3205" y="2794899"/>
            <a:ext cx="2609865" cy="146804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6E8341BD-19A4-573D-B628-C94418B67F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27511" y="2794899"/>
            <a:ext cx="2609865" cy="146804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07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Ful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BF307E7C-4B7E-A13A-0E0F-E18E752A1A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82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6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1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hi-berlin.mpg.de/event/52/contributions/584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controls.iter.org/dashboard/?variables=CRYO-CH-CB3-HESC:MT3600-AA-IN,CRYO-CH-CB3-HESC:VOL3600-XI,CRYO-CH-MM-CRST:HT1010-MV&amp;types=table,plot&amp;from=2024-10-29T08:00:00.000Z&amp;to=2024-10-29T18:00:00.000Z&amp;title=Liquid%20helium%20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3556" t="5249" r="27328" b="-5249"/>
          <a:stretch/>
        </p:blipFill>
        <p:spPr>
          <a:prstGeom prst="rect">
            <a:avLst/>
          </a:prstGeom>
        </p:spPr>
      </p:pic>
      <p:sp>
        <p:nvSpPr>
          <p:cNvPr id="12" name="Rectangle 32">
            <a:extLst>
              <a:ext uri="{FF2B5EF4-FFF2-40B4-BE49-F238E27FC236}">
                <a16:creationId xmlns:a16="http://schemas.microsoft.com/office/drawing/2014/main" id="{5DA64322-1F30-10CE-0262-B7AEF92DCFFE}"/>
              </a:ext>
            </a:extLst>
          </p:cNvPr>
          <p:cNvSpPr/>
          <p:nvPr/>
        </p:nvSpPr>
        <p:spPr>
          <a:xfrm>
            <a:off x="0" y="4151544"/>
            <a:ext cx="12191999" cy="2706456"/>
          </a:xfrm>
          <a:custGeom>
            <a:avLst/>
            <a:gdLst>
              <a:gd name="connsiteX0" fmla="*/ 0 w 12192001"/>
              <a:gd name="connsiteY0" fmla="*/ 0 h 2272897"/>
              <a:gd name="connsiteX1" fmla="*/ 12192001 w 12192001"/>
              <a:gd name="connsiteY1" fmla="*/ 0 h 2272897"/>
              <a:gd name="connsiteX2" fmla="*/ 12192001 w 12192001"/>
              <a:gd name="connsiteY2" fmla="*/ 2272897 h 2272897"/>
              <a:gd name="connsiteX3" fmla="*/ 0 w 12192001"/>
              <a:gd name="connsiteY3" fmla="*/ 2272897 h 2272897"/>
              <a:gd name="connsiteX4" fmla="*/ 0 w 12192001"/>
              <a:gd name="connsiteY4" fmla="*/ 0 h 2272897"/>
              <a:gd name="connsiteX0" fmla="*/ 0 w 12192001"/>
              <a:gd name="connsiteY0" fmla="*/ 0 h 2272897"/>
              <a:gd name="connsiteX1" fmla="*/ 12192001 w 12192001"/>
              <a:gd name="connsiteY1" fmla="*/ 553155 h 2272897"/>
              <a:gd name="connsiteX2" fmla="*/ 12192001 w 12192001"/>
              <a:gd name="connsiteY2" fmla="*/ 2272897 h 2272897"/>
              <a:gd name="connsiteX3" fmla="*/ 0 w 12192001"/>
              <a:gd name="connsiteY3" fmla="*/ 2272897 h 2272897"/>
              <a:gd name="connsiteX4" fmla="*/ 0 w 12192001"/>
              <a:gd name="connsiteY4" fmla="*/ 0 h 2272897"/>
              <a:gd name="connsiteX0" fmla="*/ 0 w 12192001"/>
              <a:gd name="connsiteY0" fmla="*/ 0 h 2272897"/>
              <a:gd name="connsiteX1" fmla="*/ 12192001 w 12192001"/>
              <a:gd name="connsiteY1" fmla="*/ 553155 h 2272897"/>
              <a:gd name="connsiteX2" fmla="*/ 12192001 w 12192001"/>
              <a:gd name="connsiteY2" fmla="*/ 2272897 h 2272897"/>
              <a:gd name="connsiteX3" fmla="*/ 0 w 12192001"/>
              <a:gd name="connsiteY3" fmla="*/ 2272897 h 2272897"/>
              <a:gd name="connsiteX4" fmla="*/ 0 w 12192001"/>
              <a:gd name="connsiteY4" fmla="*/ 0 h 2272897"/>
              <a:gd name="connsiteX0" fmla="*/ 0 w 12192001"/>
              <a:gd name="connsiteY0" fmla="*/ 1720 h 2274617"/>
              <a:gd name="connsiteX1" fmla="*/ 12192001 w 12192001"/>
              <a:gd name="connsiteY1" fmla="*/ 554875 h 2274617"/>
              <a:gd name="connsiteX2" fmla="*/ 12192001 w 12192001"/>
              <a:gd name="connsiteY2" fmla="*/ 2274617 h 2274617"/>
              <a:gd name="connsiteX3" fmla="*/ 0 w 12192001"/>
              <a:gd name="connsiteY3" fmla="*/ 2274617 h 2274617"/>
              <a:gd name="connsiteX4" fmla="*/ 0 w 12192001"/>
              <a:gd name="connsiteY4" fmla="*/ 1720 h 2274617"/>
              <a:gd name="connsiteX0" fmla="*/ 0 w 12192001"/>
              <a:gd name="connsiteY0" fmla="*/ 12991 h 2285888"/>
              <a:gd name="connsiteX1" fmla="*/ 12180278 w 12192001"/>
              <a:gd name="connsiteY1" fmla="*/ 465499 h 2285888"/>
              <a:gd name="connsiteX2" fmla="*/ 12192001 w 12192001"/>
              <a:gd name="connsiteY2" fmla="*/ 2285888 h 2285888"/>
              <a:gd name="connsiteX3" fmla="*/ 0 w 12192001"/>
              <a:gd name="connsiteY3" fmla="*/ 2285888 h 2285888"/>
              <a:gd name="connsiteX4" fmla="*/ 0 w 12192001"/>
              <a:gd name="connsiteY4" fmla="*/ 12991 h 2285888"/>
              <a:gd name="connsiteX0" fmla="*/ 0 w 12192001"/>
              <a:gd name="connsiteY0" fmla="*/ 14880 h 2287777"/>
              <a:gd name="connsiteX1" fmla="*/ 12180278 w 12192001"/>
              <a:gd name="connsiteY1" fmla="*/ 467388 h 2287777"/>
              <a:gd name="connsiteX2" fmla="*/ 12192001 w 12192001"/>
              <a:gd name="connsiteY2" fmla="*/ 2287777 h 2287777"/>
              <a:gd name="connsiteX3" fmla="*/ 0 w 12192001"/>
              <a:gd name="connsiteY3" fmla="*/ 2287777 h 2287777"/>
              <a:gd name="connsiteX4" fmla="*/ 0 w 12192001"/>
              <a:gd name="connsiteY4" fmla="*/ 14880 h 2287777"/>
              <a:gd name="connsiteX0" fmla="*/ 0 w 12192001"/>
              <a:gd name="connsiteY0" fmla="*/ 10434 h 2283331"/>
              <a:gd name="connsiteX1" fmla="*/ 12180278 w 12192001"/>
              <a:gd name="connsiteY1" fmla="*/ 462942 h 2283331"/>
              <a:gd name="connsiteX2" fmla="*/ 12192001 w 12192001"/>
              <a:gd name="connsiteY2" fmla="*/ 2283331 h 2283331"/>
              <a:gd name="connsiteX3" fmla="*/ 0 w 12192001"/>
              <a:gd name="connsiteY3" fmla="*/ 2283331 h 2283331"/>
              <a:gd name="connsiteX4" fmla="*/ 0 w 12192001"/>
              <a:gd name="connsiteY4" fmla="*/ 10434 h 228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2283331">
                <a:moveTo>
                  <a:pt x="0" y="10434"/>
                </a:moveTo>
                <a:cubicBezTo>
                  <a:pt x="26487" y="12974"/>
                  <a:pt x="5218072" y="-115331"/>
                  <a:pt x="12180278" y="462942"/>
                </a:cubicBezTo>
                <a:cubicBezTo>
                  <a:pt x="12184186" y="1069738"/>
                  <a:pt x="12188093" y="1676535"/>
                  <a:pt x="12192001" y="2283331"/>
                </a:cubicBezTo>
                <a:lnTo>
                  <a:pt x="0" y="2283331"/>
                </a:lnTo>
                <a:lnTo>
                  <a:pt x="0" y="104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438B5B8-CA14-BEB6-EAA3-3456B1FDD9EB}"/>
              </a:ext>
            </a:extLst>
          </p:cNvPr>
          <p:cNvSpPr txBox="1"/>
          <p:nvPr/>
        </p:nvSpPr>
        <p:spPr>
          <a:xfrm>
            <a:off x="435429" y="4771958"/>
            <a:ext cx="7538320" cy="522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4200" b="1" spc="-150" dirty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Web Tools at ITER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F4EF857-EA7A-474F-C32F-BC729B027792}"/>
              </a:ext>
            </a:extLst>
          </p:cNvPr>
          <p:cNvSpPr txBox="1"/>
          <p:nvPr/>
        </p:nvSpPr>
        <p:spPr>
          <a:xfrm>
            <a:off x="435428" y="5697493"/>
            <a:ext cx="78896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Denis Stepanov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, ITER Organization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On behalf of the ITER Controls Team</a:t>
            </a:r>
          </a:p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ea typeface="Open Sans Light" pitchFamily="2" charset="0"/>
                <a:cs typeface="Arial" panose="020B0604020202020204" pitchFamily="34" charset="0"/>
              </a:rPr>
              <a:t>EPICS Collaboration Meeting, 20-24 April 2026, ENS Paris-</a:t>
            </a:r>
            <a:r>
              <a:rPr lang="en-US" sz="1600" dirty="0" err="1">
                <a:solidFill>
                  <a:schemeClr val="tx2"/>
                </a:solidFill>
                <a:latin typeface="Arial" panose="020B0604020202020204" pitchFamily="34" charset="0"/>
                <a:ea typeface="Open Sans Light" pitchFamily="2" charset="0"/>
                <a:cs typeface="Arial" panose="020B0604020202020204" pitchFamily="34" charset="0"/>
              </a:rPr>
              <a:t>Saclay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ea typeface="Open Sans Light" pitchFamily="2" charset="0"/>
                <a:cs typeface="Arial" panose="020B0604020202020204" pitchFamily="34" charset="0"/>
              </a:rPr>
              <a:t>, France</a:t>
            </a:r>
            <a:endParaRPr lang="en-US" sz="1600" i="1" dirty="0">
              <a:solidFill>
                <a:schemeClr val="tx2"/>
              </a:solidFill>
              <a:latin typeface="Arial" panose="020B0604020202020204" pitchFamily="34" charset="0"/>
              <a:ea typeface="Open Sans Light" pitchFamily="2" charset="0"/>
              <a:cs typeface="Arial" panose="020B0604020202020204" pitchFamily="34" charset="0"/>
            </a:endParaRP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949C68AE-032A-46A1-1ACD-E07091A6064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20997" y="4954641"/>
            <a:ext cx="3075040" cy="159053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386B244-FBC7-0581-596F-B5F66677F1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1" r="1991"/>
          <a:stretch/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2255BDE-98E7-0A90-B0F2-EA843977D74B}"/>
              </a:ext>
            </a:extLst>
          </p:cNvPr>
          <p:cNvGrpSpPr/>
          <p:nvPr/>
        </p:nvGrpSpPr>
        <p:grpSpPr>
          <a:xfrm>
            <a:off x="1" y="4151544"/>
            <a:ext cx="12191999" cy="2706456"/>
            <a:chOff x="152400" y="4303944"/>
            <a:chExt cx="12191999" cy="2706456"/>
          </a:xfrm>
        </p:grpSpPr>
        <p:sp>
          <p:nvSpPr>
            <p:cNvPr id="14" name="Rectangle 32">
              <a:extLst>
                <a:ext uri="{FF2B5EF4-FFF2-40B4-BE49-F238E27FC236}">
                  <a16:creationId xmlns:a16="http://schemas.microsoft.com/office/drawing/2014/main" id="{D3C49462-F451-2EC6-9673-BE74AF193CFA}"/>
                </a:ext>
              </a:extLst>
            </p:cNvPr>
            <p:cNvSpPr/>
            <p:nvPr/>
          </p:nvSpPr>
          <p:spPr>
            <a:xfrm>
              <a:off x="152400" y="4303944"/>
              <a:ext cx="12191999" cy="2706456"/>
            </a:xfrm>
            <a:custGeom>
              <a:avLst/>
              <a:gdLst>
                <a:gd name="connsiteX0" fmla="*/ 0 w 12192001"/>
                <a:gd name="connsiteY0" fmla="*/ 0 h 2272897"/>
                <a:gd name="connsiteX1" fmla="*/ 12192001 w 12192001"/>
                <a:gd name="connsiteY1" fmla="*/ 0 h 2272897"/>
                <a:gd name="connsiteX2" fmla="*/ 12192001 w 12192001"/>
                <a:gd name="connsiteY2" fmla="*/ 2272897 h 2272897"/>
                <a:gd name="connsiteX3" fmla="*/ 0 w 12192001"/>
                <a:gd name="connsiteY3" fmla="*/ 2272897 h 2272897"/>
                <a:gd name="connsiteX4" fmla="*/ 0 w 12192001"/>
                <a:gd name="connsiteY4" fmla="*/ 0 h 2272897"/>
                <a:gd name="connsiteX0" fmla="*/ 0 w 12192001"/>
                <a:gd name="connsiteY0" fmla="*/ 0 h 2272897"/>
                <a:gd name="connsiteX1" fmla="*/ 12192001 w 12192001"/>
                <a:gd name="connsiteY1" fmla="*/ 553155 h 2272897"/>
                <a:gd name="connsiteX2" fmla="*/ 12192001 w 12192001"/>
                <a:gd name="connsiteY2" fmla="*/ 2272897 h 2272897"/>
                <a:gd name="connsiteX3" fmla="*/ 0 w 12192001"/>
                <a:gd name="connsiteY3" fmla="*/ 2272897 h 2272897"/>
                <a:gd name="connsiteX4" fmla="*/ 0 w 12192001"/>
                <a:gd name="connsiteY4" fmla="*/ 0 h 2272897"/>
                <a:gd name="connsiteX0" fmla="*/ 0 w 12192001"/>
                <a:gd name="connsiteY0" fmla="*/ 0 h 2272897"/>
                <a:gd name="connsiteX1" fmla="*/ 12192001 w 12192001"/>
                <a:gd name="connsiteY1" fmla="*/ 553155 h 2272897"/>
                <a:gd name="connsiteX2" fmla="*/ 12192001 w 12192001"/>
                <a:gd name="connsiteY2" fmla="*/ 2272897 h 2272897"/>
                <a:gd name="connsiteX3" fmla="*/ 0 w 12192001"/>
                <a:gd name="connsiteY3" fmla="*/ 2272897 h 2272897"/>
                <a:gd name="connsiteX4" fmla="*/ 0 w 12192001"/>
                <a:gd name="connsiteY4" fmla="*/ 0 h 2272897"/>
                <a:gd name="connsiteX0" fmla="*/ 0 w 12192001"/>
                <a:gd name="connsiteY0" fmla="*/ 1720 h 2274617"/>
                <a:gd name="connsiteX1" fmla="*/ 12192001 w 12192001"/>
                <a:gd name="connsiteY1" fmla="*/ 554875 h 2274617"/>
                <a:gd name="connsiteX2" fmla="*/ 12192001 w 12192001"/>
                <a:gd name="connsiteY2" fmla="*/ 2274617 h 2274617"/>
                <a:gd name="connsiteX3" fmla="*/ 0 w 12192001"/>
                <a:gd name="connsiteY3" fmla="*/ 2274617 h 2274617"/>
                <a:gd name="connsiteX4" fmla="*/ 0 w 12192001"/>
                <a:gd name="connsiteY4" fmla="*/ 1720 h 2274617"/>
                <a:gd name="connsiteX0" fmla="*/ 0 w 12192001"/>
                <a:gd name="connsiteY0" fmla="*/ 12991 h 2285888"/>
                <a:gd name="connsiteX1" fmla="*/ 12180278 w 12192001"/>
                <a:gd name="connsiteY1" fmla="*/ 465499 h 2285888"/>
                <a:gd name="connsiteX2" fmla="*/ 12192001 w 12192001"/>
                <a:gd name="connsiteY2" fmla="*/ 2285888 h 2285888"/>
                <a:gd name="connsiteX3" fmla="*/ 0 w 12192001"/>
                <a:gd name="connsiteY3" fmla="*/ 2285888 h 2285888"/>
                <a:gd name="connsiteX4" fmla="*/ 0 w 12192001"/>
                <a:gd name="connsiteY4" fmla="*/ 12991 h 2285888"/>
                <a:gd name="connsiteX0" fmla="*/ 0 w 12192001"/>
                <a:gd name="connsiteY0" fmla="*/ 14880 h 2287777"/>
                <a:gd name="connsiteX1" fmla="*/ 12180278 w 12192001"/>
                <a:gd name="connsiteY1" fmla="*/ 467388 h 2287777"/>
                <a:gd name="connsiteX2" fmla="*/ 12192001 w 12192001"/>
                <a:gd name="connsiteY2" fmla="*/ 2287777 h 2287777"/>
                <a:gd name="connsiteX3" fmla="*/ 0 w 12192001"/>
                <a:gd name="connsiteY3" fmla="*/ 2287777 h 2287777"/>
                <a:gd name="connsiteX4" fmla="*/ 0 w 12192001"/>
                <a:gd name="connsiteY4" fmla="*/ 14880 h 2287777"/>
                <a:gd name="connsiteX0" fmla="*/ 0 w 12192001"/>
                <a:gd name="connsiteY0" fmla="*/ 10434 h 2283331"/>
                <a:gd name="connsiteX1" fmla="*/ 12180278 w 12192001"/>
                <a:gd name="connsiteY1" fmla="*/ 462942 h 2283331"/>
                <a:gd name="connsiteX2" fmla="*/ 12192001 w 12192001"/>
                <a:gd name="connsiteY2" fmla="*/ 2283331 h 2283331"/>
                <a:gd name="connsiteX3" fmla="*/ 0 w 12192001"/>
                <a:gd name="connsiteY3" fmla="*/ 2283331 h 2283331"/>
                <a:gd name="connsiteX4" fmla="*/ 0 w 12192001"/>
                <a:gd name="connsiteY4" fmla="*/ 10434 h 228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1" h="2283331">
                  <a:moveTo>
                    <a:pt x="0" y="10434"/>
                  </a:moveTo>
                  <a:cubicBezTo>
                    <a:pt x="26487" y="12974"/>
                    <a:pt x="5218072" y="-115331"/>
                    <a:pt x="12180278" y="462942"/>
                  </a:cubicBezTo>
                  <a:cubicBezTo>
                    <a:pt x="12184186" y="1069738"/>
                    <a:pt x="12188093" y="1676535"/>
                    <a:pt x="12192001" y="2283331"/>
                  </a:cubicBezTo>
                  <a:lnTo>
                    <a:pt x="0" y="2283331"/>
                  </a:lnTo>
                  <a:lnTo>
                    <a:pt x="0" y="104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3">
              <a:extLst>
                <a:ext uri="{FF2B5EF4-FFF2-40B4-BE49-F238E27FC236}">
                  <a16:creationId xmlns:a16="http://schemas.microsoft.com/office/drawing/2014/main" id="{B7CDBC31-8786-BB58-C741-6E31EE89961A}"/>
                </a:ext>
              </a:extLst>
            </p:cNvPr>
            <p:cNvSpPr txBox="1"/>
            <p:nvPr/>
          </p:nvSpPr>
          <p:spPr>
            <a:xfrm>
              <a:off x="587829" y="4924358"/>
              <a:ext cx="7538320" cy="522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4200" b="1" spc="-150" dirty="0">
                  <a:solidFill>
                    <a:schemeClr val="accent1"/>
                  </a:solidFill>
                  <a:latin typeface="Arial" panose="020B0604020202020204" pitchFamily="34" charset="0"/>
                  <a:ea typeface="Open Sans" pitchFamily="2" charset="0"/>
                  <a:cs typeface="Arial" panose="020B0604020202020204" pitchFamily="34" charset="0"/>
                </a:rPr>
                <a:t>Web Tools at ITER</a:t>
              </a:r>
            </a:p>
          </p:txBody>
        </p:sp>
        <p:sp>
          <p:nvSpPr>
            <p:cNvPr id="16" name="ZoneTexte 4">
              <a:extLst>
                <a:ext uri="{FF2B5EF4-FFF2-40B4-BE49-F238E27FC236}">
                  <a16:creationId xmlns:a16="http://schemas.microsoft.com/office/drawing/2014/main" id="{821DF1F4-6C50-5622-414C-9FE2A0550D3C}"/>
                </a:ext>
              </a:extLst>
            </p:cNvPr>
            <p:cNvSpPr txBox="1"/>
            <p:nvPr/>
          </p:nvSpPr>
          <p:spPr>
            <a:xfrm>
              <a:off x="587828" y="5849893"/>
              <a:ext cx="7889607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Arial" panose="020B0604020202020204" pitchFamily="34" charset="0"/>
                  <a:ea typeface="Open Sans" pitchFamily="2" charset="0"/>
                  <a:cs typeface="Arial" panose="020B0604020202020204" pitchFamily="34" charset="0"/>
                </a:rPr>
                <a:t>Denis Stepanov</a:t>
              </a:r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ea typeface="Open Sans" pitchFamily="2" charset="0"/>
                  <a:cs typeface="Arial" panose="020B0604020202020204" pitchFamily="34" charset="0"/>
                </a:rPr>
                <a:t>, ITER Organization</a:t>
              </a:r>
            </a:p>
            <a:p>
              <a:pPr>
                <a:spcAft>
                  <a:spcPts val="600"/>
                </a:spcAft>
              </a:pPr>
              <a:r>
                <a:rPr lang="en-US" sz="1600" dirty="0">
                  <a:solidFill>
                    <a:schemeClr val="tx2"/>
                  </a:solidFill>
                  <a:latin typeface="Arial" panose="020B0604020202020204" pitchFamily="34" charset="0"/>
                  <a:ea typeface="Open Sans" pitchFamily="2" charset="0"/>
                  <a:cs typeface="Arial" panose="020B0604020202020204" pitchFamily="34" charset="0"/>
                </a:rPr>
                <a:t>On behalf of the ITER Controls Team</a:t>
              </a:r>
            </a:p>
            <a:p>
              <a:r>
                <a:rPr lang="en-US" sz="1600" dirty="0">
                  <a:solidFill>
                    <a:schemeClr val="tx2"/>
                  </a:solidFill>
                  <a:latin typeface="Arial" panose="020B0604020202020204" pitchFamily="34" charset="0"/>
                  <a:ea typeface="Open Sans Light" pitchFamily="2" charset="0"/>
                  <a:cs typeface="Arial" panose="020B0604020202020204" pitchFamily="34" charset="0"/>
                </a:rPr>
                <a:t>EPICS Collaboration Meeting, 20-24 April 2026, ENS Paris-</a:t>
              </a:r>
              <a:r>
                <a:rPr lang="en-US" sz="1600" dirty="0" err="1">
                  <a:solidFill>
                    <a:schemeClr val="tx2"/>
                  </a:solidFill>
                  <a:latin typeface="Arial" panose="020B0604020202020204" pitchFamily="34" charset="0"/>
                  <a:ea typeface="Open Sans Light" pitchFamily="2" charset="0"/>
                  <a:cs typeface="Arial" panose="020B0604020202020204" pitchFamily="34" charset="0"/>
                </a:rPr>
                <a:t>Saclay</a:t>
              </a:r>
              <a:r>
                <a:rPr lang="en-US" sz="1600" dirty="0">
                  <a:solidFill>
                    <a:schemeClr val="tx2"/>
                  </a:solidFill>
                  <a:latin typeface="Arial" panose="020B0604020202020204" pitchFamily="34" charset="0"/>
                  <a:ea typeface="Open Sans Light" pitchFamily="2" charset="0"/>
                  <a:cs typeface="Arial" panose="020B0604020202020204" pitchFamily="34" charset="0"/>
                </a:rPr>
                <a:t>, France</a:t>
              </a:r>
              <a:endParaRPr lang="en-US" sz="1600" i="1" dirty="0">
                <a:solidFill>
                  <a:schemeClr val="tx2"/>
                </a:solidFill>
                <a:latin typeface="Arial" panose="020B0604020202020204" pitchFamily="34" charset="0"/>
                <a:ea typeface="Open Sans Light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7" name="Graphique 10">
              <a:extLst>
                <a:ext uri="{FF2B5EF4-FFF2-40B4-BE49-F238E27FC236}">
                  <a16:creationId xmlns:a16="http://schemas.microsoft.com/office/drawing/2014/main" id="{E882BBC7-CCCE-80AA-2007-109F9CAEDB8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8873397" y="5107041"/>
              <a:ext cx="3075040" cy="1590538"/>
            </a:xfrm>
            <a:prstGeom prst="rect">
              <a:avLst/>
            </a:prstGeom>
          </p:spPr>
        </p:pic>
        <p:sp>
          <p:nvSpPr>
            <p:cNvPr id="19" name="ZoneTexte 4">
              <a:extLst>
                <a:ext uri="{FF2B5EF4-FFF2-40B4-BE49-F238E27FC236}">
                  <a16:creationId xmlns:a16="http://schemas.microsoft.com/office/drawing/2014/main" id="{9A745A8D-4B58-5558-B620-00363403BA12}"/>
                </a:ext>
              </a:extLst>
            </p:cNvPr>
            <p:cNvSpPr txBox="1"/>
            <p:nvPr/>
          </p:nvSpPr>
          <p:spPr>
            <a:xfrm>
              <a:off x="587826" y="5373293"/>
              <a:ext cx="7889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Arial" panose="020B0604020202020204" pitchFamily="34" charset="0"/>
                  <a:ea typeface="Open Sans" pitchFamily="2" charset="0"/>
                  <a:cs typeface="Arial" panose="020B0604020202020204" pitchFamily="34" charset="0"/>
                </a:rPr>
                <a:t>Overview for the GUI Web Workshop</a:t>
              </a:r>
              <a:endParaRPr lang="en-US" sz="1600" b="1" i="1" dirty="0">
                <a:solidFill>
                  <a:schemeClr val="tx2"/>
                </a:solidFill>
                <a:latin typeface="Arial" panose="020B0604020202020204" pitchFamily="34" charset="0"/>
                <a:ea typeface="Open Sans Light" pitchFamily="2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1519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7B4EB-3A19-9E4A-8DAC-6EF0163B7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C40187-D28C-F047-48CF-4020049BEC5F}"/>
              </a:ext>
            </a:extLst>
          </p:cNvPr>
          <p:cNvSpPr txBox="1"/>
          <p:nvPr/>
        </p:nvSpPr>
        <p:spPr>
          <a:xfrm>
            <a:off x="256180" y="5689600"/>
            <a:ext cx="933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Grafana – system dashboards of all sorts. Plugin to the live and archived data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168DB7-BBC4-7D05-6171-2EFFA48EC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1280618" cy="545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20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70D64-888C-D188-DEB2-67533C5CA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152A8B-48B6-3D2C-0A69-7D6092998C63}"/>
              </a:ext>
            </a:extLst>
          </p:cNvPr>
          <p:cNvSpPr txBox="1"/>
          <p:nvPr/>
        </p:nvSpPr>
        <p:spPr>
          <a:xfrm>
            <a:off x="256180" y="5689600"/>
            <a:ext cx="933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SOCAI – Control system services status (Grafana-based)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231813-E8B7-7067-70D9-CC4BC6ACF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92725" cy="528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30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3EFCC-3B79-4439-4477-3ADDE0DC8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A8A2EF-48AF-48D6-22A4-F2DCBCE40524}"/>
              </a:ext>
            </a:extLst>
          </p:cNvPr>
          <p:cNvSpPr txBox="1"/>
          <p:nvPr/>
        </p:nvSpPr>
        <p:spPr>
          <a:xfrm>
            <a:off x="256180" y="5689600"/>
            <a:ext cx="933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Web OPI (CS-Studio)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F6185C-5003-2BFE-EA45-F55C2CEA1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95438" cy="540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07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D24DA-910F-998C-B891-C353E1149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1C66D8-C059-659A-F4F8-96FFBDE8458B}"/>
              </a:ext>
            </a:extLst>
          </p:cNvPr>
          <p:cNvSpPr txBox="1"/>
          <p:nvPr/>
        </p:nvSpPr>
        <p:spPr>
          <a:xfrm>
            <a:off x="256180" y="5689600"/>
            <a:ext cx="933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Web Alarms (CS-Studio)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41F3D3-6739-062B-40D1-C83E98668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09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95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80F1A-37CD-1798-008C-3FFA62069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40330C-FD49-E45E-96F4-8D237EBB5140}"/>
              </a:ext>
            </a:extLst>
          </p:cNvPr>
          <p:cNvSpPr txBox="1"/>
          <p:nvPr/>
        </p:nvSpPr>
        <p:spPr>
          <a:xfrm>
            <a:off x="256180" y="5689600"/>
            <a:ext cx="933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Web Data Browser (CS-Studio)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F4DAB4-7EE9-D376-163C-DE4093E4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216"/>
            <a:ext cx="12192000" cy="47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83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FE51D-87F3-4AB9-336C-0F4671769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40A1C2-776F-BA02-75D5-B43AB125E96A}"/>
              </a:ext>
            </a:extLst>
          </p:cNvPr>
          <p:cNvSpPr txBox="1"/>
          <p:nvPr/>
        </p:nvSpPr>
        <p:spPr>
          <a:xfrm>
            <a:off x="256180" y="5689600"/>
            <a:ext cx="933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Web Logbook (CS-Studio)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B36671-6E19-2812-8468-A9468C559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26"/>
            <a:ext cx="12192000" cy="494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08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C3A18-7CF2-1D59-7395-B08F1B1B6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9039D8-5FFF-C27C-8D2A-889E5D3EC0D6}"/>
              </a:ext>
            </a:extLst>
          </p:cNvPr>
          <p:cNvSpPr txBox="1"/>
          <p:nvPr/>
        </p:nvSpPr>
        <p:spPr>
          <a:xfrm>
            <a:off x="256180" y="5689600"/>
            <a:ext cx="933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COC – Commissioning and Operation Coordination (Confluence-based)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4CD976-0D98-5876-7E2E-CE2B6E0A3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34939" cy="539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25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94694-F2A0-DCE6-7660-8577FF457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B14C42-D35F-AFA1-D43F-7A46208BC167}"/>
              </a:ext>
            </a:extLst>
          </p:cNvPr>
          <p:cNvSpPr txBox="1"/>
          <p:nvPr/>
        </p:nvSpPr>
        <p:spPr>
          <a:xfrm>
            <a:off x="256180" y="5689600"/>
            <a:ext cx="933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PSPS – pulse schedule preparation system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84ED7C-23B3-BE85-C89C-1868E22D7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38" y="43004"/>
            <a:ext cx="7124621" cy="519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26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DC9F2-2B79-782A-4E92-4A912187B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963229-F359-F689-C524-22F57A595585}"/>
              </a:ext>
            </a:extLst>
          </p:cNvPr>
          <p:cNvSpPr txBox="1"/>
          <p:nvPr/>
        </p:nvSpPr>
        <p:spPr>
          <a:xfrm>
            <a:off x="256180" y="5689600"/>
            <a:ext cx="933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ITER Dashboard – user-defined dashboards for live and archived plant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53A42-BB2B-2FD0-E65C-37B408DCD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823010" cy="551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73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28EA8-3F97-3927-56E7-CCBCEE6FC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E57ACA1-5C3C-6A6C-FE83-FC6B51D61E28}"/>
              </a:ext>
            </a:extLst>
          </p:cNvPr>
          <p:cNvSpPr txBox="1">
            <a:spLocks/>
          </p:cNvSpPr>
          <p:nvPr/>
        </p:nvSpPr>
        <p:spPr>
          <a:xfrm>
            <a:off x="431998" y="576000"/>
            <a:ext cx="8367969" cy="454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 on the ITER Dashboard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4D3E53-3813-B292-AE83-BFBC49A2DDB9}"/>
              </a:ext>
            </a:extLst>
          </p:cNvPr>
          <p:cNvSpPr txBox="1"/>
          <p:nvPr/>
        </p:nvSpPr>
        <p:spPr>
          <a:xfrm>
            <a:off x="479834" y="1285592"/>
            <a:ext cx="1116292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sort of web-based Data Browser with rich plotting capabilities (crosshairs, stacked plots, …)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Exists since 2020, reported on the same year in EPICS meeting </a:t>
            </a:r>
            <a:r>
              <a:rPr lang="en-US" sz="2000" dirty="0">
                <a:hlinkClick r:id="rId2"/>
              </a:rPr>
              <a:t>https://indico.fhi-berlin.mpg.de/event/52/contributions/584/</a:t>
            </a:r>
            <a:endParaRPr lang="en-US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Seamless support for live and archived data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Optimized to display very long graphs (like a year-long graph sampled at 1 Hz)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All configs and dashboards are stored on the server, no user-side configuration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URL-encoded dashboard configs; support for dashboard construction from URL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Support for mobile devices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Well-versed with EPICS (PV database from the control system, support for alarm severity display, …)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72469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31998" y="575999"/>
            <a:ext cx="11011581" cy="5399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Status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Applications are actively used for system description, monitoring and data processing. Use for controls is limited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central design or policy. Applications are usually made “bottom up”, when there is strong demand from users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 of third-party apps and home-made apps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apps are only available from Intranet, some (many) are from Internet, using Microsoft cloud authentication + 2FA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connected to central user directories (AD or LDAP with full sync)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(shown further are only a subset, some others could be inadvertently omitted)</a:t>
            </a:r>
          </a:p>
          <a:p>
            <a:pPr algn="l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uild environment Web is entirely omitted: Jenkins / Bugzilla / Jira / SVN / Git Bitbucket / SonarQube / Artifactory / Red Hat Satellite, …)</a:t>
            </a:r>
          </a:p>
          <a:p>
            <a:pPr algn="l"/>
            <a:r>
              <a:rPr lang="en-US" sz="2000" dirty="0">
                <a:solidFill>
                  <a:srgbClr val="FF0000"/>
                </a:solidFill>
              </a:rPr>
              <a:t>Disclaimer: as the systems are often under construction or commissioning, the metrics shown may be incorrect, incomplete or require further explanation.</a:t>
            </a:r>
            <a:endParaRPr lang="en-GB" sz="2000" dirty="0">
              <a:solidFill>
                <a:srgbClr val="FF0000"/>
              </a:solidFill>
            </a:endParaRPr>
          </a:p>
          <a:p>
            <a:pPr algn="l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983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44D11-48CB-A81E-3847-F694B28BC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B2F8C28-5F3E-F80D-EC54-60AA5C7B8E04}"/>
              </a:ext>
            </a:extLst>
          </p:cNvPr>
          <p:cNvSpPr txBox="1">
            <a:spLocks/>
          </p:cNvSpPr>
          <p:nvPr/>
        </p:nvSpPr>
        <p:spPr>
          <a:xfrm>
            <a:off x="431998" y="576000"/>
            <a:ext cx="8367969" cy="454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 Dashboard Architecture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68DB11-4435-568B-2437-905E0F4F9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98" y="1019624"/>
            <a:ext cx="8899556" cy="480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55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28591-F4EA-3C3D-FF7A-134BE778F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FD599EA-0EFB-A4A9-060C-57589581ABDE}"/>
              </a:ext>
            </a:extLst>
          </p:cNvPr>
          <p:cNvSpPr txBox="1">
            <a:spLocks/>
          </p:cNvSpPr>
          <p:nvPr/>
        </p:nvSpPr>
        <p:spPr>
          <a:xfrm>
            <a:off x="431998" y="576000"/>
            <a:ext cx="8367969" cy="454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587067-452F-1A86-2E1C-551392460B37}"/>
              </a:ext>
            </a:extLst>
          </p:cNvPr>
          <p:cNvSpPr txBox="1"/>
          <p:nvPr/>
        </p:nvSpPr>
        <p:spPr>
          <a:xfrm>
            <a:off x="479834" y="1285592"/>
            <a:ext cx="1116292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1500" dirty="0"/>
              <a:t>DEMO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03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1D1E3-C6D4-CAB3-8F4E-C6CA84B76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BED6A02-2F8E-4793-F5F7-5F3E83FC4D23}"/>
              </a:ext>
            </a:extLst>
          </p:cNvPr>
          <p:cNvSpPr txBox="1">
            <a:spLocks/>
          </p:cNvSpPr>
          <p:nvPr/>
        </p:nvSpPr>
        <p:spPr>
          <a:xfrm>
            <a:off x="431998" y="576000"/>
            <a:ext cx="8367969" cy="454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 Construction on the Fly from External Apps 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E2E4DF-F34A-DE69-F17D-285BD4A12DDB}"/>
              </a:ext>
            </a:extLst>
          </p:cNvPr>
          <p:cNvSpPr txBox="1"/>
          <p:nvPr/>
        </p:nvSpPr>
        <p:spPr>
          <a:xfrm>
            <a:off x="479834" y="1285592"/>
            <a:ext cx="111629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dirty="0">
                <a:hlinkClick r:id="rId2"/>
              </a:rPr>
              <a:t>https://controls.iter.org/dashboard/?variables=CRYO-CH-CB3-HESC:MT3600-AA-IN,CRYO-CH-CB3-HESC:VOL3600-XI,CRYO-CH-MM-CRST:HT1010-MV&amp;types=table,plot&amp;from=2024-10-29T08:00:00.000Z&amp;to=2024-10-29T18:00:00.000Z&amp;title=Liquid%20helium%20</a:t>
            </a:r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5519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CF8E3-0A90-DAF0-4007-17D92D1FA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B776A25-DDEE-246B-1A69-F29B4205587A}"/>
              </a:ext>
            </a:extLst>
          </p:cNvPr>
          <p:cNvSpPr txBox="1">
            <a:spLocks/>
          </p:cNvSpPr>
          <p:nvPr/>
        </p:nvSpPr>
        <p:spPr>
          <a:xfrm>
            <a:off x="431998" y="576000"/>
            <a:ext cx="8367969" cy="454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QR Codes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740D32-E02A-9BB3-86EB-64CDCF9134DE}"/>
              </a:ext>
            </a:extLst>
          </p:cNvPr>
          <p:cNvGrpSpPr>
            <a:grpSpLocks noChangeAspect="1"/>
          </p:cNvGrpSpPr>
          <p:nvPr/>
        </p:nvGrpSpPr>
        <p:grpSpPr>
          <a:xfrm>
            <a:off x="1128409" y="991927"/>
            <a:ext cx="7620055" cy="5193096"/>
            <a:chOff x="3277851" y="991927"/>
            <a:chExt cx="5276636" cy="35960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D95FD5F-6449-A4F2-D132-D76E9BB34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7851" y="3075806"/>
              <a:ext cx="5261798" cy="151216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B08A95D-9CBE-CE96-2F21-5FEC3FB4F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8142" y="1491630"/>
              <a:ext cx="3176345" cy="1523521"/>
            </a:xfrm>
            <a:prstGeom prst="rect">
              <a:avLst/>
            </a:prstGeom>
          </p:spPr>
        </p:pic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84C5032E-4AEE-D65C-9115-D14011EA05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8142" y="991927"/>
              <a:ext cx="3176344" cy="4156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87338" indent="-287338" algn="just" defTabSz="795338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57238" indent="-279400" algn="just" defTabSz="795338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136650" indent="-188913" algn="just" defTabSz="795338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+mn-lt"/>
                </a:defRPr>
              </a:lvl3pPr>
              <a:lvl4pPr marL="1511300" indent="-184150" algn="just" defTabSz="795338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+mn-lt"/>
                </a:defRPr>
              </a:lvl4pPr>
              <a:lvl5pPr marL="1885950" indent="-184150" algn="just" defTabSz="79533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5pPr>
              <a:lvl6pPr marL="2343150" indent="-184150" algn="l" defTabSz="79533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6pPr>
              <a:lvl7pPr marL="2800350" indent="-184150" algn="l" defTabSz="79533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7pPr>
              <a:lvl8pPr marL="3257550" indent="-184150" algn="l" defTabSz="79533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8pPr>
              <a:lvl9pPr marL="3714750" indent="-184150" algn="l" defTabSz="795338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600" kern="0" dirty="0"/>
                <a:t>Smart glasses (PPE compatible)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067F0D3-6343-730F-9B67-4FF7AF38A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851" y="991928"/>
              <a:ext cx="1964932" cy="2012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0893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14A86-07AA-0B95-89BD-A17D23F4B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71A06B-0C17-CB46-B412-514CF48B7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80" y="177224"/>
            <a:ext cx="9334860" cy="5359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FD87EF-BAB6-32D4-0549-7CB9BA6357DE}"/>
              </a:ext>
            </a:extLst>
          </p:cNvPr>
          <p:cNvSpPr txBox="1"/>
          <p:nvPr/>
        </p:nvSpPr>
        <p:spPr>
          <a:xfrm>
            <a:off x="256180" y="5689600"/>
            <a:ext cx="933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launchpad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263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80E73-F15B-25BB-FF0E-5D4F01C15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E5606C-1392-4E02-09C9-FE63F24DDE28}"/>
              </a:ext>
            </a:extLst>
          </p:cNvPr>
          <p:cNvSpPr txBox="1"/>
          <p:nvPr/>
        </p:nvSpPr>
        <p:spPr>
          <a:xfrm>
            <a:off x="256180" y="5689600"/>
            <a:ext cx="933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PSP – structured records of the I&amp;C design. Support for interface document generation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7B39FA-B7B2-9893-3694-5AFCAFB71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8" y="140583"/>
            <a:ext cx="10355120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19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A5FC5-20FD-1CDD-FC40-5A29A63A9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AFE43F-4F1D-0F97-AA44-EC891481DE8E}"/>
              </a:ext>
            </a:extLst>
          </p:cNvPr>
          <p:cNvSpPr txBox="1"/>
          <p:nvPr/>
        </p:nvSpPr>
        <p:spPr>
          <a:xfrm>
            <a:off x="256180" y="5698653"/>
            <a:ext cx="1023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SDD – static configuration of the production projects (including full configuration of EPICS IOCs)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201E5A-2669-C0B3-CCBE-C5E2B632C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4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58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ACBED-2ADC-E0E1-AB3C-1372F3E76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BA2216-4C34-9AA6-33FC-E9EF916FA17B}"/>
              </a:ext>
            </a:extLst>
          </p:cNvPr>
          <p:cNvSpPr txBox="1"/>
          <p:nvPr/>
        </p:nvSpPr>
        <p:spPr>
          <a:xfrm>
            <a:off x="256180" y="5689600"/>
            <a:ext cx="11793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CLM – I&amp;C equipment inventory down to maintainable items. Support for warehouse scanners and RFID.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EBEE84-99AA-5923-784B-584E10A81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59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11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624CB-7F27-0BA3-9613-1D7A90076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E0B5F1-C694-1313-17C8-71B76DD4F175}"/>
              </a:ext>
            </a:extLst>
          </p:cNvPr>
          <p:cNvSpPr txBox="1"/>
          <p:nvPr/>
        </p:nvSpPr>
        <p:spPr>
          <a:xfrm>
            <a:off x="256180" y="5689600"/>
            <a:ext cx="933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Role Management – Managing user rights in the control system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50C802-FC41-BD76-6F15-28D834D80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39469" cy="543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60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5882D-C0C9-FE7A-D510-62EC46639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CF146F-4DCA-0C8E-121A-E82DAAAB0898}"/>
              </a:ext>
            </a:extLst>
          </p:cNvPr>
          <p:cNvSpPr txBox="1"/>
          <p:nvPr/>
        </p:nvSpPr>
        <p:spPr>
          <a:xfrm>
            <a:off x="256180" y="5689600"/>
            <a:ext cx="933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Centreon</a:t>
            </a:r>
            <a:r>
              <a:rPr lang="en-US" dirty="0"/>
              <a:t> – Nagios-type control system monitoring with email / SMS alerts.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E702CD-4419-8261-FE2C-6E404921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80" y="245407"/>
            <a:ext cx="10478962" cy="44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43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8EFA0-A003-9CFE-5C16-C087F2006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EC9106-D804-316F-43AC-F911F3402F9A}"/>
              </a:ext>
            </a:extLst>
          </p:cNvPr>
          <p:cNvSpPr txBox="1"/>
          <p:nvPr/>
        </p:nvSpPr>
        <p:spPr>
          <a:xfrm>
            <a:off x="256180" y="5689600"/>
            <a:ext cx="933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OpenDCIM</a:t>
            </a:r>
            <a:r>
              <a:rPr lang="en-US" dirty="0"/>
              <a:t> – detailed layouts of server rooms and I&amp;C cubicles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D8F908-BEDB-D7AE-C08D-5EF94563F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23" y="244442"/>
            <a:ext cx="9768689" cy="542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0039"/>
      </p:ext>
    </p:extLst>
  </p:cSld>
  <p:clrMapOvr>
    <a:masterClrMapping/>
  </p:clrMapOvr>
</p:sld>
</file>

<file path=ppt/theme/theme1.xml><?xml version="1.0" encoding="utf-8"?>
<a:theme xmlns:a="http://schemas.openxmlformats.org/drawingml/2006/main" name="ITER PPT Template">
  <a:themeElements>
    <a:clrScheme name="ITER theme color">
      <a:dk1>
        <a:srgbClr val="000000"/>
      </a:dk1>
      <a:lt1>
        <a:srgbClr val="FFFFFF"/>
      </a:lt1>
      <a:dk2>
        <a:srgbClr val="135D7F"/>
      </a:dk2>
      <a:lt2>
        <a:srgbClr val="E7E6E6"/>
      </a:lt2>
      <a:accent1>
        <a:srgbClr val="003C58"/>
      </a:accent1>
      <a:accent2>
        <a:srgbClr val="EB5D40"/>
      </a:accent2>
      <a:accent3>
        <a:srgbClr val="A5A5A5"/>
      </a:accent3>
      <a:accent4>
        <a:srgbClr val="FDC830"/>
      </a:accent4>
      <a:accent5>
        <a:srgbClr val="95ACBA"/>
      </a:accent5>
      <a:accent6>
        <a:srgbClr val="D9E5EC"/>
      </a:accent6>
      <a:hlink>
        <a:srgbClr val="003C58"/>
      </a:hlink>
      <a:folHlink>
        <a:srgbClr val="003C5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ER_PPT_template_2023_standard.pptx" id="{7F86955E-8F49-4A71-B789-EF8A82BCF9DB}" vid="{261B092D-119C-4EEF-811A-9C2AA2307B7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ITER_PPT_template_2023_standard</Template>
  <TotalTime>2217</TotalTime>
  <Words>562</Words>
  <Application>Microsoft Office PowerPoint</Application>
  <PresentationFormat>Widescreen</PresentationFormat>
  <Paragraphs>51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ITER PPT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Lange Ralph</dc:creator>
  <cp:lastModifiedBy>Stepanov Denis</cp:lastModifiedBy>
  <cp:revision>295</cp:revision>
  <dcterms:created xsi:type="dcterms:W3CDTF">2023-04-24T16:52:06Z</dcterms:created>
  <dcterms:modified xsi:type="dcterms:W3CDTF">2026-04-22T09:35:45Z</dcterms:modified>
</cp:coreProperties>
</file>