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59" r:id="rId5"/>
    <p:sldId id="262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A7F3C-A442-41B9-8248-FCAA30F6959D}" v="3" dt="2026-04-22T23:52:46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Favoto" userId="2189709d7bbc4b58" providerId="LiveId" clId="{4D577A6C-2C92-4994-841D-FB0BF8531709}"/>
    <pc:docChg chg="undo custSel addSld delSld modSld">
      <pc:chgData name="André Favoto" userId="2189709d7bbc4b58" providerId="LiveId" clId="{4D577A6C-2C92-4994-841D-FB0BF8531709}" dt="2026-04-23T00:12:09.334" v="168" actId="14100"/>
      <pc:docMkLst>
        <pc:docMk/>
      </pc:docMkLst>
      <pc:sldChg chg="add del mod modShow">
        <pc:chgData name="André Favoto" userId="2189709d7bbc4b58" providerId="LiveId" clId="{4D577A6C-2C92-4994-841D-FB0BF8531709}" dt="2026-04-23T00:06:48.492" v="156" actId="729"/>
        <pc:sldMkLst>
          <pc:docMk/>
          <pc:sldMk cId="1577960410" sldId="257"/>
        </pc:sldMkLst>
      </pc:sldChg>
      <pc:sldChg chg="modSp mod">
        <pc:chgData name="André Favoto" userId="2189709d7bbc4b58" providerId="LiveId" clId="{4D577A6C-2C92-4994-841D-FB0BF8531709}" dt="2026-04-22T23:59:21.868" v="106" actId="1076"/>
        <pc:sldMkLst>
          <pc:docMk/>
          <pc:sldMk cId="1026855051" sldId="259"/>
        </pc:sldMkLst>
        <pc:cxnChg chg="mod">
          <ac:chgData name="André Favoto" userId="2189709d7bbc4b58" providerId="LiveId" clId="{4D577A6C-2C92-4994-841D-FB0BF8531709}" dt="2026-04-22T23:59:21.868" v="106" actId="1076"/>
          <ac:cxnSpMkLst>
            <pc:docMk/>
            <pc:sldMk cId="1026855051" sldId="259"/>
            <ac:cxnSpMk id="11" creationId="{3D25EBD6-2EA0-482F-41A9-02DBCB784705}"/>
          </ac:cxnSpMkLst>
        </pc:cxnChg>
      </pc:sldChg>
      <pc:sldChg chg="addSp delSp modSp mod">
        <pc:chgData name="André Favoto" userId="2189709d7bbc4b58" providerId="LiveId" clId="{4D577A6C-2C92-4994-841D-FB0BF8531709}" dt="2026-04-23T00:12:09.334" v="168" actId="14100"/>
        <pc:sldMkLst>
          <pc:docMk/>
          <pc:sldMk cId="3878643516" sldId="261"/>
        </pc:sldMkLst>
        <pc:spChg chg="mod">
          <ac:chgData name="André Favoto" userId="2189709d7bbc4b58" providerId="LiveId" clId="{4D577A6C-2C92-4994-841D-FB0BF8531709}" dt="2026-04-23T00:02:13.623" v="131" actId="20577"/>
          <ac:spMkLst>
            <pc:docMk/>
            <pc:sldMk cId="3878643516" sldId="261"/>
            <ac:spMk id="3" creationId="{E5859D1C-8AFF-AC3E-CE3E-4920E9C0E03F}"/>
          </ac:spMkLst>
        </pc:spChg>
        <pc:spChg chg="mod">
          <ac:chgData name="André Favoto" userId="2189709d7bbc4b58" providerId="LiveId" clId="{4D577A6C-2C92-4994-841D-FB0BF8531709}" dt="2026-04-23T00:11:59.039" v="162" actId="1076"/>
          <ac:spMkLst>
            <pc:docMk/>
            <pc:sldMk cId="3878643516" sldId="261"/>
            <ac:spMk id="19" creationId="{4096C40D-BEFD-8B92-1A68-477E17436D7A}"/>
          </ac:spMkLst>
        </pc:spChg>
        <pc:spChg chg="mod">
          <ac:chgData name="André Favoto" userId="2189709d7bbc4b58" providerId="LiveId" clId="{4D577A6C-2C92-4994-841D-FB0BF8531709}" dt="2026-04-23T00:05:14.299" v="153" actId="1076"/>
          <ac:spMkLst>
            <pc:docMk/>
            <pc:sldMk cId="3878643516" sldId="261"/>
            <ac:spMk id="23" creationId="{B12CE04A-09DA-0430-C76F-91DB47A63947}"/>
          </ac:spMkLst>
        </pc:spChg>
        <pc:spChg chg="mod">
          <ac:chgData name="André Favoto" userId="2189709d7bbc4b58" providerId="LiveId" clId="{4D577A6C-2C92-4994-841D-FB0BF8531709}" dt="2026-04-23T00:11:59.497" v="163" actId="1076"/>
          <ac:spMkLst>
            <pc:docMk/>
            <pc:sldMk cId="3878643516" sldId="261"/>
            <ac:spMk id="26" creationId="{4567ADDF-B8B4-4F60-B662-1F7C651CBE41}"/>
          </ac:spMkLst>
        </pc:spChg>
        <pc:spChg chg="add del mod">
          <ac:chgData name="André Favoto" userId="2189709d7bbc4b58" providerId="LiveId" clId="{4D577A6C-2C92-4994-841D-FB0BF8531709}" dt="2026-04-23T00:12:09.334" v="168" actId="14100"/>
          <ac:spMkLst>
            <pc:docMk/>
            <pc:sldMk cId="3878643516" sldId="261"/>
            <ac:spMk id="30" creationId="{182D843E-D17F-BBF8-F519-C79769A44FDE}"/>
          </ac:spMkLst>
        </pc:spChg>
        <pc:picChg chg="mod">
          <ac:chgData name="André Favoto" userId="2189709d7bbc4b58" providerId="LiveId" clId="{4D577A6C-2C92-4994-841D-FB0BF8531709}" dt="2026-04-23T00:04:28.713" v="147" actId="1076"/>
          <ac:picMkLst>
            <pc:docMk/>
            <pc:sldMk cId="3878643516" sldId="261"/>
            <ac:picMk id="13" creationId="{28FDA0C4-5766-9404-1FD4-3A68E04346D3}"/>
          </ac:picMkLst>
        </pc:picChg>
        <pc:picChg chg="mod">
          <ac:chgData name="André Favoto" userId="2189709d7bbc4b58" providerId="LiveId" clId="{4D577A6C-2C92-4994-841D-FB0BF8531709}" dt="2026-04-23T00:05:10.926" v="152" actId="1076"/>
          <ac:picMkLst>
            <pc:docMk/>
            <pc:sldMk cId="3878643516" sldId="261"/>
            <ac:picMk id="17" creationId="{4E594399-46CE-76F4-C8A0-B4AA2CE849A4}"/>
          </ac:picMkLst>
        </pc:picChg>
        <pc:picChg chg="mod modCrop">
          <ac:chgData name="André Favoto" userId="2189709d7bbc4b58" providerId="LiveId" clId="{4D577A6C-2C92-4994-841D-FB0BF8531709}" dt="2026-04-23T00:11:59.497" v="163" actId="1076"/>
          <ac:picMkLst>
            <pc:docMk/>
            <pc:sldMk cId="3878643516" sldId="261"/>
            <ac:picMk id="28" creationId="{E7ED4F9D-2F27-99FE-389E-AC63EADBB543}"/>
          </ac:picMkLst>
        </pc:picChg>
      </pc:sldChg>
      <pc:sldChg chg="addSp delSp modSp add mod">
        <pc:chgData name="André Favoto" userId="2189709d7bbc4b58" providerId="LiveId" clId="{4D577A6C-2C92-4994-841D-FB0BF8531709}" dt="2026-04-22T23:53:48.200" v="105" actId="14100"/>
        <pc:sldMkLst>
          <pc:docMk/>
          <pc:sldMk cId="1901229305" sldId="267"/>
        </pc:sldMkLst>
        <pc:spChg chg="mod">
          <ac:chgData name="André Favoto" userId="2189709d7bbc4b58" providerId="LiveId" clId="{4D577A6C-2C92-4994-841D-FB0BF8531709}" dt="2026-04-22T23:53:15.524" v="100" actId="1076"/>
          <ac:spMkLst>
            <pc:docMk/>
            <pc:sldMk cId="1901229305" sldId="267"/>
            <ac:spMk id="2" creationId="{466029C5-4A10-A1C0-464D-F12F623CA328}"/>
          </ac:spMkLst>
        </pc:spChg>
        <pc:spChg chg="del">
          <ac:chgData name="André Favoto" userId="2189709d7bbc4b58" providerId="LiveId" clId="{4D577A6C-2C92-4994-841D-FB0BF8531709}" dt="2026-04-22T23:51:08.485" v="1" actId="478"/>
          <ac:spMkLst>
            <pc:docMk/>
            <pc:sldMk cId="1901229305" sldId="267"/>
            <ac:spMk id="3" creationId="{3A081EF9-02C5-F56A-7568-B490CC15CE61}"/>
          </ac:spMkLst>
        </pc:spChg>
        <pc:spChg chg="mod">
          <ac:chgData name="André Favoto" userId="2189709d7bbc4b58" providerId="LiveId" clId="{4D577A6C-2C92-4994-841D-FB0BF8531709}" dt="2026-04-22T23:53:48.200" v="105" actId="14100"/>
          <ac:spMkLst>
            <pc:docMk/>
            <pc:sldMk cId="1901229305" sldId="267"/>
            <ac:spMk id="5" creationId="{FE9B1786-EB63-33B5-4342-A99664C81F00}"/>
          </ac:spMkLst>
        </pc:spChg>
        <pc:spChg chg="add del mod">
          <ac:chgData name="André Favoto" userId="2189709d7bbc4b58" providerId="LiveId" clId="{4D577A6C-2C92-4994-841D-FB0BF8531709}" dt="2026-04-22T23:51:30.464" v="12" actId="478"/>
          <ac:spMkLst>
            <pc:docMk/>
            <pc:sldMk cId="1901229305" sldId="267"/>
            <ac:spMk id="6" creationId="{E0DE1F5F-284F-C85D-E302-DD580F2D441F}"/>
          </ac:spMkLst>
        </pc:spChg>
        <pc:spChg chg="add del mod">
          <ac:chgData name="André Favoto" userId="2189709d7bbc4b58" providerId="LiveId" clId="{4D577A6C-2C92-4994-841D-FB0BF8531709}" dt="2026-04-22T23:51:33.618" v="13" actId="478"/>
          <ac:spMkLst>
            <pc:docMk/>
            <pc:sldMk cId="1901229305" sldId="267"/>
            <ac:spMk id="8" creationId="{5D413AEE-23E8-BD49-499F-A35FFA030775}"/>
          </ac:spMkLst>
        </pc:spChg>
        <pc:spChg chg="add mod">
          <ac:chgData name="André Favoto" userId="2189709d7bbc4b58" providerId="LiveId" clId="{4D577A6C-2C92-4994-841D-FB0BF8531709}" dt="2026-04-22T23:53:12.203" v="99" actId="1076"/>
          <ac:spMkLst>
            <pc:docMk/>
            <pc:sldMk cId="1901229305" sldId="267"/>
            <ac:spMk id="10" creationId="{00B53AAF-6F28-F107-FF0F-7C22B95BE66B}"/>
          </ac:spMkLst>
        </pc:spChg>
        <pc:picChg chg="del">
          <ac:chgData name="André Favoto" userId="2189709d7bbc4b58" providerId="LiveId" clId="{4D577A6C-2C92-4994-841D-FB0BF8531709}" dt="2026-04-22T23:51:14.491" v="2" actId="478"/>
          <ac:picMkLst>
            <pc:docMk/>
            <pc:sldMk cId="1901229305" sldId="267"/>
            <ac:picMk id="9" creationId="{5D0B7388-3D73-2152-D9D4-590B2F261E1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872B6D-FD52-19E4-9D46-EE7D88846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8438C-0486-F6D8-E324-09289D2D56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9876A-5CB6-4B6E-B571-14B118CC5DE8}" type="datetimeFigureOut">
              <a:rPr lang="LID4096" smtClean="0"/>
              <a:t>04/23/2026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7E2D6-F1CE-EB91-F31F-313483DE38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https://github.com/weiss-controls/weiss/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66D71-ECC1-F810-24BD-D9728F6BF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A78C4-C382-41C1-A2CB-5FDB0B97BE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9931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8EB8-717E-4F1A-BA1C-3E9E2F081E30}" type="datetimeFigureOut">
              <a:rPr lang="LID4096" smtClean="0"/>
              <a:t>04/23/2026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https://github.com/weiss-controls/weiss/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73F97-FE15-48F9-8A13-DA32DD6084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56824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1951-DE11-05C5-D6A3-A76CFE6A8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54303-546F-FD0A-C666-27F226F95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7A5D-2CA5-0F39-A203-EF339D7A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3206-053C-4696-B3A9-9AD73873E444}" type="datetime1">
              <a:rPr lang="LID4096" smtClean="0"/>
              <a:t>04/23/2026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DCB0-73CD-ED8D-4D52-E309AF1E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7FDF1-FD14-A3CA-DF9B-A8C5F622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109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3B64-B424-7676-B17D-BA7D844F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938D3-6C8B-AB86-265C-108A322B5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01B4-9E7F-3CFF-E6AC-0783DD26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2E9-F6B8-453F-B45F-2EDBC934BB53}" type="datetime1">
              <a:rPr lang="LID4096" smtClean="0"/>
              <a:t>04/23/2026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044A-F09C-9C03-F279-FFEF39B4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D12A-C243-5E2B-BDED-584D1A6C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418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D3F86-43F7-A682-92EE-A9BE25A83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EA6F9-F2E6-2875-58D5-96EA128BD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944E3-88B4-1AEF-5595-02FC277D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F36-3EFB-4ECE-94B0-26DEECECBC4D}" type="datetime1">
              <a:rPr lang="LID4096" smtClean="0"/>
              <a:t>04/23/2026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66625-187C-83E2-A957-969DF5CB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B6192-097D-F0E0-23A6-6B69CA90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941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6A19-91DC-0238-1405-112B039B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995B-0114-464E-DC6F-6036B8F7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FF21-1EAE-22AA-3706-BA5175F8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837-806B-4A21-B23D-7B491B230875}" type="datetime1">
              <a:rPr lang="LID4096" smtClean="0"/>
              <a:t>04/23/2026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60A34-664C-9DB7-539D-066D11E0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AFE1-9517-57B3-AA75-31918993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145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A6D9-7DBE-B955-FB3F-01D06FD3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06F7B-6A26-098B-047E-DDFA177E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B991D-0D73-C15A-5741-F4413E1A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BAB0-78C2-4917-A1D7-53A97D7589D1}" type="datetime1">
              <a:rPr lang="LID4096" smtClean="0"/>
              <a:t>04/23/2026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38A4-F066-93BD-458B-2902C6E9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CC8E1-A94A-3686-4BF3-5FF1A0E8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47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BACC-FB8A-78E9-2D98-A4F295DD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D57F-82D3-A88B-723F-4F3FC8472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6787D-C544-B924-48F7-CA319A4AD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21721-EC21-9FE6-B119-6FC8CBF0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6548-C49E-4C74-BC24-B288A28C3643}" type="datetime1">
              <a:rPr lang="LID4096" smtClean="0"/>
              <a:t>04/23/2026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659E2-D56F-D173-35A8-586E3FB5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39538-B370-54D3-F385-5763F54E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38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F8EB-91C7-3F47-8F2C-DCBC6A98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A0F8B-7A46-A0E4-CA68-2AFBBA35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D41B1-0B3E-871A-9431-649938DF5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AC611-BDF0-6B31-FC25-657B4342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3458F-082E-01FB-2062-0DC36A968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9184D-12B2-5AAD-35E3-23401054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AD54-E6F1-4955-B627-87B12BEBBCF9}" type="datetime1">
              <a:rPr lang="LID4096" smtClean="0"/>
              <a:t>04/23/2026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405CE-7256-8252-6EBB-E7F71381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6C84A-0696-AEDE-B850-9ADDAE42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719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9861-624B-9371-0E9C-62F399F2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B6C0A-78E1-4106-AD66-1B260E8F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C829-8ADC-4567-9A32-1928D2A6EC8F}" type="datetime1">
              <a:rPr lang="LID4096" smtClean="0"/>
              <a:t>04/23/2026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17F59-EDD1-C4F5-1835-1FA5660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681CB-7DE6-BA39-AC8C-92ACD111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757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02FE7-38DA-028D-4051-32DCC0F1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96A9-AED3-4BBC-B8CF-35C7CD6C6F98}" type="datetime1">
              <a:rPr lang="LID4096" smtClean="0"/>
              <a:t>04/23/2026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2A69D-9511-EE70-FA7B-3B1D021D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E6F20-C3E2-6EC8-2E0F-A75812ED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390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407E-2C84-5875-AA53-8AEB1F5E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8219-1602-3078-F7F5-9E4BDE01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D0295-D3B9-6BF0-3D87-D9BA52AF8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3ED5D-F7ED-8CF9-B265-D9151EC8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F0A6-5C60-4B5B-B54A-FC87511A101F}" type="datetime1">
              <a:rPr lang="LID4096" smtClean="0"/>
              <a:t>04/23/2026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806E4-1BF4-4C7B-C152-EDB2CF91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EF07-1E0D-9E87-7167-2D12F91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086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8B91-B4EC-FF57-1900-DF314E92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9614E-56BE-51DE-49CB-0C557FED6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8EE92-5FA1-256D-9958-70EC17E1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714B9-EB57-986E-E2AD-2A7F265F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E9B9-11B9-4B20-BE78-1C6413D411A9}" type="datetime1">
              <a:rPr lang="LID4096" smtClean="0"/>
              <a:t>04/23/2026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32AC3-A114-1C8C-B568-2E163981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212EC-82A6-BAB5-73F4-0DA7AE58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564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F8994-2918-693C-E19A-7A905AC5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22F7A-8F4E-ACBA-8A3A-CCA02B881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961DF-AF28-1BD9-633F-FFD4B480B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0E186-84FB-4E10-B419-6387CCFC1F9F}" type="datetime1">
              <a:rPr lang="LID4096" smtClean="0"/>
              <a:t>04/23/2026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469BF-8B78-8CA8-C775-78AB03F19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/>
              <a:t>https://github.com/weiss-controls/weiss 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7EBBF-4567-9B3C-05A4-0A5D3CF7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019BF-0D97-4287-BDF8-CA819BC560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80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webgp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weiss-controls/wei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eiss-controls/wei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weiss-controls/weis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iss-controls/weiss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weiss-controls/weiss" TargetMode="External"/><Relationship Id="rId5" Type="http://schemas.openxmlformats.org/officeDocument/2006/relationships/hyperlink" Target="https://github.com/weiss-controls/weiss-demo-opi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iss-controls/weiss-demo-iocs" TargetMode="External"/><Relationship Id="rId2" Type="http://schemas.openxmlformats.org/officeDocument/2006/relationships/hyperlink" Target="https://demo.weiss-contr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rgs/weiss-controls/projects/1" TargetMode="External"/><Relationship Id="rId5" Type="http://schemas.openxmlformats.org/officeDocument/2006/relationships/hyperlink" Target="https://docs.weiss-controls.org/" TargetMode="External"/><Relationship Id="rId4" Type="http://schemas.openxmlformats.org/officeDocument/2006/relationships/hyperlink" Target="https://github.com/weiss-controls/wei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930DC-67B8-EEDA-3F9C-9CA01177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pt-BR" sz="6100" dirty="0"/>
              <a:t>WEISS</a:t>
            </a:r>
            <a:br>
              <a:rPr lang="pt-BR" sz="6100" dirty="0"/>
            </a:br>
            <a:r>
              <a:rPr lang="pt-BR" sz="4400" dirty="0">
                <a:latin typeface="+mj-lt"/>
              </a:rPr>
              <a:t>Web EPICS Interface &amp; Synoptic Studio</a:t>
            </a:r>
            <a:endParaRPr lang="LID4096" sz="6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CFB34-C81C-D5A4-88F2-A6C013B3F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pt-BR" sz="2600" dirty="0"/>
              <a:t>A fully </a:t>
            </a:r>
            <a:r>
              <a:rPr lang="pt-BR" sz="2600" b="1" dirty="0"/>
              <a:t>web-native </a:t>
            </a:r>
            <a:r>
              <a:rPr lang="pt-BR" sz="2600" dirty="0"/>
              <a:t>suite for EPICS Operation Interfaces</a:t>
            </a:r>
            <a:endParaRPr lang="LID4096" sz="2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B751A6-DE1C-CD00-EFC8-CAD79507C4D2}"/>
              </a:ext>
            </a:extLst>
          </p:cNvPr>
          <p:cNvSpPr txBox="1">
            <a:spLocks/>
          </p:cNvSpPr>
          <p:nvPr/>
        </p:nvSpPr>
        <p:spPr>
          <a:xfrm>
            <a:off x="7239" y="6276975"/>
            <a:ext cx="3059811" cy="462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Presented by André Favoto</a:t>
            </a:r>
          </a:p>
        </p:txBody>
      </p:sp>
    </p:spTree>
    <p:extLst>
      <p:ext uri="{BB962C8B-B14F-4D97-AF65-F5344CB8AC3E}">
        <p14:creationId xmlns:p14="http://schemas.microsoft.com/office/powerpoint/2010/main" val="37688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B837-CB8A-E302-7E93-4D7BEF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7381"/>
            <a:ext cx="10515600" cy="107048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use (modern) web?</a:t>
            </a:r>
            <a:endParaRPr lang="LID4096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A907-7575-BB36-42B0-66C6836E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52" y="1645919"/>
            <a:ext cx="498599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Client-side rendering</a:t>
            </a:r>
            <a:br>
              <a:rPr lang="en-GB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Ease of access</a:t>
            </a:r>
          </a:p>
          <a:p>
            <a:pPr lvl="1"/>
            <a:r>
              <a:rPr lang="en-GB" sz="2100" b="1" dirty="0">
                <a:solidFill>
                  <a:schemeClr val="bg2">
                    <a:lumMod val="25000"/>
                  </a:schemeClr>
                </a:solidFill>
              </a:rPr>
              <a:t>Still keeping things safe!</a:t>
            </a: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Built for scale</a:t>
            </a:r>
            <a:br>
              <a:rPr lang="en-GB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Global ecosystem </a:t>
            </a:r>
          </a:p>
          <a:p>
            <a:pPr lvl="1"/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HUGE community!</a:t>
            </a:r>
            <a:br>
              <a:rPr lang="en-GB" sz="2000" dirty="0">
                <a:solidFill>
                  <a:schemeClr val="bg2">
                    <a:lumMod val="25000"/>
                  </a:schemeClr>
                </a:solidFill>
              </a:rPr>
            </a:b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Tool integration friendly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Exciting future ahead:</a:t>
            </a:r>
          </a:p>
          <a:p>
            <a:pPr lvl="1"/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E.g.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https://www.webgpu.com/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(theme for another discussion…)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8F01F-06D8-90A0-11B1-14F62572F893}"/>
              </a:ext>
            </a:extLst>
          </p:cNvPr>
          <p:cNvSpPr/>
          <p:nvPr/>
        </p:nvSpPr>
        <p:spPr>
          <a:xfrm>
            <a:off x="0" y="1453896"/>
            <a:ext cx="201168" cy="5404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2CE03-D551-0C13-312E-3D6531AEF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/>
          <a:stretch>
            <a:fillRect/>
          </a:stretch>
        </p:blipFill>
        <p:spPr>
          <a:xfrm>
            <a:off x="5558894" y="1645919"/>
            <a:ext cx="6059544" cy="42062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762A72-E5D4-B20B-55B5-D7C0B33649A9}"/>
              </a:ext>
            </a:extLst>
          </p:cNvPr>
          <p:cNvSpPr txBox="1"/>
          <p:nvPr/>
        </p:nvSpPr>
        <p:spPr>
          <a:xfrm>
            <a:off x="8769096" y="6422842"/>
            <a:ext cx="342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https://github.com/weiss-controls/weiss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LID4096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6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BF89C-6B9F-12D3-0BF2-E4E13425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29C5-4A10-A1C0-464D-F12F623C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667" y="2287206"/>
            <a:ext cx="6372225" cy="1478217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WEISS offer?</a:t>
            </a:r>
            <a:endParaRPr lang="LID4096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B1786-EB63-33B5-4342-A99664C81F00}"/>
              </a:ext>
            </a:extLst>
          </p:cNvPr>
          <p:cNvSpPr/>
          <p:nvPr/>
        </p:nvSpPr>
        <p:spPr>
          <a:xfrm>
            <a:off x="0" y="0"/>
            <a:ext cx="312419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4829E-A5CB-A99B-BA31-9D70870F61A3}"/>
              </a:ext>
            </a:extLst>
          </p:cNvPr>
          <p:cNvSpPr txBox="1"/>
          <p:nvPr/>
        </p:nvSpPr>
        <p:spPr>
          <a:xfrm>
            <a:off x="8769096" y="6422842"/>
            <a:ext cx="342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https://github.com/weiss-controls/weiss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LID4096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53AAF-6F28-F107-FF0F-7C22B95BE66B}"/>
              </a:ext>
            </a:extLst>
          </p:cNvPr>
          <p:cNvSpPr txBox="1"/>
          <p:nvPr/>
        </p:nvSpPr>
        <p:spPr>
          <a:xfrm>
            <a:off x="7625334" y="3580757"/>
            <a:ext cx="3471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pt-BR" dirty="0"/>
              <a:t>And what is new about it?</a:t>
            </a:r>
          </a:p>
        </p:txBody>
      </p:sp>
    </p:spTree>
    <p:extLst>
      <p:ext uri="{BB962C8B-B14F-4D97-AF65-F5344CB8AC3E}">
        <p14:creationId xmlns:p14="http://schemas.microsoft.com/office/powerpoint/2010/main" val="19012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8798-5E23-F274-31CE-5957460C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389B-5EE8-8341-4332-0133D270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780450"/>
            <a:ext cx="10515600" cy="509251"/>
          </a:xfrm>
        </p:spPr>
        <p:txBody>
          <a:bodyPr>
            <a:normAutofit/>
          </a:bodyPr>
          <a:lstStyle/>
          <a:p>
            <a:r>
              <a:rPr lang="pt-BR" b="1" dirty="0"/>
              <a:t>Everything</a:t>
            </a:r>
            <a:r>
              <a:rPr lang="pt-BR" dirty="0"/>
              <a:t> done from browser. No intermediary tools needed.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F0EF90-137B-DD9D-245B-292D54289F31}"/>
              </a:ext>
            </a:extLst>
          </p:cNvPr>
          <p:cNvGrpSpPr/>
          <p:nvPr/>
        </p:nvGrpSpPr>
        <p:grpSpPr>
          <a:xfrm>
            <a:off x="1261110" y="1756108"/>
            <a:ext cx="9118082" cy="4581779"/>
            <a:chOff x="114300" y="180975"/>
            <a:chExt cx="11846033" cy="6496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4977F1-45CD-29C7-E67E-AF9B26B0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180975"/>
              <a:ext cx="8863836" cy="42448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981141-3B53-6DB7-5A95-D95F77C04217}"/>
                </a:ext>
              </a:extLst>
            </p:cNvPr>
            <p:cNvSpPr txBox="1"/>
            <p:nvPr/>
          </p:nvSpPr>
          <p:spPr>
            <a:xfrm>
              <a:off x="9095502" y="317386"/>
              <a:ext cx="2864831" cy="130909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0466C8"/>
                  </a:solidFill>
                  <a:latin typeface="Amasis MT Pro Black" panose="020F0502020204030204" pitchFamily="18" charset="0"/>
                </a:rPr>
                <a:t>Operation environment</a:t>
              </a:r>
              <a:br>
                <a:rPr lang="pt-BR" sz="2000" b="1" dirty="0">
                  <a:solidFill>
                    <a:srgbClr val="0466C8"/>
                  </a:solidFill>
                  <a:latin typeface="Amasis MT Pro Black" panose="020F0502020204030204" pitchFamily="18" charset="0"/>
                </a:rPr>
              </a:br>
              <a:r>
                <a:rPr lang="pt-BR" sz="1200" dirty="0">
                  <a:solidFill>
                    <a:srgbClr val="0466C8"/>
                  </a:solidFill>
                  <a:latin typeface="Amasis MT Pro Medium" panose="02040604050005020304" pitchFamily="18" charset="0"/>
                </a:rPr>
                <a:t>(deployed snapshot)</a:t>
              </a:r>
              <a:endParaRPr lang="LID4096" sz="2000" dirty="0">
                <a:solidFill>
                  <a:srgbClr val="0466C8"/>
                </a:solidFill>
                <a:latin typeface="Amasis MT Pro Medium" panose="020406040500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33A9B5-E6BC-27D9-B16E-88C9643F7147}"/>
                </a:ext>
              </a:extLst>
            </p:cNvPr>
            <p:cNvGrpSpPr/>
            <p:nvPr/>
          </p:nvGrpSpPr>
          <p:grpSpPr>
            <a:xfrm>
              <a:off x="114300" y="5300158"/>
              <a:ext cx="3484627" cy="1309098"/>
              <a:chOff x="218749" y="5305274"/>
              <a:chExt cx="3484627" cy="1309098"/>
            </a:xfrm>
            <a:no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F7B33D-7040-2776-4034-401EA0FC701E}"/>
                  </a:ext>
                </a:extLst>
              </p:cNvPr>
              <p:cNvSpPr txBox="1"/>
              <p:nvPr/>
            </p:nvSpPr>
            <p:spPr>
              <a:xfrm>
                <a:off x="218749" y="5305274"/>
                <a:ext cx="2842587" cy="1309098"/>
              </a:xfrm>
              <a:prstGeom prst="rect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LID4096"/>
                </a:defPPr>
                <a:lvl1pPr algn="ctr">
                  <a:defRPr sz="2800" b="1">
                    <a:solidFill>
                      <a:srgbClr val="0353A4"/>
                    </a:solidFill>
                    <a:latin typeface="Amasis MT Pro Black" panose="020F0502020204030204" pitchFamily="18" charset="0"/>
                  </a:defRPr>
                </a:lvl1pPr>
              </a:lstStyle>
              <a:p>
                <a:r>
                  <a:rPr lang="pt-BR" sz="2000" dirty="0">
                    <a:solidFill>
                      <a:srgbClr val="0466C8"/>
                    </a:solidFill>
                  </a:rPr>
                  <a:t>Development environment</a:t>
                </a:r>
                <a:br>
                  <a:rPr lang="pt-BR" sz="2000" dirty="0">
                    <a:solidFill>
                      <a:srgbClr val="0466C8"/>
                    </a:solidFill>
                  </a:rPr>
                </a:br>
                <a:r>
                  <a:rPr lang="pt-BR" sz="1200" b="0" dirty="0">
                    <a:solidFill>
                      <a:srgbClr val="0466C8"/>
                    </a:solidFill>
                    <a:latin typeface="Amasis MT Pro Medium" panose="02040604050005020304" pitchFamily="18" charset="0"/>
                  </a:rPr>
                  <a:t>(staging changes)</a:t>
                </a:r>
                <a:endParaRPr lang="LID4096" sz="2000" b="0" dirty="0">
                  <a:solidFill>
                    <a:srgbClr val="0466C8"/>
                  </a:solidFill>
                  <a:latin typeface="Amasis MT Pro Medium" panose="02040604050005020304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D25EBD6-2EA0-482F-41A9-02DBCB784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1337" y="6482081"/>
                <a:ext cx="642039" cy="0"/>
              </a:xfrm>
              <a:prstGeom prst="line">
                <a:avLst/>
              </a:prstGeom>
              <a:grpFill/>
              <a:ln>
                <a:solidFill>
                  <a:srgbClr val="0466C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C75EE2-7FF1-0919-893B-0D26F1B46D5B}"/>
                </a:ext>
              </a:extLst>
            </p:cNvPr>
            <p:cNvCxnSpPr>
              <a:cxnSpLocks/>
            </p:cNvCxnSpPr>
            <p:nvPr/>
          </p:nvCxnSpPr>
          <p:spPr>
            <a:xfrm>
              <a:off x="8978136" y="317386"/>
              <a:ext cx="642039" cy="0"/>
            </a:xfrm>
            <a:prstGeom prst="line">
              <a:avLst/>
            </a:prstGeom>
            <a:ln>
              <a:solidFill>
                <a:srgbClr val="0466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447369-FCB7-334F-A1A4-601BBC223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2774" y="2523744"/>
              <a:ext cx="8730551" cy="4153281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C74925E-7A54-764D-5917-72D8ED6ECA18}"/>
              </a:ext>
            </a:extLst>
          </p:cNvPr>
          <p:cNvSpPr txBox="1">
            <a:spLocks/>
          </p:cNvSpPr>
          <p:nvPr/>
        </p:nvSpPr>
        <p:spPr>
          <a:xfrm>
            <a:off x="356616" y="106720"/>
            <a:ext cx="10515600" cy="50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WEISS Features</a:t>
            </a:r>
            <a:endParaRPr lang="LID4096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32D6EB-AFA4-1AFE-188E-95314B6B2DA2}"/>
              </a:ext>
            </a:extLst>
          </p:cNvPr>
          <p:cNvCxnSpPr>
            <a:cxnSpLocks/>
          </p:cNvCxnSpPr>
          <p:nvPr/>
        </p:nvCxnSpPr>
        <p:spPr>
          <a:xfrm>
            <a:off x="356616" y="615970"/>
            <a:ext cx="11704320" cy="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0C0CB3-9DE6-25AA-3815-5BBABD090628}"/>
              </a:ext>
            </a:extLst>
          </p:cNvPr>
          <p:cNvSpPr txBox="1"/>
          <p:nvPr/>
        </p:nvSpPr>
        <p:spPr>
          <a:xfrm>
            <a:off x="710184" y="1326649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pt-BR" dirty="0"/>
              <a:t>- Design                                    - Commit                                       - Deploy                                       - Rollback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B49FE-AFEF-1300-6FE4-C3499FC976E8}"/>
              </a:ext>
            </a:extLst>
          </p:cNvPr>
          <p:cNvSpPr txBox="1"/>
          <p:nvPr/>
        </p:nvSpPr>
        <p:spPr>
          <a:xfrm>
            <a:off x="8769096" y="6398015"/>
            <a:ext cx="342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https://github.com/weiss-controls/weiss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LID4096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79ABA-DA0E-E700-2D90-71A42EB759DB}"/>
              </a:ext>
            </a:extLst>
          </p:cNvPr>
          <p:cNvSpPr/>
          <p:nvPr/>
        </p:nvSpPr>
        <p:spPr>
          <a:xfrm>
            <a:off x="0" y="1453896"/>
            <a:ext cx="201168" cy="5404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685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48DA-2673-3041-C034-0F6F4F0D4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9953B-0D1F-5D05-7F99-D4FBDE0A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744651"/>
            <a:ext cx="10515600" cy="5766593"/>
          </a:xfrm>
        </p:spPr>
        <p:txBody>
          <a:bodyPr>
            <a:normAutofit/>
          </a:bodyPr>
          <a:lstStyle/>
          <a:p>
            <a:r>
              <a:rPr lang="pt-BR" dirty="0"/>
              <a:t>No need to know web programming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4C31A6-2CC1-6CAE-8809-CD1F75F8CD4E}"/>
              </a:ext>
            </a:extLst>
          </p:cNvPr>
          <p:cNvCxnSpPr>
            <a:cxnSpLocks/>
          </p:cNvCxnSpPr>
          <p:nvPr/>
        </p:nvCxnSpPr>
        <p:spPr>
          <a:xfrm>
            <a:off x="356616" y="613391"/>
            <a:ext cx="1170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weiss-dnd.mp4 [video-to-gif output image]">
            <a:extLst>
              <a:ext uri="{FF2B5EF4-FFF2-40B4-BE49-F238E27FC236}">
                <a16:creationId xmlns:a16="http://schemas.microsoft.com/office/drawing/2014/main" id="{B234FEB8-EEF7-6CED-3ABB-384CA4F9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3" y="1590615"/>
            <a:ext cx="9957816" cy="476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7BFFB-3968-9D05-3EA4-0B7A9E5B05DB}"/>
              </a:ext>
            </a:extLst>
          </p:cNvPr>
          <p:cNvSpPr txBox="1"/>
          <p:nvPr/>
        </p:nvSpPr>
        <p:spPr>
          <a:xfrm>
            <a:off x="797813" y="1167983"/>
            <a:ext cx="6907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Everything is drag and drop. Raw files are plain JSON.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0AA79-E807-E6B7-479D-8CEFCEC36B6A}"/>
              </a:ext>
            </a:extLst>
          </p:cNvPr>
          <p:cNvSpPr txBox="1"/>
          <p:nvPr/>
        </p:nvSpPr>
        <p:spPr>
          <a:xfrm>
            <a:off x="8769096" y="6423817"/>
            <a:ext cx="342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https://github.com/weiss-controls/weiss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LID4096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37274-CD0C-E5C0-10D9-C6B9D03B8008}"/>
              </a:ext>
            </a:extLst>
          </p:cNvPr>
          <p:cNvSpPr/>
          <p:nvPr/>
        </p:nvSpPr>
        <p:spPr>
          <a:xfrm>
            <a:off x="0" y="1453896"/>
            <a:ext cx="201168" cy="5404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65BFBF-5239-21EE-801F-D2F82836E702}"/>
              </a:ext>
            </a:extLst>
          </p:cNvPr>
          <p:cNvSpPr txBox="1">
            <a:spLocks/>
          </p:cNvSpPr>
          <p:nvPr/>
        </p:nvSpPr>
        <p:spPr>
          <a:xfrm>
            <a:off x="356616" y="106720"/>
            <a:ext cx="10515600" cy="50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WEISS Features</a:t>
            </a:r>
            <a:endParaRPr lang="LID4096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3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D6AC-18E7-E921-519A-797F7383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59D1C-8AFF-AC3E-CE3E-4920E9C0E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744651"/>
            <a:ext cx="10515600" cy="5766593"/>
          </a:xfrm>
        </p:spPr>
        <p:txBody>
          <a:bodyPr>
            <a:normAutofit/>
          </a:bodyPr>
          <a:lstStyle/>
          <a:p>
            <a:r>
              <a:rPr lang="pt-BR" dirty="0"/>
              <a:t>Native integration with Git &amp; Deployment model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FDA0C4-5766-9404-1FD4-3A68E043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70"/>
          <a:stretch>
            <a:fillRect/>
          </a:stretch>
        </p:blipFill>
        <p:spPr>
          <a:xfrm>
            <a:off x="584431" y="1835735"/>
            <a:ext cx="3888168" cy="40174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594399-46CE-76F4-C8A0-B4AA2CE8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3" b="9584"/>
          <a:stretch>
            <a:fillRect/>
          </a:stretch>
        </p:blipFill>
        <p:spPr>
          <a:xfrm>
            <a:off x="8174225" y="1835735"/>
            <a:ext cx="3547175" cy="36554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96C40D-BEFD-8B92-1A68-477E17436D7A}"/>
              </a:ext>
            </a:extLst>
          </p:cNvPr>
          <p:cNvSpPr txBox="1"/>
          <p:nvPr/>
        </p:nvSpPr>
        <p:spPr>
          <a:xfrm>
            <a:off x="587384" y="1286538"/>
            <a:ext cx="4304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Developer’s view</a:t>
            </a:r>
            <a:endParaRPr lang="LID4096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D27964-2A04-3801-44EC-F026E79B6C12}"/>
              </a:ext>
            </a:extLst>
          </p:cNvPr>
          <p:cNvCxnSpPr/>
          <p:nvPr/>
        </p:nvCxnSpPr>
        <p:spPr>
          <a:xfrm>
            <a:off x="356616" y="613391"/>
            <a:ext cx="1166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2CE04A-09DA-0430-C76F-91DB47A63947}"/>
              </a:ext>
            </a:extLst>
          </p:cNvPr>
          <p:cNvSpPr txBox="1"/>
          <p:nvPr/>
        </p:nvSpPr>
        <p:spPr>
          <a:xfrm>
            <a:off x="8174225" y="1371285"/>
            <a:ext cx="4158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 Operator’s view</a:t>
            </a:r>
            <a:endParaRPr lang="LID4096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67ADDF-B8B4-4F60-B662-1F7C651CBE41}"/>
              </a:ext>
            </a:extLst>
          </p:cNvPr>
          <p:cNvSpPr txBox="1"/>
          <p:nvPr/>
        </p:nvSpPr>
        <p:spPr>
          <a:xfrm>
            <a:off x="4626617" y="1210050"/>
            <a:ext cx="3055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Reuse your infra:</a:t>
            </a:r>
          </a:p>
          <a:p>
            <a:pPr algn="just"/>
            <a:r>
              <a:rPr lang="en-GB" dirty="0"/>
              <a:t>Repos are cloned via “import” action + URL. </a:t>
            </a:r>
            <a:br>
              <a:rPr lang="en-GB" dirty="0"/>
            </a:br>
            <a:r>
              <a:rPr lang="en-GB" dirty="0"/>
              <a:t>No self-hosting.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ED4F9D-2F27-99FE-389E-AC63EADBB5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17" b="4081"/>
          <a:stretch>
            <a:fillRect/>
          </a:stretch>
        </p:blipFill>
        <p:spPr>
          <a:xfrm>
            <a:off x="4614247" y="2474720"/>
            <a:ext cx="3172271" cy="37698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2D843E-D17F-BBF8-F519-C79769A44FDE}"/>
              </a:ext>
            </a:extLst>
          </p:cNvPr>
          <p:cNvSpPr txBox="1"/>
          <p:nvPr/>
        </p:nvSpPr>
        <p:spPr>
          <a:xfrm>
            <a:off x="584431" y="6411444"/>
            <a:ext cx="4549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>
                <a:hlinkClick r:id="rId5"/>
              </a:rPr>
              <a:t>https://github.com/weiss-controls/weiss-demo-opis</a:t>
            </a:r>
            <a:r>
              <a:rPr lang="pt-BR" sz="1400" dirty="0"/>
              <a:t> </a:t>
            </a:r>
            <a:endParaRPr lang="LID4096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D52FAE-CC0C-2C7A-3D89-8F72F6456E55}"/>
              </a:ext>
            </a:extLst>
          </p:cNvPr>
          <p:cNvSpPr txBox="1"/>
          <p:nvPr/>
        </p:nvSpPr>
        <p:spPr>
          <a:xfrm>
            <a:off x="8769096" y="6422842"/>
            <a:ext cx="342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>
                <a:solidFill>
                  <a:schemeClr val="bg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https://github.com/weiss-controls/weiss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LID4096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F403A2-1EC8-DBE4-B0BE-E4B96F7CA3DA}"/>
              </a:ext>
            </a:extLst>
          </p:cNvPr>
          <p:cNvSpPr/>
          <p:nvPr/>
        </p:nvSpPr>
        <p:spPr>
          <a:xfrm>
            <a:off x="0" y="1453896"/>
            <a:ext cx="201168" cy="5404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4967F03-AE89-75D7-E40D-D0A03F490C24}"/>
              </a:ext>
            </a:extLst>
          </p:cNvPr>
          <p:cNvSpPr txBox="1">
            <a:spLocks/>
          </p:cNvSpPr>
          <p:nvPr/>
        </p:nvSpPr>
        <p:spPr>
          <a:xfrm>
            <a:off x="356616" y="106720"/>
            <a:ext cx="10515600" cy="50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WEISS Features</a:t>
            </a:r>
            <a:endParaRPr lang="LID4096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735CC-7DDC-CAE5-D07F-8AD67315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A78F-2F1B-9B5E-4FAC-860141E7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744651"/>
            <a:ext cx="10515600" cy="5766593"/>
          </a:xfrm>
        </p:spPr>
        <p:txBody>
          <a:bodyPr>
            <a:normAutofit/>
          </a:bodyPr>
          <a:lstStyle/>
          <a:p>
            <a:r>
              <a:rPr lang="pt-BR" dirty="0"/>
              <a:t>Easy integration with organization credentials:</a:t>
            </a:r>
          </a:p>
          <a:p>
            <a:pPr marL="457200" lvl="1" indent="0">
              <a:buNone/>
            </a:pPr>
            <a:r>
              <a:rPr lang="pt-BR" dirty="0"/>
              <a:t>- Work in progress to include more OAuth2 providers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9ECF06-9354-BA04-7A99-677A6DDA664C}"/>
              </a:ext>
            </a:extLst>
          </p:cNvPr>
          <p:cNvCxnSpPr/>
          <p:nvPr/>
        </p:nvCxnSpPr>
        <p:spPr>
          <a:xfrm>
            <a:off x="356616" y="613391"/>
            <a:ext cx="1166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E1A3ED1-53A7-930C-1CA6-1DECF182E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2066731"/>
            <a:ext cx="5182323" cy="37152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6A0D42-743D-D7C1-14C1-5BC81E8AF06F}"/>
              </a:ext>
            </a:extLst>
          </p:cNvPr>
          <p:cNvSpPr/>
          <p:nvPr/>
        </p:nvSpPr>
        <p:spPr>
          <a:xfrm>
            <a:off x="0" y="1453896"/>
            <a:ext cx="201168" cy="5404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8040B4-24FD-483F-6996-B0B452B648D7}"/>
              </a:ext>
            </a:extLst>
          </p:cNvPr>
          <p:cNvSpPr txBox="1">
            <a:spLocks/>
          </p:cNvSpPr>
          <p:nvPr/>
        </p:nvSpPr>
        <p:spPr>
          <a:xfrm>
            <a:off x="356616" y="106720"/>
            <a:ext cx="10515600" cy="50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WEISS Features</a:t>
            </a:r>
            <a:endParaRPr lang="LID4096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2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66458-E815-8077-1CED-83845DC34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7BD08B-6EAE-F9B3-55C8-3604D97B1A42}"/>
              </a:ext>
            </a:extLst>
          </p:cNvPr>
          <p:cNvCxnSpPr/>
          <p:nvPr/>
        </p:nvCxnSpPr>
        <p:spPr>
          <a:xfrm>
            <a:off x="356616" y="613391"/>
            <a:ext cx="1166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93719-EBA0-546C-A558-E653AA1E42CA}"/>
              </a:ext>
            </a:extLst>
          </p:cNvPr>
          <p:cNvSpPr/>
          <p:nvPr/>
        </p:nvSpPr>
        <p:spPr>
          <a:xfrm>
            <a:off x="0" y="1453896"/>
            <a:ext cx="201168" cy="5404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5CA7DD-0024-1CEF-C99D-AFF326D3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909"/>
            <a:ext cx="10515600" cy="5223667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3600" b="1" dirty="0"/>
              <a:t>Live demonstration</a:t>
            </a:r>
          </a:p>
          <a:p>
            <a:pPr lvl="1" algn="ctr"/>
            <a:endParaRPr lang="pt-BR" dirty="0"/>
          </a:p>
          <a:p>
            <a:pPr marL="457200" lvl="1" indent="0" algn="ctr">
              <a:buNone/>
            </a:pPr>
            <a:r>
              <a:rPr lang="pt-BR" dirty="0"/>
              <a:t>Not today, Murphy!!!</a:t>
            </a:r>
            <a:endParaRPr lang="LID4096" dirty="0"/>
          </a:p>
        </p:txBody>
      </p:sp>
      <p:pic>
        <p:nvPicPr>
          <p:cNvPr id="4098" name="Picture 2" descr="Murphy's Law - Sketchplanations">
            <a:extLst>
              <a:ext uri="{FF2B5EF4-FFF2-40B4-BE49-F238E27FC236}">
                <a16:creationId xmlns:a16="http://schemas.microsoft.com/office/drawing/2014/main" id="{33E697FF-5389-75FB-44F0-8FD8DD16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996489"/>
            <a:ext cx="3438524" cy="34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5C40D09-DA82-A42A-459E-7EF949C5DE0A}"/>
              </a:ext>
            </a:extLst>
          </p:cNvPr>
          <p:cNvSpPr txBox="1">
            <a:spLocks/>
          </p:cNvSpPr>
          <p:nvPr/>
        </p:nvSpPr>
        <p:spPr>
          <a:xfrm>
            <a:off x="356616" y="104141"/>
            <a:ext cx="10515600" cy="50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WEISS Features</a:t>
            </a:r>
            <a:endParaRPr lang="LID4096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2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54C64-175B-009B-5850-56E04626A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4A2C-BBC3-4F78-442F-4861E717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06720"/>
            <a:ext cx="10515600" cy="509250"/>
          </a:xfrm>
        </p:spPr>
        <p:txBody>
          <a:bodyPr>
            <a:normAutofit/>
          </a:bodyPr>
          <a:lstStyle/>
          <a:p>
            <a:r>
              <a:rPr lang="pt-BR" sz="2400" dirty="0"/>
              <a:t>Wrap up</a:t>
            </a:r>
            <a:endParaRPr lang="LID4096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C6697E-9628-472D-103B-9339917489EE}"/>
              </a:ext>
            </a:extLst>
          </p:cNvPr>
          <p:cNvCxnSpPr/>
          <p:nvPr/>
        </p:nvCxnSpPr>
        <p:spPr>
          <a:xfrm>
            <a:off x="356616" y="613391"/>
            <a:ext cx="1166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AC4BF9-A8C7-40DA-C208-136F53E1E220}"/>
              </a:ext>
            </a:extLst>
          </p:cNvPr>
          <p:cNvSpPr txBox="1"/>
          <p:nvPr/>
        </p:nvSpPr>
        <p:spPr>
          <a:xfrm>
            <a:off x="613170" y="1700957"/>
            <a:ext cx="3924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2000" dirty="0">
                <a:hlinkClick r:id="rId2"/>
              </a:rPr>
              <a:t>https://demo.weiss-controls.org</a:t>
            </a:r>
            <a:r>
              <a:rPr lang="pt-BR" sz="2000" dirty="0"/>
              <a:t> </a:t>
            </a:r>
            <a:endParaRPr lang="LID4096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84986-5ECB-BED0-253D-63B2BDD50078}"/>
              </a:ext>
            </a:extLst>
          </p:cNvPr>
          <p:cNvSpPr txBox="1"/>
          <p:nvPr/>
        </p:nvSpPr>
        <p:spPr>
          <a:xfrm>
            <a:off x="514349" y="1147111"/>
            <a:ext cx="9896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ID4096"/>
            </a:defPPr>
            <a:lvl1pPr>
              <a:defRPr sz="2000"/>
            </a:lvl1pPr>
          </a:lstStyle>
          <a:p>
            <a:r>
              <a:rPr lang="pt-BR" sz="2400" dirty="0"/>
              <a:t>You can reproduce (almost) everything shown here in the live demo app: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99155-41C7-5DC2-7DF5-1E27F7D7B06E}"/>
              </a:ext>
            </a:extLst>
          </p:cNvPr>
          <p:cNvSpPr txBox="1"/>
          <p:nvPr/>
        </p:nvSpPr>
        <p:spPr>
          <a:xfrm>
            <a:off x="809624" y="2183389"/>
            <a:ext cx="9563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Except for creating commits – those are disabled there. Let’s not get ahead of ourselves...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151B7-662C-F8BA-D9A5-B153AC6624FA}"/>
              </a:ext>
            </a:extLst>
          </p:cNvPr>
          <p:cNvSpPr txBox="1"/>
          <p:nvPr/>
        </p:nvSpPr>
        <p:spPr>
          <a:xfrm>
            <a:off x="613170" y="2742376"/>
            <a:ext cx="10153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The available PVs are provided by the </a:t>
            </a:r>
            <a:r>
              <a:rPr lang="pt-BR" dirty="0">
                <a:hlinkClick r:id="rId3"/>
              </a:rPr>
              <a:t>demo IOCs</a:t>
            </a:r>
            <a:r>
              <a:rPr lang="pt-BR" dirty="0"/>
              <a:t>.</a:t>
            </a:r>
            <a:endParaRPr lang="LID4096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76C04-3ADE-24B1-5DA6-637EE5AC79B7}"/>
              </a:ext>
            </a:extLst>
          </p:cNvPr>
          <p:cNvSpPr/>
          <p:nvPr/>
        </p:nvSpPr>
        <p:spPr>
          <a:xfrm>
            <a:off x="0" y="1453896"/>
            <a:ext cx="201168" cy="5404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625E4-1FE3-109D-37F2-392CC87E2AB3}"/>
              </a:ext>
            </a:extLst>
          </p:cNvPr>
          <p:cNvSpPr txBox="1"/>
          <p:nvPr/>
        </p:nvSpPr>
        <p:spPr>
          <a:xfrm>
            <a:off x="723899" y="4681705"/>
            <a:ext cx="7303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Source code: </a:t>
            </a:r>
            <a:r>
              <a:rPr lang="LID4096" dirty="0">
                <a:hlinkClick r:id="rId4"/>
              </a:rPr>
              <a:t>https://github.com/weiss-controls/weiss/</a:t>
            </a:r>
            <a:r>
              <a:rPr lang="pt-BR" dirty="0"/>
              <a:t> </a:t>
            </a:r>
          </a:p>
          <a:p>
            <a:r>
              <a:rPr lang="pt-BR" dirty="0"/>
              <a:t>Documentation: </a:t>
            </a:r>
            <a:r>
              <a:rPr lang="pt-BR" dirty="0">
                <a:hlinkClick r:id="rId5"/>
              </a:rPr>
              <a:t>https://docs.weiss-controls.org/</a:t>
            </a:r>
            <a:r>
              <a:rPr lang="pt-BR" dirty="0"/>
              <a:t> </a:t>
            </a:r>
          </a:p>
          <a:p>
            <a:r>
              <a:rPr lang="pt-BR" dirty="0"/>
              <a:t>Planned features: </a:t>
            </a:r>
            <a:r>
              <a:rPr lang="pt-BR" dirty="0">
                <a:hlinkClick r:id="rId6"/>
              </a:rPr>
              <a:t>https://github.com/orgs/weiss-controls/projects/1</a:t>
            </a:r>
            <a:r>
              <a:rPr lang="pt-BR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5975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15E9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342</Words>
  <Application>Microsoft Office PowerPoint</Application>
  <PresentationFormat>Widescreen</PresentationFormat>
  <Paragraphs>52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 Black</vt:lpstr>
      <vt:lpstr>Amasis MT Pro Medium</vt:lpstr>
      <vt:lpstr>Aptos</vt:lpstr>
      <vt:lpstr>Aptos Display</vt:lpstr>
      <vt:lpstr>Arial</vt:lpstr>
      <vt:lpstr>Calibri</vt:lpstr>
      <vt:lpstr>Office Theme</vt:lpstr>
      <vt:lpstr>WEISS Web EPICS Interface &amp; Synoptic Studio</vt:lpstr>
      <vt:lpstr>Why use (modern) web?</vt:lpstr>
      <vt:lpstr>What does WEISS offer?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André Favoto</dc:creator>
  <cp:lastModifiedBy>André Favoto</cp:lastModifiedBy>
  <cp:revision>1</cp:revision>
  <dcterms:created xsi:type="dcterms:W3CDTF">2026-04-22T20:56:05Z</dcterms:created>
  <dcterms:modified xsi:type="dcterms:W3CDTF">2026-04-23T00:12:16Z</dcterms:modified>
</cp:coreProperties>
</file>