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  <p:sldMasterId id="2147483670" r:id="rId3"/>
    <p:sldMasterId id="2147483682" r:id="rId4"/>
    <p:sldMasterId id="2147483706" r:id="rId5"/>
    <p:sldMasterId id="2147483737" r:id="rId6"/>
    <p:sldMasterId id="2147483754" r:id="rId7"/>
    <p:sldMasterId id="2147483838" r:id="rId8"/>
    <p:sldMasterId id="2147483875" r:id="rId9"/>
    <p:sldMasterId id="2147483881" r:id="rId10"/>
    <p:sldMasterId id="2147483885" r:id="rId11"/>
  </p:sldMasterIdLst>
  <p:notesMasterIdLst>
    <p:notesMasterId r:id="rId31"/>
  </p:notesMasterIdLst>
  <p:handoutMasterIdLst>
    <p:handoutMasterId r:id="rId32"/>
  </p:handoutMasterIdLst>
  <p:sldIdLst>
    <p:sldId id="794" r:id="rId12"/>
    <p:sldId id="804" r:id="rId13"/>
    <p:sldId id="785" r:id="rId14"/>
    <p:sldId id="758" r:id="rId15"/>
    <p:sldId id="800" r:id="rId16"/>
    <p:sldId id="795" r:id="rId17"/>
    <p:sldId id="801" r:id="rId18"/>
    <p:sldId id="805" r:id="rId19"/>
    <p:sldId id="796" r:id="rId20"/>
    <p:sldId id="797" r:id="rId21"/>
    <p:sldId id="802" r:id="rId22"/>
    <p:sldId id="807" r:id="rId23"/>
    <p:sldId id="808" r:id="rId24"/>
    <p:sldId id="759" r:id="rId25"/>
    <p:sldId id="798" r:id="rId26"/>
    <p:sldId id="809" r:id="rId27"/>
    <p:sldId id="810" r:id="rId28"/>
    <p:sldId id="811" r:id="rId29"/>
    <p:sldId id="812" r:id="rId3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333399"/>
    <a:srgbClr val="996600"/>
    <a:srgbClr val="0033CC"/>
    <a:srgbClr val="00CC66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1" autoAdjust="0"/>
    <p:restoredTop sz="99899" autoAdjust="0"/>
  </p:normalViewPr>
  <p:slideViewPr>
    <p:cSldViewPr snapToGrid="0">
      <p:cViewPr varScale="1">
        <p:scale>
          <a:sx n="101" d="100"/>
          <a:sy n="101" d="100"/>
        </p:scale>
        <p:origin x="856" y="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-3114" y="-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1531A05B-DF44-4CA2-9ED8-BEDFA57D3012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977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r>
              <a:rPr lang="en-GB"/>
              <a:t>O&amp;M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977"/>
            <a:ext cx="2946400" cy="49410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12776847-9730-4976-923C-908B42756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680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4DD4EC69-9EDC-44C5-9860-588D3D384736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r>
              <a:rPr lang="en-GB"/>
              <a:t>O&amp;M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A418D299-A500-4D19-9934-5F4B1F5B5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4555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5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25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54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27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744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84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7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152400"/>
            <a:ext cx="1943100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8488" cy="5868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25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48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4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175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784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17343A5-12B5-4708-B5B9-51D3A5A4A42B}" type="datetime1">
              <a:rPr lang="en-US" sz="28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4/17/2026</a:t>
            </a:fld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</a:rPr>
              <a:t>Guenther Rehm - BPM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92C1EA-F032-4C39-A0EA-CD7AE2832034}" type="slidenum">
              <a:rPr lang="en-GB" sz="28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3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15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0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155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7401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37401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12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3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435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28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992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882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441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31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152400"/>
            <a:ext cx="1943100" cy="5868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8488" cy="5868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21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0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66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04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42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56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98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7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04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7401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37401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5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2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7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94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65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98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Diamond-NOM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632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Fgh</a:t>
            </a:r>
          </a:p>
          <a:p>
            <a:pPr lvl="0"/>
            <a:r>
              <a:rPr lang="en-GB"/>
              <a:t>jklj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5138" y="6324600"/>
            <a:ext cx="288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000066"/>
                </a:solidFill>
              </a:rPr>
              <a:t>Dr. Simon Alcock (Diamond Light Source Ltd)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708400" y="6308725"/>
            <a:ext cx="201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66"/>
                </a:solidFill>
              </a:rPr>
              <a:t>IWXM 2012</a:t>
            </a:r>
          </a:p>
        </p:txBody>
      </p:sp>
      <p:pic>
        <p:nvPicPr>
          <p:cNvPr id="1030" name="Picture 6" descr="diamond logo approved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33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Diamond-NOM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632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Fgh</a:t>
            </a:r>
          </a:p>
          <a:p>
            <a:pPr lvl="0"/>
            <a:r>
              <a:rPr lang="en-GB"/>
              <a:t>jklj</a:t>
            </a:r>
          </a:p>
        </p:txBody>
      </p:sp>
      <p:pic>
        <p:nvPicPr>
          <p:cNvPr id="1030" name="Picture 6" descr="diamond logo approved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5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2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6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86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15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Diamond-NOM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632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Fgh</a:t>
            </a:r>
          </a:p>
          <a:p>
            <a:pPr lvl="0"/>
            <a:r>
              <a:rPr lang="en-GB"/>
              <a:t>jklj</a:t>
            </a:r>
          </a:p>
        </p:txBody>
      </p:sp>
      <p:pic>
        <p:nvPicPr>
          <p:cNvPr id="1030" name="Picture 6" descr="diamond logo approve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5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iamond logo appro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6064250"/>
            <a:ext cx="2187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1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eg"/><Relationship Id="rId4" Type="http://schemas.openxmlformats.org/officeDocument/2006/relationships/hyperlink" Target="http://www.diamond.ac.uk/dms/Images/news/Media-images/06EC3822-Campus-aerial-view-tif/06EC3822%20Campus%20aerial%20view.tif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eur03.safelinks.protection.outlook.com/?url=https%3A%2F%2Fdoi.org%2F10.1107%2FS1600577518015965&amp;data=05%7C02%7CAndrew.Foster%40diamond.ac.uk%7C39aa9a1381e64f82c7dd08de96e95b1c%7C9d27ba7401004d0d81ff1d728dae8df6%7C0%7C0%7C639114126230616308%7CUnknown%7CTWFpbGZsb3d8eyJFbXB0eU1hcGkiOnRydWUsIlYiOiIwLjAuMDAwMCIsIlAiOiJXaW4zMiIsIkFOIjoiTWFpbCIsIldUIjoyfQ%3D%3D%7C0%7C%7C%7C&amp;sdata=CBvpTZYWHsPaUwiEh9uJHIOCBVv%2FNZtxRqmdPzu8YQ0%3D&amp;reserved=0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2009147" y="186998"/>
            <a:ext cx="6783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83A45-C653-E728-4201-E58C1BE7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93E1740-4B67-3AFE-5E0A-68B36B26D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6" y="186997"/>
            <a:ext cx="645323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Control of X-ray Deformable Mirrors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C9B7284-41AC-2F3D-168C-C28ED673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8" y="1320472"/>
            <a:ext cx="4381293" cy="536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 descr="Aerial 3">
            <a:hlinkClick r:id="rId4"/>
            <a:extLst>
              <a:ext uri="{FF2B5EF4-FFF2-40B4-BE49-F238E27FC236}">
                <a16:creationId xmlns:a16="http://schemas.microsoft.com/office/drawing/2014/main" id="{11C11B6C-5F5C-5CAA-3ACE-0EDD74CF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32" y="2959811"/>
            <a:ext cx="4205538" cy="28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9266B-8810-7CA7-9AB4-96DA90AA7926}"/>
              </a:ext>
            </a:extLst>
          </p:cNvPr>
          <p:cNvSpPr txBox="1"/>
          <p:nvPr/>
        </p:nvSpPr>
        <p:spPr>
          <a:xfrm>
            <a:off x="4953837" y="1506718"/>
            <a:ext cx="4116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Andy Foster </a:t>
            </a:r>
          </a:p>
          <a:p>
            <a:r>
              <a:rPr lang="en-US" sz="2400" dirty="0"/>
              <a:t>Observatory Sciences Ltd &amp; The Diamond Optics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4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2E52-5949-E33D-45F2-AE19088A5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D9D33C43-ED01-F212-D756-29246B1D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I24 Micro-Focus Control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0B17B-F52E-4E3A-B37D-FB9C553A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60795-2552-5569-D494-F1348C5BC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4" y="1320473"/>
            <a:ext cx="8380325" cy="4732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407FC-9DA7-5832-FC2D-96BA222A689F}"/>
              </a:ext>
            </a:extLst>
          </p:cNvPr>
          <p:cNvSpPr txBox="1"/>
          <p:nvPr/>
        </p:nvSpPr>
        <p:spPr>
          <a:xfrm>
            <a:off x="3109964" y="6100872"/>
            <a:ext cx="292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   – writeable demand</a:t>
            </a:r>
          </a:p>
          <a:p>
            <a:r>
              <a:rPr lang="en-US" dirty="0"/>
              <a:t>Green – readback value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01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43154-20DC-D691-CC39-197BB8233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98360AB3-E07A-0BAF-9418-4FF206A4C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ooming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in…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08E19-325F-702F-9E58-2A0EE443A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F11C5-78B0-A702-5FC4-3F46F7A9A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1" y="1320473"/>
            <a:ext cx="5777279" cy="5491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A5CDB1-0EC1-85C7-3DCF-62B5249BECDD}"/>
              </a:ext>
            </a:extLst>
          </p:cNvPr>
          <p:cNvSpPr txBox="1"/>
          <p:nvPr/>
        </p:nvSpPr>
        <p:spPr>
          <a:xfrm>
            <a:off x="6219929" y="1159869"/>
            <a:ext cx="260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Voltages are a staging post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E8BBA-C1A5-4D23-B72D-D872CCC14BFA}"/>
              </a:ext>
            </a:extLst>
          </p:cNvPr>
          <p:cNvSpPr txBox="1"/>
          <p:nvPr/>
        </p:nvSpPr>
        <p:spPr>
          <a:xfrm>
            <a:off x="6219929" y="2529140"/>
            <a:ext cx="260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the voltages on the outputs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2AD87-2CEA-7782-0946-D7668FCBE932}"/>
              </a:ext>
            </a:extLst>
          </p:cNvPr>
          <p:cNvSpPr txBox="1"/>
          <p:nvPr/>
        </p:nvSpPr>
        <p:spPr>
          <a:xfrm>
            <a:off x="6219929" y="3981594"/>
            <a:ext cx="260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Tells us when the device is busy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5C2AE-D208-DE75-ADFF-E36042DB7197}"/>
              </a:ext>
            </a:extLst>
          </p:cNvPr>
          <p:cNvSpPr txBox="1"/>
          <p:nvPr/>
        </p:nvSpPr>
        <p:spPr>
          <a:xfrm>
            <a:off x="6219929" y="4625744"/>
            <a:ext cx="260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we still talking to the power supply? Uses ASYN record .CNCT field</a:t>
            </a:r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A34A5B-0056-7D51-D045-9BE5BAD9028D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1301261" y="1483035"/>
            <a:ext cx="4918668" cy="298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44F6DD-C651-3DC2-4A01-607134F1E892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 flipV="1">
            <a:off x="3080080" y="2235467"/>
            <a:ext cx="3139849" cy="6168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922692-28D0-25AD-3625-79AF6017559E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>
            <a:off x="4029389" y="4304760"/>
            <a:ext cx="2190540" cy="2078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6C6EE6-A6A6-D061-467C-4D7690C311D9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4953837" y="5225909"/>
            <a:ext cx="1266092" cy="943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252580-5DBC-7504-640C-7C42DD5480AF}"/>
              </a:ext>
            </a:extLst>
          </p:cNvPr>
          <p:cNvSpPr txBox="1"/>
          <p:nvPr/>
        </p:nvSpPr>
        <p:spPr>
          <a:xfrm>
            <a:off x="6219928" y="3252080"/>
            <a:ext cx="260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Tells us if a mirror is busy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6852EB-268D-44E7-B414-2CEB1AA190F2}"/>
              </a:ext>
            </a:extLst>
          </p:cNvPr>
          <p:cNvCxnSpPr>
            <a:stCxn id="10" idx="1"/>
          </p:cNvCxnSpPr>
          <p:nvPr/>
        </p:nvCxnSpPr>
        <p:spPr bwMode="auto">
          <a:xfrm flipH="1">
            <a:off x="1085222" y="3575246"/>
            <a:ext cx="5134706" cy="2250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1939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DDB2B-56D1-3BA3-3AB9-4FD321B5B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5D279F52-4E2B-6E4D-8AB4-8047E3DD5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Device Busy PV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85AC3-045E-3C41-4E61-0E8A1528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571D0-FA75-642A-4B18-3445080DD192}"/>
              </a:ext>
            </a:extLst>
          </p:cNvPr>
          <p:cNvSpPr txBox="1"/>
          <p:nvPr/>
        </p:nvSpPr>
        <p:spPr>
          <a:xfrm>
            <a:off x="161297" y="1320472"/>
            <a:ext cx="8721446" cy="486931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asynPortDriver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 polling task (1 second)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its jobs is to read back the status of each mirror (group) and update the PV’s for the state of each mirror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CALC record combines the two individual states to give us “Device Busy”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this PV is </a:t>
            </a: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crucial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way we drive the power supply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want to flood the power supply with commands, while it is still busy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do, commands are lost, voltage settings don’t happen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our client code must always look for: IDLE-&gt;BUSY-&gt;IDLE, after sending each command, and before sending the next command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 this paradigm, the communication is rock solid and there are no disconnections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7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A78C5-61FF-D08F-A27A-F25567E7B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E2EB943B-FB57-10BC-302C-B75EBC149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Back to commissioning…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9EED8-B272-5545-2EA7-CDD5CB73E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C30DE-BE68-1CE6-4FB1-CDF4C68E9A13}"/>
              </a:ext>
            </a:extLst>
          </p:cNvPr>
          <p:cNvSpPr txBox="1"/>
          <p:nvPr/>
        </p:nvSpPr>
        <p:spPr>
          <a:xfrm>
            <a:off x="161297" y="1320473"/>
            <a:ext cx="8721446" cy="49898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during commissioning? 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set each voltage to a value and make a measurement of the beam off the mirror. This is done multiple times, to generate a response matrix.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that means for every set of voltages, we have to send 16 commands, per mirror, and wait IDLE-&gt;BUSY-&gt;IDLE for each one - still quite slow…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Wouldn’t it be better if we could send all 16 as an array?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That’s where the Target Voltages come in!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send the whole set of Target Voltages to the outputs with a single command (“Set Target Voltages” button on the interface)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But, hold on, we still have to set each individual target voltage first, that’s 16-commands!!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this point…</a:t>
            </a:r>
          </a:p>
          <a:p>
            <a:pPr lvl="1"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1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900" y="16048"/>
            <a:ext cx="75057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This thing is still too slow…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A1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2" b="81089"/>
          <a:stretch/>
        </p:blipFill>
        <p:spPr bwMode="auto">
          <a:xfrm rot="10800000">
            <a:off x="5562599" y="5562598"/>
            <a:ext cx="3562348" cy="129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00099" y="1292577"/>
            <a:ext cx="7524751" cy="4400111"/>
            <a:chOff x="552450" y="1114952"/>
            <a:chExt cx="8267700" cy="48244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3" r="11324"/>
            <a:stretch/>
          </p:blipFill>
          <p:spPr>
            <a:xfrm>
              <a:off x="552450" y="1114952"/>
              <a:ext cx="8267700" cy="482444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750" y="3576472"/>
              <a:ext cx="2578307" cy="193373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8099" y="5635538"/>
            <a:ext cx="91058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…can we make it go quicker?!?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A1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1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844EC-2C24-25F4-101A-D3F5B8CE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24E93486-BF12-37F7-C36F-2C56BB439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arget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Array Command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B930C-3108-7B95-1122-52CF22781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675CD-8586-6F72-4030-7AB4CFFB6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23" y="902640"/>
            <a:ext cx="4492137" cy="5052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882526-AB6F-9C8A-B4CC-E34672FF8DC0}"/>
              </a:ext>
            </a:extLst>
          </p:cNvPr>
          <p:cNvSpPr txBox="1"/>
          <p:nvPr/>
        </p:nvSpPr>
        <p:spPr>
          <a:xfrm>
            <a:off x="161297" y="1320472"/>
            <a:ext cx="3938430" cy="47085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1950" indent="-361950">
              <a:spcBef>
                <a:spcPct val="50000"/>
              </a:spcBef>
              <a:buBlip>
                <a:blip r:embed="rId4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answer is, of course, YES!</a:t>
            </a:r>
          </a:p>
          <a:p>
            <a:pPr marL="361950" indent="-361950">
              <a:spcBef>
                <a:spcPct val="50000"/>
              </a:spcBef>
              <a:buBlip>
                <a:blip r:embed="rId4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add another command, which allows us to </a:t>
            </a: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target voltages as an array</a:t>
            </a:r>
          </a:p>
          <a:p>
            <a:pPr marL="361950" indent="-361950">
              <a:spcBef>
                <a:spcPct val="50000"/>
              </a:spcBef>
              <a:buBlip>
                <a:blip r:embed="rId4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another set of EPICS records to hold the values. Writing to these does not send a command to the device. They are just “soft” records</a:t>
            </a:r>
          </a:p>
          <a:p>
            <a:pPr marL="361950" indent="-361950">
              <a:spcBef>
                <a:spcPct val="50000"/>
              </a:spcBef>
              <a:buBlip>
                <a:blip r:embed="rId4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ca_put_callback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 in the client code, to know when they are all written</a:t>
            </a:r>
          </a:p>
          <a:p>
            <a:pPr marL="361950" indent="-361950">
              <a:spcBef>
                <a:spcPct val="50000"/>
              </a:spcBef>
              <a:buBlip>
                <a:blip r:embed="rId4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send the new command!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AA228-6B19-FBE6-97E2-D19D914CE703}"/>
              </a:ext>
            </a:extLst>
          </p:cNvPr>
          <p:cNvSpPr txBox="1"/>
          <p:nvPr/>
        </p:nvSpPr>
        <p:spPr>
          <a:xfrm>
            <a:off x="226350" y="6215819"/>
            <a:ext cx="630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 logic formats the command and sends it the device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E5D4F1-1C14-1841-6FAE-BB80F3D290EC}"/>
              </a:ext>
            </a:extLst>
          </p:cNvPr>
          <p:cNvCxnSpPr>
            <a:cxnSpLocks/>
          </p:cNvCxnSpPr>
          <p:nvPr/>
        </p:nvCxnSpPr>
        <p:spPr bwMode="auto">
          <a:xfrm>
            <a:off x="3813349" y="5747657"/>
            <a:ext cx="75865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6411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7F214-9E4A-E1C5-2602-475A11D21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9E36D5A6-E76E-DBC6-9A7E-A825C6FA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Timings…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CEE74-231F-6D49-37FC-F20332D63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3BA5C4-B533-C8BB-2B5B-FAC9E8706FC6}"/>
              </a:ext>
            </a:extLst>
          </p:cNvPr>
          <p:cNvSpPr txBox="1"/>
          <p:nvPr/>
        </p:nvSpPr>
        <p:spPr>
          <a:xfrm>
            <a:off x="617974" y="1320473"/>
            <a:ext cx="812409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Target Array Command: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 sets of 32 random voltages on a single mirror:  250 minutes</a:t>
            </a:r>
          </a:p>
          <a:p>
            <a:pPr lvl="1"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setting output voltages individually: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Running the same 500 sets of 32 voltages:  534 minutes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continuous running, we have achieved more than 72 hours and never had a problem with lock-ups or communication. We stopped the script at that point.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where we started from with the old power supplies… 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after 45 minutes!</a:t>
            </a:r>
          </a:p>
        </p:txBody>
      </p:sp>
    </p:spTree>
    <p:extLst>
      <p:ext uri="{BB962C8B-B14F-4D97-AF65-F5344CB8AC3E}">
        <p14:creationId xmlns:p14="http://schemas.microsoft.com/office/powerpoint/2010/main" val="274077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23BF-8409-3C3A-E0D7-9A2ADF11D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FC329FF1-9962-1881-8D50-3303F2625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More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533FD-20A5-53D3-4564-0CA4A471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67C66-5A35-94AD-6C25-10593FB66D0E}"/>
              </a:ext>
            </a:extLst>
          </p:cNvPr>
          <p:cNvSpPr txBox="1"/>
          <p:nvPr/>
        </p:nvSpPr>
        <p:spPr>
          <a:xfrm>
            <a:off x="4673007" y="1320474"/>
            <a:ext cx="3938430" cy="38518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Piezo creep can be reliably predicted and automatically compensated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Hysteresis command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larger target voltage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Then, automatically apply small voltage offsets as a time series afterwards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2-D X-ray beam size changed and stabilised in &lt; 10 seconds!!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4630C-47B1-2CE5-98EB-A20FF739F893}"/>
              </a:ext>
            </a:extLst>
          </p:cNvPr>
          <p:cNvSpPr txBox="1"/>
          <p:nvPr/>
        </p:nvSpPr>
        <p:spPr>
          <a:xfrm>
            <a:off x="278681" y="5172365"/>
            <a:ext cx="6373328" cy="16856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we have our sets of commissioned voltages for various foci and beam shape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16 sets can be read from a JSON file and made available to EPICS through the “Update Target List” command.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can be applied, at will, to change focus etc.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44998-1A85-6686-25E1-F25616279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2" y="1399853"/>
            <a:ext cx="4064283" cy="2615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50482-1062-CF11-C384-D17E8867CF7B}"/>
              </a:ext>
            </a:extLst>
          </p:cNvPr>
          <p:cNvSpPr txBox="1"/>
          <p:nvPr/>
        </p:nvSpPr>
        <p:spPr>
          <a:xfrm>
            <a:off x="633571" y="4094237"/>
            <a:ext cx="393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“Dynamic adaptive X-ray optics. Part II. High-speed piezoelectric bimorph deformable Kirkpatrick-Baez mirrors for rapid variation of the 2D size and shape of X-ray beams”, S.G. Alcock, I-T. Nistea, R. </a:t>
            </a:r>
            <a:r>
              <a:rPr lang="en-GB" sz="1000" dirty="0" err="1"/>
              <a:t>Signorato</a:t>
            </a:r>
            <a:r>
              <a:rPr lang="en-GB" sz="1000" dirty="0"/>
              <a:t>, R.L. Owen, D. Axford, J.P. Sutter, A.J. Foster, K. Sawhney. J. Synchrotron </a:t>
            </a:r>
            <a:r>
              <a:rPr lang="en-GB" sz="1000" dirty="0" err="1"/>
              <a:t>Radiat</a:t>
            </a:r>
            <a:r>
              <a:rPr lang="en-GB" sz="1000" dirty="0"/>
              <a:t>. 26, 45-51 (2019) </a:t>
            </a:r>
            <a:r>
              <a:rPr lang="en-GB" sz="1000" u="sng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https://doi.org/10.1107</a:t>
            </a:r>
            <a:r>
              <a:rPr lang="en-GB" sz="1000" u="sng" dirty="0">
                <a:solidFill>
                  <a:srgbClr val="00B050"/>
                </a:solidFill>
              </a:rPr>
              <a:t>/S160</a:t>
            </a:r>
            <a:r>
              <a:rPr lang="en-GB" sz="1000" u="sng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0577518015965</a:t>
            </a:r>
            <a:r>
              <a:rPr lang="en-GB" sz="10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82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8102-44D4-E386-ECC1-16F7039D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3CFB0744-0CD6-C638-F6C6-9C433360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515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F3B63-0E22-9849-B856-24D69EAFD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40478-135F-05AA-2635-60EB68EC6EB1}"/>
              </a:ext>
            </a:extLst>
          </p:cNvPr>
          <p:cNvSpPr txBox="1"/>
          <p:nvPr/>
        </p:nvSpPr>
        <p:spPr>
          <a:xfrm>
            <a:off x="617972" y="1661384"/>
            <a:ext cx="802361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Kawal Sawhney – Diamond, Head of Optics &amp; Metrology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Simon Alcock – Diamond, Principal Optics &amp; Metrology Scientist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John Sutter – Diamond, Senior Optics Scientist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Riccardo </a:t>
            </a:r>
            <a:r>
              <a:rPr lang="en-US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Signorato</a:t>
            </a: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S.RI. Tech  (sri_tech@pec.it)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Matteo Fusco – CAEN, Software Engineer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Diamond Beamline Scientists… for their patience!</a:t>
            </a: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2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688" y="2176"/>
            <a:ext cx="892862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The End</a:t>
            </a:r>
            <a:endParaRPr lang="en-US" sz="1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A1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laybill" panose="040506030A0602020202" pitchFamily="82" charset="0"/>
            </a:endParaRPr>
          </a:p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Thanks for your attention!</a:t>
            </a:r>
          </a:p>
          <a:p>
            <a:pPr algn="ctr"/>
            <a:r>
              <a:rPr lang="en-US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Time to ride off into the </a:t>
            </a: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s</a:t>
            </a:r>
            <a:r>
              <a:rPr lang="en-US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unset…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2" b="81089"/>
          <a:stretch/>
        </p:blipFill>
        <p:spPr bwMode="auto">
          <a:xfrm rot="10800000">
            <a:off x="5562599" y="5562598"/>
            <a:ext cx="3562348" cy="129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2.bp.blogspot.com/-aJFtXBNHlWc/VBA3DnTUrmI/AAAAAAAAFQg/ueKcjIse22o/s1600/For%2Ba%2BFew%2BDollars%2BMore%2B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0" y="3900913"/>
            <a:ext cx="5641429" cy="27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3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702C3-9F63-C026-5E04-FEC9A9AB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B39B10C9-342B-C46A-26F0-09744BCAE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783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D404D-8F85-7B25-CEA9-66E600D62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343737-C165-5738-BF3C-F8BE98478266}"/>
              </a:ext>
            </a:extLst>
          </p:cNvPr>
          <p:cNvSpPr txBox="1"/>
          <p:nvPr/>
        </p:nvSpPr>
        <p:spPr bwMode="auto">
          <a:xfrm>
            <a:off x="351693" y="948998"/>
            <a:ext cx="81394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Original, older Bimorph Power Supplies, suffered from poor RS-232 communication, locks-ups and EPICS screens going white (disconnecting) while a command executes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particular problem was in the commissioning of a mirror when scripts, continually setting voltages and examining the response on the beam shape and size were left running overnight – only to find they’d failed 45 minutes after the scientist had gone home…</a:t>
            </a: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42F5BD-5BB2-EE0F-0A43-CBC54C7F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6" y="186998"/>
            <a:ext cx="64532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 &amp; Motivation</a:t>
            </a:r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7C22E-4B22-9B49-43CD-D3ABF2AA7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44" y="1085005"/>
            <a:ext cx="4055243" cy="2511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4EDFC-9E8F-8F78-051F-13ADB659924A}"/>
              </a:ext>
            </a:extLst>
          </p:cNvPr>
          <p:cNvSpPr txBox="1"/>
          <p:nvPr/>
        </p:nvSpPr>
        <p:spPr>
          <a:xfrm>
            <a:off x="411434" y="1320473"/>
            <a:ext cx="3496579" cy="1925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Piezo-electric, deformable “bimorph” mirrors are used to focus X-rays at many synchrotrons and XFELS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9C0638-C8A8-687A-76CB-0A025B7F8ECD}"/>
              </a:ext>
            </a:extLst>
          </p:cNvPr>
          <p:cNvSpPr/>
          <p:nvPr/>
        </p:nvSpPr>
        <p:spPr bwMode="auto">
          <a:xfrm rot="20055147">
            <a:off x="6039618" y="2401667"/>
            <a:ext cx="225579" cy="9043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5AA32-0082-4285-E303-847224C6C517}"/>
              </a:ext>
            </a:extLst>
          </p:cNvPr>
          <p:cNvSpPr/>
          <p:nvPr/>
        </p:nvSpPr>
        <p:spPr bwMode="auto">
          <a:xfrm rot="19828327">
            <a:off x="6291379" y="2244361"/>
            <a:ext cx="225579" cy="9043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610635-EE10-2B7E-ACF8-DD8CE52812B9}"/>
              </a:ext>
            </a:extLst>
          </p:cNvPr>
          <p:cNvSpPr/>
          <p:nvPr/>
        </p:nvSpPr>
        <p:spPr bwMode="auto">
          <a:xfrm rot="20055147">
            <a:off x="6543140" y="2107934"/>
            <a:ext cx="225579" cy="9043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1234B2-75C8-BB28-16FB-D8A09BA6AF4C}"/>
              </a:ext>
            </a:extLst>
          </p:cNvPr>
          <p:cNvSpPr/>
          <p:nvPr/>
        </p:nvSpPr>
        <p:spPr bwMode="auto">
          <a:xfrm rot="20055147">
            <a:off x="6230015" y="2689754"/>
            <a:ext cx="225579" cy="9043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27416A-717B-E02D-F4A6-C7AA9469589D}"/>
              </a:ext>
            </a:extLst>
          </p:cNvPr>
          <p:cNvSpPr/>
          <p:nvPr/>
        </p:nvSpPr>
        <p:spPr bwMode="auto">
          <a:xfrm rot="19828327">
            <a:off x="6471675" y="2559818"/>
            <a:ext cx="225579" cy="9043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F85A82-F76F-0EDE-0A0E-16962C9EE359}"/>
              </a:ext>
            </a:extLst>
          </p:cNvPr>
          <p:cNvSpPr/>
          <p:nvPr/>
        </p:nvSpPr>
        <p:spPr bwMode="auto">
          <a:xfrm rot="20055147">
            <a:off x="6742677" y="2416738"/>
            <a:ext cx="225579" cy="90435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CE92EF-98C6-C913-4171-C639D589FCD6}"/>
              </a:ext>
            </a:extLst>
          </p:cNvPr>
          <p:cNvSpPr txBox="1"/>
          <p:nvPr/>
        </p:nvSpPr>
        <p:spPr>
          <a:xfrm>
            <a:off x="6694995" y="3060952"/>
            <a:ext cx="134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Electrodes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CB7A39-FC03-90F9-3B75-FCBA7CBA1E2A}"/>
              </a:ext>
            </a:extLst>
          </p:cNvPr>
          <p:cNvCxnSpPr>
            <a:cxnSpLocks/>
            <a:stCxn id="16" idx="1"/>
            <a:endCxn id="13" idx="2"/>
          </p:cNvCxnSpPr>
          <p:nvPr/>
        </p:nvCxnSpPr>
        <p:spPr bwMode="auto">
          <a:xfrm flipH="1" flipV="1">
            <a:off x="6362448" y="2775699"/>
            <a:ext cx="332547" cy="4699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1B8E80-5D85-4DB0-0781-0BB61FD17339}"/>
              </a:ext>
            </a:extLst>
          </p:cNvPr>
          <p:cNvCxnSpPr>
            <a:cxnSpLocks/>
            <a:stCxn id="16" idx="1"/>
            <a:endCxn id="14" idx="2"/>
          </p:cNvCxnSpPr>
          <p:nvPr/>
        </p:nvCxnSpPr>
        <p:spPr bwMode="auto">
          <a:xfrm flipH="1" flipV="1">
            <a:off x="6606750" y="2644380"/>
            <a:ext cx="88245" cy="6012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12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1" y="-6812"/>
            <a:ext cx="85897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The beamline scientists weren’t happy</a:t>
            </a: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…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A1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42" b="81089"/>
          <a:stretch/>
        </p:blipFill>
        <p:spPr bwMode="auto">
          <a:xfrm rot="10800000">
            <a:off x="5562599" y="5562598"/>
            <a:ext cx="3562348" cy="129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CwAcDgCeUy4/UBx8ATiXQFI/AAAAAAAABt8/t5sgy2WiUqA/s1600/fewdollar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1" y="1922541"/>
            <a:ext cx="7828178" cy="382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1717470" y="1216377"/>
            <a:ext cx="2759280" cy="1180373"/>
          </a:xfrm>
          <a:prstGeom prst="wedgeRoundRectCallout">
            <a:avLst>
              <a:gd name="adj1" fmla="val 48479"/>
              <a:gd name="adj2" fmla="val 11054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Why can’t I see what’s happening on the screen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?!?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562599" y="1193517"/>
            <a:ext cx="3324352" cy="1100363"/>
          </a:xfrm>
          <a:prstGeom prst="wedgeRoundRectCallout">
            <a:avLst>
              <a:gd name="adj1" fmla="val 23226"/>
              <a:gd name="adj2" fmla="val 12269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Why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does this keep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</a:rPr>
              <a:t>locking-up?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2395190" y="5562598"/>
            <a:ext cx="2304210" cy="1120866"/>
          </a:xfrm>
          <a:prstGeom prst="wedgeRoundRectCallout">
            <a:avLst>
              <a:gd name="adj1" fmla="val 78108"/>
              <a:gd name="adj2" fmla="val -21433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Why does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it take so long to apply large voltages?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020703" y="5545003"/>
            <a:ext cx="3008997" cy="1233713"/>
          </a:xfrm>
          <a:prstGeom prst="wedgeRoundRectCallout">
            <a:avLst>
              <a:gd name="adj1" fmla="val -29982"/>
              <a:gd name="adj2" fmla="val -14546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CC66"/>
                </a:solidFill>
                <a:effectLst/>
                <a:latin typeface="Calibri" panose="020F0502020204030204" pitchFamily="34" charset="0"/>
              </a:rPr>
              <a:t>I want to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CC6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CC66"/>
                </a:solidFill>
                <a:latin typeface="Calibri" panose="020F0502020204030204" pitchFamily="34" charset="0"/>
              </a:rPr>
              <a:t>commission my mirror much quicker…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rgbClr val="00CC66"/>
                </a:solidFill>
                <a:effectLst/>
                <a:latin typeface="Calibri" panose="020F0502020204030204" pitchFamily="34" charset="0"/>
              </a:rPr>
              <a:t> We’re wasting beamtime!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CC66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7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3900" y="122728"/>
            <a:ext cx="75057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laybill" panose="040506030A0602020202" pitchFamily="82" charset="0"/>
              </a:rPr>
              <a:t>One night, over drinks, a plan was hatched…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A1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7" y="2519084"/>
            <a:ext cx="8249179" cy="3493770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54FA3E18-DAFA-0EB6-2C79-3358250519CC}"/>
              </a:ext>
            </a:extLst>
          </p:cNvPr>
          <p:cNvSpPr/>
          <p:nvPr/>
        </p:nvSpPr>
        <p:spPr bwMode="auto">
          <a:xfrm>
            <a:off x="6182685" y="1352697"/>
            <a:ext cx="2909233" cy="870386"/>
          </a:xfrm>
          <a:prstGeom prst="wedgeRoundRectCallout">
            <a:avLst>
              <a:gd name="adj1" fmla="val -15224"/>
              <a:gd name="adj2" fmla="val 14459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I’ve found a new power supply!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851542B4-4051-DF4E-AE8F-ECFD49D7F869}"/>
              </a:ext>
            </a:extLst>
          </p:cNvPr>
          <p:cNvSpPr/>
          <p:nvPr/>
        </p:nvSpPr>
        <p:spPr bwMode="auto">
          <a:xfrm>
            <a:off x="52082" y="1981670"/>
            <a:ext cx="2759280" cy="745383"/>
          </a:xfrm>
          <a:prstGeom prst="wedgeRoundRectCallout">
            <a:avLst>
              <a:gd name="adj1" fmla="val 131621"/>
              <a:gd name="adj2" fmla="val 1182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What about EPICS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support?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FF452533-1A0E-87D5-8863-30CF4B008ED4}"/>
              </a:ext>
            </a:extLst>
          </p:cNvPr>
          <p:cNvSpPr/>
          <p:nvPr/>
        </p:nvSpPr>
        <p:spPr bwMode="auto">
          <a:xfrm>
            <a:off x="102415" y="5784912"/>
            <a:ext cx="2909233" cy="870386"/>
          </a:xfrm>
          <a:prstGeom prst="wedgeRoundRectCallout">
            <a:avLst>
              <a:gd name="adj1" fmla="val 66813"/>
              <a:gd name="adj2" fmla="val -24093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That’s what the software guys are for…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7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7F9E2-A048-60A3-581B-7E5D4858D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282C5440-83C3-8067-3F0A-8664EE683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783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09446-2EBC-1C7D-4967-EDEC5368A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5F403F2-60B0-D200-6DDA-A2511DE6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6" y="186998"/>
            <a:ext cx="64532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New Programmable HV Power Supply</a:t>
            </a:r>
          </a:p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7EAE1-742C-74A6-E307-E72607E22267}"/>
              </a:ext>
            </a:extLst>
          </p:cNvPr>
          <p:cNvSpPr txBox="1"/>
          <p:nvPr/>
        </p:nvSpPr>
        <p:spPr bwMode="auto">
          <a:xfrm>
            <a:off x="161297" y="1438352"/>
            <a:ext cx="84887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HV-ADAPTOS from CAEN (based on earlier Elettra model)</a:t>
            </a: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 is from CAEN, the software is from </a:t>
            </a:r>
            <a:r>
              <a:rPr lang="en-GB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S.RI.Tech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(excellent support from Matteo Fusco &amp; Riccardo </a:t>
            </a:r>
            <a:r>
              <a:rPr lang="en-GB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Signorato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Programmable voltages (speed &amp; shape of voltage impulse)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2A8FB-BA78-6967-2B08-C17B0D25D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515"/>
            <a:ext cx="9144000" cy="35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E0CF-92BF-26B5-63C8-46D327D16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B1C5226D-321F-1E69-A69E-4B6074F3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5" y="186998"/>
            <a:ext cx="63037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HV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Adaptos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PSU 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3ED2D-BA6C-48C9-D87A-6A30C553B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8CCAFF-9FB9-1231-0854-65F9C1A19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479"/>
            <a:ext cx="9144000" cy="4782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31DCE-4607-B4D2-B021-CAB0CA858899}"/>
              </a:ext>
            </a:extLst>
          </p:cNvPr>
          <p:cNvSpPr txBox="1"/>
          <p:nvPr/>
        </p:nvSpPr>
        <p:spPr>
          <a:xfrm>
            <a:off x="161296" y="6240026"/>
            <a:ext cx="57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8-channels per amplifier card, possible 6 cards </a:t>
            </a:r>
          </a:p>
        </p:txBody>
      </p:sp>
    </p:spTree>
    <p:extLst>
      <p:ext uri="{BB962C8B-B14F-4D97-AF65-F5344CB8AC3E}">
        <p14:creationId xmlns:p14="http://schemas.microsoft.com/office/powerpoint/2010/main" val="86246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110E6-30EB-B64F-7DC8-A9940519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D0DC1BDF-829A-09A7-527A-7D35C5D1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783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538D0-A8A7-581F-82D0-EEE20BD53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668C313-93FF-E944-E28A-A854F8D1F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6" y="186998"/>
            <a:ext cx="64532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HV-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Adaptos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Power Supply</a:t>
            </a:r>
          </a:p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E5A39-71C0-1E5E-B893-AC2C4608C1F6}"/>
              </a:ext>
            </a:extLst>
          </p:cNvPr>
          <p:cNvSpPr txBox="1"/>
          <p:nvPr/>
        </p:nvSpPr>
        <p:spPr bwMode="auto">
          <a:xfrm>
            <a:off x="493930" y="884803"/>
            <a:ext cx="8650069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 can be configured into groups (mirrors) e.g. 16-channels, 8-channels etc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Ubuntu Linux system underneath, but limited access for the facility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Admin privileges to be able to set: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slew rate (typically more than 100V/s, cf. 10V/s previous PSU)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voltage between neighbouring bimorph electrodes (500V)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absolute voltage (+/-1500V)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these parameters depend on, at least: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age of the mirror</a:t>
            </a:r>
          </a:p>
          <a:p>
            <a:pPr marL="819150" lvl="1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way the mirror is mounted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too cavalier can end-up with a broken mirror!</a:t>
            </a:r>
          </a:p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once by an Optics expert and left</a:t>
            </a:r>
          </a:p>
        </p:txBody>
      </p:sp>
    </p:spTree>
    <p:extLst>
      <p:ext uri="{BB962C8B-B14F-4D97-AF65-F5344CB8AC3E}">
        <p14:creationId xmlns:p14="http://schemas.microsoft.com/office/powerpoint/2010/main" val="258797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E3D5-7281-4F3C-8EA4-1D386FAC1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AE47FFCE-754C-8E09-4D7E-5D73628F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186998"/>
            <a:ext cx="6783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1D375-A7F3-BB63-772B-D7E28751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05795D1-050A-C049-0D38-5084759F5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7" y="332542"/>
            <a:ext cx="64532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HV-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Adaptos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Power Supply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Originally, limited EPICS Support</a:t>
            </a:r>
          </a:p>
          <a:p>
            <a:pPr algn="ctr"/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37F3F-9537-2F87-07BB-A5D6C0108926}"/>
              </a:ext>
            </a:extLst>
          </p:cNvPr>
          <p:cNvSpPr txBox="1"/>
          <p:nvPr/>
        </p:nvSpPr>
        <p:spPr>
          <a:xfrm>
            <a:off x="161297" y="1320474"/>
            <a:ext cx="8721446" cy="54420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61950" indent="-361950">
              <a:spcBef>
                <a:spcPct val="500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On-board EPICS IOC – abandoned: “black-box”, didn’t do what we wanted</a:t>
            </a: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Instead, added a feature-rich TCP/IP interface which we can talk to from our own IOC’s</a:t>
            </a: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worked closely with Riccardo &amp; Matteo to improve the TCP/IP interface and the reliability of the communication</a:t>
            </a: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the TCP/IP interface is simple ASCII commands like: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“GROUP0:VOUT%d:%f”</a:t>
            </a:r>
          </a:p>
          <a:p>
            <a:pPr marL="361950" indent="-361950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opted to write an </a:t>
            </a:r>
            <a:r>
              <a:rPr lang="en-GB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asynPortDriver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 of using </a:t>
            </a:r>
            <a:r>
              <a:rPr lang="en-GB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streamDevice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two reasons:</a:t>
            </a:r>
          </a:p>
          <a:p>
            <a:pPr marL="819150" lvl="1" indent="-361950">
              <a:spcBef>
                <a:spcPts val="600"/>
              </a:spcBef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 there were some communication issues and we wanted to prove it was not at the EPICS level – easier to see what was going on in </a:t>
            </a:r>
            <a:r>
              <a:rPr lang="en-GB" sz="2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asynPortDriver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code.</a:t>
            </a:r>
          </a:p>
          <a:p>
            <a:pPr lvl="1">
              <a:spcBef>
                <a:spcPts val="6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9150" lvl="1" indent="-361950">
              <a:buBlip>
                <a:blip r:embed="rId3"/>
              </a:buBlip>
            </a:pP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was a good learning exercise!</a:t>
            </a:r>
          </a:p>
          <a:p>
            <a:pPr>
              <a:spcBef>
                <a:spcPct val="50000"/>
              </a:spcBef>
            </a:pPr>
            <a:endParaRPr lang="en-GB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0925B-782A-9F7C-1E8F-035099DF8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>
            <a:extLst>
              <a:ext uri="{FF2B5EF4-FFF2-40B4-BE49-F238E27FC236}">
                <a16:creationId xmlns:a16="http://schemas.microsoft.com/office/drawing/2014/main" id="{B8DAB9FA-E151-8DE1-D9B5-6623AFDE7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146" y="186998"/>
            <a:ext cx="71348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24 Synoptic (Micro-Focus MX, 10um)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2FF8A-5E1F-0A9E-0B0E-338291852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7" y="186998"/>
            <a:ext cx="1847850" cy="1133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F5D72-8874-CCE2-E8C4-13EBCADDC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31" y="1320473"/>
            <a:ext cx="7750072" cy="4661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DF036-02C7-9230-85CA-04562259D4B1}"/>
              </a:ext>
            </a:extLst>
          </p:cNvPr>
          <p:cNvSpPr txBox="1"/>
          <p:nvPr/>
        </p:nvSpPr>
        <p:spPr>
          <a:xfrm>
            <a:off x="321547" y="6199833"/>
            <a:ext cx="21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Pre-Focus Mirrors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8DA15-4F00-9AFE-20C8-43F1EDBC2F9E}"/>
              </a:ext>
            </a:extLst>
          </p:cNvPr>
          <p:cNvSpPr txBox="1"/>
          <p:nvPr/>
        </p:nvSpPr>
        <p:spPr>
          <a:xfrm>
            <a:off x="4501661" y="6199833"/>
            <a:ext cx="251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Micro-Focus Mirrors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83AFEC-CB07-83D6-EBB9-6E6F1F3AF358}"/>
              </a:ext>
            </a:extLst>
          </p:cNvPr>
          <p:cNvCxnSpPr>
            <a:stCxn id="2" idx="0"/>
          </p:cNvCxnSpPr>
          <p:nvPr/>
        </p:nvCxnSpPr>
        <p:spPr bwMode="auto">
          <a:xfrm flipV="1">
            <a:off x="1401745" y="3717890"/>
            <a:ext cx="2687934" cy="24819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316C46-E14F-F23F-DF1D-3EC1D5FC9E2B}"/>
              </a:ext>
            </a:extLst>
          </p:cNvPr>
          <p:cNvCxnSpPr>
            <a:cxnSpLocks/>
          </p:cNvCxnSpPr>
          <p:nvPr/>
        </p:nvCxnSpPr>
        <p:spPr bwMode="auto">
          <a:xfrm flipV="1">
            <a:off x="5267429" y="3748558"/>
            <a:ext cx="350855" cy="2451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3A3893-465B-BFF8-8AB4-B2CEBB888D41}"/>
              </a:ext>
            </a:extLst>
          </p:cNvPr>
          <p:cNvSpPr txBox="1"/>
          <p:nvPr/>
        </p:nvSpPr>
        <p:spPr>
          <a:xfrm>
            <a:off x="2411604" y="6199833"/>
            <a:ext cx="21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Source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A1151-2429-81EA-FD7F-6E2943F33BFC}"/>
              </a:ext>
            </a:extLst>
          </p:cNvPr>
          <p:cNvCxnSpPr>
            <a:stCxn id="6" idx="0"/>
          </p:cNvCxnSpPr>
          <p:nvPr/>
        </p:nvCxnSpPr>
        <p:spPr bwMode="auto">
          <a:xfrm flipV="1">
            <a:off x="3491802" y="3938954"/>
            <a:ext cx="1341455" cy="22608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35727307"/>
      </p:ext>
    </p:extLst>
  </p:cSld>
  <p:clrMapOvr>
    <a:masterClrMapping/>
  </p:clrMapOvr>
</p:sld>
</file>

<file path=ppt/theme/theme1.xml><?xml version="1.0" encoding="utf-8"?>
<a:theme xmlns:a="http://schemas.openxmlformats.org/drawingml/2006/main" name="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For Simon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or Simon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For Simon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LS">
  <a:themeElements>
    <a:clrScheme name="For Si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r Sim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 Si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 Sim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 Sim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Playbill</vt:lpstr>
      <vt:lpstr>DLS</vt:lpstr>
      <vt:lpstr>1_DLS</vt:lpstr>
      <vt:lpstr>3_For Simon</vt:lpstr>
      <vt:lpstr>2_For Simon</vt:lpstr>
      <vt:lpstr>2_DLS</vt:lpstr>
      <vt:lpstr>3_DLS</vt:lpstr>
      <vt:lpstr>4_DLS</vt:lpstr>
      <vt:lpstr>4_For Simon</vt:lpstr>
      <vt:lpstr>5_DLS</vt:lpstr>
      <vt:lpstr>6_DLS</vt:lpstr>
      <vt:lpstr>7_DLS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Diamond Light Source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ks87</dc:creator>
  <cp:lastModifiedBy>Andy Foster</cp:lastModifiedBy>
  <cp:revision>737</cp:revision>
  <cp:lastPrinted>2017-10-05T14:53:03Z</cp:lastPrinted>
  <dcterms:created xsi:type="dcterms:W3CDTF">2015-06-04T09:00:37Z</dcterms:created>
  <dcterms:modified xsi:type="dcterms:W3CDTF">2026-04-17T11:30:17Z</dcterms:modified>
</cp:coreProperties>
</file>