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328" r:id="rId5"/>
    <p:sldId id="292" r:id="rId6"/>
    <p:sldId id="331" r:id="rId7"/>
    <p:sldId id="332" r:id="rId8"/>
    <p:sldId id="333" r:id="rId9"/>
    <p:sldId id="329" r:id="rId10"/>
    <p:sldId id="334" r:id="rId11"/>
    <p:sldId id="335" r:id="rId12"/>
    <p:sldId id="336" r:id="rId13"/>
    <p:sldId id="337" r:id="rId14"/>
    <p:sldId id="280" r:id="rId15"/>
    <p:sldId id="338" r:id="rId16"/>
    <p:sldId id="340" r:id="rId17"/>
    <p:sldId id="343" r:id="rId18"/>
    <p:sldId id="361" r:id="rId19"/>
    <p:sldId id="362" r:id="rId20"/>
    <p:sldId id="36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  <a:srgbClr val="CBCCF5"/>
    <a:srgbClr val="E7E7FA"/>
    <a:srgbClr val="EBE7F9"/>
    <a:srgbClr val="D5CCF2"/>
    <a:srgbClr val="FF66FF"/>
    <a:srgbClr val="F5F5F5"/>
    <a:srgbClr val="FFFFFF"/>
    <a:srgbClr val="F1F3F3"/>
    <a:srgbClr val="E5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754" autoAdjust="0"/>
  </p:normalViewPr>
  <p:slideViewPr>
    <p:cSldViewPr showGuides="1">
      <p:cViewPr varScale="1">
        <p:scale>
          <a:sx n="61" d="100"/>
          <a:sy n="61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-6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22.04.2026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A2638D-B38B-003C-CEF8-94606F0C0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1FE6A2-0C6A-9BEE-D675-F84989D3C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A7B534-9AA2-7BDC-83B8-A11FF979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9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A707-816F-4DBF-9FC1-48440001C7D7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385C-7712-4F59-90E0-BF5F17A76AFF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5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3D4-5156-42CD-86D2-F9C48C35F25C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10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08EA-072D-4E88-A4E3-7561DD02B0D9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872E-A9CB-4516-A020-A04A2928C07F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59939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1A0-E3CA-4CD4-9E05-451A1800B6F9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8135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2EE5DD-8223-4F0C-9C85-5070DE4DBF46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EF-DBE8-4715-8E4D-3572642C6FC2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15293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4A55-A700-485F-B5C2-827481B42513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E0B8465-E746-9D70-F459-A9E689DBA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DCFFAF-CE03-EAAE-EF7B-2D9CE7DA6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1C9E-DE46-47F4-999C-A6440E82C6E8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4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DA9-A50D-40A4-A931-BC275A2EBFA0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0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A11-DEB0-4E52-A890-5DCCA2942D1F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8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221E-9575-4F07-B839-745025E02771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0008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B00C-1486-4C07-A8B7-272553D42C76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5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DF8B-CF50-41FC-A12B-AAA89A0E8E51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126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2750-6DAD-4BB3-A314-C78FD87B7140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8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C5A0-2FE0-40AF-833F-851850EA9092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1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552-B1A6-488D-8881-5C09CE5975F9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25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76C6-FBF2-400C-840B-70F64F70310D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3318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90BA4F-2B46-0F93-906A-902CA5CD3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A9535A-62CA-463C-3EC2-C8F0DB0BA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10AD-AB05-42A8-9D28-23EA7315BF70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12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E162-503C-4BD8-8879-ABE2B492B94E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140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956-A07D-4142-998D-643983E6B7D7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8479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EAF5-CD0C-4FC0-AC99-7554DE12F6ED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B5A-1447-4E67-A1F3-6BAF62A33A60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FD2566-A3FD-67ED-A874-3763AC327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62463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70C5F-11D5-8460-287C-2F6348198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8AE9AD-12B1-0B9A-D618-19C2B2C1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82E6CA-D243-3684-56BE-12FABE3FF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4E84F3-2080-4163-B18A-D9792ECF084C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0BA4C1-9D90-413F-BC8E-FC708948DF54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19FEF2-6262-442A-8B9E-C58A73299CFD}" type="datetime1">
              <a:rPr lang="de-CH" noProof="0" smtClean="0"/>
              <a:t>22.04.2026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5" r:id="rId2"/>
    <p:sldLayoutId id="2147483713" r:id="rId3"/>
    <p:sldLayoutId id="2147483721" r:id="rId4"/>
    <p:sldLayoutId id="2147483738" r:id="rId5"/>
    <p:sldLayoutId id="2147483739" r:id="rId6"/>
    <p:sldLayoutId id="2147483740" r:id="rId7"/>
    <p:sldLayoutId id="2147483694" r:id="rId8"/>
    <p:sldLayoutId id="2147483737" r:id="rId9"/>
    <p:sldLayoutId id="2147483692" r:id="rId10"/>
    <p:sldLayoutId id="2147483693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5" r:id="rId25"/>
    <p:sldLayoutId id="2147483677" r:id="rId26"/>
    <p:sldLayoutId id="2147483679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63" r:id="rId33"/>
    <p:sldLayoutId id="2147483664" r:id="rId3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2751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1595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065" userDrawn="1">
          <p15:clr>
            <a:srgbClr val="A4A3A4"/>
          </p15:clr>
        </p15:guide>
        <p15:guide id="13" pos="608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2172" userDrawn="1">
          <p15:clr>
            <a:srgbClr val="A4A3A4"/>
          </p15:clr>
        </p15:guide>
        <p15:guide id="16" pos="2036" userDrawn="1">
          <p15:clr>
            <a:srgbClr val="A4A3A4"/>
          </p15:clr>
        </p15:guide>
        <p15:guide id="17" pos="3194" userDrawn="1">
          <p15:clr>
            <a:srgbClr val="A4A3A4"/>
          </p15:clr>
        </p15:guide>
        <p15:guide id="18" pos="3330" userDrawn="1">
          <p15:clr>
            <a:srgbClr val="A4A3A4"/>
          </p15:clr>
        </p15:guide>
        <p15:guide id="19" pos="881" userDrawn="1">
          <p15:clr>
            <a:srgbClr val="A4A3A4"/>
          </p15:clr>
        </p15:guide>
        <p15:guide id="20" pos="1017" userDrawn="1">
          <p15:clr>
            <a:srgbClr val="A4A3A4"/>
          </p15:clr>
        </p15:guide>
        <p15:guide id="21" pos="4351" userDrawn="1">
          <p15:clr>
            <a:srgbClr val="A4A3A4"/>
          </p15:clr>
        </p15:guide>
        <p15:guide id="22" pos="4487" userDrawn="1">
          <p15:clr>
            <a:srgbClr val="A4A3A4"/>
          </p15:clr>
        </p15:guide>
        <p15:guide id="23" pos="5508" userDrawn="1">
          <p15:clr>
            <a:srgbClr val="A4A3A4"/>
          </p15:clr>
        </p15:guide>
        <p15:guide id="24" pos="5642" userDrawn="1">
          <p15:clr>
            <a:srgbClr val="A4A3A4"/>
          </p15:clr>
        </p15:guide>
        <p15:guide id="25" pos="6663" userDrawn="1">
          <p15:clr>
            <a:srgbClr val="A4A3A4"/>
          </p15:clr>
        </p15:guide>
        <p15:guide id="26" pos="6799" userDrawn="1">
          <p15:clr>
            <a:srgbClr val="A4A3A4"/>
          </p15:clr>
        </p15:guide>
        <p15:guide id="27" orient="horz" pos="229" userDrawn="1">
          <p15:clr>
            <a:srgbClr val="A4A3A4"/>
          </p15:clr>
        </p15:guide>
        <p15:guide id="28" orient="horz" pos="867" userDrawn="1">
          <p15:clr>
            <a:srgbClr val="A4A3A4"/>
          </p15:clr>
        </p15:guide>
        <p15:guide id="29" orient="horz" pos="379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900B9-69A9-16D6-9DB4-FE565862D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Non-intrusive Observability and Load Isolation for Critical EPICS Timing Systems at PSI</a:t>
            </a:r>
            <a:endParaRPr lang="en-GB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D77F561-BFB8-1E59-47CD-A856B202F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EPICS collaboration meeting - April 2026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39853F-959A-48E6-ACE2-F62A38A8E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Romain Vallotton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E10A4B-A01C-C271-87F1-8054278DB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Paris-</a:t>
            </a:r>
            <a:r>
              <a:rPr lang="en-GB" noProof="0" dirty="0" err="1"/>
              <a:t>Saclay</a:t>
            </a:r>
            <a:r>
              <a:rPr lang="en-GB" noProof="0" dirty="0"/>
              <a:t>, 22 April 2026</a:t>
            </a:r>
          </a:p>
        </p:txBody>
      </p:sp>
    </p:spTree>
    <p:extLst>
      <p:ext uri="{BB962C8B-B14F-4D97-AF65-F5344CB8AC3E}">
        <p14:creationId xmlns:p14="http://schemas.microsoft.com/office/powerpoint/2010/main" val="32479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7CDDD-0107-EA2C-BA78-A29ACF1D0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D87C8-02BF-BADE-C83D-DF777BB3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dirty="0"/>
              <a:t>SLS2 Storage Ring injection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DAA22-DDA2-EB7C-4E2D-B17AFA15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58E-ACEB-48F0-9026-E82D3925330F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9DC564-6AD3-2363-F04A-097A706A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9A68D-5C28-1D05-67C4-55CE43C2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2BD2148-01B3-9E43-1EF4-1352DFE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3"/>
            <a:ext cx="7704930" cy="502780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# SR Injection log waveform </a:t>
            </a:r>
          </a:p>
          <a:p>
            <a:r>
              <a:rPr lang="en-GB" dirty="0">
                <a:latin typeface="Consolas" panose="020B0609020204030204" pitchFamily="49" charset="0"/>
              </a:rPr>
              <a:t>record(</a:t>
            </a:r>
            <a:r>
              <a:rPr lang="en-GB" b="1" dirty="0">
                <a:latin typeface="Consolas" panose="020B0609020204030204" pitchFamily="49" charset="0"/>
              </a:rPr>
              <a:t>waveform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, "$(P)SR-</a:t>
            </a:r>
            <a:r>
              <a:rPr lang="en-GB" dirty="0" err="1">
                <a:solidFill>
                  <a:schemeClr val="accent4"/>
                </a:solidFill>
                <a:latin typeface="Consolas" panose="020B0609020204030204" pitchFamily="49" charset="0"/>
              </a:rPr>
              <a:t>Inj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-Debug-I") </a:t>
            </a:r>
            <a:r>
              <a:rPr lang="en-GB" dirty="0"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latin typeface="Consolas" panose="020B0609020204030204" pitchFamily="49" charset="0"/>
              </a:rPr>
              <a:t>    field(DTYP, "</a:t>
            </a:r>
            <a:r>
              <a:rPr lang="en-GB" b="1" dirty="0">
                <a:latin typeface="Consolas" panose="020B0609020204030204" pitchFamily="49" charset="0"/>
              </a:rPr>
              <a:t>EVT SEQ LOG</a:t>
            </a:r>
            <a:r>
              <a:rPr lang="en-GB" dirty="0">
                <a:latin typeface="Consolas" panose="020B0609020204030204" pitchFamily="49" charset="0"/>
              </a:rPr>
              <a:t>")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record(</a:t>
            </a:r>
            <a:r>
              <a:rPr lang="en-GB" b="1" dirty="0" err="1">
                <a:latin typeface="Consolas" panose="020B0609020204030204" pitchFamily="49" charset="0"/>
              </a:rPr>
              <a:t>aSub</a:t>
            </a:r>
            <a:r>
              <a:rPr lang="en-GB" dirty="0"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"$(P)FP-Local-Update_"</a:t>
            </a:r>
            <a:r>
              <a:rPr lang="en-GB" dirty="0">
                <a:latin typeface="Consolas" panose="020B0609020204030204" pitchFamily="49" charset="0"/>
              </a:rPr>
              <a:t>) {</a:t>
            </a:r>
          </a:p>
          <a:p>
            <a:r>
              <a:rPr lang="en-GB" dirty="0">
                <a:latin typeface="Consolas" panose="020B0609020204030204" pitchFamily="49" charset="0"/>
              </a:rPr>
              <a:t>    field(SNAM, "</a:t>
            </a:r>
            <a:r>
              <a:rPr lang="en-GB" dirty="0" err="1">
                <a:latin typeface="Consolas" panose="020B0609020204030204" pitchFamily="49" charset="0"/>
              </a:rPr>
              <a:t>fp_local_update</a:t>
            </a:r>
            <a:r>
              <a:rPr lang="en-GB" dirty="0">
                <a:latin typeface="Consolas" panose="020B0609020204030204" pitchFamily="49" charset="0"/>
              </a:rPr>
              <a:t>") 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# in </a:t>
            </a:r>
            <a:r>
              <a:rPr lang="en-GB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src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fp_local.c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[…]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In </a:t>
            </a:r>
            <a:r>
              <a:rPr lang="en-GB" dirty="0" err="1">
                <a:latin typeface="Consolas" panose="020B0609020204030204" pitchFamily="49" charset="0"/>
              </a:rPr>
              <a:t>src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fp_local.c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if(</a:t>
            </a:r>
            <a:r>
              <a:rPr lang="en-GB" dirty="0" err="1">
                <a:latin typeface="Consolas" panose="020B0609020204030204" pitchFamily="49" charset="0"/>
              </a:rPr>
              <a:t>sts_debug</a:t>
            </a:r>
            <a:r>
              <a:rPr lang="en-GB" dirty="0">
                <a:latin typeface="Consolas" panose="020B0609020204030204" pitchFamily="49" charset="0"/>
              </a:rPr>
              <a:t>) </a:t>
            </a:r>
            <a:r>
              <a:rPr lang="en-GB" b="1" dirty="0" err="1">
                <a:latin typeface="Consolas" panose="020B0609020204030204" pitchFamily="49" charset="0"/>
              </a:rPr>
              <a:t>evtSeqLogPrintMsg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chemeClr val="accent4"/>
                </a:solidFill>
                <a:latin typeface="Consolas" panose="020B0609020204030204" pitchFamily="49" charset="0"/>
              </a:rPr>
              <a:t>“…%</a:t>
            </a:r>
            <a:r>
              <a:rPr lang="en-GB" dirty="0" err="1">
                <a:solidFill>
                  <a:schemeClr val="accent4"/>
                </a:solidFill>
                <a:latin typeface="Consolas" panose="020B0609020204030204" pitchFamily="49" charset="0"/>
              </a:rPr>
              <a:t>d”</a:t>
            </a:r>
            <a:r>
              <a:rPr lang="en-GB" dirty="0" err="1">
                <a:latin typeface="Consolas" panose="020B0609020204030204" pitchFamily="49" charset="0"/>
              </a:rPr>
              <a:t>,var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endParaRPr lang="en-GB" noProof="0" dirty="0">
              <a:latin typeface="Consolas" panose="020B0609020204030204" pitchFamily="49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51877A8-929C-8132-7F83-697B35C987A8}"/>
              </a:ext>
            </a:extLst>
          </p:cNvPr>
          <p:cNvSpPr txBox="1">
            <a:spLocks/>
          </p:cNvSpPr>
          <p:nvPr/>
        </p:nvSpPr>
        <p:spPr>
          <a:xfrm>
            <a:off x="9373020" y="1196753"/>
            <a:ext cx="1979564" cy="4644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4"/>
                </a:solidFill>
              </a:rPr>
              <a:t> Template</a:t>
            </a: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r>
              <a:rPr lang="en-GB" dirty="0">
                <a:solidFill>
                  <a:schemeClr val="accent4"/>
                </a:solidFill>
              </a:rPr>
              <a:t> Source</a:t>
            </a:r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2BBB61E3-3143-9CCC-E1EF-DF22530E2623}"/>
              </a:ext>
            </a:extLst>
          </p:cNvPr>
          <p:cNvSpPr/>
          <p:nvPr/>
        </p:nvSpPr>
        <p:spPr>
          <a:xfrm>
            <a:off x="8364908" y="908720"/>
            <a:ext cx="1008112" cy="3960440"/>
          </a:xfrm>
          <a:prstGeom prst="righ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174415BD-238F-A13E-8A17-2B2542EB65BD}"/>
              </a:ext>
            </a:extLst>
          </p:cNvPr>
          <p:cNvSpPr/>
          <p:nvPr/>
        </p:nvSpPr>
        <p:spPr>
          <a:xfrm>
            <a:off x="8364908" y="4908528"/>
            <a:ext cx="1008112" cy="1292780"/>
          </a:xfrm>
          <a:prstGeom prst="righ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41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27B25-8AEE-48AF-AF77-1540BD0A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noProof="0" dirty="0" err="1"/>
              <a:t>SwissFEL</a:t>
            </a:r>
            <a:r>
              <a:rPr lang="en-GB" noProof="0" dirty="0"/>
              <a:t> timing external network 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9554C3-CAEF-1669-D885-257854D5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84CE-51CF-4E1C-856A-8E5817157AA9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6106A-A67B-8650-7DA6-CABF9AED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3C3A8-4745-E0D7-BA9F-7C04CEC8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3" name="Grafik 12" descr="Ein Bild, das draußen, Baum, Luftfotografie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D19EA624-A847-1D81-F071-FA271663E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0" y="1407294"/>
            <a:ext cx="7009183" cy="4678724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629E72-9B04-CFC7-7DED-811CF260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3"/>
            <a:ext cx="3455988" cy="4644616"/>
          </a:xfrm>
        </p:spPr>
        <p:txBody>
          <a:bodyPr/>
          <a:lstStyle/>
          <a:p>
            <a:r>
              <a:rPr lang="en-GB" b="1" noProof="0" dirty="0">
                <a:solidFill>
                  <a:schemeClr val="accent3"/>
                </a:solidFill>
              </a:rPr>
              <a:t>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SwissFEL</a:t>
            </a:r>
            <a:r>
              <a:rPr lang="en-GB" noProof="0" dirty="0"/>
              <a:t> timing master generates the timing event sequence at a repetition rate of </a:t>
            </a:r>
            <a:r>
              <a:rPr lang="en-GB" noProof="0" dirty="0">
                <a:solidFill>
                  <a:schemeClr val="accent4"/>
                </a:solidFill>
              </a:rPr>
              <a:t>100 Hz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based on </a:t>
            </a:r>
            <a:r>
              <a:rPr lang="en-GB" dirty="0" err="1">
                <a:solidFill>
                  <a:schemeClr val="accent4"/>
                </a:solidFill>
              </a:rPr>
              <a:t>IOxOS</a:t>
            </a:r>
            <a:r>
              <a:rPr lang="en-GB" dirty="0"/>
              <a:t> IFC1210 (VME).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Originally, it was protected from high network load using a Soft IOC, acting as a gateway.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07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F1D9-9113-E920-E39E-8EFA66A3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BAF79-A38F-57A7-01DB-C513435C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SwissFEL</a:t>
            </a:r>
            <a:r>
              <a:rPr lang="en-GB" dirty="0"/>
              <a:t> timing external network load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A3D48-5702-7BBB-6564-1BEFA6AE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76773"/>
            <a:ext cx="10801348" cy="4644616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Issue – Disproportionate impact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Over the years, the soft IOC was bypassed, and clients started using directly the local master PVs.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timing master became overloaded and often missed FEL pulses (more than 500 CA clients, and up to 9000 connections).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triggered an RF interlock, and caused an RF phase loss, interrupting the machine for 30 minutes.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a known risk as the timing master is a single point of failure. However, the problem escalated significantly and cannot be justified to operations.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FE90E-8C39-D47E-2F83-2926C1CF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F9B-00D2-49C3-BA69-958411D8F79C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84886-5AB4-C92B-40E1-7575EDFB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BC35B5-547C-C5FE-EF89-58023F0D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60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5C34-8F8B-B853-3082-0E331D8C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AC1B0-B530-CD17-9B89-13D0EC89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SwissFEL</a:t>
            </a:r>
            <a:r>
              <a:rPr lang="en-GB" dirty="0"/>
              <a:t> timing external network load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EF61CE-2084-606F-73C2-D2E9C18A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76773"/>
            <a:ext cx="10851365" cy="4644616"/>
          </a:xfrm>
        </p:spPr>
        <p:txBody>
          <a:bodyPr/>
          <a:lstStyle/>
          <a:p>
            <a:r>
              <a:rPr lang="en-GB" b="1" noProof="0" dirty="0">
                <a:solidFill>
                  <a:schemeClr val="accent3"/>
                </a:solidFill>
              </a:rPr>
              <a:t>Solution - EPICS CA gateway</a:t>
            </a:r>
          </a:p>
          <a:p>
            <a:endParaRPr lang="en-GB" b="1" noProof="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Traditional CA gateway deployment, with IOC in another subnet is not convenient: We cannot justify creating a subnet for a single IOC.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From the original documentation, we noticed that the gateway can be used to isolate an IOC.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It</a:t>
            </a:r>
            <a:r>
              <a:rPr lang="en-GB" dirty="0"/>
              <a:t> is not necessary to use it to access PVs across subnets.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accent4"/>
                </a:solidFill>
              </a:rPr>
              <a:t>This is the </a:t>
            </a:r>
            <a:r>
              <a:rPr lang="en-GB" noProof="0" dirty="0" err="1">
                <a:solidFill>
                  <a:schemeClr val="accent4"/>
                </a:solidFill>
              </a:rPr>
              <a:t>basi</a:t>
            </a:r>
            <a:r>
              <a:rPr lang="en-GB" dirty="0">
                <a:solidFill>
                  <a:schemeClr val="accent4"/>
                </a:solidFill>
              </a:rPr>
              <a:t>c</a:t>
            </a:r>
            <a:r>
              <a:rPr lang="en-GB" noProof="0" dirty="0">
                <a:solidFill>
                  <a:schemeClr val="accent4"/>
                </a:solidFill>
              </a:rPr>
              <a:t> application </a:t>
            </a:r>
            <a:r>
              <a:rPr lang="en-GB" dirty="0">
                <a:solidFill>
                  <a:schemeClr val="accent4"/>
                </a:solidFill>
              </a:rPr>
              <a:t>of this EPICS extension, which is sometimes forgotten.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timing master can then be hidden by changing its default port.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A0423-CC1C-52A3-A082-68484287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F9B-00D2-49C3-BA69-958411D8F79C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4D2D89-3A36-B74F-CE2A-A758132A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7C5063-A1F7-E81E-C3FF-01406E7A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46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1799-3267-302C-7AD4-F95445BE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4CAF-A3BF-1240-331F-37311D92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SwissFEL</a:t>
            </a:r>
            <a:r>
              <a:rPr lang="en-GB" dirty="0"/>
              <a:t> timing external network load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C0B23-0C58-6CE1-C09B-D03DA6A0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41C-78C9-4A52-A79E-AFBE2406F6B9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D003-199E-2BF0-ADE7-797FB163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40E0B-1F5D-B96D-8FE5-68BAF473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988B8D-B002-18E5-9DF9-9C4E9034F096}"/>
              </a:ext>
            </a:extLst>
          </p:cNvPr>
          <p:cNvGrpSpPr/>
          <p:nvPr/>
        </p:nvGrpSpPr>
        <p:grpSpPr>
          <a:xfrm>
            <a:off x="6221144" y="1395745"/>
            <a:ext cx="5328666" cy="4644616"/>
            <a:chOff x="6221144" y="1395745"/>
            <a:chExt cx="5328666" cy="464461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674D681-5EFE-19A5-96EA-7B7C8BF056FB}"/>
                </a:ext>
              </a:extLst>
            </p:cNvPr>
            <p:cNvSpPr/>
            <p:nvPr/>
          </p:nvSpPr>
          <p:spPr>
            <a:xfrm>
              <a:off x="6221144" y="1395745"/>
              <a:ext cx="5328666" cy="46446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000" dirty="0" err="1"/>
            </a:p>
          </p:txBody>
        </p:sp>
        <p:sp>
          <p:nvSpPr>
            <p:cNvPr id="10" name="Wolke 9">
              <a:extLst>
                <a:ext uri="{FF2B5EF4-FFF2-40B4-BE49-F238E27FC236}">
                  <a16:creationId xmlns:a16="http://schemas.microsoft.com/office/drawing/2014/main" id="{7F9DDF1B-E74D-BE66-D99B-3E5F08835826}"/>
                </a:ext>
              </a:extLst>
            </p:cNvPr>
            <p:cNvSpPr/>
            <p:nvPr/>
          </p:nvSpPr>
          <p:spPr>
            <a:xfrm>
              <a:off x="6423156" y="1574845"/>
              <a:ext cx="1927010" cy="1008112"/>
            </a:xfrm>
            <a:prstGeom prst="clou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 err="1"/>
                <a:t>Machine</a:t>
              </a:r>
              <a:r>
                <a:rPr lang="de-CH" sz="2000" dirty="0"/>
                <a:t> network</a:t>
              </a:r>
              <a:endParaRPr lang="LID4096" sz="2000" dirty="0" err="1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112510C-BC0B-DD07-F0D8-3B8D71BB933D}"/>
                </a:ext>
              </a:extLst>
            </p:cNvPr>
            <p:cNvSpPr/>
            <p:nvPr/>
          </p:nvSpPr>
          <p:spPr>
            <a:xfrm>
              <a:off x="8472264" y="4869160"/>
              <a:ext cx="2952328" cy="1008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/>
                <a:t>Timing </a:t>
              </a:r>
              <a:r>
                <a:rPr lang="de-CH" sz="2000" b="1" dirty="0" err="1"/>
                <a:t>master</a:t>
              </a:r>
              <a:endParaRPr lang="de-CH" sz="2000" b="1" dirty="0"/>
            </a:p>
            <a:p>
              <a:pPr algn="ctr"/>
              <a:r>
                <a:rPr lang="de-CH" sz="2000" dirty="0"/>
                <a:t>IOC</a:t>
              </a:r>
            </a:p>
            <a:p>
              <a:pPr algn="ctr"/>
              <a:r>
                <a:rPr lang="de-CH" sz="2000" dirty="0"/>
                <a:t>Non-default </a:t>
              </a:r>
              <a:r>
                <a:rPr lang="de-CH" sz="2000" dirty="0" err="1"/>
                <a:t>port</a:t>
              </a:r>
              <a:r>
                <a:rPr lang="de-CH" sz="2000" dirty="0"/>
                <a:t>: 5092</a:t>
              </a:r>
              <a:endParaRPr lang="LID4096" sz="2000" dirty="0" err="1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A5F00F0-4FFA-08AF-5E42-915230F547B6}"/>
                </a:ext>
              </a:extLst>
            </p:cNvPr>
            <p:cNvSpPr/>
            <p:nvPr/>
          </p:nvSpPr>
          <p:spPr>
            <a:xfrm>
              <a:off x="8472264" y="3140968"/>
              <a:ext cx="2952328" cy="1008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/>
                <a:t>EPICS </a:t>
              </a:r>
              <a:r>
                <a:rPr lang="de-CH" sz="2000" b="1" dirty="0" err="1"/>
                <a:t>ca</a:t>
              </a:r>
              <a:r>
                <a:rPr lang="de-CH" sz="2000" b="1" dirty="0"/>
                <a:t>-gateway</a:t>
              </a:r>
            </a:p>
            <a:p>
              <a:pPr algn="ctr"/>
              <a:r>
                <a:rPr lang="de-CH" sz="2000" dirty="0"/>
                <a:t>Soft IOC</a:t>
              </a:r>
            </a:p>
            <a:p>
              <a:pPr algn="ctr"/>
              <a:r>
                <a:rPr lang="de-CH" sz="2000" dirty="0"/>
                <a:t>Default </a:t>
              </a:r>
              <a:r>
                <a:rPr lang="de-CH" sz="2000" dirty="0" err="1"/>
                <a:t>port</a:t>
              </a:r>
              <a:r>
                <a:rPr lang="de-CH" sz="2000" dirty="0"/>
                <a:t>: 5064</a:t>
              </a:r>
              <a:endParaRPr lang="LID4096" sz="2000" dirty="0" err="1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6CE6963-92DA-53C2-B4BC-303742185636}"/>
                </a:ext>
              </a:extLst>
            </p:cNvPr>
            <p:cNvCxnSpPr>
              <a:cxnSpLocks/>
              <a:stCxn id="14" idx="2"/>
              <a:endCxn id="12" idx="0"/>
            </p:cNvCxnSpPr>
            <p:nvPr/>
          </p:nvCxnSpPr>
          <p:spPr>
            <a:xfrm>
              <a:off x="9948428" y="2582957"/>
              <a:ext cx="0" cy="558011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8B85DF2-55D2-4B8E-1EE5-46C72A71016A}"/>
                </a:ext>
              </a:extLst>
            </p:cNvPr>
            <p:cNvSpPr/>
            <p:nvPr/>
          </p:nvSpPr>
          <p:spPr>
            <a:xfrm>
              <a:off x="8472264" y="1574845"/>
              <a:ext cx="2952328" cy="1008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b="1" dirty="0"/>
                <a:t>Clients</a:t>
              </a:r>
              <a:endParaRPr lang="LID4096" sz="2000" b="1" dirty="0" err="1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B939EEA8-EF35-AC92-F529-B07661814F94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>
            <a:xfrm>
              <a:off x="9948428" y="4149080"/>
              <a:ext cx="0" cy="72008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D70A9D-9D53-2750-FC5C-656295BA9A39}"/>
                </a:ext>
              </a:extLst>
            </p:cNvPr>
            <p:cNvSpPr/>
            <p:nvPr/>
          </p:nvSpPr>
          <p:spPr>
            <a:xfrm>
              <a:off x="7608168" y="2772341"/>
              <a:ext cx="2952328" cy="2055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i="1" dirty="0">
                  <a:solidFill>
                    <a:schemeClr val="accent4"/>
                  </a:solidFill>
                </a:rPr>
                <a:t>CA (</a:t>
              </a:r>
              <a:r>
                <a:rPr lang="de-CH" sz="2000" i="1" dirty="0" err="1">
                  <a:solidFill>
                    <a:schemeClr val="accent4"/>
                  </a:solidFill>
                </a:rPr>
                <a:t>port</a:t>
              </a:r>
              <a:r>
                <a:rPr lang="de-CH" sz="2000" i="1" dirty="0">
                  <a:solidFill>
                    <a:schemeClr val="accent4"/>
                  </a:solidFill>
                </a:rPr>
                <a:t> 5064)</a:t>
              </a:r>
              <a:endParaRPr lang="LID4096" sz="2000" i="1" dirty="0" err="1">
                <a:solidFill>
                  <a:schemeClr val="accent4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01322F8-D5A4-1807-B3FE-CDFE2312EF94}"/>
                </a:ext>
              </a:extLst>
            </p:cNvPr>
            <p:cNvSpPr/>
            <p:nvPr/>
          </p:nvSpPr>
          <p:spPr>
            <a:xfrm>
              <a:off x="7608168" y="4378749"/>
              <a:ext cx="2952328" cy="2055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i="1" dirty="0">
                  <a:solidFill>
                    <a:schemeClr val="accent4"/>
                  </a:solidFill>
                </a:rPr>
                <a:t>CA (</a:t>
              </a:r>
              <a:r>
                <a:rPr lang="de-CH" sz="2000" i="1" dirty="0" err="1">
                  <a:solidFill>
                    <a:schemeClr val="accent4"/>
                  </a:solidFill>
                </a:rPr>
                <a:t>port</a:t>
              </a:r>
              <a:r>
                <a:rPr lang="de-CH" sz="2000" i="1" dirty="0">
                  <a:solidFill>
                    <a:schemeClr val="accent4"/>
                  </a:solidFill>
                </a:rPr>
                <a:t> 5092)</a:t>
              </a:r>
              <a:endParaRPr lang="LID4096" sz="2000" i="1" dirty="0" err="1">
                <a:solidFill>
                  <a:schemeClr val="accent4"/>
                </a:solidFill>
              </a:endParaRPr>
            </a:p>
          </p:txBody>
        </p:sp>
      </p:grp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CD8AEE3F-4E6C-8CAF-A1F7-6576CDCDA38D}"/>
              </a:ext>
            </a:extLst>
          </p:cNvPr>
          <p:cNvSpPr txBox="1">
            <a:spLocks/>
          </p:cNvSpPr>
          <p:nvPr/>
        </p:nvSpPr>
        <p:spPr>
          <a:xfrm>
            <a:off x="767408" y="1392126"/>
            <a:ext cx="5292725" cy="464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>
                <a:latin typeface="Consolas" panose="020B0609020204030204" pitchFamily="49" charset="0"/>
              </a:rPr>
              <a:t>epicsEnvSet</a:t>
            </a:r>
            <a:r>
              <a:rPr lang="en-GB" sz="1600" dirty="0">
                <a:latin typeface="Consolas" panose="020B0609020204030204" pitchFamily="49" charset="0"/>
              </a:rPr>
              <a:t> SYS 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"SIN-TIMAST"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### Hide IOC behind gateway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 Change IOC default server and beacon ports</a:t>
            </a:r>
          </a:p>
          <a:p>
            <a:r>
              <a:rPr lang="en-GB" sz="1600" dirty="0" err="1">
                <a:latin typeface="Consolas" panose="020B0609020204030204" pitchFamily="49" charset="0"/>
              </a:rPr>
              <a:t>epicsEnvSet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("EPICS_CAS_SERVER_PORT"</a:t>
            </a:r>
            <a:r>
              <a:rPr lang="en-GB" sz="1600" dirty="0"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"5992"</a:t>
            </a:r>
            <a:r>
              <a:rPr lang="en-GB" sz="1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latin typeface="Consolas" panose="020B0609020204030204" pitchFamily="49" charset="0"/>
              </a:rPr>
              <a:t>epicsEnvSet</a:t>
            </a:r>
            <a:r>
              <a:rPr lang="en-GB" sz="1600" dirty="0"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"EPICS_CAS_BEACON_PORT"</a:t>
            </a:r>
            <a:r>
              <a:rPr lang="en-GB" sz="1600" dirty="0"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"5993"</a:t>
            </a:r>
            <a:r>
              <a:rPr lang="en-GB" sz="1600" dirty="0">
                <a:latin typeface="Consolas" panose="020B0609020204030204" pitchFamily="49" charset="0"/>
              </a:rPr>
              <a:t>)</a:t>
            </a:r>
          </a:p>
          <a:p>
            <a:endParaRPr lang="en-GB" sz="1600" dirty="0">
              <a:solidFill>
                <a:schemeClr val="accent4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 Setting CA port is not mandatory, but is done for consistency, and to</a:t>
            </a:r>
          </a:p>
          <a:p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 prevent accidental exposure on default port (5064)</a:t>
            </a:r>
          </a:p>
          <a:p>
            <a:r>
              <a:rPr lang="en-GB" sz="1600" dirty="0" err="1">
                <a:latin typeface="Consolas" panose="020B0609020204030204" pitchFamily="49" charset="0"/>
              </a:rPr>
              <a:t>epicsEnvSet</a:t>
            </a:r>
            <a:r>
              <a:rPr lang="en-GB" sz="1600" dirty="0"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"EPICS_CA_SERVER_PORT"</a:t>
            </a:r>
            <a:r>
              <a:rPr lang="en-GB" sz="1600" dirty="0"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"5992"</a:t>
            </a:r>
            <a:r>
              <a:rPr lang="en-GB" sz="1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 err="1">
                <a:latin typeface="Consolas" panose="020B0609020204030204" pitchFamily="49" charset="0"/>
              </a:rPr>
              <a:t>epicsEnvSet</a:t>
            </a:r>
            <a:r>
              <a:rPr lang="en-GB" sz="1600" dirty="0"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"EPICS_CA_BEACON_PORT"</a:t>
            </a:r>
            <a:r>
              <a:rPr lang="en-GB" sz="1600" dirty="0">
                <a:latin typeface="Consolas" panose="020B0609020204030204" pitchFamily="49" charset="0"/>
              </a:rPr>
              <a:t>,</a:t>
            </a:r>
            <a:r>
              <a:rPr lang="en-GB" sz="1600" dirty="0">
                <a:solidFill>
                  <a:schemeClr val="accent4"/>
                </a:solidFill>
                <a:latin typeface="Consolas" panose="020B0609020204030204" pitchFamily="49" charset="0"/>
              </a:rPr>
              <a:t>"5993"</a:t>
            </a:r>
            <a:r>
              <a:rPr lang="en-GB" sz="1600" dirty="0">
                <a:latin typeface="Consolas" panose="020B0609020204030204" pitchFamily="49" charset="0"/>
              </a:rPr>
              <a:t>)</a:t>
            </a:r>
          </a:p>
          <a:p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0634-C0B9-61AC-B23D-AED133D6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75FD-0162-D713-9CC8-9F812AB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SwissFEL</a:t>
            </a:r>
            <a:r>
              <a:rPr lang="en-GB" dirty="0"/>
              <a:t> timing external network load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75B26-A8E6-6EA6-04E4-82E20E11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41C-78C9-4A52-A79E-AFBE2406F6B9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977A5-08C8-7C59-BB9A-18920453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487" y="6366345"/>
            <a:ext cx="8045451" cy="144016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BBAC0-D892-9255-D90A-86F7A8E1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26" name="Grafik 25" descr="Ein Bild, das Text, Screenshot, Diagramm, Grafiksoftware enthält.&#10;&#10;KI-generierte Inhalte können fehlerhaft sein.">
            <a:extLst>
              <a:ext uri="{FF2B5EF4-FFF2-40B4-BE49-F238E27FC236}">
                <a16:creationId xmlns:a16="http://schemas.microsoft.com/office/drawing/2014/main" id="{C4397B18-94AE-FFBB-C4E1-3594532D6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900"/>
            <a:ext cx="12192000" cy="47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092D8-D68F-DD35-413F-7BA5557E3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46E8-24F5-A3F0-E96D-FFFDD616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SwissFEL</a:t>
            </a:r>
            <a:r>
              <a:rPr lang="en-GB" dirty="0"/>
              <a:t> timing external network load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99E73-BF18-6661-244C-BE3DC772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41C-78C9-4A52-A79E-AFBE2406F6B9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64E43-07D8-CA92-5BEF-91E09807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487" y="6366345"/>
            <a:ext cx="8045451" cy="144016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78CD0-011D-79CD-6C4B-4E046872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7" name="Grafik 6" descr="Ein Bild, das Screenshot, Grafiksoftware, Diagramm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710D1E02-2A6A-0A8A-5ABB-5D5362B87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116"/>
            <a:ext cx="12192000" cy="46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12F6A2-005A-8611-2B32-6456FB59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1DB4-4D1A-46FC-8292-D49AF8658C8F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D4A4E4-0109-076C-E148-59553C9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D2F161-58E4-C46C-77D5-0AC495BC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92D963-65C5-93CB-4161-3F876AAA2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Thank you for your attention.</a:t>
            </a:r>
            <a:endParaRPr lang="en-GB" dirty="0"/>
          </a:p>
          <a:p>
            <a:r>
              <a:rPr lang="en-GB" noProof="0" dirty="0"/>
              <a:t>Any questions?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If you are </a:t>
            </a:r>
            <a:r>
              <a:rPr lang="en-GB" sz="2000"/>
              <a:t>interested by the </a:t>
            </a:r>
            <a:r>
              <a:rPr lang="en-GB" sz="2000" dirty="0"/>
              <a:t>sources of the asynchronous logging system, or want to discuss timing systems or other topics: romain.vallotton@psi.ch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71546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04EF-CE90-61E7-7535-832EEBD1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lain"/>
            </a:pPr>
            <a:r>
              <a:rPr lang="en-GB" b="1" noProof="0" dirty="0"/>
              <a:t>Context</a:t>
            </a:r>
          </a:p>
          <a:p>
            <a:pPr marL="457200" indent="-457200">
              <a:buAutoNum type="arabicPlain"/>
            </a:pPr>
            <a:endParaRPr lang="en-GB" noProof="0" dirty="0"/>
          </a:p>
          <a:p>
            <a:pPr marL="457200" indent="-457200">
              <a:buAutoNum type="arabicPlain"/>
            </a:pPr>
            <a:r>
              <a:rPr lang="en-GB" b="1" noProof="0" dirty="0"/>
              <a:t>SLS2 (Swiss Light Source) storage ring injection</a:t>
            </a:r>
          </a:p>
          <a:p>
            <a:pPr marL="961200" lvl="2" indent="-457200">
              <a:buFont typeface="+mj-lt"/>
              <a:buAutoNum type="alphaUcPeriod"/>
            </a:pPr>
            <a:r>
              <a:rPr lang="en-GB" dirty="0"/>
              <a:t>Event sequence observability issue</a:t>
            </a:r>
          </a:p>
          <a:p>
            <a:pPr marL="961200" lvl="2" indent="-457200">
              <a:buFont typeface="+mj-lt"/>
              <a:buAutoNum type="alphaUcPeriod"/>
            </a:pPr>
            <a:r>
              <a:rPr lang="en-GB" dirty="0"/>
              <a:t>Solution – custom asynchronous logging system</a:t>
            </a:r>
          </a:p>
          <a:p>
            <a:pPr marL="961200" lvl="2" indent="-457200">
              <a:buFont typeface="+mj-lt"/>
              <a:buAutoNum type="alphaUcPeriod"/>
            </a:pPr>
            <a:endParaRPr lang="en-GB" dirty="0"/>
          </a:p>
          <a:p>
            <a:pPr marL="457200" indent="-457200">
              <a:buFont typeface="+mj-lt"/>
              <a:buAutoNum type="arabicPlain"/>
            </a:pPr>
            <a:r>
              <a:rPr lang="en-GB" b="1" dirty="0" err="1"/>
              <a:t>SwissFEL</a:t>
            </a:r>
            <a:r>
              <a:rPr lang="en-GB" b="1" dirty="0"/>
              <a:t> timing  external network load</a:t>
            </a:r>
          </a:p>
          <a:p>
            <a:pPr marL="961200" lvl="2" indent="-457200">
              <a:buFont typeface="+mj-lt"/>
              <a:buAutoNum type="alphaUcPeriod"/>
            </a:pPr>
            <a:r>
              <a:rPr lang="en-GB" dirty="0"/>
              <a:t>Network overload issue</a:t>
            </a:r>
          </a:p>
          <a:p>
            <a:pPr marL="961200" lvl="2" indent="-457200">
              <a:buFont typeface="+mj-lt"/>
              <a:buAutoNum type="alphaUcPeriod"/>
            </a:pPr>
            <a:r>
              <a:rPr lang="en-GB" dirty="0"/>
              <a:t>Solution – EPICS CA gateway</a:t>
            </a:r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D041-7785-4A05-8780-12BFC7B5B3D9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0AD6-5C6F-7122-BC7A-9D45798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BFE3-7119-B484-EE9F-779778D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510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5BF70-8CC2-E194-CD62-6C0F20BAC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8876E-4E73-82F7-AA0E-F76F5E7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ADDF20-AE98-3237-53FC-D34C0383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0F88-DA45-4811-A7C5-D14C47219B4B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8B244D-DA4E-253B-7923-D2BDDA1E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527803-824B-ADA6-1CA7-5394388F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36F3FEF-3873-6182-0CB8-3129519228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6143" b="15752"/>
          <a:stretch>
            <a:fillRect/>
          </a:stretch>
        </p:blipFill>
        <p:spPr>
          <a:xfrm>
            <a:off x="4367213" y="1449389"/>
            <a:ext cx="7129461" cy="3851819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BB17F-0E3E-D3A1-574B-4EA03E7A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Timing and Events systems at Paul Scherrer Institute, Switzerland </a:t>
            </a:r>
          </a:p>
          <a:p>
            <a:endParaRPr lang="en-GB" b="1" dirty="0"/>
          </a:p>
          <a:p>
            <a:r>
              <a:rPr lang="en-GB" b="1" dirty="0">
                <a:solidFill>
                  <a:schemeClr val="accent3"/>
                </a:solidFill>
              </a:rPr>
              <a:t>Hardware</a:t>
            </a:r>
          </a:p>
          <a:p>
            <a:r>
              <a:rPr lang="en-GB" dirty="0"/>
              <a:t>PSI timing systems are based on Micro-Research Finland (MRF) HW: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b="1" dirty="0" err="1"/>
              <a:t>SwissFEL</a:t>
            </a:r>
            <a:r>
              <a:rPr lang="en-GB" dirty="0"/>
              <a:t>: VME-300 series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b="1" dirty="0"/>
              <a:t>SLS</a:t>
            </a:r>
            <a:r>
              <a:rPr lang="en-GB" dirty="0"/>
              <a:t>: New in-house board based on </a:t>
            </a:r>
            <a:r>
              <a:rPr lang="en-GB" dirty="0" err="1"/>
              <a:t>cPCI</a:t>
            </a:r>
            <a:r>
              <a:rPr lang="en-GB" dirty="0"/>
              <a:t>-Serial. EVM Firmware ported by Jukka Pietarinen and Till Straumann</a:t>
            </a:r>
          </a:p>
        </p:txBody>
      </p:sp>
    </p:spTree>
    <p:extLst>
      <p:ext uri="{BB962C8B-B14F-4D97-AF65-F5344CB8AC3E}">
        <p14:creationId xmlns:p14="http://schemas.microsoft.com/office/powerpoint/2010/main" val="24630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2CDB-6E8B-8631-BB39-E38F3B30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57EB-83D0-10FE-67A2-34022F2C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AEA08C-CE1A-2839-D4FF-CBE1A4F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0F88-DA45-4811-A7C5-D14C47219B4B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6B5AED-FA84-AF0F-5CFB-A7658941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B62D3-9489-D5FD-2ABA-9A3BECCF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9" name="Bildplatzhalter 8" descr="Ein Bild, das Text, Screenshot, Diagramm, Display enthält.&#10;&#10;KI-generierte Inhalte können fehlerhaft sein.">
            <a:extLst>
              <a:ext uri="{FF2B5EF4-FFF2-40B4-BE49-F238E27FC236}">
                <a16:creationId xmlns:a16="http://schemas.microsoft.com/office/drawing/2014/main" id="{3925CFDD-51E4-300E-6997-19361F73C8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36" b="493"/>
          <a:stretch>
            <a:fillRect/>
          </a:stretch>
        </p:blipFill>
        <p:spPr>
          <a:xfrm>
            <a:off x="4151314" y="1471923"/>
            <a:ext cx="7777334" cy="4549465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80C94-56B5-FDBF-CB6A-415A5699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Software</a:t>
            </a:r>
          </a:p>
          <a:p>
            <a:r>
              <a:rPr lang="en-GB" dirty="0"/>
              <a:t>The main timing application is fully based on EPICS. It takes care of generating and configuring each event sequence executed by the HW, synchronised to the machine repetition rate.</a:t>
            </a:r>
          </a:p>
          <a:p>
            <a:r>
              <a:rPr lang="en-GB" dirty="0"/>
              <a:t>Therefore, the EPICS-based application is critical.</a:t>
            </a:r>
          </a:p>
        </p:txBody>
      </p:sp>
    </p:spTree>
    <p:extLst>
      <p:ext uri="{BB962C8B-B14F-4D97-AF65-F5344CB8AC3E}">
        <p14:creationId xmlns:p14="http://schemas.microsoft.com/office/powerpoint/2010/main" val="167526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3A46B-4336-6C05-4FB4-12C27B94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01249-A3CE-0CFD-6B7D-EC253774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6122"/>
            <a:ext cx="8964613" cy="810444"/>
          </a:xfrm>
        </p:spPr>
        <p:txBody>
          <a:bodyPr/>
          <a:lstStyle/>
          <a:p>
            <a:r>
              <a:rPr lang="en-GB" noProof="0" dirty="0"/>
              <a:t>SLS2 Storage Ring injection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EBC9F-C532-D383-FF89-15CC2DB1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0A3-B2C9-43AF-A793-9F6AF709F29A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95607C-D008-5753-A15B-812F9085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F4E91-1713-6E30-EF43-BF1EAC97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C29678A-2394-852E-68E5-8520DC775FDE}"/>
              </a:ext>
            </a:extLst>
          </p:cNvPr>
          <p:cNvGrpSpPr>
            <a:grpSpLocks noChangeAspect="1"/>
          </p:cNvGrpSpPr>
          <p:nvPr/>
        </p:nvGrpSpPr>
        <p:grpSpPr>
          <a:xfrm>
            <a:off x="875383" y="908720"/>
            <a:ext cx="10441234" cy="4556150"/>
            <a:chOff x="756738" y="980728"/>
            <a:chExt cx="10751519" cy="4691547"/>
          </a:xfrm>
        </p:grpSpPr>
        <p:pic>
          <p:nvPicPr>
            <p:cNvPr id="7" name="Grafik 6" descr="Ein Bild, das Gras, draußen, Baum, Luftfotografie enthält.&#10;&#10;KI-generierte Inhalte können fehlerhaft sein.">
              <a:extLst>
                <a:ext uri="{FF2B5EF4-FFF2-40B4-BE49-F238E27FC236}">
                  <a16:creationId xmlns:a16="http://schemas.microsoft.com/office/drawing/2014/main" id="{F4EE7549-4265-D67C-E79F-4AE9D3F9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38" y="980728"/>
              <a:ext cx="3550648" cy="4691547"/>
            </a:xfrm>
            <a:prstGeom prst="rect">
              <a:avLst/>
            </a:prstGeom>
          </p:spPr>
        </p:pic>
        <p:pic>
          <p:nvPicPr>
            <p:cNvPr id="15" name="Grafik 14" descr="Ein Bild, das draußen, Gras, Baum, Luftfotografie enthält.&#10;&#10;KI-generierte Inhalte können fehlerhaft sein.">
              <a:extLst>
                <a:ext uri="{FF2B5EF4-FFF2-40B4-BE49-F238E27FC236}">
                  <a16:creationId xmlns:a16="http://schemas.microsoft.com/office/drawing/2014/main" id="{B13020F1-5303-BD96-C37E-8DC8D081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"/>
            <a:stretch>
              <a:fillRect/>
            </a:stretch>
          </p:blipFill>
          <p:spPr>
            <a:xfrm>
              <a:off x="4368798" y="980728"/>
              <a:ext cx="3527401" cy="4691547"/>
            </a:xfrm>
            <a:prstGeom prst="rect">
              <a:avLst/>
            </a:prstGeom>
          </p:spPr>
        </p:pic>
        <p:pic>
          <p:nvPicPr>
            <p:cNvPr id="22" name="Grafik 21" descr="Ein Bild, das draußen, Gras, Baum, Wasser enthält.&#10;&#10;KI-generierte Inhalte können fehlerhaft sein.">
              <a:extLst>
                <a:ext uri="{FF2B5EF4-FFF2-40B4-BE49-F238E27FC236}">
                  <a16:creationId xmlns:a16="http://schemas.microsoft.com/office/drawing/2014/main" id="{A919AD34-00C6-5A64-8A58-1311F020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610" y="980729"/>
              <a:ext cx="3550647" cy="4691546"/>
            </a:xfrm>
            <a:prstGeom prst="rect">
              <a:avLst/>
            </a:prstGeom>
          </p:spPr>
        </p:pic>
      </p:grpSp>
      <p:pic>
        <p:nvPicPr>
          <p:cNvPr id="26" name="Grafik 25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38A01857-1DCC-61E2-7150-83F46978D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3" y="5642145"/>
            <a:ext cx="477969" cy="477969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51DB120C-304F-B44B-8F34-1F1A6D97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59" y="5761456"/>
            <a:ext cx="2952402" cy="239346"/>
          </a:xfrm>
        </p:spPr>
        <p:txBody>
          <a:bodyPr/>
          <a:lstStyle/>
          <a:p>
            <a:r>
              <a:rPr lang="en-GB" sz="1600" dirty="0"/>
              <a:t>p</a:t>
            </a:r>
            <a:r>
              <a:rPr lang="en-GB" sz="1600" noProof="0" dirty="0"/>
              <a:t>aul.</a:t>
            </a:r>
            <a:r>
              <a:rPr lang="en-GB" sz="1600" dirty="0"/>
              <a:t>s</a:t>
            </a:r>
            <a:r>
              <a:rPr lang="en-GB" sz="1600" noProof="0" dirty="0" err="1"/>
              <a:t>cherrer.institut</a:t>
            </a: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54175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542C-42ED-F662-0861-B95C4B30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7E7AB-B3E8-186E-97BF-38F724D3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SLS2 Storage Ring injection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A175B-FFE9-DF04-4F2B-7EDA6A66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0A3-B2C9-43AF-A793-9F6AF709F29A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B4409-008E-89C6-4EAA-45939B7C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B22F8B-3F48-B887-5145-28F4EF99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B3D92B-D1FB-4140-D0AC-62432888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3"/>
            <a:ext cx="6632760" cy="46446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 the synchrotron’s storage ring, electrons circulate  in fixed slots (called RF buckets).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Over time, some slots become empty and must be refilled. This is detected by the filling pattern feedback system, which determines where injection is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timing master is responsible for refilling the correct RF bucket by precisely timing the injection chain (Linac, Booster Ring, Storage Ring).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do so, it sends the identifiers of the slots to be refilled to the EVR downstream via the data buffer.</a:t>
            </a:r>
          </a:p>
          <a:p>
            <a:endParaRPr lang="en-GB" noProof="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5F3A04-9DCE-8743-ED3D-7BACEC638138}"/>
              </a:ext>
            </a:extLst>
          </p:cNvPr>
          <p:cNvGrpSpPr/>
          <p:nvPr/>
        </p:nvGrpSpPr>
        <p:grpSpPr>
          <a:xfrm>
            <a:off x="7539378" y="1340873"/>
            <a:ext cx="3957296" cy="4176254"/>
            <a:chOff x="640021" y="1368576"/>
            <a:chExt cx="3957296" cy="417625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0D3982B-D68B-1745-2862-063C0357AF34}"/>
                </a:ext>
              </a:extLst>
            </p:cNvPr>
            <p:cNvSpPr/>
            <p:nvPr/>
          </p:nvSpPr>
          <p:spPr>
            <a:xfrm>
              <a:off x="695325" y="2348880"/>
              <a:ext cx="2304323" cy="2232248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000" dirty="0" err="1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8E93617A-428D-F931-11BA-7A9FDA1ABC7E}"/>
                </a:ext>
              </a:extLst>
            </p:cNvPr>
            <p:cNvSpPr/>
            <p:nvPr/>
          </p:nvSpPr>
          <p:spPr>
            <a:xfrm>
              <a:off x="640021" y="2169000"/>
              <a:ext cx="2520000" cy="2520000"/>
            </a:xfrm>
            <a:prstGeom prst="arc">
              <a:avLst>
                <a:gd name="adj1" fmla="val 16028917"/>
                <a:gd name="adj2" fmla="val 0"/>
              </a:avLst>
            </a:prstGeom>
            <a:ln w="12700">
              <a:solidFill>
                <a:schemeClr val="accent4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F2428A35-E2C3-E003-9912-12612F7E833F}"/>
                </a:ext>
              </a:extLst>
            </p:cNvPr>
            <p:cNvCxnSpPr>
              <a:stCxn id="8" idx="0"/>
              <a:endCxn id="10" idx="0"/>
            </p:cNvCxnSpPr>
            <p:nvPr/>
          </p:nvCxnSpPr>
          <p:spPr>
            <a:xfrm flipH="1" flipV="1">
              <a:off x="1837342" y="2170560"/>
              <a:ext cx="10145" cy="17832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625D4153-6F45-FF65-6616-EF78459DD5F1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>
              <a:off x="2999648" y="3429000"/>
              <a:ext cx="160373" cy="3600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B3E35B7-E764-5815-E1E6-1179AA5BFE2B}"/>
                </a:ext>
              </a:extLst>
            </p:cNvPr>
            <p:cNvSpPr/>
            <p:nvPr/>
          </p:nvSpPr>
          <p:spPr>
            <a:xfrm>
              <a:off x="1639045" y="5024242"/>
              <a:ext cx="1718475" cy="5205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chemeClr val="accent4"/>
                  </a:solidFill>
                </a:rPr>
                <a:t>Storage Ring</a:t>
              </a:r>
              <a:endParaRPr lang="LID4096" sz="1600" dirty="0" err="1">
                <a:solidFill>
                  <a:schemeClr val="accent4"/>
                </a:solidFill>
              </a:endParaRP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AF0CE06-1513-B25D-3F89-29A72AE4627A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2279576" y="4581128"/>
              <a:ext cx="218707" cy="443114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AACB53E-40D5-9B01-B52C-DD3307B2F5A9}"/>
                </a:ext>
              </a:extLst>
            </p:cNvPr>
            <p:cNvSpPr/>
            <p:nvPr/>
          </p:nvSpPr>
          <p:spPr>
            <a:xfrm>
              <a:off x="2878842" y="1368576"/>
              <a:ext cx="1718475" cy="5205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solidFill>
                    <a:schemeClr val="accent4"/>
                  </a:solidFill>
                </a:rPr>
                <a:t>Electron</a:t>
              </a:r>
              <a:r>
                <a:rPr lang="de-CH" sz="1600" dirty="0">
                  <a:solidFill>
                    <a:schemeClr val="accent4"/>
                  </a:solidFill>
                </a:rPr>
                <a:t>  </a:t>
              </a:r>
              <a:r>
                <a:rPr lang="de-CH" sz="1600" dirty="0" err="1">
                  <a:solidFill>
                    <a:schemeClr val="accent4"/>
                  </a:solidFill>
                </a:rPr>
                <a:t>bunch</a:t>
              </a:r>
              <a:r>
                <a:rPr lang="de-CH" sz="1600" dirty="0">
                  <a:solidFill>
                    <a:schemeClr val="accent4"/>
                  </a:solidFill>
                </a:rPr>
                <a:t> </a:t>
              </a:r>
              <a:r>
                <a:rPr lang="de-CH" sz="1600" dirty="0" err="1">
                  <a:solidFill>
                    <a:schemeClr val="accent4"/>
                  </a:solidFill>
                </a:rPr>
                <a:t>train</a:t>
              </a:r>
              <a:endParaRPr lang="de-CH" sz="1600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7054A917-4F2C-C67C-1C10-12A32484D8DD}"/>
                </a:ext>
              </a:extLst>
            </p:cNvPr>
            <p:cNvCxnSpPr/>
            <p:nvPr/>
          </p:nvCxnSpPr>
          <p:spPr>
            <a:xfrm flipH="1">
              <a:off x="2878842" y="1889164"/>
              <a:ext cx="859237" cy="603732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85B28DDB-B3F0-272F-1B23-24DC4CDB0166}"/>
                </a:ext>
              </a:extLst>
            </p:cNvPr>
            <p:cNvSpPr/>
            <p:nvPr/>
          </p:nvSpPr>
          <p:spPr>
            <a:xfrm>
              <a:off x="709204" y="2540147"/>
              <a:ext cx="2069555" cy="2054224"/>
            </a:xfrm>
            <a:prstGeom prst="arc">
              <a:avLst>
                <a:gd name="adj1" fmla="val 16028917"/>
                <a:gd name="adj2" fmla="val 0"/>
              </a:avLst>
            </a:prstGeom>
            <a:ln w="127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654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A4E9-4A39-C2AB-8264-E71909A55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CFF5-6D9C-04E2-F1D5-436C36CD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SLS2 Storage Ring injection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98251-3A3F-310D-4E40-3690A407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0F88-DA45-4811-A7C5-D14C47219B4B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807F09-77A9-6C59-E851-678866E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4E40C-4771-6ADB-D38F-06A74E04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79409F-DFC2-412A-B4A8-35E1402CBADB}"/>
              </a:ext>
            </a:extLst>
          </p:cNvPr>
          <p:cNvGrpSpPr/>
          <p:nvPr/>
        </p:nvGrpSpPr>
        <p:grpSpPr>
          <a:xfrm>
            <a:off x="5231904" y="1024106"/>
            <a:ext cx="6408712" cy="4615593"/>
            <a:chOff x="695324" y="1024106"/>
            <a:chExt cx="10945292" cy="461559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4963AAF-A2DE-418B-0524-206DD8365BCF}"/>
                </a:ext>
              </a:extLst>
            </p:cNvPr>
            <p:cNvSpPr/>
            <p:nvPr/>
          </p:nvSpPr>
          <p:spPr>
            <a:xfrm>
              <a:off x="9408368" y="2780928"/>
              <a:ext cx="2232248" cy="1080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bg1"/>
                  </a:solidFill>
                </a:rPr>
                <a:t>Filling</a:t>
              </a:r>
              <a:r>
                <a:rPr lang="de-CH" dirty="0">
                  <a:solidFill>
                    <a:schemeClr val="bg1"/>
                  </a:solidFill>
                </a:rPr>
                <a:t> Pattern Feedback </a:t>
              </a:r>
              <a:r>
                <a:rPr lang="de-CH" dirty="0" err="1">
                  <a:solidFill>
                    <a:schemeClr val="bg1"/>
                  </a:solidFill>
                </a:rPr>
                <a:t>system</a:t>
              </a:r>
              <a:endParaRPr lang="LID4096" dirty="0" err="1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A543D6-A395-5100-3678-CC238E47C07E}"/>
                </a:ext>
              </a:extLst>
            </p:cNvPr>
            <p:cNvSpPr/>
            <p:nvPr/>
          </p:nvSpPr>
          <p:spPr>
            <a:xfrm>
              <a:off x="4799856" y="2792403"/>
              <a:ext cx="2232248" cy="1080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b="1" dirty="0">
                  <a:solidFill>
                    <a:schemeClr val="bg1"/>
                  </a:solidFill>
                </a:rPr>
                <a:t>Timing Master</a:t>
              </a:r>
              <a:endParaRPr lang="LID4096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419CBCE-BCD4-CEDD-E0DB-1D7FE1769D54}"/>
                </a:ext>
              </a:extLst>
            </p:cNvPr>
            <p:cNvSpPr/>
            <p:nvPr/>
          </p:nvSpPr>
          <p:spPr>
            <a:xfrm>
              <a:off x="695324" y="2792402"/>
              <a:ext cx="3420453" cy="10686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 sz="1600" dirty="0">
                <a:solidFill>
                  <a:schemeClr val="accent4"/>
                </a:solidFill>
              </a:endParaRPr>
            </a:p>
            <a:p>
              <a:r>
                <a:rPr lang="de-CH" sz="1600" dirty="0">
                  <a:solidFill>
                    <a:schemeClr val="accent4"/>
                  </a:solidFill>
                </a:rPr>
                <a:t>External Synchronisation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CH" sz="1600" dirty="0">
                  <a:solidFill>
                    <a:schemeClr val="accent4"/>
                  </a:solidFill>
                </a:rPr>
                <a:t>AC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CH" sz="1600" dirty="0">
                  <a:solidFill>
                    <a:schemeClr val="accent4"/>
                  </a:solidFill>
                </a:rPr>
                <a:t>RF </a:t>
              </a:r>
              <a:r>
                <a:rPr lang="de-CH" sz="1600" dirty="0" err="1">
                  <a:solidFill>
                    <a:schemeClr val="accent4"/>
                  </a:solidFill>
                </a:rPr>
                <a:t>reference</a:t>
              </a:r>
              <a:endParaRPr lang="de-CH" sz="1600" dirty="0">
                <a:solidFill>
                  <a:schemeClr val="accent4"/>
                </a:solidFill>
              </a:endParaRPr>
            </a:p>
            <a:p>
              <a:endParaRPr lang="LID4096" sz="1600" dirty="0" err="1">
                <a:solidFill>
                  <a:schemeClr val="accent4"/>
                </a:solidFill>
              </a:endParaRP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BCAB2DA0-1EE3-9A90-0D72-CF9570A1816C}"/>
                </a:ext>
              </a:extLst>
            </p:cNvPr>
            <p:cNvCxnSpPr>
              <a:cxnSpLocks/>
              <a:stCxn id="11" idx="3"/>
              <a:endCxn id="10" idx="1"/>
            </p:cNvCxnSpPr>
            <p:nvPr/>
          </p:nvCxnSpPr>
          <p:spPr>
            <a:xfrm>
              <a:off x="4115777" y="3326725"/>
              <a:ext cx="684079" cy="5738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BC3E4C4-AED9-C354-C41C-9AF3BDD82025}"/>
                </a:ext>
              </a:extLst>
            </p:cNvPr>
            <p:cNvCxnSpPr>
              <a:cxnSpLocks/>
              <a:stCxn id="10" idx="3"/>
              <a:endCxn id="9" idx="1"/>
            </p:cNvCxnSpPr>
            <p:nvPr/>
          </p:nvCxnSpPr>
          <p:spPr>
            <a:xfrm flipV="1">
              <a:off x="7032104" y="3320988"/>
              <a:ext cx="2376264" cy="11475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Wolke 13">
              <a:extLst>
                <a:ext uri="{FF2B5EF4-FFF2-40B4-BE49-F238E27FC236}">
                  <a16:creationId xmlns:a16="http://schemas.microsoft.com/office/drawing/2014/main" id="{D0457D95-ADC3-0795-4597-022F1D01DDA9}"/>
                </a:ext>
              </a:extLst>
            </p:cNvPr>
            <p:cNvSpPr/>
            <p:nvPr/>
          </p:nvSpPr>
          <p:spPr>
            <a:xfrm>
              <a:off x="7248202" y="1024106"/>
              <a:ext cx="4392414" cy="1684814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 dirty="0">
                <a:solidFill>
                  <a:schemeClr val="accent4"/>
                </a:solidFill>
              </a:endParaRPr>
            </a:p>
            <a:p>
              <a:pPr algn="ctr"/>
              <a:r>
                <a:rPr lang="de-CH" sz="1400" dirty="0">
                  <a:solidFill>
                    <a:schemeClr val="accent4"/>
                  </a:solidFill>
                </a:rPr>
                <a:t>PSI GPAC3 </a:t>
              </a:r>
              <a:r>
                <a:rPr lang="de-CH" sz="1400" dirty="0" err="1">
                  <a:solidFill>
                    <a:schemeClr val="accent4"/>
                  </a:solidFill>
                </a:rPr>
                <a:t>board</a:t>
              </a:r>
              <a:r>
                <a:rPr lang="de-CH" sz="1400" dirty="0">
                  <a:solidFill>
                    <a:schemeClr val="accent4"/>
                  </a:solidFill>
                </a:rPr>
                <a:t>: simple </a:t>
              </a:r>
              <a:r>
                <a:rPr lang="de-CH" sz="1400" dirty="0" err="1">
                  <a:solidFill>
                    <a:schemeClr val="accent4"/>
                  </a:solidFill>
                </a:rPr>
                <a:t>communication</a:t>
              </a:r>
              <a:r>
                <a:rPr lang="de-CH" sz="1400" dirty="0">
                  <a:solidFill>
                    <a:schemeClr val="accent4"/>
                  </a:solidFill>
                </a:rPr>
                <a:t> </a:t>
              </a:r>
              <a:r>
                <a:rPr lang="de-CH" sz="1400" dirty="0" err="1">
                  <a:solidFill>
                    <a:schemeClr val="accent4"/>
                  </a:solidFill>
                </a:rPr>
                <a:t>over</a:t>
              </a:r>
              <a:r>
                <a:rPr lang="de-CH" sz="1400" dirty="0">
                  <a:solidFill>
                    <a:schemeClr val="accent4"/>
                  </a:solidFill>
                </a:rPr>
                <a:t> </a:t>
              </a:r>
              <a:r>
                <a:rPr lang="de-CH" sz="1400" dirty="0" err="1">
                  <a:solidFill>
                    <a:schemeClr val="accent4"/>
                  </a:solidFill>
                </a:rPr>
                <a:t>optical</a:t>
              </a:r>
              <a:r>
                <a:rPr lang="de-CH" sz="1400" dirty="0">
                  <a:solidFill>
                    <a:schemeClr val="accent4"/>
                  </a:solidFill>
                </a:rPr>
                <a:t> </a:t>
              </a:r>
              <a:r>
                <a:rPr lang="de-CH" sz="1400" dirty="0" err="1">
                  <a:solidFill>
                    <a:schemeClr val="accent4"/>
                  </a:solidFill>
                </a:rPr>
                <a:t>fiber</a:t>
              </a:r>
              <a:endParaRPr lang="LID4096" sz="1400" dirty="0">
                <a:solidFill>
                  <a:schemeClr val="accent4"/>
                </a:solidFill>
              </a:endParaRPr>
            </a:p>
            <a:p>
              <a:pPr algn="ctr"/>
              <a:endParaRPr lang="LID4096" sz="2000" dirty="0" err="1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F9EDEC08-4119-0CF3-3DD9-C84FCB5E6629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8220235" y="2707126"/>
              <a:ext cx="1224174" cy="61386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90A5DC2-9772-59B9-B810-AD1D3B9BB122}"/>
                </a:ext>
              </a:extLst>
            </p:cNvPr>
            <p:cNvSpPr/>
            <p:nvPr/>
          </p:nvSpPr>
          <p:spPr>
            <a:xfrm>
              <a:off x="4115780" y="4327343"/>
              <a:ext cx="3600400" cy="13123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600" b="1" dirty="0">
                  <a:solidFill>
                    <a:schemeClr val="accent4"/>
                  </a:solidFill>
                </a:rPr>
                <a:t>Timing stream:</a:t>
              </a:r>
            </a:p>
            <a:p>
              <a:pPr marL="342900" indent="-342900">
                <a:buFontTx/>
                <a:buChar char="-"/>
              </a:pPr>
              <a:r>
                <a:rPr lang="de-CH" sz="1600" dirty="0">
                  <a:solidFill>
                    <a:schemeClr val="accent4"/>
                  </a:solidFill>
                </a:rPr>
                <a:t>Events</a:t>
              </a:r>
            </a:p>
            <a:p>
              <a:pPr marL="342900" indent="-342900">
                <a:buFontTx/>
                <a:buChar char="-"/>
              </a:pPr>
              <a:r>
                <a:rPr lang="de-CH" sz="1600" dirty="0">
                  <a:solidFill>
                    <a:schemeClr val="accent4"/>
                  </a:solidFill>
                </a:rPr>
                <a:t>Next RF </a:t>
              </a:r>
              <a:r>
                <a:rPr lang="de-CH" sz="1600" dirty="0" err="1">
                  <a:solidFill>
                    <a:schemeClr val="accent4"/>
                  </a:solidFill>
                </a:rPr>
                <a:t>bucket</a:t>
              </a:r>
              <a:r>
                <a:rPr lang="de-CH" sz="1600" dirty="0">
                  <a:solidFill>
                    <a:schemeClr val="accent4"/>
                  </a:solidFill>
                </a:rPr>
                <a:t> </a:t>
              </a:r>
              <a:r>
                <a:rPr lang="de-CH" sz="1600" dirty="0" err="1">
                  <a:solidFill>
                    <a:schemeClr val="accent4"/>
                  </a:solidFill>
                </a:rPr>
                <a:t>index</a:t>
              </a:r>
              <a:r>
                <a:rPr lang="de-CH" sz="1600" dirty="0">
                  <a:solidFill>
                    <a:schemeClr val="accent4"/>
                  </a:solidFill>
                </a:rPr>
                <a:t> via </a:t>
              </a:r>
              <a:r>
                <a:rPr lang="de-CH" sz="1600" dirty="0" err="1">
                  <a:solidFill>
                    <a:schemeClr val="accent4"/>
                  </a:solidFill>
                </a:rPr>
                <a:t>data</a:t>
              </a:r>
              <a:r>
                <a:rPr lang="de-CH" sz="1600" dirty="0">
                  <a:solidFill>
                    <a:schemeClr val="accent4"/>
                  </a:solidFill>
                </a:rPr>
                <a:t> </a:t>
              </a:r>
              <a:r>
                <a:rPr lang="de-CH" sz="1600" dirty="0" err="1">
                  <a:solidFill>
                    <a:schemeClr val="accent4"/>
                  </a:solidFill>
                </a:rPr>
                <a:t>buffer</a:t>
              </a:r>
              <a:endParaRPr lang="de-CH" sz="1600" dirty="0">
                <a:solidFill>
                  <a:schemeClr val="accent4"/>
                </a:solidFill>
              </a:endParaRPr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3B4103B5-9BEE-18FA-D5FE-C8B59D62F4B3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>
              <a:off x="5915980" y="3872523"/>
              <a:ext cx="0" cy="45482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48E7B09-817E-3463-53E8-A078D666A4F8}"/>
              </a:ext>
            </a:extLst>
          </p:cNvPr>
          <p:cNvCxnSpPr>
            <a:stCxn id="16" idx="2"/>
          </p:cNvCxnSpPr>
          <p:nvPr/>
        </p:nvCxnSpPr>
        <p:spPr>
          <a:xfrm>
            <a:off x="8288714" y="5639699"/>
            <a:ext cx="0" cy="669621"/>
          </a:xfrm>
          <a:prstGeom prst="straightConnector1">
            <a:avLst/>
          </a:prstGeom>
          <a:ln w="12700">
            <a:solidFill>
              <a:schemeClr val="accent4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79F188CB-792E-E4CC-D0B5-CB537666E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3"/>
            <a:ext cx="3455988" cy="4644616"/>
          </a:xfrm>
        </p:spPr>
        <p:txBody>
          <a:bodyPr/>
          <a:lstStyle/>
          <a:p>
            <a:r>
              <a:rPr lang="en-GB" b="1" noProof="0" dirty="0">
                <a:solidFill>
                  <a:schemeClr val="accent3"/>
                </a:solidFill>
              </a:rPr>
              <a:t>EPICS based timing master application</a:t>
            </a:r>
          </a:p>
          <a:p>
            <a:endParaRPr lang="en-GB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Control sequence loop communicates with Filling Pattern 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Set local timing to next RF bucket.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Send the next RF bucket via data buffer.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Emit the EVR synchronisation event, telling all EVR to set their timing to the next RF bucket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24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08FF-D6EC-CA13-FA18-B1BAE1B23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E677A-E76E-3904-6911-71E6C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dirty="0"/>
              <a:t>SLS2 Storage Ring injection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300722-BAD7-C38A-4D02-14560E09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accent3"/>
                </a:solidFill>
              </a:rPr>
              <a:t>Issue</a:t>
            </a:r>
            <a:r>
              <a:rPr lang="en-GB" noProof="0" dirty="0"/>
              <a:t>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timing master is critical: wrong bucket injection directly impacts machine operation. Debugging is critical, especially for filling pattern feedback mode.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 logging (</a:t>
            </a:r>
            <a:r>
              <a:rPr lang="en-US" dirty="0" err="1">
                <a:solidFill>
                  <a:schemeClr val="accent4"/>
                </a:solidFill>
              </a:rPr>
              <a:t>errlogPrintf</a:t>
            </a:r>
            <a:r>
              <a:rPr lang="en-US" dirty="0"/>
              <a:t>) introduces latency and non-deterministic behavior.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non-intrusive, local observability without disturbing the real-time process, in order to verify that the correct RF bucket is 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integrate with EPICS to provide an expert diagnostic tool usable during operation.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EF72F-657E-115B-9658-18536610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58E-ACEB-48F0-9026-E82D3925330F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E23CE6-253E-0465-8E30-5790F401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47488-F1F4-34EF-1BA4-31E6F542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59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BFD6A-D29C-B7D8-0051-53DB2B94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B16DD-717C-40DD-8930-0194CB05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dirty="0"/>
              <a:t>SLS2 Storage Ring injection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CD8B0F-746A-49AB-B926-F479B93A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76773"/>
            <a:ext cx="10945291" cy="4644616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Solution – custom asynchronous logging system</a:t>
            </a:r>
          </a:p>
          <a:p>
            <a:endParaRPr lang="en-GB" b="1" dirty="0"/>
          </a:p>
          <a:p>
            <a:r>
              <a:rPr lang="en-GB" noProof="0" dirty="0"/>
              <a:t>For the development of filling pattern feedback, an EPICS asynchronous logging system was designed</a:t>
            </a:r>
            <a:r>
              <a:rPr lang="en-GB" dirty="0"/>
              <a:t>:</a:t>
            </a:r>
          </a:p>
          <a:p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Message creation called from </a:t>
            </a:r>
            <a:r>
              <a:rPr lang="en-GB" dirty="0" err="1"/>
              <a:t>aSub</a:t>
            </a:r>
            <a:r>
              <a:rPr lang="en-GB" dirty="0"/>
              <a:t> record: </a:t>
            </a:r>
            <a:r>
              <a:rPr lang="en-GB" dirty="0" err="1">
                <a:solidFill>
                  <a:schemeClr val="accent4"/>
                </a:solidFill>
              </a:rPr>
              <a:t>evtSeqLogPrintMsg</a:t>
            </a:r>
            <a:r>
              <a:rPr lang="en-GB" dirty="0">
                <a:solidFill>
                  <a:schemeClr val="accent4"/>
                </a:solidFill>
              </a:rPr>
              <a:t>().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Allocate </a:t>
            </a:r>
            <a:r>
              <a:rPr lang="en-GB" dirty="0"/>
              <a:t>a slot</a:t>
            </a:r>
            <a:r>
              <a:rPr lang="en-GB" noProof="0" dirty="0"/>
              <a:t> from a fixed-size message pool, drop if empty (</a:t>
            </a:r>
            <a:r>
              <a:rPr lang="en-GB" dirty="0"/>
              <a:t>non-blocking</a:t>
            </a:r>
            <a:r>
              <a:rPr lang="en-GB" noProof="0" dirty="0"/>
              <a:t>, locked by mutex).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Message added to FIFO </a:t>
            </a:r>
            <a:r>
              <a:rPr lang="en-GB" noProof="0" dirty="0" err="1"/>
              <a:t>queu</a:t>
            </a:r>
            <a:r>
              <a:rPr lang="en-GB" dirty="0"/>
              <a:t>e, signal EPICS event to notify consumer thread.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Asynchronous low-priority consumer thread: wait on event, dequeue messages one by one. 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EPICS</a:t>
            </a:r>
            <a:r>
              <a:rPr lang="en-GB" noProof="0" dirty="0">
                <a:solidFill>
                  <a:schemeClr val="accent4"/>
                </a:solidFill>
              </a:rPr>
              <a:t> waveform record</a:t>
            </a:r>
            <a:r>
              <a:rPr lang="en-GB" noProof="0" dirty="0"/>
              <a:t> update: messages are copied to the record via BPTR field.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Message is recycled.</a:t>
            </a:r>
          </a:p>
          <a:p>
            <a:pPr marL="457200" indent="-4572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47846A-FAA0-0B6C-AD8F-6690A6A8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58E-ACEB-48F0-9026-E82D3925330F}" type="datetime1">
              <a:rPr lang="de-CH" smtClean="0"/>
              <a:t>22.04.2026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45EA0-0208-E72D-E28D-2EED52BA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5AF9B-5550-5A2B-E59F-07499DAF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24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AS V8" id="{064E1F69-F7DB-4A09-94E4-8C427170E7EA}" vid="{7643CE5B-6D02-48B3-BE19-E2325451F8F3}"/>
    </a:ext>
  </a:extLst>
</a:theme>
</file>

<file path=ppt/theme/theme2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9C8326-17BB-45BD-9C1C-A0551292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documentManagement/types"/>
    <ds:schemaRef ds:uri="http://purl.org/dc/elements/1.1/"/>
    <ds:schemaRef ds:uri="http://www.w3.org/XML/1998/namespace"/>
    <ds:schemaRef ds:uri="bc24777f-78b6-4f3c-a73a-d5fa08e4d537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9077d15-72ed-4fec-bcfe-3472729e91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EPICS_meeting_2026</Template>
  <TotalTime>0</TotalTime>
  <Words>1174</Words>
  <Application>Microsoft Office PowerPoint</Application>
  <PresentationFormat>Breitbild</PresentationFormat>
  <Paragraphs>209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Aptos</vt:lpstr>
      <vt:lpstr>Arial</vt:lpstr>
      <vt:lpstr>Consolas</vt:lpstr>
      <vt:lpstr>Benutzerdefiniertes Design</vt:lpstr>
      <vt:lpstr>Non-intrusive Observability and Load Isolation for Critical EPICS Timing Systems at PSI</vt:lpstr>
      <vt:lpstr>Agenda</vt:lpstr>
      <vt:lpstr>Context</vt:lpstr>
      <vt:lpstr>Context</vt:lpstr>
      <vt:lpstr>SLS2 Storage Ring injection</vt:lpstr>
      <vt:lpstr>SLS2 Storage Ring injection</vt:lpstr>
      <vt:lpstr>SLS2 Storage Ring injection</vt:lpstr>
      <vt:lpstr>SLS2 Storage Ring injection</vt:lpstr>
      <vt:lpstr>SLS2 Storage Ring injection</vt:lpstr>
      <vt:lpstr>SLS2 Storage Ring injection</vt:lpstr>
      <vt:lpstr>SwissFEL timing external network load</vt:lpstr>
      <vt:lpstr>SwissFEL timing external network load</vt:lpstr>
      <vt:lpstr>SwissFEL timing external network load</vt:lpstr>
      <vt:lpstr>SwissFEL timing external network load</vt:lpstr>
      <vt:lpstr>SwissFEL timing external network load</vt:lpstr>
      <vt:lpstr>SwissFEL timing external network load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Vallotton, Romain Ludovic</dc:creator>
  <dc:description>erstellt durch Vorlagenbauer.ch</dc:description>
  <cp:lastModifiedBy>Vallotton, Romain Ludovic</cp:lastModifiedBy>
  <cp:revision>113</cp:revision>
  <dcterms:created xsi:type="dcterms:W3CDTF">2026-04-21T07:09:44Z</dcterms:created>
  <dcterms:modified xsi:type="dcterms:W3CDTF">2026-04-22T13:45:10Z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