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267" r:id="rId3"/>
    <p:sldId id="265" r:id="rId4"/>
    <p:sldId id="271" r:id="rId5"/>
    <p:sldId id="268" r:id="rId6"/>
    <p:sldId id="270" r:id="rId7"/>
    <p:sldId id="269" r:id="rId8"/>
    <p:sldId id="264" r:id="rId9"/>
    <p:sldId id="260" r:id="rId10"/>
    <p:sldId id="257"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
          <p15:clr>
            <a:srgbClr val="A4A3A4"/>
          </p15:clr>
        </p15:guide>
        <p15:guide id="2" orient="horz" pos="971">
          <p15:clr>
            <a:srgbClr val="A4A3A4"/>
          </p15:clr>
        </p15:guide>
        <p15:guide id="3" orient="horz" pos="2809">
          <p15:clr>
            <a:srgbClr val="A4A3A4"/>
          </p15:clr>
        </p15:guide>
        <p15:guide id="4" orient="horz" pos="2985">
          <p15:clr>
            <a:srgbClr val="A4A3A4"/>
          </p15:clr>
        </p15:guide>
        <p15:guide id="5" orient="horz" pos="789">
          <p15:clr>
            <a:srgbClr val="A4A3A4"/>
          </p15:clr>
        </p15:guide>
        <p15:guide id="6" orient="horz" pos="1332">
          <p15:clr>
            <a:srgbClr val="A4A3A4"/>
          </p15:clr>
        </p15:guide>
        <p15:guide id="7" orient="horz" pos="3137">
          <p15:clr>
            <a:srgbClr val="A4A3A4"/>
          </p15:clr>
        </p15:guide>
        <p15:guide id="8" orient="horz" pos="425">
          <p15:clr>
            <a:srgbClr val="A4A3A4"/>
          </p15:clr>
        </p15:guide>
        <p15:guide id="9" orient="horz" pos="2106">
          <p15:clr>
            <a:srgbClr val="A4A3A4"/>
          </p15:clr>
        </p15:guide>
        <p15:guide id="10" pos="2880">
          <p15:clr>
            <a:srgbClr val="A4A3A4"/>
          </p15:clr>
        </p15:guide>
        <p15:guide id="11" pos="363">
          <p15:clr>
            <a:srgbClr val="A4A3A4"/>
          </p15:clr>
        </p15:guide>
        <p15:guide id="12" pos="5396">
          <p15:clr>
            <a:srgbClr val="A4A3A4"/>
          </p15:clr>
        </p15:guide>
        <p15:guide id="13" pos="282">
          <p15:clr>
            <a:srgbClr val="A4A3A4"/>
          </p15:clr>
        </p15:guide>
        <p15:guide id="14" pos="3784">
          <p15:clr>
            <a:srgbClr val="A4A3A4"/>
          </p15:clr>
        </p15:guide>
        <p15:guide id="15" pos="3736">
          <p15:clr>
            <a:srgbClr val="A4A3A4"/>
          </p15:clr>
        </p15:guide>
        <p15:guide id="16" pos="2179">
          <p15:clr>
            <a:srgbClr val="A4A3A4"/>
          </p15:clr>
        </p15:guide>
        <p15:guide id="17" pos="5464">
          <p15:clr>
            <a:srgbClr val="A4A3A4"/>
          </p15:clr>
        </p15:guide>
        <p15:guide id="18" pos="38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DCFE4-28D8-7C49-9C21-8A9E3ED1F836}" v="60" dt="2026-04-21T22:53:16.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p:restoredTop sz="87603"/>
  </p:normalViewPr>
  <p:slideViewPr>
    <p:cSldViewPr snapToGrid="0">
      <p:cViewPr>
        <p:scale>
          <a:sx n="137" d="100"/>
          <a:sy n="137" d="100"/>
        </p:scale>
        <p:origin x="1112" y="352"/>
      </p:cViewPr>
      <p:guideLst>
        <p:guide orient="horz" pos="245"/>
        <p:guide orient="horz" pos="971"/>
        <p:guide orient="horz" pos="2809"/>
        <p:guide orient="horz" pos="2985"/>
        <p:guide orient="horz" pos="789"/>
        <p:guide orient="horz" pos="1332"/>
        <p:guide orient="horz" pos="3137"/>
        <p:guide orient="horz" pos="425"/>
        <p:guide orient="horz" pos="2106"/>
        <p:guide pos="2880"/>
        <p:guide pos="363"/>
        <p:guide pos="5396"/>
        <p:guide pos="282"/>
        <p:guide pos="3784"/>
        <p:guide pos="3736"/>
        <p:guide pos="2179"/>
        <p:guide pos="5464"/>
        <p:guide pos="386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AB9B13-5F51-8743-836F-80BDB907AA70}" type="datetimeFigureOut">
              <a:rPr lang="en-US" smtClean="0"/>
              <a:t>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29ECB-81A4-7241-87A0-970F9A891A06}" type="slidenum">
              <a:rPr lang="en-US" smtClean="0"/>
              <a:t>‹#›</a:t>
            </a:fld>
            <a:endParaRPr lang="en-US"/>
          </a:p>
        </p:txBody>
      </p:sp>
    </p:spTree>
    <p:extLst>
      <p:ext uri="{BB962C8B-B14F-4D97-AF65-F5344CB8AC3E}">
        <p14:creationId xmlns:p14="http://schemas.microsoft.com/office/powerpoint/2010/main" val="3924429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F29ECB-81A4-7241-87A0-970F9A891A06}" type="slidenum">
              <a:rPr lang="en-US" smtClean="0"/>
              <a:t>1</a:t>
            </a:fld>
            <a:endParaRPr lang="en-US"/>
          </a:p>
        </p:txBody>
      </p:sp>
    </p:spTree>
    <p:extLst>
      <p:ext uri="{BB962C8B-B14F-4D97-AF65-F5344CB8AC3E}">
        <p14:creationId xmlns:p14="http://schemas.microsoft.com/office/powerpoint/2010/main" val="2119053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 stack: In particular, we may be able to reuse the </a:t>
            </a:r>
            <a:r>
              <a:rPr lang="en-US" dirty="0" err="1"/>
              <a:t>redis</a:t>
            </a:r>
            <a:r>
              <a:rPr lang="en-US" dirty="0"/>
              <a:t> cache to distribute PV values to services that don’t need to have their own EPICS connections</a:t>
            </a:r>
          </a:p>
        </p:txBody>
      </p:sp>
      <p:sp>
        <p:nvSpPr>
          <p:cNvPr id="4" name="Slide Number Placeholder 3"/>
          <p:cNvSpPr>
            <a:spLocks noGrp="1"/>
          </p:cNvSpPr>
          <p:nvPr>
            <p:ph type="sldNum" sz="quarter" idx="5"/>
          </p:nvPr>
        </p:nvSpPr>
        <p:spPr/>
        <p:txBody>
          <a:bodyPr/>
          <a:lstStyle/>
          <a:p>
            <a:fld id="{45F29ECB-81A4-7241-87A0-970F9A891A06}" type="slidenum">
              <a:rPr lang="en-US" smtClean="0"/>
              <a:t>2</a:t>
            </a:fld>
            <a:endParaRPr lang="en-US"/>
          </a:p>
        </p:txBody>
      </p:sp>
    </p:spTree>
    <p:extLst>
      <p:ext uri="{BB962C8B-B14F-4D97-AF65-F5344CB8AC3E}">
        <p14:creationId xmlns:p14="http://schemas.microsoft.com/office/powerpoint/2010/main" val="311228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Saves in SCORE could take between 30 seconds and 30 minutes</a:t>
            </a:r>
          </a:p>
          <a:p>
            <a:r>
              <a:rPr lang="en-US" dirty="0"/>
              <a:t>Frontend-agnostic</a:t>
            </a:r>
          </a:p>
        </p:txBody>
      </p:sp>
      <p:sp>
        <p:nvSpPr>
          <p:cNvPr id="4" name="Slide Number Placeholder 3"/>
          <p:cNvSpPr>
            <a:spLocks noGrp="1"/>
          </p:cNvSpPr>
          <p:nvPr>
            <p:ph type="sldNum" sz="quarter" idx="5"/>
          </p:nvPr>
        </p:nvSpPr>
        <p:spPr/>
        <p:txBody>
          <a:bodyPr/>
          <a:lstStyle/>
          <a:p>
            <a:fld id="{45F29ECB-81A4-7241-87A0-970F9A891A06}" type="slidenum">
              <a:rPr lang="en-US" smtClean="0"/>
              <a:t>4</a:t>
            </a:fld>
            <a:endParaRPr lang="en-US"/>
          </a:p>
        </p:txBody>
      </p:sp>
    </p:spTree>
    <p:extLst>
      <p:ext uri="{BB962C8B-B14F-4D97-AF65-F5344CB8AC3E}">
        <p14:creationId xmlns:p14="http://schemas.microsoft.com/office/powerpoint/2010/main" val="2564321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Operators often include certain PV values in their titles; saving and displaying these automatically, and making them individually filterable, will be helpful.</a:t>
            </a:r>
          </a:p>
          <a:p>
            <a:endParaRPr lang="en-US" dirty="0"/>
          </a:p>
          <a:p>
            <a:r>
              <a:rPr lang="en-US" dirty="0"/>
              <a:t>Orchestration will help with resiliency when we have long-running deployments</a:t>
            </a:r>
          </a:p>
        </p:txBody>
      </p:sp>
      <p:sp>
        <p:nvSpPr>
          <p:cNvPr id="4" name="Slide Number Placeholder 3"/>
          <p:cNvSpPr>
            <a:spLocks noGrp="1"/>
          </p:cNvSpPr>
          <p:nvPr>
            <p:ph type="sldNum" sz="quarter" idx="5"/>
          </p:nvPr>
        </p:nvSpPr>
        <p:spPr/>
        <p:txBody>
          <a:bodyPr/>
          <a:lstStyle/>
          <a:p>
            <a:fld id="{45F29ECB-81A4-7241-87A0-970F9A891A06}" type="slidenum">
              <a:rPr lang="en-US" smtClean="0"/>
              <a:t>9</a:t>
            </a:fld>
            <a:endParaRPr lang="en-US"/>
          </a:p>
        </p:txBody>
      </p:sp>
    </p:spTree>
    <p:extLst>
      <p:ext uri="{BB962C8B-B14F-4D97-AF65-F5344CB8AC3E}">
        <p14:creationId xmlns:p14="http://schemas.microsoft.com/office/powerpoint/2010/main" val="1530518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this tool will be useful outside of SLAC, so you’re interested in using it, or if you have any features or integrations to suggest, or any other feedback, please reach out (my email is listed here) or find me during the tea break or such.</a:t>
            </a:r>
          </a:p>
        </p:txBody>
      </p:sp>
      <p:sp>
        <p:nvSpPr>
          <p:cNvPr id="4" name="Slide Number Placeholder 3"/>
          <p:cNvSpPr>
            <a:spLocks noGrp="1"/>
          </p:cNvSpPr>
          <p:nvPr>
            <p:ph type="sldNum" sz="quarter" idx="5"/>
          </p:nvPr>
        </p:nvSpPr>
        <p:spPr/>
        <p:txBody>
          <a:bodyPr/>
          <a:lstStyle/>
          <a:p>
            <a:fld id="{45F29ECB-81A4-7241-87A0-970F9A891A06}" type="slidenum">
              <a:rPr lang="en-US" smtClean="0"/>
              <a:t>10</a:t>
            </a:fld>
            <a:endParaRPr lang="en-US"/>
          </a:p>
        </p:txBody>
      </p:sp>
    </p:spTree>
    <p:extLst>
      <p:ext uri="{BB962C8B-B14F-4D97-AF65-F5344CB8AC3E}">
        <p14:creationId xmlns:p14="http://schemas.microsoft.com/office/powerpoint/2010/main" val="2379834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BBD4D-A077-694F-949C-816E31DDFCB4}"/>
              </a:ext>
            </a:extLst>
          </p:cNvPr>
          <p:cNvSpPr/>
          <p:nvPr/>
        </p:nvSpPr>
        <p:spPr>
          <a:xfrm>
            <a:off x="0" y="4371107"/>
            <a:ext cx="9144000" cy="77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line dot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8" y="-3597"/>
            <a:ext cx="9143245" cy="5150695"/>
          </a:xfrm>
          <a:prstGeom prst="rect">
            <a:avLst/>
          </a:prstGeom>
        </p:spPr>
      </p:pic>
      <p:pic>
        <p:nvPicPr>
          <p:cNvPr id="16" name="logo SLAC">
            <a:extLst>
              <a:ext uri="{FF2B5EF4-FFF2-40B4-BE49-F238E27FC236}">
                <a16:creationId xmlns:a16="http://schemas.microsoft.com/office/drawing/2014/main" id="{9B359C41-4F1D-C34A-A6F5-56B5093A7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223" y="4566855"/>
            <a:ext cx="2302769" cy="669037"/>
          </a:xfrm>
          <a:prstGeom prst="rect">
            <a:avLst/>
          </a:prstGeom>
        </p:spPr>
      </p:pic>
      <p:sp>
        <p:nvSpPr>
          <p:cNvPr id="2" name="Title 1"/>
          <p:cNvSpPr>
            <a:spLocks noGrp="1"/>
          </p:cNvSpPr>
          <p:nvPr>
            <p:ph type="ctrTitle"/>
          </p:nvPr>
        </p:nvSpPr>
        <p:spPr>
          <a:xfrm>
            <a:off x="557214" y="402432"/>
            <a:ext cx="8008937" cy="1684735"/>
          </a:xfrm>
        </p:spPr>
        <p:txBody>
          <a:bodyPr anchor="b" anchorCtr="0">
            <a:noAutofit/>
          </a:bodyPr>
          <a:lstStyle>
            <a:lvl1pPr>
              <a:defRPr sz="4300" b="1">
                <a:solidFill>
                  <a:schemeClr val="tx1"/>
                </a:solidFill>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577056" y="2730330"/>
            <a:ext cx="7989887" cy="1640777"/>
          </a:xfrm>
        </p:spPr>
        <p:txBody>
          <a:bodyPr>
            <a:noAutofit/>
          </a:bodyPr>
          <a:lstStyle>
            <a:lvl1pPr marL="0" indent="0" algn="l">
              <a:lnSpc>
                <a:spcPct val="110000"/>
              </a:lnSpc>
              <a:buNone/>
              <a:defRPr sz="16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5" name="Text Placeholder 14"/>
          <p:cNvSpPr>
            <a:spLocks noGrp="1"/>
          </p:cNvSpPr>
          <p:nvPr>
            <p:ph type="body" sz="quarter" idx="11" hasCustomPrompt="1"/>
          </p:nvPr>
        </p:nvSpPr>
        <p:spPr>
          <a:xfrm>
            <a:off x="557214" y="2066259"/>
            <a:ext cx="8008937" cy="476917"/>
          </a:xfrm>
        </p:spPr>
        <p:txBody>
          <a:bodyPr>
            <a:noAutofit/>
          </a:bodyPr>
          <a:lstStyle>
            <a:lvl1pPr>
              <a:lnSpc>
                <a:spcPct val="100000"/>
              </a:lnSpc>
              <a:defRPr sz="4200" b="0">
                <a:solidFill>
                  <a:schemeClr val="tx1"/>
                </a:solidFill>
                <a:latin typeface="Arial" pitchFamily="34" charset="0"/>
                <a:cs typeface="Arial" pitchFamily="34" charset="0"/>
              </a:defRPr>
            </a:lvl1pPr>
          </a:lstStyle>
          <a:p>
            <a:pPr lvl="0"/>
            <a:r>
              <a:rPr lang="en-CA"/>
              <a:t>Click to edit Master subtitle style</a:t>
            </a:r>
          </a:p>
        </p:txBody>
      </p:sp>
      <p:pic>
        <p:nvPicPr>
          <p:cNvPr id="9" name="Picture 8">
            <a:extLst>
              <a:ext uri="{FF2B5EF4-FFF2-40B4-BE49-F238E27FC236}">
                <a16:creationId xmlns:a16="http://schemas.microsoft.com/office/drawing/2014/main" id="{5512191F-B767-D04B-9D40-AFF96A3B3B20}"/>
              </a:ext>
            </a:extLst>
          </p:cNvPr>
          <p:cNvPicPr>
            <a:picLocks noChangeAspect="1"/>
          </p:cNvPicPr>
          <p:nvPr/>
        </p:nvPicPr>
        <p:blipFill>
          <a:blip r:embed="rId4"/>
          <a:stretch>
            <a:fillRect/>
          </a:stretch>
        </p:blipFill>
        <p:spPr>
          <a:xfrm>
            <a:off x="577056" y="4566854"/>
            <a:ext cx="2209800" cy="324193"/>
          </a:xfrm>
          <a:prstGeom prst="rect">
            <a:avLst/>
          </a:prstGeom>
        </p:spPr>
      </p:pic>
    </p:spTree>
    <p:extLst>
      <p:ext uri="{BB962C8B-B14F-4D97-AF65-F5344CB8AC3E}">
        <p14:creationId xmlns:p14="http://schemas.microsoft.com/office/powerpoint/2010/main" val="109875187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0" y="0"/>
            <a:ext cx="6858019" cy="939549"/>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 y="616458"/>
            <a:ext cx="8685294" cy="202692"/>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endParaRPr lang="en-CA"/>
          </a:p>
        </p:txBody>
      </p:sp>
      <p:sp>
        <p:nvSpPr>
          <p:cNvPr id="16" name="Content Placeholder 15"/>
          <p:cNvSpPr>
            <a:spLocks noGrp="1"/>
          </p:cNvSpPr>
          <p:nvPr>
            <p:ph sz="quarter" idx="14"/>
          </p:nvPr>
        </p:nvSpPr>
        <p:spPr>
          <a:xfrm>
            <a:off x="457200" y="932688"/>
            <a:ext cx="8108950" cy="3799142"/>
          </a:xfrm>
        </p:spPr>
        <p:txBody>
          <a:bodyPr/>
          <a:lstStyle>
            <a:lvl1pPr>
              <a:buClr>
                <a:srgbClr val="981E32"/>
              </a:buClr>
              <a:defRPr/>
            </a:lvl1pPr>
            <a:lvl2pPr>
              <a:spcBef>
                <a:spcPts val="0"/>
              </a:spcBef>
              <a:buClr>
                <a:srgbClr val="981E32"/>
              </a:buClr>
              <a:defRPr sz="2200"/>
            </a:lvl2pPr>
            <a:lvl3pPr>
              <a:buClr>
                <a:srgbClr val="981E32"/>
              </a:buClr>
              <a:defRPr/>
            </a:lvl3pPr>
            <a:lvl4pPr>
              <a:buClr>
                <a:srgbClr val="981E32"/>
              </a:buClr>
              <a:defRPr sz="1800"/>
            </a:lvl4pPr>
            <a:lvl5pPr>
              <a:buClr>
                <a:srgbClr val="981E32"/>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Footer Placeholder 1">
            <a:extLst>
              <a:ext uri="{FF2B5EF4-FFF2-40B4-BE49-F238E27FC236}">
                <a16:creationId xmlns:a16="http://schemas.microsoft.com/office/drawing/2014/main" id="{1016BCE0-ADB6-4220-2971-FECDE33494A7}"/>
              </a:ext>
            </a:extLst>
          </p:cNvPr>
          <p:cNvSpPr>
            <a:spLocks noGrp="1"/>
          </p:cNvSpPr>
          <p:nvPr>
            <p:ph type="ftr" sz="quarter" idx="15"/>
          </p:nvPr>
        </p:nvSpPr>
        <p:spPr/>
        <p:txBody>
          <a:bodyPr/>
          <a:lstStyle/>
          <a:p>
            <a:r>
              <a:rPr lang="en-US"/>
              <a:t>1/16/24</a:t>
            </a:r>
          </a:p>
        </p:txBody>
      </p:sp>
    </p:spTree>
    <p:extLst>
      <p:ext uri="{BB962C8B-B14F-4D97-AF65-F5344CB8AC3E}">
        <p14:creationId xmlns:p14="http://schemas.microsoft.com/office/powerpoint/2010/main" val="350323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0" y="0"/>
            <a:ext cx="6858019" cy="939549"/>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 y="616458"/>
            <a:ext cx="8685294" cy="202692"/>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endParaRPr lang="en-CA"/>
          </a:p>
        </p:txBody>
      </p:sp>
      <p:sp>
        <p:nvSpPr>
          <p:cNvPr id="2" name="Footer Placeholder 1">
            <a:extLst>
              <a:ext uri="{FF2B5EF4-FFF2-40B4-BE49-F238E27FC236}">
                <a16:creationId xmlns:a16="http://schemas.microsoft.com/office/drawing/2014/main" id="{56DCD4F1-21E6-8A9A-4247-DB0444885E7A}"/>
              </a:ext>
            </a:extLst>
          </p:cNvPr>
          <p:cNvSpPr>
            <a:spLocks noGrp="1"/>
          </p:cNvSpPr>
          <p:nvPr>
            <p:ph type="ftr" sz="quarter" idx="12"/>
          </p:nvPr>
        </p:nvSpPr>
        <p:spPr/>
        <p:txBody>
          <a:bodyPr/>
          <a:lstStyle/>
          <a:p>
            <a:r>
              <a:rPr lang="en-US"/>
              <a:t>1/16/24</a:t>
            </a:r>
          </a:p>
        </p:txBody>
      </p:sp>
    </p:spTree>
    <p:extLst>
      <p:ext uri="{BB962C8B-B14F-4D97-AF65-F5344CB8AC3E}">
        <p14:creationId xmlns:p14="http://schemas.microsoft.com/office/powerpoint/2010/main" val="350323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0" y="0"/>
            <a:ext cx="6858019" cy="939549"/>
          </a:xfrm>
          <a:prstGeom prst="rect">
            <a:avLst/>
          </a:prstGeom>
        </p:spPr>
      </p:pic>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 y="616458"/>
            <a:ext cx="8685294" cy="202692"/>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endParaRPr lang="en-CA"/>
          </a:p>
        </p:txBody>
      </p:sp>
      <p:sp>
        <p:nvSpPr>
          <p:cNvPr id="16" name="Content Placeholder 15"/>
          <p:cNvSpPr>
            <a:spLocks noGrp="1"/>
          </p:cNvSpPr>
          <p:nvPr>
            <p:ph sz="quarter" idx="14"/>
          </p:nvPr>
        </p:nvSpPr>
        <p:spPr>
          <a:xfrm>
            <a:off x="457200" y="932688"/>
            <a:ext cx="3886200" cy="379914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Content Placeholder 15"/>
          <p:cNvSpPr>
            <a:spLocks noGrp="1"/>
          </p:cNvSpPr>
          <p:nvPr>
            <p:ph sz="quarter" idx="15"/>
          </p:nvPr>
        </p:nvSpPr>
        <p:spPr>
          <a:xfrm>
            <a:off x="4648200" y="939547"/>
            <a:ext cx="3886200" cy="379914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Footer Placeholder 1">
            <a:extLst>
              <a:ext uri="{FF2B5EF4-FFF2-40B4-BE49-F238E27FC236}">
                <a16:creationId xmlns:a16="http://schemas.microsoft.com/office/drawing/2014/main" id="{20753413-0556-A058-CD16-49E0F39B4329}"/>
              </a:ext>
            </a:extLst>
          </p:cNvPr>
          <p:cNvSpPr>
            <a:spLocks noGrp="1"/>
          </p:cNvSpPr>
          <p:nvPr>
            <p:ph type="ftr" sz="quarter" idx="16"/>
          </p:nvPr>
        </p:nvSpPr>
        <p:spPr/>
        <p:txBody>
          <a:bodyPr/>
          <a:lstStyle/>
          <a:p>
            <a:r>
              <a:rPr lang="en-US"/>
              <a:t>1/16/24</a:t>
            </a:r>
          </a:p>
        </p:txBody>
      </p:sp>
    </p:spTree>
    <p:extLst>
      <p:ext uri="{BB962C8B-B14F-4D97-AF65-F5344CB8AC3E}">
        <p14:creationId xmlns:p14="http://schemas.microsoft.com/office/powerpoint/2010/main" val="350323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line headline">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0" y="0"/>
            <a:ext cx="6858019" cy="939549"/>
          </a:xfrm>
          <a:prstGeom prst="rect">
            <a:avLst/>
          </a:prstGeom>
        </p:spPr>
      </p:pic>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 y="616458"/>
            <a:ext cx="8685294" cy="202692"/>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endParaRPr lang="en-CA"/>
          </a:p>
        </p:txBody>
      </p:sp>
      <p:sp>
        <p:nvSpPr>
          <p:cNvPr id="5" name="Picture Placeholder 4"/>
          <p:cNvSpPr>
            <a:spLocks noGrp="1"/>
          </p:cNvSpPr>
          <p:nvPr>
            <p:ph type="pic" sz="quarter" idx="15"/>
          </p:nvPr>
        </p:nvSpPr>
        <p:spPr>
          <a:xfrm>
            <a:off x="3646488" y="939546"/>
            <a:ext cx="2442340" cy="1860804"/>
          </a:xfrm>
        </p:spPr>
        <p:txBody>
          <a:bodyPr/>
          <a:lstStyle/>
          <a:p>
            <a:r>
              <a:rPr lang="en-US"/>
              <a:t>Click icon to add picture</a:t>
            </a:r>
            <a:endParaRPr lang="en-CA"/>
          </a:p>
        </p:txBody>
      </p:sp>
      <p:sp>
        <p:nvSpPr>
          <p:cNvPr id="11" name="Picture Placeholder 4"/>
          <p:cNvSpPr>
            <a:spLocks noGrp="1"/>
          </p:cNvSpPr>
          <p:nvPr>
            <p:ph type="pic" sz="quarter" idx="16"/>
          </p:nvPr>
        </p:nvSpPr>
        <p:spPr>
          <a:xfrm>
            <a:off x="3646488" y="2914650"/>
            <a:ext cx="2442340" cy="1824038"/>
          </a:xfrm>
        </p:spPr>
        <p:txBody>
          <a:bodyPr/>
          <a:lstStyle/>
          <a:p>
            <a:r>
              <a:rPr lang="en-US"/>
              <a:t>Click icon to add picture</a:t>
            </a:r>
            <a:endParaRPr lang="en-CA"/>
          </a:p>
        </p:txBody>
      </p:sp>
      <p:sp>
        <p:nvSpPr>
          <p:cNvPr id="13" name="Picture Placeholder 4"/>
          <p:cNvSpPr>
            <a:spLocks noGrp="1"/>
          </p:cNvSpPr>
          <p:nvPr>
            <p:ph type="pic" sz="quarter" idx="17"/>
          </p:nvPr>
        </p:nvSpPr>
        <p:spPr>
          <a:xfrm>
            <a:off x="6242954" y="932688"/>
            <a:ext cx="2442340" cy="3799142"/>
          </a:xfrm>
        </p:spPr>
        <p:txBody>
          <a:bodyPr/>
          <a:lstStyle/>
          <a:p>
            <a:r>
              <a:rPr lang="en-US"/>
              <a:t>Click icon to add picture</a:t>
            </a:r>
            <a:endParaRPr lang="en-CA"/>
          </a:p>
        </p:txBody>
      </p:sp>
      <p:sp>
        <p:nvSpPr>
          <p:cNvPr id="3" name="Content Placeholder 2"/>
          <p:cNvSpPr>
            <a:spLocks noGrp="1"/>
          </p:cNvSpPr>
          <p:nvPr>
            <p:ph sz="quarter" idx="18"/>
          </p:nvPr>
        </p:nvSpPr>
        <p:spPr>
          <a:xfrm>
            <a:off x="457201" y="932688"/>
            <a:ext cx="3013075" cy="3799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Footer Placeholder 1">
            <a:extLst>
              <a:ext uri="{FF2B5EF4-FFF2-40B4-BE49-F238E27FC236}">
                <a16:creationId xmlns:a16="http://schemas.microsoft.com/office/drawing/2014/main" id="{4432DB2A-EA7F-AFBD-D317-BC13FB57AA61}"/>
              </a:ext>
            </a:extLst>
          </p:cNvPr>
          <p:cNvSpPr>
            <a:spLocks noGrp="1"/>
          </p:cNvSpPr>
          <p:nvPr>
            <p:ph type="ftr" sz="quarter" idx="19"/>
          </p:nvPr>
        </p:nvSpPr>
        <p:spPr/>
        <p:txBody>
          <a:bodyPr/>
          <a:lstStyle/>
          <a:p>
            <a:r>
              <a:rPr lang="en-US"/>
              <a:t>1/16/24</a:t>
            </a:r>
          </a:p>
        </p:txBody>
      </p:sp>
    </p:spTree>
    <p:extLst>
      <p:ext uri="{BB962C8B-B14F-4D97-AF65-F5344CB8AC3E}">
        <p14:creationId xmlns:p14="http://schemas.microsoft.com/office/powerpoint/2010/main" val="266964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and Chart on right">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0" y="0"/>
            <a:ext cx="6858019" cy="939549"/>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 y="616458"/>
            <a:ext cx="8685294" cy="202692"/>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endParaRPr lang="en-CA"/>
          </a:p>
        </p:txBody>
      </p:sp>
      <p:sp>
        <p:nvSpPr>
          <p:cNvPr id="3" name="Chart Placeholder 2"/>
          <p:cNvSpPr>
            <a:spLocks noGrp="1"/>
          </p:cNvSpPr>
          <p:nvPr>
            <p:ph type="chart" sz="quarter" idx="15"/>
          </p:nvPr>
        </p:nvSpPr>
        <p:spPr>
          <a:xfrm>
            <a:off x="6007100" y="932688"/>
            <a:ext cx="2667000" cy="3799142"/>
          </a:xfrm>
        </p:spPr>
        <p:txBody>
          <a:bodyPr/>
          <a:lstStyle/>
          <a:p>
            <a:r>
              <a:rPr lang="en-US"/>
              <a:t>Click icon to add chart</a:t>
            </a:r>
            <a:endParaRPr lang="en-CA"/>
          </a:p>
        </p:txBody>
      </p:sp>
      <p:sp>
        <p:nvSpPr>
          <p:cNvPr id="5" name="Content Placeholder 4"/>
          <p:cNvSpPr>
            <a:spLocks noGrp="1"/>
          </p:cNvSpPr>
          <p:nvPr>
            <p:ph sz="quarter" idx="16"/>
          </p:nvPr>
        </p:nvSpPr>
        <p:spPr>
          <a:xfrm>
            <a:off x="457200" y="932688"/>
            <a:ext cx="5484812" cy="3799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Footer Placeholder 1">
            <a:extLst>
              <a:ext uri="{FF2B5EF4-FFF2-40B4-BE49-F238E27FC236}">
                <a16:creationId xmlns:a16="http://schemas.microsoft.com/office/drawing/2014/main" id="{D3DCBD7C-2D6D-147B-087F-9B518AD525B6}"/>
              </a:ext>
            </a:extLst>
          </p:cNvPr>
          <p:cNvSpPr>
            <a:spLocks noGrp="1"/>
          </p:cNvSpPr>
          <p:nvPr>
            <p:ph type="ftr" sz="quarter" idx="17"/>
          </p:nvPr>
        </p:nvSpPr>
        <p:spPr/>
        <p:txBody>
          <a:bodyPr/>
          <a:lstStyle/>
          <a:p>
            <a:r>
              <a:rPr lang="en-US"/>
              <a:t>1/16/24</a:t>
            </a:r>
          </a:p>
        </p:txBody>
      </p:sp>
    </p:spTree>
    <p:extLst>
      <p:ext uri="{BB962C8B-B14F-4D97-AF65-F5344CB8AC3E}">
        <p14:creationId xmlns:p14="http://schemas.microsoft.com/office/powerpoint/2010/main" val="59547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5143500"/>
          </a:xfrm>
        </p:spPr>
        <p:txBody>
          <a:bodyPr lIns="432000"/>
          <a:lstStyle>
            <a:lvl1pPr>
              <a:defRPr b="1" baseline="0">
                <a:solidFill>
                  <a:srgbClr val="FF0000"/>
                </a:solidFill>
              </a:defRPr>
            </a:lvl1pPr>
          </a:lstStyle>
          <a:p>
            <a:br>
              <a:rPr lang="en-CA"/>
            </a:br>
            <a:br>
              <a:rPr lang="en-CA"/>
            </a:br>
            <a:br>
              <a:rPr lang="en-CA"/>
            </a:br>
            <a:br>
              <a:rPr lang="en-CA"/>
            </a:br>
            <a:br>
              <a:rPr lang="en-CA"/>
            </a:br>
            <a:br>
              <a:rPr lang="en-CA"/>
            </a:br>
            <a:r>
              <a:rPr lang="en-CA"/>
              <a:t>***INSTRUCTIONS ON HOW TO APPLY IMAGE MASKING TO SLIDE LAYOUT***</a:t>
            </a:r>
            <a:br>
              <a:rPr lang="en-CA"/>
            </a:br>
            <a:r>
              <a:rPr lang="en-CA"/>
              <a:t>STEP 1: Click icon to insert image</a:t>
            </a:r>
            <a:br>
              <a:rPr lang="en-CA"/>
            </a:br>
            <a:r>
              <a:rPr lang="en-CA"/>
              <a:t>STEP 2: Once image is inserted, right-click image, and choose ‘Send to Back’</a:t>
            </a:r>
          </a:p>
        </p:txBody>
      </p:sp>
      <p:sp>
        <p:nvSpPr>
          <p:cNvPr id="4" name="Title 3"/>
          <p:cNvSpPr>
            <a:spLocks noGrp="1"/>
          </p:cNvSpPr>
          <p:nvPr>
            <p:ph type="title"/>
          </p:nvPr>
        </p:nvSpPr>
        <p:spPr/>
        <p:txBody>
          <a:bodyPr/>
          <a:lstStyle/>
          <a:p>
            <a:r>
              <a:rPr lang="en-US"/>
              <a:t>Click to edit Master title style</a:t>
            </a:r>
            <a:endParaRPr lang="en-CA"/>
          </a:p>
        </p:txBody>
      </p:sp>
      <p:sp>
        <p:nvSpPr>
          <p:cNvPr id="2" name="Footer Placeholder 1">
            <a:extLst>
              <a:ext uri="{FF2B5EF4-FFF2-40B4-BE49-F238E27FC236}">
                <a16:creationId xmlns:a16="http://schemas.microsoft.com/office/drawing/2014/main" id="{7F258941-1300-B9BB-18CB-827A40AAA2F3}"/>
              </a:ext>
            </a:extLst>
          </p:cNvPr>
          <p:cNvSpPr>
            <a:spLocks noGrp="1"/>
          </p:cNvSpPr>
          <p:nvPr>
            <p:ph type="ftr" sz="quarter" idx="11"/>
          </p:nvPr>
        </p:nvSpPr>
        <p:spPr/>
        <p:txBody>
          <a:bodyPr/>
          <a:lstStyle/>
          <a:p>
            <a:r>
              <a:rPr lang="en-US"/>
              <a:t>1/16/24</a:t>
            </a:r>
          </a:p>
        </p:txBody>
      </p:sp>
      <p:sp>
        <p:nvSpPr>
          <p:cNvPr id="3" name="Slide Number Placeholder 2">
            <a:extLst>
              <a:ext uri="{FF2B5EF4-FFF2-40B4-BE49-F238E27FC236}">
                <a16:creationId xmlns:a16="http://schemas.microsoft.com/office/drawing/2014/main" id="{B734E1E5-EAAD-6CF3-16CC-80B8A90434F1}"/>
              </a:ext>
            </a:extLst>
          </p:cNvPr>
          <p:cNvSpPr>
            <a:spLocks noGrp="1"/>
          </p:cNvSpPr>
          <p:nvPr>
            <p:ph type="sldNum" sz="quarter" idx="12"/>
          </p:nvPr>
        </p:nvSpPr>
        <p:spPr/>
        <p:txBody>
          <a:bodyPr/>
          <a:lstStyle/>
          <a:p>
            <a:fld id="{5BD36294-2849-48A8-8531-5354CF3095D2}" type="slidenum">
              <a:rPr lang="en-US" smtClean="0"/>
              <a:pPr/>
              <a:t>‹#›</a:t>
            </a:fld>
            <a:endParaRPr lang="en-US"/>
          </a:p>
        </p:txBody>
      </p:sp>
    </p:spTree>
    <p:extLst>
      <p:ext uri="{BB962C8B-B14F-4D97-AF65-F5344CB8AC3E}">
        <p14:creationId xmlns:p14="http://schemas.microsoft.com/office/powerpoint/2010/main" val="12769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96818"/>
            <a:ext cx="8103570" cy="564775"/>
          </a:xfrm>
          <a:prstGeom prst="rect">
            <a:avLst/>
          </a:prstGeom>
        </p:spPr>
        <p:txBody>
          <a:bodyPr vert="horz" lIns="0" tIns="0" rIns="0" bIns="0" rtlCol="0" anchor="b" anchorCtr="0">
            <a:noAutofit/>
          </a:bodyPr>
          <a:lstStyle/>
          <a:p>
            <a:r>
              <a:rPr lang="en-US"/>
              <a:t>Click to edit Master title style</a:t>
            </a:r>
          </a:p>
        </p:txBody>
      </p:sp>
      <p:sp>
        <p:nvSpPr>
          <p:cNvPr id="3" name="Text Placeholder 2"/>
          <p:cNvSpPr>
            <a:spLocks noGrp="1"/>
          </p:cNvSpPr>
          <p:nvPr>
            <p:ph type="body" idx="1"/>
          </p:nvPr>
        </p:nvSpPr>
        <p:spPr>
          <a:xfrm>
            <a:off x="365761" y="932688"/>
            <a:ext cx="8109919" cy="37719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566150" y="4738688"/>
            <a:ext cx="318932" cy="404813"/>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a:p>
        </p:txBody>
      </p:sp>
      <p:sp>
        <p:nvSpPr>
          <p:cNvPr id="5" name="Footer Placeholder 4">
            <a:extLst>
              <a:ext uri="{FF2B5EF4-FFF2-40B4-BE49-F238E27FC236}">
                <a16:creationId xmlns:a16="http://schemas.microsoft.com/office/drawing/2014/main" id="{5135DADB-3CE1-3F2E-C640-B0C88A236960}"/>
              </a:ext>
            </a:extLst>
          </p:cNvPr>
          <p:cNvSpPr>
            <a:spLocks noGrp="1"/>
          </p:cNvSpPr>
          <p:nvPr>
            <p:ph type="ftr" sz="quarter" idx="3"/>
          </p:nvPr>
        </p:nvSpPr>
        <p:spPr>
          <a:xfrm>
            <a:off x="258918" y="4803775"/>
            <a:ext cx="30861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1/16/24</a:t>
            </a:r>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5" r:id="rId3"/>
    <p:sldLayoutId id="2147483674" r:id="rId4"/>
    <p:sldLayoutId id="2147483671" r:id="rId5"/>
    <p:sldLayoutId id="2147483672" r:id="rId6"/>
    <p:sldLayoutId id="2147483673" r:id="rId7"/>
  </p:sldLayoutIdLst>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52000" indent="-180000" algn="l" defTabSz="914400" rtl="0" eaLnBrk="1" latinLnBrk="0" hangingPunct="1">
        <a:lnSpc>
          <a:spcPct val="120000"/>
        </a:lnSpc>
        <a:spcBef>
          <a:spcPts val="0"/>
        </a:spcBef>
        <a:buClr>
          <a:schemeClr val="bg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ithub.com/slaclab/react-squirre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github.com/slaclab/react-squirrel-backen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6A31E-DE27-3876-6DCF-EF7015C94BEF}"/>
              </a:ext>
            </a:extLst>
          </p:cNvPr>
          <p:cNvSpPr>
            <a:spLocks noGrp="1"/>
          </p:cNvSpPr>
          <p:nvPr>
            <p:ph type="ctrTitle"/>
          </p:nvPr>
        </p:nvSpPr>
        <p:spPr/>
        <p:txBody>
          <a:bodyPr/>
          <a:lstStyle/>
          <a:p>
            <a:r>
              <a:rPr lang="en-US" sz="4000" dirty="0"/>
              <a:t>Squirrel</a:t>
            </a:r>
          </a:p>
        </p:txBody>
      </p:sp>
      <p:sp>
        <p:nvSpPr>
          <p:cNvPr id="3" name="Subtitle 2">
            <a:extLst>
              <a:ext uri="{FF2B5EF4-FFF2-40B4-BE49-F238E27FC236}">
                <a16:creationId xmlns:a16="http://schemas.microsoft.com/office/drawing/2014/main" id="{855B1986-7486-240A-2836-1C4B2430B15C}"/>
              </a:ext>
            </a:extLst>
          </p:cNvPr>
          <p:cNvSpPr>
            <a:spLocks noGrp="1"/>
          </p:cNvSpPr>
          <p:nvPr>
            <p:ph type="subTitle" idx="1"/>
          </p:nvPr>
        </p:nvSpPr>
        <p:spPr>
          <a:xfrm>
            <a:off x="577056" y="3750994"/>
            <a:ext cx="7989887" cy="620113"/>
          </a:xfrm>
        </p:spPr>
        <p:txBody>
          <a:bodyPr/>
          <a:lstStyle/>
          <a:p>
            <a:r>
              <a:rPr lang="en-US" dirty="0">
                <a:solidFill>
                  <a:schemeClr val="tx1"/>
                </a:solidFill>
              </a:rPr>
              <a:t>By: Devan Agrawal</a:t>
            </a:r>
          </a:p>
        </p:txBody>
      </p:sp>
      <p:sp>
        <p:nvSpPr>
          <p:cNvPr id="4" name="Text Placeholder 3">
            <a:extLst>
              <a:ext uri="{FF2B5EF4-FFF2-40B4-BE49-F238E27FC236}">
                <a16:creationId xmlns:a16="http://schemas.microsoft.com/office/drawing/2014/main" id="{87F8D67D-135C-310F-F544-65F587ADADE9}"/>
              </a:ext>
            </a:extLst>
          </p:cNvPr>
          <p:cNvSpPr>
            <a:spLocks noGrp="1"/>
          </p:cNvSpPr>
          <p:nvPr>
            <p:ph type="body" sz="quarter" idx="11"/>
          </p:nvPr>
        </p:nvSpPr>
        <p:spPr>
          <a:xfrm>
            <a:off x="557214" y="2066259"/>
            <a:ext cx="8008937" cy="990075"/>
          </a:xfrm>
        </p:spPr>
        <p:txBody>
          <a:bodyPr/>
          <a:lstStyle/>
          <a:p>
            <a:r>
              <a:rPr lang="en-US" sz="3200" dirty="0"/>
              <a:t>a new (to us) save-compare-restore architecture</a:t>
            </a:r>
          </a:p>
        </p:txBody>
      </p:sp>
    </p:spTree>
    <p:extLst>
      <p:ext uri="{BB962C8B-B14F-4D97-AF65-F5344CB8AC3E}">
        <p14:creationId xmlns:p14="http://schemas.microsoft.com/office/powerpoint/2010/main" val="142355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961C0A-5EAA-0A1E-2BA1-9F8D58490649}"/>
              </a:ext>
            </a:extLst>
          </p:cNvPr>
          <p:cNvSpPr>
            <a:spLocks noGrp="1"/>
          </p:cNvSpPr>
          <p:nvPr>
            <p:ph type="sldNum" sz="quarter" idx="11"/>
          </p:nvPr>
        </p:nvSpPr>
        <p:spPr/>
        <p:txBody>
          <a:bodyPr/>
          <a:lstStyle/>
          <a:p>
            <a:fld id="{5BD36294-2849-48A8-8531-5354CF3095D2}" type="slidenum">
              <a:rPr lang="en-US" smtClean="0"/>
              <a:pPr/>
              <a:t>10</a:t>
            </a:fld>
            <a:endParaRPr lang="en-US"/>
          </a:p>
        </p:txBody>
      </p:sp>
      <p:sp>
        <p:nvSpPr>
          <p:cNvPr id="3" name="Title 2">
            <a:extLst>
              <a:ext uri="{FF2B5EF4-FFF2-40B4-BE49-F238E27FC236}">
                <a16:creationId xmlns:a16="http://schemas.microsoft.com/office/drawing/2014/main" id="{DB77B209-B93A-FE17-9F6E-FBC62C4E5D1E}"/>
              </a:ext>
            </a:extLst>
          </p:cNvPr>
          <p:cNvSpPr>
            <a:spLocks noGrp="1"/>
          </p:cNvSpPr>
          <p:nvPr>
            <p:ph type="title"/>
          </p:nvPr>
        </p:nvSpPr>
        <p:spPr/>
        <p:txBody>
          <a:bodyPr/>
          <a:lstStyle/>
          <a:p>
            <a:r>
              <a:rPr lang="en-US" dirty="0"/>
              <a:t>Resources</a:t>
            </a:r>
          </a:p>
        </p:txBody>
      </p:sp>
      <p:sp>
        <p:nvSpPr>
          <p:cNvPr id="4" name="Content Placeholder 3">
            <a:extLst>
              <a:ext uri="{FF2B5EF4-FFF2-40B4-BE49-F238E27FC236}">
                <a16:creationId xmlns:a16="http://schemas.microsoft.com/office/drawing/2014/main" id="{9720A371-3DBB-BFD2-9939-A49B4825F26D}"/>
              </a:ext>
            </a:extLst>
          </p:cNvPr>
          <p:cNvSpPr>
            <a:spLocks noGrp="1"/>
          </p:cNvSpPr>
          <p:nvPr>
            <p:ph sz="quarter" idx="14"/>
          </p:nvPr>
        </p:nvSpPr>
        <p:spPr/>
        <p:txBody>
          <a:bodyPr>
            <a:normAutofit/>
          </a:bodyPr>
          <a:lstStyle/>
          <a:p>
            <a:r>
              <a:rPr lang="en-US" sz="1800" dirty="0"/>
              <a:t>Frontend: </a:t>
            </a:r>
            <a:r>
              <a:rPr lang="en-US" sz="1800" dirty="0">
                <a:hlinkClick r:id="rId3"/>
              </a:rPr>
              <a:t>https://github.com/slaclab/react-squirrel</a:t>
            </a:r>
            <a:endParaRPr lang="en-US" sz="1800" dirty="0"/>
          </a:p>
          <a:p>
            <a:r>
              <a:rPr lang="en-US" sz="1800" dirty="0"/>
              <a:t>Backend: </a:t>
            </a:r>
            <a:r>
              <a:rPr lang="en-US" sz="1800" dirty="0">
                <a:hlinkClick r:id="rId4"/>
              </a:rPr>
              <a:t>https://github.com/slaclab/react-squirrel-backend</a:t>
            </a:r>
            <a:endParaRPr lang="en-US" sz="1800" dirty="0"/>
          </a:p>
          <a:p>
            <a:endParaRPr lang="en-US" sz="1800" dirty="0"/>
          </a:p>
          <a:p>
            <a:r>
              <a:rPr lang="en-US" sz="1800" dirty="0"/>
              <a:t>My email: </a:t>
            </a:r>
            <a:r>
              <a:rPr lang="en-US" sz="1800" dirty="0" err="1"/>
              <a:t>devagr@slac.stanford.edu</a:t>
            </a:r>
            <a:endParaRPr lang="en-US" sz="1800" dirty="0"/>
          </a:p>
          <a:p>
            <a:pPr marL="342900" indent="-342900">
              <a:buFont typeface="Arial" panose="020B0604020202020204" pitchFamily="34" charset="0"/>
              <a:buChar char="•"/>
            </a:pPr>
            <a:endParaRPr lang="en-US" sz="1800" dirty="0"/>
          </a:p>
        </p:txBody>
      </p:sp>
      <p:sp>
        <p:nvSpPr>
          <p:cNvPr id="5" name="Footer Placeholder 4">
            <a:extLst>
              <a:ext uri="{FF2B5EF4-FFF2-40B4-BE49-F238E27FC236}">
                <a16:creationId xmlns:a16="http://schemas.microsoft.com/office/drawing/2014/main" id="{506BF91C-A670-4C74-3578-579D1F56189F}"/>
              </a:ext>
            </a:extLst>
          </p:cNvPr>
          <p:cNvSpPr>
            <a:spLocks noGrp="1"/>
          </p:cNvSpPr>
          <p:nvPr>
            <p:ph type="ftr" sz="quarter" idx="15"/>
          </p:nvPr>
        </p:nvSpPr>
        <p:spPr/>
        <p:txBody>
          <a:bodyPr/>
          <a:lstStyle/>
          <a:p>
            <a:r>
              <a:rPr lang="en-US" dirty="0"/>
              <a:t>04/22/26</a:t>
            </a:r>
          </a:p>
        </p:txBody>
      </p:sp>
    </p:spTree>
    <p:extLst>
      <p:ext uri="{BB962C8B-B14F-4D97-AF65-F5344CB8AC3E}">
        <p14:creationId xmlns:p14="http://schemas.microsoft.com/office/powerpoint/2010/main" val="2885221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AB4787-82BE-047C-02A6-739E6F20A8F5}"/>
              </a:ext>
            </a:extLst>
          </p:cNvPr>
          <p:cNvSpPr>
            <a:spLocks noGrp="1"/>
          </p:cNvSpPr>
          <p:nvPr>
            <p:ph type="sldNum" sz="quarter" idx="11"/>
          </p:nvPr>
        </p:nvSpPr>
        <p:spPr/>
        <p:txBody>
          <a:bodyPr/>
          <a:lstStyle/>
          <a:p>
            <a:fld id="{5BD36294-2849-48A8-8531-5354CF3095D2}" type="slidenum">
              <a:rPr lang="en-US" smtClean="0"/>
              <a:pPr/>
              <a:t>2</a:t>
            </a:fld>
            <a:endParaRPr lang="en-US"/>
          </a:p>
        </p:txBody>
      </p:sp>
      <p:sp>
        <p:nvSpPr>
          <p:cNvPr id="3" name="Title 2">
            <a:extLst>
              <a:ext uri="{FF2B5EF4-FFF2-40B4-BE49-F238E27FC236}">
                <a16:creationId xmlns:a16="http://schemas.microsoft.com/office/drawing/2014/main" id="{25EA2293-35D5-CA90-07BF-AB1639819888}"/>
              </a:ext>
            </a:extLst>
          </p:cNvPr>
          <p:cNvSpPr>
            <a:spLocks noGrp="1"/>
          </p:cNvSpPr>
          <p:nvPr>
            <p:ph type="title"/>
          </p:nvPr>
        </p:nvSpPr>
        <p:spPr/>
        <p:txBody>
          <a:bodyPr/>
          <a:lstStyle/>
          <a:p>
            <a:r>
              <a:rPr lang="en-US" dirty="0"/>
              <a:t>Motivation</a:t>
            </a:r>
          </a:p>
        </p:txBody>
      </p:sp>
      <p:sp>
        <p:nvSpPr>
          <p:cNvPr id="4" name="Content Placeholder 3">
            <a:extLst>
              <a:ext uri="{FF2B5EF4-FFF2-40B4-BE49-F238E27FC236}">
                <a16:creationId xmlns:a16="http://schemas.microsoft.com/office/drawing/2014/main" id="{A46B970A-00D5-8FA0-4890-B4DEAF5A08F3}"/>
              </a:ext>
            </a:extLst>
          </p:cNvPr>
          <p:cNvSpPr>
            <a:spLocks noGrp="1"/>
          </p:cNvSpPr>
          <p:nvPr>
            <p:ph sz="quarter" idx="14"/>
          </p:nvPr>
        </p:nvSpPr>
        <p:spPr/>
        <p:txBody>
          <a:bodyPr>
            <a:normAutofit fontScale="92500"/>
          </a:bodyPr>
          <a:lstStyle/>
          <a:p>
            <a:pPr marL="342900" indent="-342900">
              <a:buFont typeface="Arial" panose="020B0604020202020204" pitchFamily="34" charset="0"/>
              <a:buChar char="•"/>
            </a:pPr>
            <a:r>
              <a:rPr lang="en-US" dirty="0"/>
              <a:t>Replace existing application: SCORE</a:t>
            </a:r>
          </a:p>
          <a:p>
            <a:pPr marL="800100" lvl="1" indent="-342900"/>
            <a:r>
              <a:rPr lang="en-US" dirty="0"/>
              <a:t>Java desktop application launched from OPIs</a:t>
            </a:r>
          </a:p>
          <a:p>
            <a:pPr marL="800100" lvl="1" indent="-342900"/>
            <a:r>
              <a:rPr lang="en-US" dirty="0"/>
              <a:t>Tied to Oracle database</a:t>
            </a:r>
          </a:p>
          <a:p>
            <a:pPr marL="1033463" lvl="2" indent="-342900"/>
            <a:r>
              <a:rPr lang="en-US" dirty="0"/>
              <a:t>Requires licensing</a:t>
            </a:r>
          </a:p>
          <a:p>
            <a:pPr marL="1033463" lvl="2" indent="-342900"/>
            <a:r>
              <a:rPr lang="en-US" dirty="0"/>
              <a:t>Relies on IT and Oracle technical support</a:t>
            </a:r>
          </a:p>
          <a:p>
            <a:pPr marL="1033463" lvl="2" indent="-342900"/>
            <a:r>
              <a:rPr lang="en-US" dirty="0"/>
              <a:t>Schema ill-suited to our control system</a:t>
            </a:r>
          </a:p>
          <a:p>
            <a:pPr marL="1257300" lvl="3" indent="-342900"/>
            <a:r>
              <a:rPr lang="en-US" dirty="0"/>
              <a:t>Fragmented snapshots</a:t>
            </a:r>
          </a:p>
          <a:p>
            <a:pPr marL="800100" lvl="1" indent="-342900"/>
            <a:r>
              <a:rPr lang="en-US" dirty="0"/>
              <a:t>Unwieldy enough that an operator created a separate restore UI</a:t>
            </a:r>
          </a:p>
          <a:p>
            <a:pPr marL="800100" lvl="1" indent="-342900"/>
            <a:r>
              <a:rPr lang="en-US" dirty="0"/>
              <a:t>Intermittently slow, difficult to debug, inflexible, </a:t>
            </a:r>
            <a:r>
              <a:rPr lang="en-US" dirty="0" err="1"/>
              <a:t>etc</a:t>
            </a:r>
            <a:endParaRPr lang="en-US" dirty="0"/>
          </a:p>
          <a:p>
            <a:pPr marL="342900" indent="-342900">
              <a:buFont typeface="Arial" panose="020B0604020202020204" pitchFamily="34" charset="0"/>
              <a:buChar char="•"/>
            </a:pPr>
            <a:r>
              <a:rPr lang="en-US" dirty="0"/>
              <a:t>Investigate stack as a template for future controls apps</a:t>
            </a:r>
          </a:p>
        </p:txBody>
      </p:sp>
      <p:sp>
        <p:nvSpPr>
          <p:cNvPr id="5" name="Footer Placeholder 4">
            <a:extLst>
              <a:ext uri="{FF2B5EF4-FFF2-40B4-BE49-F238E27FC236}">
                <a16:creationId xmlns:a16="http://schemas.microsoft.com/office/drawing/2014/main" id="{88065FA9-7BBB-F693-0265-C3C8C1BABD54}"/>
              </a:ext>
            </a:extLst>
          </p:cNvPr>
          <p:cNvSpPr>
            <a:spLocks noGrp="1"/>
          </p:cNvSpPr>
          <p:nvPr>
            <p:ph type="ftr" sz="quarter" idx="15"/>
          </p:nvPr>
        </p:nvSpPr>
        <p:spPr/>
        <p:txBody>
          <a:bodyPr/>
          <a:lstStyle/>
          <a:p>
            <a:r>
              <a:rPr lang="en-US" dirty="0"/>
              <a:t>04/22/26</a:t>
            </a:r>
          </a:p>
        </p:txBody>
      </p:sp>
    </p:spTree>
    <p:extLst>
      <p:ext uri="{BB962C8B-B14F-4D97-AF65-F5344CB8AC3E}">
        <p14:creationId xmlns:p14="http://schemas.microsoft.com/office/powerpoint/2010/main" val="307048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209953-8409-E337-1074-7ABD00419CBC}"/>
              </a:ext>
            </a:extLst>
          </p:cNvPr>
          <p:cNvSpPr>
            <a:spLocks noGrp="1"/>
          </p:cNvSpPr>
          <p:nvPr>
            <p:ph type="sldNum" sz="quarter" idx="11"/>
          </p:nvPr>
        </p:nvSpPr>
        <p:spPr/>
        <p:txBody>
          <a:bodyPr/>
          <a:lstStyle/>
          <a:p>
            <a:fld id="{5BD36294-2849-48A8-8531-5354CF3095D2}" type="slidenum">
              <a:rPr lang="en-US" smtClean="0"/>
              <a:pPr/>
              <a:t>3</a:t>
            </a:fld>
            <a:endParaRPr lang="en-US"/>
          </a:p>
        </p:txBody>
      </p:sp>
      <p:sp>
        <p:nvSpPr>
          <p:cNvPr id="3" name="Title 2">
            <a:extLst>
              <a:ext uri="{FF2B5EF4-FFF2-40B4-BE49-F238E27FC236}">
                <a16:creationId xmlns:a16="http://schemas.microsoft.com/office/drawing/2014/main" id="{A4DA2790-A6E1-5CCB-C545-C9128488A4DD}"/>
              </a:ext>
            </a:extLst>
          </p:cNvPr>
          <p:cNvSpPr>
            <a:spLocks noGrp="1"/>
          </p:cNvSpPr>
          <p:nvPr>
            <p:ph type="title"/>
          </p:nvPr>
        </p:nvSpPr>
        <p:spPr/>
        <p:txBody>
          <a:bodyPr/>
          <a:lstStyle/>
          <a:p>
            <a:r>
              <a:rPr lang="en-US" dirty="0"/>
              <a:t>Architecture</a:t>
            </a:r>
          </a:p>
        </p:txBody>
      </p:sp>
      <p:sp>
        <p:nvSpPr>
          <p:cNvPr id="5" name="Content Placeholder 4">
            <a:extLst>
              <a:ext uri="{FF2B5EF4-FFF2-40B4-BE49-F238E27FC236}">
                <a16:creationId xmlns:a16="http://schemas.microsoft.com/office/drawing/2014/main" id="{3C429AA2-E617-0707-DF65-6BCEC458FE6F}"/>
              </a:ext>
            </a:extLst>
          </p:cNvPr>
          <p:cNvSpPr>
            <a:spLocks noGrp="1"/>
          </p:cNvSpPr>
          <p:nvPr>
            <p:ph sz="quarter" idx="15"/>
          </p:nvPr>
        </p:nvSpPr>
        <p:spPr>
          <a:xfrm>
            <a:off x="6340166" y="1312163"/>
            <a:ext cx="2544916" cy="2849289"/>
          </a:xfrm>
        </p:spPr>
        <p:txBody>
          <a:bodyPr>
            <a:noAutofit/>
          </a:bodyPr>
          <a:lstStyle/>
          <a:p>
            <a:pPr marL="342900" indent="-342900">
              <a:buFont typeface="Arial" panose="020B0604020202020204" pitchFamily="34" charset="0"/>
              <a:buChar char="•"/>
            </a:pPr>
            <a:r>
              <a:rPr lang="en-US" sz="1300" dirty="0"/>
              <a:t>React with Typescript</a:t>
            </a:r>
          </a:p>
          <a:p>
            <a:pPr marL="342900" indent="-342900">
              <a:buFont typeface="Arial" panose="020B0604020202020204" pitchFamily="34" charset="0"/>
              <a:buChar char="•"/>
            </a:pPr>
            <a:r>
              <a:rPr lang="en-US" sz="1300" dirty="0"/>
              <a:t>Node</a:t>
            </a:r>
          </a:p>
          <a:p>
            <a:pPr marL="342900" indent="-342900">
              <a:buFont typeface="Arial" panose="020B0604020202020204" pitchFamily="34" charset="0"/>
              <a:buChar char="•"/>
            </a:pPr>
            <a:r>
              <a:rPr lang="en-US" sz="1300" dirty="0" err="1"/>
              <a:t>FastAPI</a:t>
            </a:r>
            <a:endParaRPr lang="en-US" sz="1300" dirty="0"/>
          </a:p>
          <a:p>
            <a:pPr marL="342900" indent="-342900">
              <a:buFont typeface="Arial" panose="020B0604020202020204" pitchFamily="34" charset="0"/>
              <a:buChar char="•"/>
            </a:pPr>
            <a:r>
              <a:rPr lang="en-US" sz="1300" dirty="0"/>
              <a:t>Redis</a:t>
            </a:r>
          </a:p>
          <a:p>
            <a:pPr marL="342900" indent="-342900">
              <a:buFont typeface="Arial" panose="020B0604020202020204" pitchFamily="34" charset="0"/>
              <a:buChar char="•"/>
            </a:pPr>
            <a:r>
              <a:rPr lang="en-US" sz="1300" dirty="0"/>
              <a:t>PostgreSQL with </a:t>
            </a:r>
            <a:r>
              <a:rPr lang="en-US" sz="1300" dirty="0" err="1"/>
              <a:t>SQLAlchemy</a:t>
            </a:r>
            <a:endParaRPr lang="en-US" sz="1300" dirty="0"/>
          </a:p>
          <a:p>
            <a:pPr marL="342900" indent="-342900">
              <a:buFont typeface="Arial" panose="020B0604020202020204" pitchFamily="34" charset="0"/>
              <a:buChar char="•"/>
            </a:pPr>
            <a:r>
              <a:rPr lang="en-US" sz="1300" dirty="0" err="1"/>
              <a:t>aioca</a:t>
            </a:r>
            <a:r>
              <a:rPr lang="en-US" sz="1300" dirty="0"/>
              <a:t> &amp; p4p</a:t>
            </a:r>
          </a:p>
          <a:p>
            <a:pPr marL="342900" indent="-342900">
              <a:buFont typeface="Arial" panose="020B0604020202020204" pitchFamily="34" charset="0"/>
              <a:buChar char="•"/>
            </a:pPr>
            <a:r>
              <a:rPr lang="en-US" sz="1300" dirty="0"/>
              <a:t>Tauri (to launch frontend as desktop app)</a:t>
            </a:r>
          </a:p>
          <a:p>
            <a:pPr marL="342900" indent="-342900">
              <a:buFont typeface="Arial" panose="020B0604020202020204" pitchFamily="34" charset="0"/>
              <a:buChar char="•"/>
            </a:pPr>
            <a:r>
              <a:rPr lang="en-US" sz="1300" dirty="0"/>
              <a:t>Docker Compose</a:t>
            </a:r>
          </a:p>
        </p:txBody>
      </p:sp>
      <p:sp>
        <p:nvSpPr>
          <p:cNvPr id="6" name="Footer Placeholder 5">
            <a:extLst>
              <a:ext uri="{FF2B5EF4-FFF2-40B4-BE49-F238E27FC236}">
                <a16:creationId xmlns:a16="http://schemas.microsoft.com/office/drawing/2014/main" id="{15B6F8C6-DBA1-A150-EC73-AA2171788B9B}"/>
              </a:ext>
            </a:extLst>
          </p:cNvPr>
          <p:cNvSpPr>
            <a:spLocks noGrp="1"/>
          </p:cNvSpPr>
          <p:nvPr>
            <p:ph type="ftr" sz="quarter" idx="16"/>
          </p:nvPr>
        </p:nvSpPr>
        <p:spPr/>
        <p:txBody>
          <a:bodyPr/>
          <a:lstStyle/>
          <a:p>
            <a:r>
              <a:rPr lang="en-US" dirty="0"/>
              <a:t>04/22/26</a:t>
            </a:r>
          </a:p>
        </p:txBody>
      </p:sp>
      <p:pic>
        <p:nvPicPr>
          <p:cNvPr id="18" name="Content Placeholder 17">
            <a:extLst>
              <a:ext uri="{FF2B5EF4-FFF2-40B4-BE49-F238E27FC236}">
                <a16:creationId xmlns:a16="http://schemas.microsoft.com/office/drawing/2014/main" id="{E4FB9DAB-DA8F-279E-19FB-8A1B7D8C1768}"/>
              </a:ext>
            </a:extLst>
          </p:cNvPr>
          <p:cNvPicPr>
            <a:picLocks noGrp="1" noChangeAspect="1"/>
          </p:cNvPicPr>
          <p:nvPr>
            <p:ph sz="quarter" idx="14"/>
          </p:nvPr>
        </p:nvPicPr>
        <p:blipFill>
          <a:blip r:embed="rId2"/>
          <a:stretch>
            <a:fillRect/>
          </a:stretch>
        </p:blipFill>
        <p:spPr>
          <a:xfrm>
            <a:off x="258918" y="1161288"/>
            <a:ext cx="5738332" cy="3090672"/>
          </a:xfrm>
          <a:prstGeom prst="rect">
            <a:avLst/>
          </a:prstGeom>
        </p:spPr>
      </p:pic>
    </p:spTree>
    <p:extLst>
      <p:ext uri="{BB962C8B-B14F-4D97-AF65-F5344CB8AC3E}">
        <p14:creationId xmlns:p14="http://schemas.microsoft.com/office/powerpoint/2010/main" val="4029497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70E05-8EBB-CEB6-8172-8EF86086E0A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9139F2-3E81-B8B3-CC60-52B6400A8634}"/>
              </a:ext>
            </a:extLst>
          </p:cNvPr>
          <p:cNvSpPr>
            <a:spLocks noGrp="1"/>
          </p:cNvSpPr>
          <p:nvPr>
            <p:ph type="sldNum" sz="quarter" idx="11"/>
          </p:nvPr>
        </p:nvSpPr>
        <p:spPr/>
        <p:txBody>
          <a:bodyPr/>
          <a:lstStyle/>
          <a:p>
            <a:fld id="{5BD36294-2849-48A8-8531-5354CF3095D2}" type="slidenum">
              <a:rPr lang="en-US" smtClean="0"/>
              <a:pPr/>
              <a:t>4</a:t>
            </a:fld>
            <a:endParaRPr lang="en-US"/>
          </a:p>
        </p:txBody>
      </p:sp>
      <p:sp>
        <p:nvSpPr>
          <p:cNvPr id="3" name="Title 2">
            <a:extLst>
              <a:ext uri="{FF2B5EF4-FFF2-40B4-BE49-F238E27FC236}">
                <a16:creationId xmlns:a16="http://schemas.microsoft.com/office/drawing/2014/main" id="{937A9FCD-5789-E1AE-F385-11C138644E7B}"/>
              </a:ext>
            </a:extLst>
          </p:cNvPr>
          <p:cNvSpPr>
            <a:spLocks noGrp="1"/>
          </p:cNvSpPr>
          <p:nvPr>
            <p:ph type="title"/>
          </p:nvPr>
        </p:nvSpPr>
        <p:spPr/>
        <p:txBody>
          <a:bodyPr/>
          <a:lstStyle/>
          <a:p>
            <a:r>
              <a:rPr lang="en-US" dirty="0"/>
              <a:t>Advantages</a:t>
            </a:r>
          </a:p>
        </p:txBody>
      </p:sp>
      <p:sp>
        <p:nvSpPr>
          <p:cNvPr id="5" name="Content Placeholder 4">
            <a:extLst>
              <a:ext uri="{FF2B5EF4-FFF2-40B4-BE49-F238E27FC236}">
                <a16:creationId xmlns:a16="http://schemas.microsoft.com/office/drawing/2014/main" id="{D2915576-A9A1-5F91-9815-3B8B5849387F}"/>
              </a:ext>
            </a:extLst>
          </p:cNvPr>
          <p:cNvSpPr>
            <a:spLocks noGrp="1"/>
          </p:cNvSpPr>
          <p:nvPr>
            <p:ph sz="quarter" idx="15"/>
          </p:nvPr>
        </p:nvSpPr>
        <p:spPr>
          <a:xfrm>
            <a:off x="4926564" y="1024998"/>
            <a:ext cx="3976503" cy="3713689"/>
          </a:xfrm>
        </p:spPr>
        <p:txBody>
          <a:bodyPr>
            <a:normAutofit fontScale="55000" lnSpcReduction="20000"/>
          </a:bodyPr>
          <a:lstStyle/>
          <a:p>
            <a:pPr marL="342900" indent="-342900">
              <a:buFont typeface="Arial" panose="020B0604020202020204" pitchFamily="34" charset="0"/>
              <a:buChar char="•"/>
            </a:pPr>
            <a:r>
              <a:rPr lang="en-US" sz="2700" dirty="0"/>
              <a:t>Faster to save / more responsive</a:t>
            </a:r>
          </a:p>
          <a:p>
            <a:pPr marL="800100" lvl="1" indent="-342900"/>
            <a:r>
              <a:rPr lang="en-US" dirty="0"/>
              <a:t>Each instance doesn’t have to make 40,000 EPICS calls per save or manage its own monitors</a:t>
            </a:r>
          </a:p>
          <a:p>
            <a:pPr marL="342900" indent="-342900">
              <a:buFont typeface="Arial" panose="020B0604020202020204" pitchFamily="34" charset="0"/>
              <a:buChar char="•"/>
            </a:pPr>
            <a:r>
              <a:rPr lang="en-US" sz="2700" dirty="0"/>
              <a:t>Backend API available to other tools</a:t>
            </a:r>
          </a:p>
          <a:p>
            <a:pPr marL="342900" indent="-342900">
              <a:buFont typeface="Arial" panose="020B0604020202020204" pitchFamily="34" charset="0"/>
              <a:buChar char="•"/>
            </a:pPr>
            <a:r>
              <a:rPr lang="en-US" sz="2700" dirty="0"/>
              <a:t>Cache data may be available to other tools</a:t>
            </a:r>
          </a:p>
          <a:p>
            <a:pPr marL="342900" indent="-342900">
              <a:buFont typeface="Arial" panose="020B0604020202020204" pitchFamily="34" charset="0"/>
              <a:buChar char="•"/>
            </a:pPr>
            <a:r>
              <a:rPr lang="en-US" sz="2700" dirty="0"/>
              <a:t>Users can manage the data</a:t>
            </a:r>
          </a:p>
          <a:p>
            <a:pPr marL="800100" lvl="1" indent="-342900"/>
            <a:r>
              <a:rPr lang="en-US" dirty="0"/>
              <a:t>e.g. PVs can be added and modified through the UI, rather than asking a database admin</a:t>
            </a:r>
          </a:p>
          <a:p>
            <a:pPr marL="342900" indent="-342900">
              <a:buFont typeface="Arial" panose="020B0604020202020204" pitchFamily="34" charset="0"/>
              <a:buChar char="•"/>
            </a:pPr>
            <a:r>
              <a:rPr lang="en-US" sz="2700" dirty="0"/>
              <a:t>Accessible without ssh</a:t>
            </a:r>
          </a:p>
          <a:p>
            <a:pPr marL="342900" indent="-342900">
              <a:buFont typeface="Arial" panose="020B0604020202020204" pitchFamily="34" charset="0"/>
              <a:buChar char="•"/>
            </a:pPr>
            <a:r>
              <a:rPr lang="en-US" sz="2700" dirty="0"/>
              <a:t>No Oracle!</a:t>
            </a:r>
          </a:p>
          <a:p>
            <a:pPr marL="342900" indent="-342900">
              <a:buFont typeface="Arial" panose="020B0604020202020204" pitchFamily="34" charset="0"/>
              <a:buChar char="•"/>
            </a:pPr>
            <a:r>
              <a:rPr lang="en-US" sz="2700" dirty="0"/>
              <a:t>Faster to develop</a:t>
            </a:r>
          </a:p>
          <a:p>
            <a:pPr marL="342900" indent="-342900">
              <a:buFont typeface="Arial" panose="020B0604020202020204" pitchFamily="34" charset="0"/>
              <a:buChar char="•"/>
            </a:pPr>
            <a:r>
              <a:rPr lang="en-US" sz="2700" dirty="0"/>
              <a:t>Better aesthetics (or at least more control)</a:t>
            </a:r>
          </a:p>
        </p:txBody>
      </p:sp>
      <p:sp>
        <p:nvSpPr>
          <p:cNvPr id="6" name="Footer Placeholder 5">
            <a:extLst>
              <a:ext uri="{FF2B5EF4-FFF2-40B4-BE49-F238E27FC236}">
                <a16:creationId xmlns:a16="http://schemas.microsoft.com/office/drawing/2014/main" id="{64C705AF-5F69-2C40-245D-7CA2220B5940}"/>
              </a:ext>
            </a:extLst>
          </p:cNvPr>
          <p:cNvSpPr>
            <a:spLocks noGrp="1"/>
          </p:cNvSpPr>
          <p:nvPr>
            <p:ph type="ftr" sz="quarter" idx="16"/>
          </p:nvPr>
        </p:nvSpPr>
        <p:spPr/>
        <p:txBody>
          <a:bodyPr/>
          <a:lstStyle/>
          <a:p>
            <a:r>
              <a:rPr lang="en-US" dirty="0"/>
              <a:t>04/22/26</a:t>
            </a:r>
          </a:p>
        </p:txBody>
      </p:sp>
      <p:pic>
        <p:nvPicPr>
          <p:cNvPr id="18" name="Content Placeholder 17">
            <a:extLst>
              <a:ext uri="{FF2B5EF4-FFF2-40B4-BE49-F238E27FC236}">
                <a16:creationId xmlns:a16="http://schemas.microsoft.com/office/drawing/2014/main" id="{E99EF84C-B06C-4A6C-A786-CCA61074E803}"/>
              </a:ext>
            </a:extLst>
          </p:cNvPr>
          <p:cNvPicPr>
            <a:picLocks noGrp="1" noChangeAspect="1"/>
          </p:cNvPicPr>
          <p:nvPr>
            <p:ph sz="quarter" idx="14"/>
          </p:nvPr>
        </p:nvPicPr>
        <p:blipFill>
          <a:blip r:embed="rId3"/>
          <a:stretch>
            <a:fillRect/>
          </a:stretch>
        </p:blipFill>
        <p:spPr>
          <a:xfrm>
            <a:off x="258918" y="1519027"/>
            <a:ext cx="4506699" cy="2427313"/>
          </a:xfrm>
          <a:prstGeom prst="rect">
            <a:avLst/>
          </a:prstGeom>
        </p:spPr>
      </p:pic>
    </p:spTree>
    <p:extLst>
      <p:ext uri="{BB962C8B-B14F-4D97-AF65-F5344CB8AC3E}">
        <p14:creationId xmlns:p14="http://schemas.microsoft.com/office/powerpoint/2010/main" val="393008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772466-BE80-9809-C084-347029197EB0}"/>
              </a:ext>
            </a:extLst>
          </p:cNvPr>
          <p:cNvSpPr>
            <a:spLocks noGrp="1"/>
          </p:cNvSpPr>
          <p:nvPr>
            <p:ph type="sldNum" sz="quarter" idx="11"/>
          </p:nvPr>
        </p:nvSpPr>
        <p:spPr/>
        <p:txBody>
          <a:bodyPr/>
          <a:lstStyle/>
          <a:p>
            <a:fld id="{5BD36294-2849-48A8-8531-5354CF3095D2}" type="slidenum">
              <a:rPr lang="en-US" smtClean="0"/>
              <a:pPr/>
              <a:t>5</a:t>
            </a:fld>
            <a:endParaRPr lang="en-US"/>
          </a:p>
        </p:txBody>
      </p:sp>
      <p:sp>
        <p:nvSpPr>
          <p:cNvPr id="3" name="Title 2">
            <a:extLst>
              <a:ext uri="{FF2B5EF4-FFF2-40B4-BE49-F238E27FC236}">
                <a16:creationId xmlns:a16="http://schemas.microsoft.com/office/drawing/2014/main" id="{696DF5D8-AB3D-FBB4-462B-93A7093D8ACC}"/>
              </a:ext>
            </a:extLst>
          </p:cNvPr>
          <p:cNvSpPr>
            <a:spLocks noGrp="1"/>
          </p:cNvSpPr>
          <p:nvPr>
            <p:ph type="title"/>
          </p:nvPr>
        </p:nvSpPr>
        <p:spPr/>
        <p:txBody>
          <a:bodyPr/>
          <a:lstStyle/>
          <a:p>
            <a:r>
              <a:rPr lang="en-US" dirty="0"/>
              <a:t>Image: List of Snapshots</a:t>
            </a:r>
          </a:p>
        </p:txBody>
      </p:sp>
      <p:sp>
        <p:nvSpPr>
          <p:cNvPr id="6" name="Footer Placeholder 5">
            <a:extLst>
              <a:ext uri="{FF2B5EF4-FFF2-40B4-BE49-F238E27FC236}">
                <a16:creationId xmlns:a16="http://schemas.microsoft.com/office/drawing/2014/main" id="{FDEA9BD9-F7F8-0EB7-D594-695B205AA990}"/>
              </a:ext>
            </a:extLst>
          </p:cNvPr>
          <p:cNvSpPr>
            <a:spLocks noGrp="1"/>
          </p:cNvSpPr>
          <p:nvPr>
            <p:ph type="ftr" sz="quarter" idx="16"/>
          </p:nvPr>
        </p:nvSpPr>
        <p:spPr/>
        <p:txBody>
          <a:bodyPr/>
          <a:lstStyle/>
          <a:p>
            <a:r>
              <a:rPr lang="en-US" dirty="0"/>
              <a:t>04/22/26</a:t>
            </a:r>
          </a:p>
        </p:txBody>
      </p:sp>
      <p:pic>
        <p:nvPicPr>
          <p:cNvPr id="8" name="Content Placeholder 10">
            <a:extLst>
              <a:ext uri="{FF2B5EF4-FFF2-40B4-BE49-F238E27FC236}">
                <a16:creationId xmlns:a16="http://schemas.microsoft.com/office/drawing/2014/main" id="{56CE9FD9-CCD8-50D4-C0AE-27CFA442FC0D}"/>
              </a:ext>
            </a:extLst>
          </p:cNvPr>
          <p:cNvPicPr>
            <a:picLocks noGrp="1" noChangeAspect="1"/>
          </p:cNvPicPr>
          <p:nvPr>
            <p:ph sz="quarter" idx="14"/>
          </p:nvPr>
        </p:nvPicPr>
        <p:blipFill>
          <a:blip r:embed="rId2"/>
          <a:stretch>
            <a:fillRect/>
          </a:stretch>
        </p:blipFill>
        <p:spPr>
          <a:xfrm>
            <a:off x="1002924" y="838547"/>
            <a:ext cx="7138149" cy="4097825"/>
          </a:xfrm>
          <a:prstGeom prst="rect">
            <a:avLst/>
          </a:prstGeom>
        </p:spPr>
      </p:pic>
    </p:spTree>
    <p:extLst>
      <p:ext uri="{BB962C8B-B14F-4D97-AF65-F5344CB8AC3E}">
        <p14:creationId xmlns:p14="http://schemas.microsoft.com/office/powerpoint/2010/main" val="1424301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171D9F-3B23-3A5C-4FDC-7CA9A40BD7A4}"/>
              </a:ext>
            </a:extLst>
          </p:cNvPr>
          <p:cNvSpPr>
            <a:spLocks noGrp="1"/>
          </p:cNvSpPr>
          <p:nvPr>
            <p:ph type="sldNum" sz="quarter" idx="11"/>
          </p:nvPr>
        </p:nvSpPr>
        <p:spPr/>
        <p:txBody>
          <a:bodyPr/>
          <a:lstStyle/>
          <a:p>
            <a:fld id="{5BD36294-2849-48A8-8531-5354CF3095D2}" type="slidenum">
              <a:rPr lang="en-US" smtClean="0"/>
              <a:pPr/>
              <a:t>6</a:t>
            </a:fld>
            <a:endParaRPr lang="en-US"/>
          </a:p>
        </p:txBody>
      </p:sp>
      <p:sp>
        <p:nvSpPr>
          <p:cNvPr id="3" name="Title 2">
            <a:extLst>
              <a:ext uri="{FF2B5EF4-FFF2-40B4-BE49-F238E27FC236}">
                <a16:creationId xmlns:a16="http://schemas.microsoft.com/office/drawing/2014/main" id="{652183D3-DF15-496E-99C5-126684E9934D}"/>
              </a:ext>
            </a:extLst>
          </p:cNvPr>
          <p:cNvSpPr>
            <a:spLocks noGrp="1"/>
          </p:cNvSpPr>
          <p:nvPr>
            <p:ph type="title"/>
          </p:nvPr>
        </p:nvSpPr>
        <p:spPr/>
        <p:txBody>
          <a:bodyPr/>
          <a:lstStyle/>
          <a:p>
            <a:r>
              <a:rPr lang="en-US" dirty="0"/>
              <a:t>Image: Filtered List of PVs</a:t>
            </a:r>
          </a:p>
        </p:txBody>
      </p:sp>
      <p:sp>
        <p:nvSpPr>
          <p:cNvPr id="6" name="Footer Placeholder 5">
            <a:extLst>
              <a:ext uri="{FF2B5EF4-FFF2-40B4-BE49-F238E27FC236}">
                <a16:creationId xmlns:a16="http://schemas.microsoft.com/office/drawing/2014/main" id="{DA2D3788-45A7-8290-96FB-D3335C3BDFDD}"/>
              </a:ext>
            </a:extLst>
          </p:cNvPr>
          <p:cNvSpPr>
            <a:spLocks noGrp="1"/>
          </p:cNvSpPr>
          <p:nvPr>
            <p:ph type="ftr" sz="quarter" idx="16"/>
          </p:nvPr>
        </p:nvSpPr>
        <p:spPr/>
        <p:txBody>
          <a:bodyPr/>
          <a:lstStyle/>
          <a:p>
            <a:r>
              <a:rPr lang="en-US" dirty="0"/>
              <a:t>04/22/26</a:t>
            </a:r>
          </a:p>
        </p:txBody>
      </p:sp>
      <p:pic>
        <p:nvPicPr>
          <p:cNvPr id="18" name="Picture 17">
            <a:extLst>
              <a:ext uri="{FF2B5EF4-FFF2-40B4-BE49-F238E27FC236}">
                <a16:creationId xmlns:a16="http://schemas.microsoft.com/office/drawing/2014/main" id="{4D948DA0-94BC-77CF-186D-CA114780D845}"/>
              </a:ext>
            </a:extLst>
          </p:cNvPr>
          <p:cNvPicPr>
            <a:picLocks noChangeAspect="1"/>
          </p:cNvPicPr>
          <p:nvPr/>
        </p:nvPicPr>
        <p:blipFill>
          <a:blip r:embed="rId2"/>
          <a:stretch>
            <a:fillRect/>
          </a:stretch>
        </p:blipFill>
        <p:spPr>
          <a:xfrm>
            <a:off x="1002925" y="838548"/>
            <a:ext cx="7138149" cy="4097826"/>
          </a:xfrm>
          <a:prstGeom prst="rect">
            <a:avLst/>
          </a:prstGeom>
        </p:spPr>
      </p:pic>
    </p:spTree>
    <p:extLst>
      <p:ext uri="{BB962C8B-B14F-4D97-AF65-F5344CB8AC3E}">
        <p14:creationId xmlns:p14="http://schemas.microsoft.com/office/powerpoint/2010/main" val="3212024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CEFAF2-6AC2-0AE7-3BA3-CAE712C66E45}"/>
              </a:ext>
            </a:extLst>
          </p:cNvPr>
          <p:cNvSpPr>
            <a:spLocks noGrp="1"/>
          </p:cNvSpPr>
          <p:nvPr>
            <p:ph type="sldNum" sz="quarter" idx="11"/>
          </p:nvPr>
        </p:nvSpPr>
        <p:spPr/>
        <p:txBody>
          <a:bodyPr/>
          <a:lstStyle/>
          <a:p>
            <a:fld id="{5BD36294-2849-48A8-8531-5354CF3095D2}" type="slidenum">
              <a:rPr lang="en-US" smtClean="0"/>
              <a:pPr/>
              <a:t>7</a:t>
            </a:fld>
            <a:endParaRPr lang="en-US"/>
          </a:p>
        </p:txBody>
      </p:sp>
      <p:sp>
        <p:nvSpPr>
          <p:cNvPr id="3" name="Title 2">
            <a:extLst>
              <a:ext uri="{FF2B5EF4-FFF2-40B4-BE49-F238E27FC236}">
                <a16:creationId xmlns:a16="http://schemas.microsoft.com/office/drawing/2014/main" id="{F89ED341-AF26-50AD-B9C3-CE0B1288E673}"/>
              </a:ext>
            </a:extLst>
          </p:cNvPr>
          <p:cNvSpPr>
            <a:spLocks noGrp="1"/>
          </p:cNvSpPr>
          <p:nvPr>
            <p:ph type="title"/>
          </p:nvPr>
        </p:nvSpPr>
        <p:spPr/>
        <p:txBody>
          <a:bodyPr/>
          <a:lstStyle/>
          <a:p>
            <a:r>
              <a:rPr lang="en-US" dirty="0"/>
              <a:t>Image: Filtered List of PV Values in Snapshot</a:t>
            </a:r>
          </a:p>
        </p:txBody>
      </p:sp>
      <p:sp>
        <p:nvSpPr>
          <p:cNvPr id="6" name="Footer Placeholder 5">
            <a:extLst>
              <a:ext uri="{FF2B5EF4-FFF2-40B4-BE49-F238E27FC236}">
                <a16:creationId xmlns:a16="http://schemas.microsoft.com/office/drawing/2014/main" id="{9FD8E5CE-8196-0AE3-D330-DF2387E09BD2}"/>
              </a:ext>
            </a:extLst>
          </p:cNvPr>
          <p:cNvSpPr>
            <a:spLocks noGrp="1"/>
          </p:cNvSpPr>
          <p:nvPr>
            <p:ph type="ftr" sz="quarter" idx="16"/>
          </p:nvPr>
        </p:nvSpPr>
        <p:spPr/>
        <p:txBody>
          <a:bodyPr/>
          <a:lstStyle/>
          <a:p>
            <a:r>
              <a:rPr lang="en-US" dirty="0"/>
              <a:t>04/22/26</a:t>
            </a:r>
          </a:p>
        </p:txBody>
      </p:sp>
      <p:pic>
        <p:nvPicPr>
          <p:cNvPr id="11" name="Content Placeholder 7">
            <a:extLst>
              <a:ext uri="{FF2B5EF4-FFF2-40B4-BE49-F238E27FC236}">
                <a16:creationId xmlns:a16="http://schemas.microsoft.com/office/drawing/2014/main" id="{756F3BDE-DE0A-F0ED-2CF8-0C50159DD779}"/>
              </a:ext>
            </a:extLst>
          </p:cNvPr>
          <p:cNvPicPr>
            <a:picLocks noGrp="1" noChangeAspect="1"/>
          </p:cNvPicPr>
          <p:nvPr>
            <p:ph sz="quarter" idx="14"/>
          </p:nvPr>
        </p:nvPicPr>
        <p:blipFill>
          <a:blip r:embed="rId2"/>
          <a:stretch>
            <a:fillRect/>
          </a:stretch>
        </p:blipFill>
        <p:spPr>
          <a:xfrm>
            <a:off x="1002924" y="838548"/>
            <a:ext cx="7138149" cy="4102546"/>
          </a:xfrm>
          <a:prstGeom prst="rect">
            <a:avLst/>
          </a:prstGeom>
        </p:spPr>
      </p:pic>
    </p:spTree>
    <p:extLst>
      <p:ext uri="{BB962C8B-B14F-4D97-AF65-F5344CB8AC3E}">
        <p14:creationId xmlns:p14="http://schemas.microsoft.com/office/powerpoint/2010/main" val="2992540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B81F11-4EE1-6D60-2656-EFB9DC1079C4}"/>
              </a:ext>
            </a:extLst>
          </p:cNvPr>
          <p:cNvSpPr>
            <a:spLocks noGrp="1"/>
          </p:cNvSpPr>
          <p:nvPr>
            <p:ph type="sldNum" sz="quarter" idx="11"/>
          </p:nvPr>
        </p:nvSpPr>
        <p:spPr/>
        <p:txBody>
          <a:bodyPr/>
          <a:lstStyle/>
          <a:p>
            <a:fld id="{5BD36294-2849-48A8-8531-5354CF3095D2}" type="slidenum">
              <a:rPr lang="en-US" smtClean="0"/>
              <a:pPr/>
              <a:t>8</a:t>
            </a:fld>
            <a:endParaRPr lang="en-US"/>
          </a:p>
        </p:txBody>
      </p:sp>
      <p:sp>
        <p:nvSpPr>
          <p:cNvPr id="3" name="Title 2">
            <a:extLst>
              <a:ext uri="{FF2B5EF4-FFF2-40B4-BE49-F238E27FC236}">
                <a16:creationId xmlns:a16="http://schemas.microsoft.com/office/drawing/2014/main" id="{9E56D2CC-037C-B169-9F7B-FF13087C1D41}"/>
              </a:ext>
            </a:extLst>
          </p:cNvPr>
          <p:cNvSpPr>
            <a:spLocks noGrp="1"/>
          </p:cNvSpPr>
          <p:nvPr>
            <p:ph type="title"/>
          </p:nvPr>
        </p:nvSpPr>
        <p:spPr/>
        <p:txBody>
          <a:bodyPr/>
          <a:lstStyle/>
          <a:p>
            <a:r>
              <a:rPr lang="en-US" dirty="0"/>
              <a:t>Image: Comparison of PV Values in Two Snapshots</a:t>
            </a:r>
          </a:p>
        </p:txBody>
      </p:sp>
      <p:sp>
        <p:nvSpPr>
          <p:cNvPr id="6" name="Footer Placeholder 5">
            <a:extLst>
              <a:ext uri="{FF2B5EF4-FFF2-40B4-BE49-F238E27FC236}">
                <a16:creationId xmlns:a16="http://schemas.microsoft.com/office/drawing/2014/main" id="{94740C82-13DC-9386-CCC4-B2B33293BBA0}"/>
              </a:ext>
            </a:extLst>
          </p:cNvPr>
          <p:cNvSpPr>
            <a:spLocks noGrp="1"/>
          </p:cNvSpPr>
          <p:nvPr>
            <p:ph type="ftr" sz="quarter" idx="16"/>
          </p:nvPr>
        </p:nvSpPr>
        <p:spPr/>
        <p:txBody>
          <a:bodyPr/>
          <a:lstStyle/>
          <a:p>
            <a:r>
              <a:rPr lang="en-US" dirty="0"/>
              <a:t>04/22/26</a:t>
            </a:r>
          </a:p>
        </p:txBody>
      </p:sp>
      <p:pic>
        <p:nvPicPr>
          <p:cNvPr id="19" name="Picture 18">
            <a:extLst>
              <a:ext uri="{FF2B5EF4-FFF2-40B4-BE49-F238E27FC236}">
                <a16:creationId xmlns:a16="http://schemas.microsoft.com/office/drawing/2014/main" id="{7B8B7C2E-E2F5-3B30-7E3E-4843BD9FA3E3}"/>
              </a:ext>
            </a:extLst>
          </p:cNvPr>
          <p:cNvPicPr>
            <a:picLocks noChangeAspect="1"/>
          </p:cNvPicPr>
          <p:nvPr/>
        </p:nvPicPr>
        <p:blipFill>
          <a:blip r:embed="rId2"/>
          <a:stretch>
            <a:fillRect/>
          </a:stretch>
        </p:blipFill>
        <p:spPr>
          <a:xfrm>
            <a:off x="1002925" y="838547"/>
            <a:ext cx="7138149" cy="4102546"/>
          </a:xfrm>
          <a:prstGeom prst="rect">
            <a:avLst/>
          </a:prstGeom>
        </p:spPr>
      </p:pic>
    </p:spTree>
    <p:extLst>
      <p:ext uri="{BB962C8B-B14F-4D97-AF65-F5344CB8AC3E}">
        <p14:creationId xmlns:p14="http://schemas.microsoft.com/office/powerpoint/2010/main" val="814148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38BC0D-A16E-F661-574F-0F2F287A3291}"/>
              </a:ext>
            </a:extLst>
          </p:cNvPr>
          <p:cNvSpPr>
            <a:spLocks noGrp="1"/>
          </p:cNvSpPr>
          <p:nvPr>
            <p:ph type="sldNum" sz="quarter" idx="11"/>
          </p:nvPr>
        </p:nvSpPr>
        <p:spPr/>
        <p:txBody>
          <a:bodyPr/>
          <a:lstStyle/>
          <a:p>
            <a:fld id="{5BD36294-2849-48A8-8531-5354CF3095D2}" type="slidenum">
              <a:rPr lang="en-US" smtClean="0"/>
              <a:pPr/>
              <a:t>9</a:t>
            </a:fld>
            <a:endParaRPr lang="en-US"/>
          </a:p>
        </p:txBody>
      </p:sp>
      <p:sp>
        <p:nvSpPr>
          <p:cNvPr id="3" name="Title 2">
            <a:extLst>
              <a:ext uri="{FF2B5EF4-FFF2-40B4-BE49-F238E27FC236}">
                <a16:creationId xmlns:a16="http://schemas.microsoft.com/office/drawing/2014/main" id="{BE40FA57-3585-96CD-48C5-F96A61E7C720}"/>
              </a:ext>
            </a:extLst>
          </p:cNvPr>
          <p:cNvSpPr>
            <a:spLocks noGrp="1"/>
          </p:cNvSpPr>
          <p:nvPr>
            <p:ph type="title"/>
          </p:nvPr>
        </p:nvSpPr>
        <p:spPr/>
        <p:txBody>
          <a:bodyPr/>
          <a:lstStyle/>
          <a:p>
            <a:r>
              <a:rPr lang="en-US" dirty="0"/>
              <a:t>Upcoming Goals</a:t>
            </a:r>
          </a:p>
        </p:txBody>
      </p:sp>
      <p:sp>
        <p:nvSpPr>
          <p:cNvPr id="4" name="Content Placeholder 3">
            <a:extLst>
              <a:ext uri="{FF2B5EF4-FFF2-40B4-BE49-F238E27FC236}">
                <a16:creationId xmlns:a16="http://schemas.microsoft.com/office/drawing/2014/main" id="{235792AA-EF40-B73F-5DF2-33B0C538BBCC}"/>
              </a:ext>
            </a:extLst>
          </p:cNvPr>
          <p:cNvSpPr>
            <a:spLocks noGrp="1"/>
          </p:cNvSpPr>
          <p:nvPr>
            <p:ph sz="quarter" idx="14"/>
          </p:nvPr>
        </p:nvSpPr>
        <p:spPr/>
        <p:txBody>
          <a:bodyPr>
            <a:noAutofit/>
          </a:bodyPr>
          <a:lstStyle/>
          <a:p>
            <a:pPr marL="342900" indent="-342900">
              <a:buFont typeface="Arial" panose="020B0604020202020204" pitchFamily="34" charset="0"/>
              <a:buChar char="•"/>
            </a:pPr>
            <a:r>
              <a:rPr lang="en-US" sz="1500" dirty="0"/>
              <a:t>Features:</a:t>
            </a:r>
          </a:p>
          <a:p>
            <a:pPr marL="800100" lvl="1" indent="-342900"/>
            <a:r>
              <a:rPr lang="en-US" sz="1300" dirty="0"/>
              <a:t>Saved values for certain PVs shown in the table of snapshots</a:t>
            </a:r>
          </a:p>
          <a:p>
            <a:pPr marL="1033463" lvl="2" indent="-342900"/>
            <a:r>
              <a:rPr lang="en-US" sz="1200" dirty="0"/>
              <a:t>e.g. total beam energy, peak current, energy loss</a:t>
            </a:r>
          </a:p>
          <a:p>
            <a:pPr marL="800100" lvl="1" indent="-342900"/>
            <a:r>
              <a:rPr lang="en-US" sz="1300" dirty="0"/>
              <a:t>Build snapshots on-demand using data from Archiver Appliance</a:t>
            </a:r>
          </a:p>
          <a:p>
            <a:pPr marL="800100" lvl="1" indent="-342900"/>
            <a:r>
              <a:rPr lang="en-US" sz="1300" dirty="0"/>
              <a:t>Container orchestration</a:t>
            </a:r>
          </a:p>
          <a:p>
            <a:pPr marL="342900" indent="-342900">
              <a:buFont typeface="Arial" panose="020B0604020202020204" pitchFamily="34" charset="0"/>
              <a:buChar char="•"/>
            </a:pPr>
            <a:r>
              <a:rPr lang="en-US" sz="1500" dirty="0"/>
              <a:t>Possible Features:</a:t>
            </a:r>
          </a:p>
          <a:p>
            <a:pPr marL="800100" lvl="1" indent="-342900"/>
            <a:r>
              <a:rPr lang="en-US" sz="1300" dirty="0"/>
              <a:t>Access control based on IP address</a:t>
            </a:r>
          </a:p>
          <a:p>
            <a:pPr marL="1033463" lvl="2" indent="-342900"/>
            <a:r>
              <a:rPr lang="en-US" sz="1200" dirty="0"/>
              <a:t>Our operators don’t like logging in to things, so we may be able to whitelist OPIs</a:t>
            </a:r>
          </a:p>
          <a:p>
            <a:pPr marL="800100" lvl="1" indent="-342900"/>
            <a:r>
              <a:rPr lang="en-US" sz="1300" dirty="0"/>
              <a:t>Support for accessing multiple databases from one frontend</a:t>
            </a:r>
          </a:p>
          <a:p>
            <a:pPr marL="1033463" lvl="2" indent="-342900"/>
            <a:r>
              <a:rPr lang="en-US" sz="1200" dirty="0"/>
              <a:t>May make it easier to manage multiple facilities within one deployment, like LCLS / LCLS-II</a:t>
            </a:r>
          </a:p>
          <a:p>
            <a:pPr marL="342900" indent="-342900">
              <a:buFont typeface="Arial" panose="020B0604020202020204" pitchFamily="34" charset="0"/>
              <a:buChar char="•"/>
            </a:pPr>
            <a:r>
              <a:rPr lang="en-US" sz="1500" dirty="0"/>
              <a:t>Deployments:</a:t>
            </a:r>
          </a:p>
          <a:p>
            <a:pPr marL="800100" lvl="1" indent="-342900"/>
            <a:r>
              <a:rPr lang="en-US" sz="1300" dirty="0"/>
              <a:t>Production deployment to NLCTA control room</a:t>
            </a:r>
          </a:p>
          <a:p>
            <a:pPr marL="1033463" lvl="2" indent="-342900"/>
            <a:r>
              <a:rPr lang="en-US" sz="1200" dirty="0"/>
              <a:t>~500 PVs in system</a:t>
            </a:r>
          </a:p>
          <a:p>
            <a:pPr marL="800100" lvl="1" indent="-342900"/>
            <a:r>
              <a:rPr lang="en-US" sz="1300" dirty="0"/>
              <a:t>Production deployment to LCLS / LCLS-II</a:t>
            </a:r>
          </a:p>
          <a:p>
            <a:pPr marL="1033463" lvl="2" indent="-342900"/>
            <a:r>
              <a:rPr lang="en-US" sz="1200" dirty="0"/>
              <a:t>~40,000 PVs in system</a:t>
            </a:r>
          </a:p>
        </p:txBody>
      </p:sp>
      <p:sp>
        <p:nvSpPr>
          <p:cNvPr id="5" name="Footer Placeholder 4">
            <a:extLst>
              <a:ext uri="{FF2B5EF4-FFF2-40B4-BE49-F238E27FC236}">
                <a16:creationId xmlns:a16="http://schemas.microsoft.com/office/drawing/2014/main" id="{4D988309-21C8-497A-5F50-AE3F012B0E96}"/>
              </a:ext>
            </a:extLst>
          </p:cNvPr>
          <p:cNvSpPr>
            <a:spLocks noGrp="1"/>
          </p:cNvSpPr>
          <p:nvPr>
            <p:ph type="ftr" sz="quarter" idx="15"/>
          </p:nvPr>
        </p:nvSpPr>
        <p:spPr/>
        <p:txBody>
          <a:bodyPr/>
          <a:lstStyle/>
          <a:p>
            <a:r>
              <a:rPr lang="en-US" dirty="0"/>
              <a:t>04/22/26</a:t>
            </a:r>
          </a:p>
        </p:txBody>
      </p:sp>
    </p:spTree>
    <p:extLst>
      <p:ext uri="{BB962C8B-B14F-4D97-AF65-F5344CB8AC3E}">
        <p14:creationId xmlns:p14="http://schemas.microsoft.com/office/powerpoint/2010/main" val="139289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SLACTheme">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LACTheme" id="{5F5F7DA2-45D2-A047-8C46-44740E88EA33}" vid="{035441BE-5BF9-CB49-9EEB-326567696D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SLACTheme</Template>
  <TotalTime>7319</TotalTime>
  <Words>508</Words>
  <Application>Microsoft Macintosh PowerPoint</Application>
  <PresentationFormat>On-screen Show (16:9)</PresentationFormat>
  <Paragraphs>89</Paragraphs>
  <Slides>10</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Aptos</vt:lpstr>
      <vt:lpstr>Arial</vt:lpstr>
      <vt:lpstr>SLACTheme</vt:lpstr>
      <vt:lpstr>Squirrel</vt:lpstr>
      <vt:lpstr>Motivation</vt:lpstr>
      <vt:lpstr>Architecture</vt:lpstr>
      <vt:lpstr>Advantages</vt:lpstr>
      <vt:lpstr>Image: List of Snapshots</vt:lpstr>
      <vt:lpstr>Image: Filtered List of PVs</vt:lpstr>
      <vt:lpstr>Image: Filtered List of PV Values in Snapshot</vt:lpstr>
      <vt:lpstr>Image: Comparison of PV Values in Two Snapshots</vt:lpstr>
      <vt:lpstr>Upcoming Goals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Agrawal, Devan A.</dc:creator>
  <cp:lastModifiedBy>Agrawal, Devan A.</cp:lastModifiedBy>
  <cp:revision>2</cp:revision>
  <dcterms:created xsi:type="dcterms:W3CDTF">2026-04-16T21:10:32Z</dcterms:created>
  <dcterms:modified xsi:type="dcterms:W3CDTF">2026-04-21T23:10:01Z</dcterms:modified>
</cp:coreProperties>
</file>