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7_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1" r:id="rId13"/>
    <p:sldId id="268" r:id="rId14"/>
    <p:sldId id="269" r:id="rId15"/>
    <p:sldId id="275" r:id="rId16"/>
    <p:sldId id="276" r:id="rId17"/>
    <p:sldId id="277" r:id="rId18"/>
    <p:sldId id="279" r:id="rId19"/>
    <p:sldId id="278" r:id="rId20"/>
    <p:sldId id="283" r:id="rId21"/>
    <p:sldId id="281" r:id="rId22"/>
    <p:sldId id="282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69D730-017F-D7F4-A409-E705AE3B0C66}" name="Jonas Petersson" initials="JP" userId="S::jonas.petersson@ess.eu::0734dc7d-8b5f-4445-95f0-671f1f4d4111" providerId="AD"/>
  <p188:author id="{699895B0-A8A4-FF2C-7E5D-7E3DD78E8AB5}" name="Vincent Hardion" initials="VH" userId="S::vincent.hardion@ess.eu::7b3ff706-fd25-4efd-8d0b-0037d0e355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5119A1-19BF-BFA8-09EA-7728D22ECC50}" v="367" dt="2026-04-21T13:33:15.165"/>
    <p1510:client id="{29BE5A5C-7609-9DB3-58A8-FE655165A5C8}" v="1209" dt="2026-04-21T10:06:23.318"/>
    <p1510:client id="{AEA1D82B-2EE5-CE38-67E4-19A4785A91B0}" v="2" dt="2026-04-21T07:23:58.73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F2"/>
          </a:solidFill>
        </a:fill>
      </a:tcStyle>
    </a:wholeTbl>
    <a:band2H>
      <a:tcTxStyle/>
      <a:tcStyle>
        <a:tcBdr/>
        <a:fill>
          <a:solidFill>
            <a:srgbClr val="E6EF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8CA"/>
          </a:solidFill>
        </a:fill>
      </a:tcStyle>
    </a:wholeTbl>
    <a:band2H>
      <a:tcTxStyle/>
      <a:tcStyle>
        <a:tcBdr/>
        <a:fill>
          <a:solidFill>
            <a:srgbClr val="EFF4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CAD8"/>
          </a:solidFill>
        </a:fill>
      </a:tcStyle>
    </a:wholeTbl>
    <a:band2H>
      <a:tcTxStyle/>
      <a:tcStyle>
        <a:tcBdr/>
        <a:fill>
          <a:solidFill>
            <a:srgbClr val="EC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0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41E04A0-1AB1-42A0-9ECF-5AAC6B72A9E3}" authorId="{C269D730-017F-D7F4-A409-E705AE3B0C66}" created="2026-04-21T07:23:58.73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3"/>
      <ac:spMk id="297" creationId="{00000000-0000-0000-0000-000000000000}"/>
      <ac:txMk cp="78" len="3">
        <ac:context len="189" hash="3228420092"/>
      </ac:txMk>
    </ac:txMkLst>
    <p188:pos x="3957850" y="1626358"/>
    <p188:txBody>
      <a:bodyPr/>
      <a:lstStyle/>
      <a:p>
        <a:r>
          <a:rPr lang="en-US"/>
          <a:t>nit: SINQ and PSI should probably be the same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4-21T12:16:56.831" authorId="{699895B0-A8A4-FF2C-7E5D-7E3DD78E8AB5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buSzPct val="100000"/>
              <a:buFont typeface="Arial"/>
              <a:buChar char="•"/>
            </a:pPr>
            <a:r>
              <a:t>ESS cold commissioning phase → transition to hot commissioning, then operations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Focus on </a:t>
            </a:r>
            <a:r>
              <a:rPr b="1"/>
              <a:t>instrument control experience</a:t>
            </a:r>
            <a:r>
              <a:t>, not detailed architecture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Joint perspective: </a:t>
            </a:r>
            <a:r>
              <a:rPr b="1"/>
              <a:t>ECDC + LOKI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6582" y="6240781"/>
            <a:ext cx="221018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0" indent="-306562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1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122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6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3" y="6542263"/>
            <a:ext cx="221019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0" indent="-306562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2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133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6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3" y="6542263"/>
            <a:ext cx="221019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ktangel 6"/>
          <p:cNvSpPr/>
          <p:nvPr/>
        </p:nvSpPr>
        <p:spPr>
          <a:xfrm>
            <a:off x="0" y="388592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1930393" y="1153619"/>
            <a:ext cx="8640003" cy="23876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Rektangel 7"/>
          <p:cNvSpPr/>
          <p:nvPr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144" name="Bildobjekt 8" descr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7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6582" y="6240781"/>
            <a:ext cx="221018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49" indent="-306562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4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155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7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3" y="6542263"/>
            <a:ext cx="221019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tshållare för bild 6"/>
          <p:cNvSpPr>
            <a:spLocks noGrp="1"/>
          </p:cNvSpPr>
          <p:nvPr>
            <p:ph type="pic" sz="half" idx="21"/>
          </p:nvPr>
        </p:nvSpPr>
        <p:spPr>
          <a:xfrm>
            <a:off x="6373812" y="1562100"/>
            <a:ext cx="4994278" cy="47688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4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1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8" y="1562399"/>
            <a:ext cx="4993790" cy="4768066"/>
          </a:xfrm>
          <a:prstGeom prst="rect">
            <a:avLst/>
          </a:prstGeom>
        </p:spPr>
        <p:txBody>
          <a:bodyPr>
            <a:normAutofit/>
          </a:bodyPr>
          <a:lstStyle>
            <a:lvl2pPr marL="359999" indent="-215999"/>
            <a:lvl3pPr marL="496443" indent="-244443"/>
            <a:lvl4pPr marL="641248" indent="-281250"/>
            <a:lvl5pPr marL="798610" indent="-33061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Platshållare för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167" name="Rektangel 10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168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7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3" y="6542263"/>
            <a:ext cx="221019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ktangel 5"/>
          <p:cNvSpPr/>
          <p:nvPr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77" name="Rektangel 7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78" name="Platshållare för bild 12"/>
          <p:cNvSpPr>
            <a:spLocks noGrp="1"/>
          </p:cNvSpPr>
          <p:nvPr>
            <p:ph type="pic" idx="21"/>
          </p:nvPr>
        </p:nvSpPr>
        <p:spPr>
          <a:xfrm>
            <a:off x="6477710" y="0"/>
            <a:ext cx="571429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4609" y="417442"/>
            <a:ext cx="828003" cy="7992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buChar char="§"/>
              <a:defRPr sz="100">
                <a:noFill/>
              </a:defRPr>
            </a:lvl2pPr>
            <a:lvl3pPr marL="345721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Platshållare för text 6"/>
          <p:cNvSpPr>
            <a:spLocks noGrp="1"/>
          </p:cNvSpPr>
          <p:nvPr>
            <p:ph type="body" sz="quarter" idx="22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81" name="Platshållare för text 2"/>
          <p:cNvSpPr>
            <a:spLocks noGrp="1"/>
          </p:cNvSpPr>
          <p:nvPr>
            <p:ph type="body" sz="quarter" idx="23" hasCustomPrompt="1"/>
          </p:nvPr>
        </p:nvSpPr>
        <p:spPr>
          <a:xfrm>
            <a:off x="1230491" y="1051130"/>
            <a:ext cx="4255909" cy="82915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ClrTx/>
              <a:buSzTx/>
              <a:buFontTx/>
              <a:buNone/>
              <a:defRPr sz="4800">
                <a:solidFill>
                  <a:srgbClr val="FFFFFF"/>
                </a:solidFill>
              </a:defRPr>
            </a:lvl1pPr>
          </a:lstStyle>
          <a:p>
            <a:r>
              <a:t># (chapter)</a:t>
            </a:r>
          </a:p>
        </p:txBody>
      </p:sp>
      <p:sp>
        <p:nvSpPr>
          <p:cNvPr id="182" name="Platshållare för text 2"/>
          <p:cNvSpPr>
            <a:spLocks noGrp="1"/>
          </p:cNvSpPr>
          <p:nvPr>
            <p:ph type="body" sz="quarter" idx="24" hasCustomPrompt="1"/>
          </p:nvPr>
        </p:nvSpPr>
        <p:spPr>
          <a:xfrm>
            <a:off x="1230491" y="2169209"/>
            <a:ext cx="4255909" cy="24626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t>Headline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3" y="6550576"/>
            <a:ext cx="221019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1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4398" y="1562399"/>
            <a:ext cx="3255413" cy="4768066"/>
          </a:xfrm>
          <a:prstGeom prst="rect">
            <a:avLst/>
          </a:prstGeom>
        </p:spPr>
        <p:txBody>
          <a:bodyPr>
            <a:normAutofit/>
          </a:bodyPr>
          <a:lstStyle>
            <a:lvl2pPr marL="359999" indent="-215999"/>
            <a:lvl3pPr marL="495437" indent="-243023"/>
            <a:lvl4pPr marL="643135" indent="-282772"/>
            <a:lvl5pPr marL="798610" indent="-33061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Platshållare för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193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194" name="Bildobjekt 15" descr="Bildobjek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7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3" y="6542263"/>
            <a:ext cx="221019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/>
          </a:bodyPr>
          <a:lstStyle>
            <a:lvl2pPr marL="358775" indent="-215900"/>
            <a:lvl3pPr marL="449262" indent="-196850"/>
            <a:lvl4pPr marL="541337" indent="-180000"/>
            <a:lvl5pPr marL="630000" indent="-161999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Platshållare för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205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6" name="Bildobjekt 15" descr="Bildobjek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6582" y="6240781"/>
            <a:ext cx="221018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8" indent="-32087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6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7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6582" y="6240781"/>
            <a:ext cx="221018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8" indent="-32087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7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8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6582" y="6240781"/>
            <a:ext cx="221018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6"/>
          <p:cNvSpPr/>
          <p:nvPr/>
        </p:nvSpPr>
        <p:spPr>
          <a:xfrm>
            <a:off x="-4" y="0"/>
            <a:ext cx="12192003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930393" y="1153619"/>
            <a:ext cx="8640003" cy="23876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30393" y="3883392"/>
            <a:ext cx="8640003" cy="921365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Rektangel 7"/>
          <p:cNvSpPr/>
          <p:nvPr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25" name="Bildobjekt 8" descr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7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1930393" y="5605695"/>
            <a:ext cx="6290895" cy="459885"/>
          </a:xfrm>
          <a:prstGeom prst="rect">
            <a:avLst/>
          </a:prstGeom>
        </p:spPr>
        <p:txBody>
          <a:bodyPr lIns="18000" tIns="18000" rIns="18000" bIns="18000" anchor="b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200" b="1" cap="all" spc="100">
                <a:solidFill>
                  <a:srgbClr val="FFFFFF"/>
                </a:solidFill>
              </a:defRPr>
            </a:lvl1pPr>
          </a:lstStyle>
          <a:p>
            <a:r>
              <a:t>presented by &lt;name nameson&gt;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6582" y="6240781"/>
            <a:ext cx="221018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8"/>
          <p:cNvSpPr/>
          <p:nvPr/>
        </p:nvSpPr>
        <p:spPr>
          <a:xfrm>
            <a:off x="0" y="16274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5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Headline</a:t>
            </a:r>
          </a:p>
        </p:txBody>
      </p:sp>
      <p:sp>
        <p:nvSpPr>
          <p:cNvPr id="36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37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7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xfrm>
            <a:off x="1195646" y="1640719"/>
            <a:ext cx="10042075" cy="4375521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Clr>
                <a:srgbClr val="FFFFFF"/>
              </a:buClr>
              <a:buFontTx/>
              <a:buAutoNum type="arabicPeriod"/>
              <a:defRPr>
                <a:solidFill>
                  <a:srgbClr val="FFFFFF"/>
                </a:solidFill>
              </a:defRPr>
            </a:lvl1pPr>
            <a:lvl2pPr marL="0" indent="0">
              <a:buClr>
                <a:srgbClr val="FFFFFF"/>
              </a:buClr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4" y="6542263"/>
            <a:ext cx="221018" cy="2311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ktangel 5"/>
          <p:cNvSpPr/>
          <p:nvPr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7" name="Rektangel 7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8" name="Platshållare för bild 12"/>
          <p:cNvSpPr>
            <a:spLocks noGrp="1"/>
          </p:cNvSpPr>
          <p:nvPr>
            <p:ph type="pic" idx="21"/>
          </p:nvPr>
        </p:nvSpPr>
        <p:spPr>
          <a:xfrm>
            <a:off x="6477710" y="0"/>
            <a:ext cx="571429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4609" y="417442"/>
            <a:ext cx="828002" cy="79920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defRPr sz="100">
                <a:noFill/>
              </a:defRPr>
            </a:lvl2pPr>
            <a:lvl3pPr marL="345721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Platshållare för text 6"/>
          <p:cNvSpPr>
            <a:spLocks noGrp="1"/>
          </p:cNvSpPr>
          <p:nvPr>
            <p:ph type="body" sz="quarter" idx="22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1" name="Platshållare för text 2"/>
          <p:cNvSpPr>
            <a:spLocks noGrp="1"/>
          </p:cNvSpPr>
          <p:nvPr>
            <p:ph type="body" sz="quarter" idx="23" hasCustomPrompt="1"/>
          </p:nvPr>
        </p:nvSpPr>
        <p:spPr>
          <a:xfrm>
            <a:off x="1230491" y="1051130"/>
            <a:ext cx="4255909" cy="82915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ClrTx/>
              <a:buSzTx/>
              <a:buFontTx/>
              <a:buNone/>
              <a:defRPr sz="4800">
                <a:solidFill>
                  <a:srgbClr val="FFFFFF"/>
                </a:solidFill>
              </a:defRPr>
            </a:lvl1pPr>
          </a:lstStyle>
          <a:p>
            <a:r>
              <a:t># (chapter)</a:t>
            </a:r>
          </a:p>
        </p:txBody>
      </p:sp>
      <p:sp>
        <p:nvSpPr>
          <p:cNvPr id="52" name="Platshållare för text 2"/>
          <p:cNvSpPr>
            <a:spLocks noGrp="1"/>
          </p:cNvSpPr>
          <p:nvPr>
            <p:ph type="body" sz="quarter" idx="24" hasCustomPrompt="1"/>
          </p:nvPr>
        </p:nvSpPr>
        <p:spPr>
          <a:xfrm>
            <a:off x="1230491" y="2169209"/>
            <a:ext cx="4255909" cy="24626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t>Headline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6582" y="6240781"/>
            <a:ext cx="221018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0" indent="-306562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63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6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3" y="6542263"/>
            <a:ext cx="221019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8" y="1562399"/>
            <a:ext cx="4993789" cy="4768065"/>
          </a:xfrm>
          <a:prstGeom prst="rect">
            <a:avLst/>
          </a:prstGeom>
        </p:spPr>
        <p:txBody>
          <a:bodyPr>
            <a:normAutofit/>
          </a:bodyPr>
          <a:lstStyle>
            <a:lvl2pPr marL="358775" indent="-215900"/>
            <a:lvl3pPr marL="471135" indent="-218721"/>
            <a:lvl4pPr marL="586336" indent="-225000"/>
            <a:lvl5pPr marL="699427" indent="-231427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Platshållare för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74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75" name="Bildobjekt 15" descr="Bildobjek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6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3" y="6542263"/>
            <a:ext cx="221019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4398" y="1562399"/>
            <a:ext cx="3255412" cy="4768065"/>
          </a:xfrm>
          <a:prstGeom prst="rect">
            <a:avLst/>
          </a:prstGeom>
        </p:spPr>
        <p:txBody>
          <a:bodyPr>
            <a:normAutofit/>
          </a:bodyPr>
          <a:lstStyle>
            <a:lvl2pPr marL="359999" indent="-215999"/>
            <a:lvl3pPr marL="471135" indent="-218721"/>
            <a:lvl4pPr marL="586581" indent="-226217"/>
            <a:lvl5pPr marL="699427" indent="-231427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Platshållare för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86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87" name="Bildobjekt 15" descr="Bildobjek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6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3" y="6542263"/>
            <a:ext cx="221019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tshållare för bild 6"/>
          <p:cNvSpPr>
            <a:spLocks noGrp="1"/>
          </p:cNvSpPr>
          <p:nvPr>
            <p:ph type="pic" sz="half" idx="21"/>
          </p:nvPr>
        </p:nvSpPr>
        <p:spPr>
          <a:xfrm>
            <a:off x="6373812" y="1562100"/>
            <a:ext cx="4994277" cy="47688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6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Headline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8" y="1562399"/>
            <a:ext cx="4993789" cy="4768065"/>
          </a:xfrm>
          <a:prstGeom prst="rect">
            <a:avLst/>
          </a:prstGeom>
        </p:spPr>
        <p:txBody>
          <a:bodyPr>
            <a:normAutofit/>
          </a:bodyPr>
          <a:lstStyle>
            <a:lvl2pPr marL="359999" indent="-215999"/>
            <a:lvl3pPr marL="471998" indent="-219998"/>
            <a:lvl4pPr marL="584998" indent="-225000"/>
            <a:lvl5pPr marL="699427" indent="-231427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Platshållare för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r>
              <a:t>Sub-headline</a:t>
            </a:r>
          </a:p>
        </p:txBody>
      </p:sp>
      <p:sp>
        <p:nvSpPr>
          <p:cNvPr id="99" name="Rektangel 10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100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09" y="417442"/>
            <a:ext cx="826396" cy="800102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3" y="6542263"/>
            <a:ext cx="221019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tshållare för bild 1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4609" y="417442"/>
            <a:ext cx="828002" cy="79920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defRPr sz="100">
                <a:noFill/>
              </a:defRPr>
            </a:lvl2pPr>
            <a:lvl3pPr marL="345721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Platshållare för text 6"/>
          <p:cNvSpPr>
            <a:spLocks noGrp="1"/>
          </p:cNvSpPr>
          <p:nvPr>
            <p:ph type="body" sz="quarter" idx="22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111" name="Image title"/>
          <p:cNvSpPr txBox="1">
            <a:spLocks noGrp="1"/>
          </p:cNvSpPr>
          <p:nvPr>
            <p:ph type="title" hasCustomPrompt="1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Image title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6582" y="6240781"/>
            <a:ext cx="221018" cy="2311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" name="Rektangel 5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4" name="Bildobjekt 6" descr="Bildobjekt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03067" y="1048935"/>
            <a:ext cx="8872168" cy="47601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800" b="1">
                <a:solidFill>
                  <a:schemeClr val="accent1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9pPr>
    </p:titleStyle>
    <p:bodyStyle>
      <a:lvl1pPr marL="101600" marR="0" indent="-101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 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1pPr>
      <a:lvl2pPr marL="315913" marR="0" indent="-23336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▪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2pPr>
      <a:lvl3pPr marL="610482" marR="0" indent="-278694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3pPr>
      <a:lvl4pPr marL="898128" marR="0" indent="-29170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4pPr>
      <a:lvl5pPr marL="1141412" marR="0" indent="-28575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5pPr>
      <a:lvl6pPr marL="25400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6pPr>
      <a:lvl7pPr marL="29972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7pPr>
      <a:lvl8pPr marL="34544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8pPr>
      <a:lvl9pPr marL="39116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ss.eu/science-using-neutrons/engineering-materials-geosciences-archeology-heritage-conservation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ess.eu/science-using-neutrons/chemistry-materials-magnetic-electronic-phenomena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ess.eu/science-using-neutrons/life-science-soft-condensed-matte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nicos-controls.org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mgml.eu/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www.lahn.cnea.gov.ar/" TargetMode="External"/><Relationship Id="rId12" Type="http://schemas.openxmlformats.org/officeDocument/2006/relationships/hyperlink" Target="https://www.xrc.tuwien.ac.at/" TargetMode="External"/><Relationship Id="rId2" Type="http://schemas.microsoft.com/office/2018/10/relationships/comments" Target="../comments/modernComment_107_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hyperlink" Target="https://radiationcenter.oregonstate.edu/neutron-radiography-facility-nrf" TargetMode="External"/><Relationship Id="rId5" Type="http://schemas.openxmlformats.org/officeDocument/2006/relationships/image" Target="../media/image16.png"/><Relationship Id="rId10" Type="http://schemas.openxmlformats.org/officeDocument/2006/relationships/hyperlink" Target="https://inl.gov/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www.isis.stfc.ac.uk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tshållare för text 3"/>
          <p:cNvSpPr txBox="1">
            <a:spLocks noGrp="1"/>
          </p:cNvSpPr>
          <p:nvPr>
            <p:ph type="body" sz="quarter" idx="1"/>
          </p:nvPr>
        </p:nvSpPr>
        <p:spPr>
          <a:xfrm>
            <a:off x="671242" y="5758703"/>
            <a:ext cx="6290895" cy="907712"/>
          </a:xfrm>
          <a:prstGeom prst="rect">
            <a:avLst/>
          </a:prstGeom>
        </p:spPr>
        <p:txBody>
          <a:bodyPr lIns="18000" tIns="18000" rIns="18000" bIns="18000" anchor="b"/>
          <a:lstStyle/>
          <a:p>
            <a:pPr>
              <a:lnSpc>
                <a:spcPct val="80000"/>
              </a:lnSpc>
              <a:defRPr sz="1100" b="1" cap="all"/>
            </a:pPr>
            <a:r>
              <a:t>Vincent Hardion, on behalf of ECDC, ESS</a:t>
            </a:r>
          </a:p>
          <a:p>
            <a:pPr>
              <a:lnSpc>
                <a:spcPct val="80000"/>
              </a:lnSpc>
              <a:defRPr sz="1100" b="1" cap="all"/>
            </a:pPr>
            <a:br/>
            <a:r>
              <a:rPr>
                <a:solidFill>
                  <a:srgbClr val="A8D4EF"/>
                </a:solidFill>
                <a:latin typeface="+mn-lt"/>
                <a:ea typeface="+mn-ea"/>
                <a:cs typeface="+mn-cs"/>
                <a:sym typeface="Calibri"/>
              </a:rPr>
              <a:t>Spring EPICS Collaboration Meeting 2026</a:t>
            </a:r>
            <a:endParaRPr spc="100"/>
          </a:p>
          <a:p>
            <a:pPr>
              <a:lnSpc>
                <a:spcPct val="80000"/>
              </a:lnSpc>
              <a:defRPr sz="1100" b="1" cap="all">
                <a:solidFill>
                  <a:srgbClr val="A8D4E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April 20–24, 2026  ·  ENS Paris-Saclay, Gif-sur-Yvette, France</a:t>
            </a:r>
          </a:p>
        </p:txBody>
      </p:sp>
      <p:sp>
        <p:nvSpPr>
          <p:cNvPr id="246" name="Title 9"/>
          <p:cNvSpPr txBox="1">
            <a:spLocks noGrp="1"/>
          </p:cNvSpPr>
          <p:nvPr>
            <p:ph type="title"/>
          </p:nvPr>
        </p:nvSpPr>
        <p:spPr>
          <a:xfrm>
            <a:off x="579645" y="1756705"/>
            <a:ext cx="8640003" cy="2387602"/>
          </a:xfrm>
          <a:prstGeom prst="rect">
            <a:avLst/>
          </a:prstGeom>
        </p:spPr>
        <p:txBody>
          <a:bodyPr/>
          <a:lstStyle/>
          <a:p>
            <a:pPr>
              <a:defRPr sz="4400" b="1">
                <a:latin typeface="+mn-lt"/>
                <a:ea typeface="+mn-ea"/>
                <a:cs typeface="+mn-cs"/>
                <a:sym typeface="Calibri"/>
              </a:defRPr>
            </a:pPr>
            <a:r>
              <a:t>NICOS @ ESS</a:t>
            </a:r>
            <a:br/>
            <a:r>
              <a:rPr b="0">
                <a:solidFill>
                  <a:srgbClr val="A8D4EF"/>
                </a:solidFill>
              </a:rPr>
              <a:t>An Experiment Control System on Top of EPICS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 3"/>
          <p:cNvSpPr txBox="1"/>
          <p:nvPr/>
        </p:nvSpPr>
        <p:spPr>
          <a:xfrm>
            <a:off x="10850880" y="6572303"/>
            <a:ext cx="1097281" cy="15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200">
                <a:solidFill>
                  <a:srgbClr val="64748B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11 / 15</a:t>
            </a:r>
          </a:p>
        </p:txBody>
      </p:sp>
      <p:sp>
        <p:nvSpPr>
          <p:cNvPr id="348" name="Title 9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NICOS in Practice — Interface</a:t>
            </a:r>
          </a:p>
        </p:txBody>
      </p:sp>
      <p:sp>
        <p:nvSpPr>
          <p:cNvPr id="349" name="Text Placeholder 10"/>
          <p:cNvSpPr txBox="1">
            <a:spLocks noGrp="1"/>
          </p:cNvSpPr>
          <p:nvPr>
            <p:ph type="body" sz="quarter" idx="1"/>
          </p:nvPr>
        </p:nvSpPr>
        <p:spPr>
          <a:xfrm>
            <a:off x="573024" y="1097280"/>
            <a:ext cx="2504455" cy="4375521"/>
          </a:xfrm>
          <a:prstGeom prst="rect">
            <a:avLst/>
          </a:prstGeom>
        </p:spPr>
        <p:txBody>
          <a:bodyPr/>
          <a:lstStyle/>
          <a:p>
            <a:pPr marL="338327" indent="-338327" defTabSz="676655">
              <a:lnSpc>
                <a:spcPct val="90000"/>
              </a:lnSpc>
              <a:spcBef>
                <a:spcPts val="700"/>
              </a:spcBef>
              <a:defRPr sz="1480"/>
            </a:pPr>
            <a:r>
              <a:t>Instrument information</a:t>
            </a:r>
          </a:p>
          <a:p>
            <a:pPr marL="338327" indent="-338327" defTabSz="676655">
              <a:lnSpc>
                <a:spcPct val="90000"/>
              </a:lnSpc>
              <a:spcBef>
                <a:spcPts val="700"/>
              </a:spcBef>
              <a:defRPr sz="1480"/>
            </a:pPr>
            <a:r>
              <a:t>Instrument status and emergency button</a:t>
            </a:r>
          </a:p>
          <a:p>
            <a:pPr marL="338327" indent="-338327" defTabSz="676655">
              <a:lnSpc>
                <a:spcPct val="90000"/>
              </a:lnSpc>
              <a:spcBef>
                <a:spcPts val="700"/>
              </a:spcBef>
              <a:defRPr sz="1480"/>
            </a:pPr>
            <a:r>
              <a:t>Applications: UI, CLI and Scripting, Sample management, Logbook, … </a:t>
            </a:r>
          </a:p>
          <a:p>
            <a:pPr marL="338327" indent="-338327" defTabSz="676655">
              <a:lnSpc>
                <a:spcPct val="90000"/>
              </a:lnSpc>
              <a:spcBef>
                <a:spcPts val="700"/>
              </a:spcBef>
              <a:defRPr sz="1480"/>
            </a:pPr>
            <a:r>
              <a:t>Settings: Proposal management,  Instrument setup</a:t>
            </a:r>
          </a:p>
          <a:p>
            <a:pPr marL="338327" indent="-338327" defTabSz="676655">
              <a:lnSpc>
                <a:spcPct val="90000"/>
              </a:lnSpc>
              <a:spcBef>
                <a:spcPts val="700"/>
              </a:spcBef>
              <a:defRPr sz="1480"/>
            </a:pPr>
            <a:r>
              <a:t>Configurable multi-panel layout per instrument</a:t>
            </a:r>
            <a:br/>
            <a:r>
              <a:t>- Widget, Ploting, Imaging, …</a:t>
            </a:r>
          </a:p>
          <a:p>
            <a:pPr marL="338327" indent="-338327" defTabSz="676655">
              <a:lnSpc>
                <a:spcPct val="90000"/>
              </a:lnSpc>
              <a:spcBef>
                <a:spcPts val="700"/>
              </a:spcBef>
              <a:defRPr sz="1480"/>
            </a:pPr>
            <a:r>
              <a:t>Device tree, browse all connected devices and their live state</a:t>
            </a:r>
          </a:p>
        </p:txBody>
      </p:sp>
      <p:pic>
        <p:nvPicPr>
          <p:cNvPr id="350" name="Picture 4" descr="Picture 4"/>
          <p:cNvPicPr>
            <a:picLocks noChangeAspect="1"/>
          </p:cNvPicPr>
          <p:nvPr/>
        </p:nvPicPr>
        <p:blipFill>
          <a:blip r:embed="rId2"/>
          <a:srcRect b="167"/>
          <a:stretch>
            <a:fillRect/>
          </a:stretch>
        </p:blipFill>
        <p:spPr>
          <a:xfrm>
            <a:off x="3461223" y="1408908"/>
            <a:ext cx="7803687" cy="4072627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1"/>
          <p:cNvSpPr txBox="1"/>
          <p:nvPr/>
        </p:nvSpPr>
        <p:spPr>
          <a:xfrm>
            <a:off x="5355941" y="1364233"/>
            <a:ext cx="243975" cy="383539"/>
          </a:xfrm>
          <a:prstGeom prst="rect">
            <a:avLst/>
          </a:prstGeom>
          <a:solidFill>
            <a:srgbClr val="FFFFFF"/>
          </a:solidFill>
          <a:ln w="127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352" name="2"/>
          <p:cNvSpPr txBox="1"/>
          <p:nvPr/>
        </p:nvSpPr>
        <p:spPr>
          <a:xfrm>
            <a:off x="11368683" y="1460720"/>
            <a:ext cx="243976" cy="383539"/>
          </a:xfrm>
          <a:prstGeom prst="rect">
            <a:avLst/>
          </a:prstGeom>
          <a:solidFill>
            <a:srgbClr val="FFFFFF"/>
          </a:solidFill>
          <a:ln w="127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353" name="3"/>
          <p:cNvSpPr txBox="1"/>
          <p:nvPr/>
        </p:nvSpPr>
        <p:spPr>
          <a:xfrm>
            <a:off x="3113541" y="1722474"/>
            <a:ext cx="243976" cy="383539"/>
          </a:xfrm>
          <a:prstGeom prst="rect">
            <a:avLst/>
          </a:prstGeom>
          <a:solidFill>
            <a:srgbClr val="FFFFFF"/>
          </a:solidFill>
          <a:ln w="127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354" name="6"/>
          <p:cNvSpPr txBox="1"/>
          <p:nvPr/>
        </p:nvSpPr>
        <p:spPr>
          <a:xfrm>
            <a:off x="9441894" y="2410821"/>
            <a:ext cx="243976" cy="383539"/>
          </a:xfrm>
          <a:prstGeom prst="rect">
            <a:avLst/>
          </a:prstGeom>
          <a:solidFill>
            <a:srgbClr val="FFFFFF"/>
          </a:solidFill>
          <a:ln w="127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355" name="4"/>
          <p:cNvSpPr txBox="1"/>
          <p:nvPr/>
        </p:nvSpPr>
        <p:spPr>
          <a:xfrm>
            <a:off x="3586665" y="2730796"/>
            <a:ext cx="243975" cy="383539"/>
          </a:xfrm>
          <a:prstGeom prst="rect">
            <a:avLst/>
          </a:prstGeom>
          <a:solidFill>
            <a:srgbClr val="FFFFFF"/>
          </a:solidFill>
          <a:ln w="127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356" name="5"/>
          <p:cNvSpPr txBox="1"/>
          <p:nvPr/>
        </p:nvSpPr>
        <p:spPr>
          <a:xfrm>
            <a:off x="6360963" y="1959606"/>
            <a:ext cx="243976" cy="383539"/>
          </a:xfrm>
          <a:prstGeom prst="rect">
            <a:avLst/>
          </a:prstGeom>
          <a:solidFill>
            <a:srgbClr val="FFFFFF"/>
          </a:solidFill>
          <a:ln w="127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5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creencast from 04-17-2026 10_03_38 AM.mov" descr="Screencast from 04-17-2026 10_03_38 AM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4329" y="2249107"/>
            <a:ext cx="4558551" cy="256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Rectangle"/>
          <p:cNvSpPr/>
          <p:nvPr/>
        </p:nvSpPr>
        <p:spPr>
          <a:xfrm>
            <a:off x="3225592" y="2095430"/>
            <a:ext cx="1346657" cy="287154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60" name="Shape 5"/>
          <p:cNvSpPr/>
          <p:nvPr/>
        </p:nvSpPr>
        <p:spPr>
          <a:xfrm>
            <a:off x="548640" y="1072896"/>
            <a:ext cx="3535680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61" name="Text 6"/>
          <p:cNvSpPr txBox="1"/>
          <p:nvPr/>
        </p:nvSpPr>
        <p:spPr>
          <a:xfrm>
            <a:off x="548640" y="1199967"/>
            <a:ext cx="3535680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Device Control</a:t>
            </a:r>
          </a:p>
        </p:txBody>
      </p:sp>
      <p:sp>
        <p:nvSpPr>
          <p:cNvPr id="362" name="Text 7"/>
          <p:cNvSpPr txBox="1"/>
          <p:nvPr/>
        </p:nvSpPr>
        <p:spPr>
          <a:xfrm>
            <a:off x="694944" y="1621536"/>
            <a:ext cx="3243073" cy="415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Live readout, setpoints, alarm indicators for all connected devices</a:t>
            </a:r>
          </a:p>
        </p:txBody>
      </p:sp>
      <p:sp>
        <p:nvSpPr>
          <p:cNvPr id="363" name="Shape 9"/>
          <p:cNvSpPr/>
          <p:nvPr/>
        </p:nvSpPr>
        <p:spPr>
          <a:xfrm>
            <a:off x="4267200" y="1072896"/>
            <a:ext cx="3535680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64" name="Text 10"/>
          <p:cNvSpPr txBox="1"/>
          <p:nvPr/>
        </p:nvSpPr>
        <p:spPr>
          <a:xfrm>
            <a:off x="4267200" y="1199967"/>
            <a:ext cx="3535680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Live Plots</a:t>
            </a:r>
          </a:p>
        </p:txBody>
      </p:sp>
      <p:sp>
        <p:nvSpPr>
          <p:cNvPr id="365" name="Text 11"/>
          <p:cNvSpPr txBox="1"/>
          <p:nvPr/>
        </p:nvSpPr>
        <p:spPr>
          <a:xfrm>
            <a:off x="4413503" y="1621536"/>
            <a:ext cx="3243073" cy="18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Real-time live view of the data acquisition</a:t>
            </a:r>
          </a:p>
        </p:txBody>
      </p:sp>
      <p:sp>
        <p:nvSpPr>
          <p:cNvPr id="366" name="Shape 13"/>
          <p:cNvSpPr/>
          <p:nvPr/>
        </p:nvSpPr>
        <p:spPr>
          <a:xfrm>
            <a:off x="7985759" y="1072896"/>
            <a:ext cx="3535681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67" name="Text 14"/>
          <p:cNvSpPr txBox="1"/>
          <p:nvPr/>
        </p:nvSpPr>
        <p:spPr>
          <a:xfrm>
            <a:off x="7985759" y="1199967"/>
            <a:ext cx="3535681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Set Up</a:t>
            </a:r>
          </a:p>
        </p:txBody>
      </p:sp>
      <p:sp>
        <p:nvSpPr>
          <p:cNvPr id="368" name="Text 15"/>
          <p:cNvSpPr txBox="1"/>
          <p:nvPr/>
        </p:nvSpPr>
        <p:spPr>
          <a:xfrm>
            <a:off x="8132064" y="1621536"/>
            <a:ext cx="3243073" cy="415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Possibility to load different set up depending on the hardware.</a:t>
            </a:r>
          </a:p>
        </p:txBody>
      </p:sp>
      <p:sp>
        <p:nvSpPr>
          <p:cNvPr id="369" name="Title 30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A Rich, Scientist-Facing GUI</a:t>
            </a:r>
          </a:p>
        </p:txBody>
      </p:sp>
      <p:pic>
        <p:nvPicPr>
          <p:cNvPr id="370" name="pasted-movie.png" descr="pasted-movi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7612" y="2324530"/>
            <a:ext cx="2517736" cy="2411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261" y="2250857"/>
            <a:ext cx="3006335" cy="2411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pasted-movie.png" descr="pasted-movi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194" y="4796286"/>
            <a:ext cx="2517776" cy="2200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9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5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5"/>
          <p:cNvSpPr/>
          <p:nvPr/>
        </p:nvSpPr>
        <p:spPr>
          <a:xfrm>
            <a:off x="548640" y="1072896"/>
            <a:ext cx="3245601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05" name="Text 6"/>
          <p:cNvSpPr txBox="1"/>
          <p:nvPr/>
        </p:nvSpPr>
        <p:spPr>
          <a:xfrm>
            <a:off x="548640" y="1199967"/>
            <a:ext cx="3535680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Script Editor</a:t>
            </a:r>
          </a:p>
        </p:txBody>
      </p:sp>
      <p:sp>
        <p:nvSpPr>
          <p:cNvPr id="406" name="Text 7"/>
          <p:cNvSpPr txBox="1"/>
          <p:nvPr/>
        </p:nvSpPr>
        <p:spPr>
          <a:xfrm>
            <a:off x="694944" y="1621536"/>
            <a:ext cx="3243073" cy="872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Syntax highlighting, auto-complete, run/stop controls</a:t>
            </a:r>
          </a:p>
          <a:p>
            <a: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Queue scripts; monitor execution progress</a:t>
            </a:r>
          </a:p>
        </p:txBody>
      </p:sp>
      <p:sp>
        <p:nvSpPr>
          <p:cNvPr id="407" name="Shape 9"/>
          <p:cNvSpPr/>
          <p:nvPr/>
        </p:nvSpPr>
        <p:spPr>
          <a:xfrm>
            <a:off x="4085360" y="1072896"/>
            <a:ext cx="3704532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08" name="Text 10"/>
          <p:cNvSpPr txBox="1"/>
          <p:nvPr/>
        </p:nvSpPr>
        <p:spPr>
          <a:xfrm>
            <a:off x="4267200" y="1199967"/>
            <a:ext cx="3535680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Scan Control</a:t>
            </a:r>
          </a:p>
        </p:txBody>
      </p:sp>
      <p:sp>
        <p:nvSpPr>
          <p:cNvPr id="409" name="Text 11"/>
          <p:cNvSpPr txBox="1"/>
          <p:nvPr/>
        </p:nvSpPr>
        <p:spPr>
          <a:xfrm>
            <a:off x="4413503" y="1621536"/>
            <a:ext cx="324307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>
            <a:spAutoFit/>
          </a:bodyPr>
          <a:lstStyle>
            <a:lvl1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n-US" dirty="0"/>
              <a:t>UI for scan control, management, and </a:t>
            </a:r>
            <a:r>
              <a:rPr dirty="0"/>
              <a:t>scan </a:t>
            </a:r>
            <a:r>
              <a:rPr lang="en-US" dirty="0" err="1"/>
              <a:t>plott</a:t>
            </a:r>
            <a:r>
              <a:rPr lang="en-US" dirty="0"/>
              <a:t>ing</a:t>
            </a:r>
            <a:endParaRPr dirty="0"/>
          </a:p>
        </p:txBody>
      </p:sp>
      <p:sp>
        <p:nvSpPr>
          <p:cNvPr id="412" name="Text 15"/>
          <p:cNvSpPr txBox="1"/>
          <p:nvPr/>
        </p:nvSpPr>
        <p:spPr>
          <a:xfrm>
            <a:off x="8132064" y="1621536"/>
            <a:ext cx="32430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>
            <a:spAutoFit/>
          </a:bodyPr>
          <a:lstStyle/>
          <a:p>
            <a: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US">
                <a:ea typeface="+mj-lt"/>
                <a:cs typeface="+mj-lt"/>
              </a:rPr>
              <a:t>Every scan is recorded automatically in a</a:t>
            </a:r>
            <a:endParaRPr lang="en-US"/>
          </a:p>
          <a:p>
            <a: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US" err="1">
                <a:ea typeface="+mj-lt"/>
                <a:cs typeface="+mj-lt"/>
              </a:rPr>
              <a:t>NeXus</a:t>
            </a:r>
            <a:r>
              <a:rPr lang="en-US">
                <a:ea typeface="+mj-lt"/>
                <a:cs typeface="+mj-lt"/>
              </a:rPr>
              <a:t>/HDF5 file </a:t>
            </a:r>
            <a:endParaRPr lang="en-US"/>
          </a:p>
          <a:p>
            <a: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US">
                <a:ea typeface="+mj-lt"/>
                <a:cs typeface="+mj-lt"/>
              </a:rPr>
              <a:t>Template by configuration </a:t>
            </a:r>
            <a:endParaRPr lang="en-US"/>
          </a:p>
          <a:p>
            <a: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US">
                <a:ea typeface="+mj-lt"/>
                <a:cs typeface="+mj-lt"/>
              </a:rPr>
              <a:t>Metadata captured at scan start </a:t>
            </a:r>
            <a:endParaRPr lang="en-US"/>
          </a:p>
        </p:txBody>
      </p:sp>
      <p:sp>
        <p:nvSpPr>
          <p:cNvPr id="413" name="Title 30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A Rich, Scientist-Facing GUI</a:t>
            </a:r>
          </a:p>
        </p:txBody>
      </p:sp>
      <p:pic>
        <p:nvPicPr>
          <p:cNvPr id="41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36" y="2719296"/>
            <a:ext cx="3115428" cy="27759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603DEC9-DB51-BE37-BC40-A8DDBE1FD5B5}"/>
              </a:ext>
            </a:extLst>
          </p:cNvPr>
          <p:cNvGrpSpPr/>
          <p:nvPr/>
        </p:nvGrpSpPr>
        <p:grpSpPr>
          <a:xfrm>
            <a:off x="8184015" y="2719752"/>
            <a:ext cx="3337562" cy="3386051"/>
            <a:chOff x="6543117" y="2802013"/>
            <a:chExt cx="5242562" cy="4632960"/>
          </a:xfrm>
        </p:grpSpPr>
        <p:sp>
          <p:nvSpPr>
            <p:cNvPr id="9" name="Shape 4">
              <a:extLst>
                <a:ext uri="{FF2B5EF4-FFF2-40B4-BE49-F238E27FC236}">
                  <a16:creationId xmlns:a16="http://schemas.microsoft.com/office/drawing/2014/main" id="{752EF1EB-412F-36FB-DFA4-E8E5FDF68DA0}"/>
                </a:ext>
              </a:extLst>
            </p:cNvPr>
            <p:cNvSpPr/>
            <p:nvPr/>
          </p:nvSpPr>
          <p:spPr>
            <a:xfrm>
              <a:off x="6543117" y="2802013"/>
              <a:ext cx="5242562" cy="4632960"/>
            </a:xfrm>
            <a:prstGeom prst="rect">
              <a:avLst/>
            </a:prstGeom>
            <a:solidFill>
              <a:srgbClr val="1B2D3E"/>
            </a:solidFill>
            <a:ln w="12700">
              <a:solidFill>
                <a:srgbClr val="1E4976"/>
              </a:solidFill>
            </a:ln>
          </p:spPr>
          <p:txBody>
            <a:bodyPr lIns="45718" tIns="45718" rIns="45718" bIns="45718"/>
            <a:lstStyle/>
            <a:p>
              <a:pPr>
                <a:defRPr sz="2400"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1" name="Text 5">
              <a:extLst>
                <a:ext uri="{FF2B5EF4-FFF2-40B4-BE49-F238E27FC236}">
                  <a16:creationId xmlns:a16="http://schemas.microsoft.com/office/drawing/2014/main" id="{2C236208-E473-9504-315D-D96845CFD9FB}"/>
                </a:ext>
              </a:extLst>
            </p:cNvPr>
            <p:cNvSpPr txBox="1"/>
            <p:nvPr/>
          </p:nvSpPr>
          <p:spPr>
            <a:xfrm>
              <a:off x="6543117" y="2926789"/>
              <a:ext cx="5242562" cy="189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defRPr sz="1400" b="1">
                  <a:solidFill>
                    <a:srgbClr val="A8D4EF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HDF5 File Template</a:t>
              </a:r>
            </a:p>
          </p:txBody>
        </p:sp>
        <p:sp>
          <p:nvSpPr>
            <p:cNvPr id="13" name="'WONI:NXInstrument': {…">
              <a:extLst>
                <a:ext uri="{FF2B5EF4-FFF2-40B4-BE49-F238E27FC236}">
                  <a16:creationId xmlns:a16="http://schemas.microsoft.com/office/drawing/2014/main" id="{2B8472D3-CF37-18FE-87F6-C31C850B8389}"/>
                </a:ext>
              </a:extLst>
            </p:cNvPr>
            <p:cNvSpPr txBox="1"/>
            <p:nvPr/>
          </p:nvSpPr>
          <p:spPr>
            <a:xfrm>
              <a:off x="6650447" y="3360622"/>
              <a:ext cx="4993787" cy="29056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rPr sz="1100"/>
                <a:t>'</a:t>
              </a:r>
              <a:r>
                <a:rPr sz="1100" err="1"/>
                <a:t>WONI:NXInstrument</a:t>
              </a:r>
              <a:r>
                <a:rPr sz="1100"/>
                <a:t>': {</a:t>
              </a:r>
              <a:endParaRPr lang="en-US" sz="1100"/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1100"/>
                <a:t>    '</a:t>
              </a:r>
              <a:r>
                <a:rPr sz="1100" err="1"/>
                <a:t>monochromator:NXcrystal</a:t>
              </a:r>
              <a:r>
                <a:rPr sz="1100"/>
                <a:t>': {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1100"/>
                <a:t>        'wavelength': </a:t>
              </a:r>
              <a:r>
                <a:rPr sz="1100" err="1">
                  <a:solidFill>
                    <a:schemeClr val="accent5">
                      <a:lumOff val="12500"/>
                    </a:schemeClr>
                  </a:solidFill>
                </a:rPr>
                <a:t>DeviceDataset</a:t>
              </a:r>
              <a:r>
                <a:rPr sz="1100"/>
                <a:t>('wavelength',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1100"/>
                <a:t>                                    units=</a:t>
              </a:r>
              <a:r>
                <a:rPr sz="1100" err="1"/>
                <a:t>NXAttribute</a:t>
              </a:r>
              <a:r>
                <a:rPr sz="1100"/>
                <a:t>('angstrom', 'string')),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1100"/>
                <a:t>        '</a:t>
              </a:r>
              <a:r>
                <a:rPr sz="1100" err="1"/>
                <a:t>rotation_angle</a:t>
              </a:r>
              <a:r>
                <a:rPr sz="1100"/>
                <a:t>': </a:t>
              </a:r>
              <a:r>
                <a:rPr sz="1100" err="1">
                  <a:solidFill>
                    <a:schemeClr val="accent5">
                      <a:lumOff val="12500"/>
                    </a:schemeClr>
                  </a:solidFill>
                </a:rPr>
                <a:t>DeviceDataset</a:t>
              </a:r>
              <a:r>
                <a:rPr sz="1100"/>
                <a:t>('</a:t>
              </a:r>
              <a:r>
                <a:rPr sz="1100" err="1"/>
                <a:t>mtt</a:t>
              </a:r>
              <a:r>
                <a:rPr sz="1100"/>
                <a:t>'),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1100"/>
                <a:t>        '</a:t>
              </a:r>
              <a:r>
                <a:rPr sz="1100" err="1"/>
                <a:t>d_spacing</a:t>
              </a:r>
              <a:r>
                <a:rPr sz="1100"/>
                <a:t>': </a:t>
              </a:r>
              <a:r>
                <a:rPr sz="1100" err="1">
                  <a:solidFill>
                    <a:schemeClr val="accent5">
                      <a:lumOff val="12500"/>
                    </a:schemeClr>
                  </a:solidFill>
                </a:rPr>
                <a:t>DeviceAttribute</a:t>
              </a:r>
              <a:r>
                <a:rPr sz="1100"/>
                <a:t>('mono', '</a:t>
              </a:r>
              <a:r>
                <a:rPr sz="1100" err="1"/>
                <a:t>dvalue</a:t>
              </a:r>
              <a:r>
                <a:rPr sz="1100"/>
                <a:t>'),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1100"/>
                <a:t>        'type': </a:t>
              </a:r>
              <a:r>
                <a:rPr sz="1100" err="1">
                  <a:solidFill>
                    <a:schemeClr val="accent5">
                      <a:lumOff val="12500"/>
                    </a:schemeClr>
                  </a:solidFill>
                </a:rPr>
                <a:t>ConstDataset</a:t>
              </a:r>
              <a:r>
                <a:rPr sz="1100"/>
                <a:t>('Si', 'string'),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endParaRPr sz="1100"/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1100"/>
                <a:t>    }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1100"/>
                <a:t>}</a:t>
              </a:r>
            </a:p>
          </p:txBody>
        </p:sp>
      </p:grpSp>
      <p:sp>
        <p:nvSpPr>
          <p:cNvPr id="16" name="Shape 13">
            <a:extLst>
              <a:ext uri="{FF2B5EF4-FFF2-40B4-BE49-F238E27FC236}">
                <a16:creationId xmlns:a16="http://schemas.microsoft.com/office/drawing/2014/main" id="{26A0FA19-63B6-164B-649F-378A63A60331}"/>
              </a:ext>
            </a:extLst>
          </p:cNvPr>
          <p:cNvSpPr/>
          <p:nvPr/>
        </p:nvSpPr>
        <p:spPr>
          <a:xfrm>
            <a:off x="8086703" y="1074636"/>
            <a:ext cx="3535681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n-US"/>
              <a:t>HDF5/</a:t>
            </a:r>
            <a:r>
              <a:rPr lang="en-US" err="1"/>
              <a:t>NeXus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C43BBD4-103F-E7EB-9820-D15A8635E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761" y="3068781"/>
            <a:ext cx="3693103" cy="18634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13"/>
          <p:cNvSpPr/>
          <p:nvPr/>
        </p:nvSpPr>
        <p:spPr>
          <a:xfrm>
            <a:off x="613780" y="1178545"/>
            <a:ext cx="3535681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75" name="Text 14"/>
          <p:cNvSpPr txBox="1"/>
          <p:nvPr/>
        </p:nvSpPr>
        <p:spPr>
          <a:xfrm>
            <a:off x="613780" y="1305616"/>
            <a:ext cx="3535681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CLI</a:t>
            </a:r>
          </a:p>
        </p:txBody>
      </p:sp>
      <p:sp>
        <p:nvSpPr>
          <p:cNvPr id="376" name="Text 15"/>
          <p:cNvSpPr txBox="1"/>
          <p:nvPr/>
        </p:nvSpPr>
        <p:spPr>
          <a:xfrm>
            <a:off x="760084" y="1727185"/>
            <a:ext cx="3243073" cy="1100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Interactive Python prompt connected to instrument control system.</a:t>
            </a:r>
          </a:p>
          <a:p>
            <a: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Tab completion on device names and commands</a:t>
            </a:r>
          </a:p>
        </p:txBody>
      </p:sp>
      <p:sp>
        <p:nvSpPr>
          <p:cNvPr id="378" name="Title 30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A Rich, Scientist-Facing GUI</a:t>
            </a:r>
          </a:p>
        </p:txBody>
      </p:sp>
      <p:sp>
        <p:nvSpPr>
          <p:cNvPr id="379" name="Shape 13"/>
          <p:cNvSpPr/>
          <p:nvPr/>
        </p:nvSpPr>
        <p:spPr>
          <a:xfrm>
            <a:off x="4367920" y="1178545"/>
            <a:ext cx="3535681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80" name="Text 14"/>
          <p:cNvSpPr txBox="1"/>
          <p:nvPr/>
        </p:nvSpPr>
        <p:spPr>
          <a:xfrm>
            <a:off x="4367920" y="1305616"/>
            <a:ext cx="3535681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Commands</a:t>
            </a:r>
          </a:p>
        </p:txBody>
      </p:sp>
      <p:pic>
        <p:nvPicPr>
          <p:cNvPr id="38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892" y="2346073"/>
            <a:ext cx="2227736" cy="3770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8" y="2772930"/>
            <a:ext cx="3516324" cy="291630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Text 15"/>
          <p:cNvSpPr txBox="1"/>
          <p:nvPr/>
        </p:nvSpPr>
        <p:spPr>
          <a:xfrm>
            <a:off x="4420967" y="1727185"/>
            <a:ext cx="3243073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>
            <a:spAutoFit/>
          </a:bodyPr>
          <a:lstStyle>
            <a:lvl1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More than 100+ predefined </a:t>
            </a:r>
            <a:r>
              <a:rPr lang="en-US"/>
              <a:t>commands</a:t>
            </a:r>
          </a:p>
        </p:txBody>
      </p:sp>
      <p:sp>
        <p:nvSpPr>
          <p:cNvPr id="384" name="Shape 13"/>
          <p:cNvSpPr/>
          <p:nvPr/>
        </p:nvSpPr>
        <p:spPr>
          <a:xfrm>
            <a:off x="8117010" y="1178545"/>
            <a:ext cx="3535681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/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n-US" err="1"/>
              <a:t>ipython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6E566-D036-5610-5314-6509D50BFD6C}"/>
              </a:ext>
            </a:extLst>
          </p:cNvPr>
          <p:cNvSpPr txBox="1"/>
          <p:nvPr/>
        </p:nvSpPr>
        <p:spPr>
          <a:xfrm>
            <a:off x="8249339" y="3099715"/>
            <a:ext cx="3273136" cy="147732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solidFill>
                  <a:srgbClr val="666666"/>
                </a:solidFill>
                <a:latin typeface="Consolas"/>
              </a:rPr>
              <a:t>%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load_ext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nicos</a:t>
            </a:r>
            <a:r>
              <a:rPr lang="en-US" sz="900" err="1">
                <a:solidFill>
                  <a:srgbClr val="666666"/>
                </a:solidFill>
                <a:latin typeface="Consolas"/>
              </a:rPr>
              <a:t>.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clients</a:t>
            </a:r>
            <a:r>
              <a:rPr lang="en-US" sz="900" err="1">
                <a:solidFill>
                  <a:srgbClr val="666666"/>
                </a:solidFill>
                <a:latin typeface="Consolas"/>
              </a:rPr>
              <a:t>.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ipython</a:t>
            </a:r>
            <a:r>
              <a:rPr lang="en-US" sz="900" err="1">
                <a:solidFill>
                  <a:srgbClr val="666666"/>
                </a:solidFill>
                <a:latin typeface="Consolas"/>
              </a:rPr>
              <a:t>.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nicos</a:t>
            </a:r>
            <a:br>
              <a:rPr lang="en-US" sz="900">
                <a:solidFill>
                  <a:srgbClr val="404040"/>
                </a:solidFill>
                <a:latin typeface="Consolas"/>
              </a:rPr>
            </a:br>
            <a:br>
              <a:rPr lang="en-US" sz="900">
                <a:latin typeface="Consolas"/>
              </a:rPr>
            </a:br>
            <a:r>
              <a:rPr lang="en-US" sz="900">
                <a:solidFill>
                  <a:srgbClr val="666666"/>
                </a:solidFill>
                <a:latin typeface="Consolas"/>
              </a:rPr>
              <a:t>%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nicos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/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connect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&lt;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host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&gt;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&lt;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port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&gt;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&lt;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user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&gt;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&lt;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password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&gt;</a:t>
            </a:r>
          </a:p>
          <a:p>
            <a:endParaRPr lang="en-US" sz="900">
              <a:solidFill>
                <a:srgbClr val="666666"/>
              </a:solidFill>
              <a:latin typeface="Consolas"/>
            </a:endParaRPr>
          </a:p>
          <a:p>
            <a:r>
              <a:rPr lang="en-US" sz="900">
                <a:solidFill>
                  <a:srgbClr val="404040"/>
                </a:solidFill>
                <a:latin typeface="Consolas"/>
              </a:rPr>
              <a:t>var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=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%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nicos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/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val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&lt;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device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&gt;</a:t>
            </a:r>
          </a:p>
          <a:p>
            <a:endParaRPr lang="en-US" sz="900">
              <a:solidFill>
                <a:srgbClr val="666666"/>
              </a:solidFill>
              <a:latin typeface="Consolas"/>
            </a:endParaRPr>
          </a:p>
          <a:p>
            <a:r>
              <a:rPr lang="en-US" sz="900">
                <a:solidFill>
                  <a:srgbClr val="404040"/>
                </a:solidFill>
                <a:latin typeface="Consolas"/>
              </a:rPr>
              <a:t>var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=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%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nicos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/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val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&lt;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detname</a:t>
            </a:r>
            <a:r>
              <a:rPr lang="en-US" sz="900">
                <a:solidFill>
                  <a:srgbClr val="666666"/>
                </a:solidFill>
                <a:latin typeface="Consolas"/>
              </a:rPr>
              <a:t>&gt;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_live</a:t>
            </a:r>
            <a:endParaRPr lang="en-US">
              <a:latin typeface="Helvetica"/>
            </a:endParaRPr>
          </a:p>
          <a:p>
            <a:endParaRPr lang="en-US" sz="900">
              <a:solidFill>
                <a:srgbClr val="404040"/>
              </a:solidFill>
              <a:latin typeface="Consolas"/>
            </a:endParaRPr>
          </a:p>
          <a:p>
            <a:r>
              <a:rPr lang="en-US" sz="900">
                <a:solidFill>
                  <a:srgbClr val="404040"/>
                </a:solidFill>
                <a:latin typeface="Consolas"/>
              </a:rPr>
              <a:t>x, y, n = %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nicos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/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val</a:t>
            </a:r>
            <a:r>
              <a:rPr lang="en-US" sz="900">
                <a:solidFill>
                  <a:srgbClr val="404040"/>
                </a:solidFill>
                <a:latin typeface="Consolas"/>
              </a:rPr>
              <a:t> </a:t>
            </a:r>
            <a:r>
              <a:rPr lang="en-US" sz="900" err="1">
                <a:solidFill>
                  <a:srgbClr val="404040"/>
                </a:solidFill>
                <a:latin typeface="Consolas"/>
              </a:rPr>
              <a:t>scandata</a:t>
            </a:r>
            <a:endParaRPr lang="en-US" sz="900">
              <a:solidFill>
                <a:srgbClr val="404040"/>
              </a:solidFill>
              <a:latin typeface="Consolas"/>
            </a:endParaRPr>
          </a:p>
          <a:p>
            <a:endParaRPr lang="en-US" sz="900">
              <a:solidFill>
                <a:srgbClr val="404040"/>
              </a:solidFill>
              <a:latin typeface="Consolas"/>
            </a:endParaRPr>
          </a:p>
        </p:txBody>
      </p:sp>
      <p:sp>
        <p:nvSpPr>
          <p:cNvPr id="3" name="Text 15">
            <a:extLst>
              <a:ext uri="{FF2B5EF4-FFF2-40B4-BE49-F238E27FC236}">
                <a16:creationId xmlns:a16="http://schemas.microsoft.com/office/drawing/2014/main" id="{4D49B566-76C5-D086-D2A6-7E9AD645763D}"/>
              </a:ext>
            </a:extLst>
          </p:cNvPr>
          <p:cNvSpPr txBox="1"/>
          <p:nvPr/>
        </p:nvSpPr>
        <p:spPr>
          <a:xfrm>
            <a:off x="8183677" y="1727185"/>
            <a:ext cx="32430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spAutoFit/>
          </a:bodyPr>
          <a:lstStyle>
            <a:lvl1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n-US"/>
              <a:t>Accessing control and data from an </a:t>
            </a:r>
            <a:r>
              <a:rPr lang="en-US" err="1"/>
              <a:t>ipython</a:t>
            </a:r>
            <a:r>
              <a:rPr lang="en-US"/>
              <a:t> session: device value, parameters, live stream from detector, scan data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13"/>
          <p:cNvSpPr/>
          <p:nvPr/>
        </p:nvSpPr>
        <p:spPr>
          <a:xfrm>
            <a:off x="613780" y="1178545"/>
            <a:ext cx="3535681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87" name="Text 14"/>
          <p:cNvSpPr txBox="1"/>
          <p:nvPr/>
        </p:nvSpPr>
        <p:spPr>
          <a:xfrm>
            <a:off x="613780" y="1305616"/>
            <a:ext cx="3535681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Electronic logbook</a:t>
            </a:r>
          </a:p>
        </p:txBody>
      </p:sp>
      <p:sp>
        <p:nvSpPr>
          <p:cNvPr id="388" name="Text 15"/>
          <p:cNvSpPr txBox="1"/>
          <p:nvPr/>
        </p:nvSpPr>
        <p:spPr>
          <a:xfrm>
            <a:off x="760084" y="1727185"/>
            <a:ext cx="324307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>
            <a:spAutoFit/>
          </a:bodyPr>
          <a:lstStyle/>
          <a:p>
            <a: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US"/>
              <a:t>User Experiment log, </a:t>
            </a:r>
            <a:r>
              <a:rPr lang="en-US" err="1"/>
              <a:t>synchronised</a:t>
            </a:r>
            <a:r>
              <a:rPr lang="en-US"/>
              <a:t> automatically with counting and measurement</a:t>
            </a:r>
          </a:p>
        </p:txBody>
      </p:sp>
      <p:sp>
        <p:nvSpPr>
          <p:cNvPr id="390" name="Title 30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A Rich, Scientist-Facing GUI</a:t>
            </a:r>
          </a:p>
        </p:txBody>
      </p:sp>
      <p:sp>
        <p:nvSpPr>
          <p:cNvPr id="392" name="Shape 13"/>
          <p:cNvSpPr/>
          <p:nvPr/>
        </p:nvSpPr>
        <p:spPr>
          <a:xfrm>
            <a:off x="8117010" y="1178545"/>
            <a:ext cx="3535681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/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Proposals</a:t>
            </a:r>
            <a:r>
              <a:rPr lang="en-US"/>
              <a:t> and Sample</a:t>
            </a:r>
            <a:r>
              <a:t> management</a:t>
            </a:r>
          </a:p>
        </p:txBody>
      </p:sp>
      <p:pic>
        <p:nvPicPr>
          <p:cNvPr id="39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05" y="3040557"/>
            <a:ext cx="3711430" cy="2319643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13"/>
          <p:cNvSpPr/>
          <p:nvPr/>
        </p:nvSpPr>
        <p:spPr>
          <a:xfrm>
            <a:off x="4328160" y="1178545"/>
            <a:ext cx="3535680" cy="463297"/>
          </a:xfrm>
          <a:prstGeom prst="rect">
            <a:avLst/>
          </a:prstGeom>
          <a:solidFill>
            <a:srgbClr val="1A3A5C"/>
          </a:solidFill>
          <a:ln w="12700">
            <a:solidFill>
              <a:srgbClr val="1A3A5C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/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Historic</a:t>
            </a:r>
          </a:p>
        </p:txBody>
      </p:sp>
      <p:pic>
        <p:nvPicPr>
          <p:cNvPr id="39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139" y="3128920"/>
            <a:ext cx="3428667" cy="2142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E378D74-DEEA-2DFE-AD17-FC13EC8B4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670" y="3129395"/>
            <a:ext cx="3775364" cy="1924050"/>
          </a:xfrm>
          <a:prstGeom prst="rect">
            <a:avLst/>
          </a:prstGeom>
        </p:spPr>
      </p:pic>
      <p:sp>
        <p:nvSpPr>
          <p:cNvPr id="3" name="Text 15">
            <a:extLst>
              <a:ext uri="{FF2B5EF4-FFF2-40B4-BE49-F238E27FC236}">
                <a16:creationId xmlns:a16="http://schemas.microsoft.com/office/drawing/2014/main" id="{B0B07887-4FCA-27CD-BE17-8278AD8E9D2C}"/>
              </a:ext>
            </a:extLst>
          </p:cNvPr>
          <p:cNvSpPr txBox="1"/>
          <p:nvPr/>
        </p:nvSpPr>
        <p:spPr>
          <a:xfrm>
            <a:off x="4470504" y="1727185"/>
            <a:ext cx="324307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spAutoFit/>
          </a:bodyPr>
          <a:lstStyle/>
          <a:p>
            <a: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US" err="1"/>
              <a:t>Visualisation</a:t>
            </a:r>
            <a:r>
              <a:rPr lang="en-US"/>
              <a:t> of history value of Device from the cache for the current session.</a:t>
            </a:r>
          </a:p>
        </p:txBody>
      </p:sp>
      <p:sp>
        <p:nvSpPr>
          <p:cNvPr id="4" name="Text 15">
            <a:extLst>
              <a:ext uri="{FF2B5EF4-FFF2-40B4-BE49-F238E27FC236}">
                <a16:creationId xmlns:a16="http://schemas.microsoft.com/office/drawing/2014/main" id="{C0F38521-64AF-7E0D-9073-2A2762D2049B}"/>
              </a:ext>
            </a:extLst>
          </p:cNvPr>
          <p:cNvSpPr txBox="1"/>
          <p:nvPr/>
        </p:nvSpPr>
        <p:spPr>
          <a:xfrm>
            <a:off x="8115982" y="1727185"/>
            <a:ext cx="32430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spAutoFit/>
          </a:bodyPr>
          <a:lstStyle/>
          <a:p>
            <a:pPr>
              <a:defRPr sz="1500">
                <a:solidFill>
                  <a:srgbClr val="334155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US"/>
              <a:t>User session connected to the User proposal. Possibility to add meta data related to the samples used in experiment.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 Placeholder 3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5" name="Text Placeholder 4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 defTabSz="576072">
              <a:spcBef>
                <a:spcPts val="600"/>
              </a:spcBef>
              <a:defRPr sz="3024"/>
            </a:lvl1pPr>
          </a:lstStyle>
          <a:p>
            <a:r>
              <a:t>NICOS Device with EPICS</a:t>
            </a:r>
          </a:p>
        </p:txBody>
      </p:sp>
      <p:sp>
        <p:nvSpPr>
          <p:cNvPr id="436" name="Text Placeholder 5"/>
          <p:cNvSpPr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Picture 10" descr="Picture 10">
            <a:extLst>
              <a:ext uri="{FF2B5EF4-FFF2-40B4-BE49-F238E27FC236}">
                <a16:creationId xmlns:a16="http://schemas.microsoft.com/office/drawing/2014/main" id="{663AFAE4-B741-C7F1-DADD-BA0DD927E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428" y="1187868"/>
            <a:ext cx="3744195" cy="1666840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5" name="Picture 4" descr="_images/EPICS_black_blue_logo_rgb_small_v03.jpg">
            <a:extLst>
              <a:ext uri="{FF2B5EF4-FFF2-40B4-BE49-F238E27FC236}">
                <a16:creationId xmlns:a16="http://schemas.microsoft.com/office/drawing/2014/main" id="{190AD7D8-44F1-4C4B-6B90-40F392983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589" y="3315231"/>
            <a:ext cx="5714646" cy="267722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itle 2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Writing a new device class</a:t>
            </a:r>
          </a:p>
        </p:txBody>
      </p:sp>
      <p:sp>
        <p:nvSpPr>
          <p:cNvPr id="439" name="Text Placeholder 3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 marL="59690" indent="-59690" defTabSz="539495">
              <a:lnSpc>
                <a:spcPct val="90000"/>
              </a:lnSpc>
              <a:spcBef>
                <a:spcPts val="500"/>
              </a:spcBef>
              <a:defRPr sz="1062"/>
            </a:pPr>
            <a:r>
              <a:rPr lang="en-US" sz="1600" b="1"/>
              <a:t>Device</a:t>
            </a:r>
            <a:r>
              <a:rPr lang="en-US" sz="1600"/>
              <a:t>: the root of all NICOS devices</a:t>
            </a:r>
          </a:p>
          <a:p>
            <a:pPr marL="59690" indent="-59690" defTabSz="539495">
              <a:lnSpc>
                <a:spcPct val="90000"/>
              </a:lnSpc>
              <a:spcBef>
                <a:spcPts val="500"/>
              </a:spcBef>
              <a:defRPr sz="1062"/>
            </a:pPr>
            <a:r>
              <a:rPr lang="en-US" sz="1600" u="sng"/>
              <a:t>Use for</a:t>
            </a:r>
            <a:r>
              <a:rPr lang="en-US" sz="1600"/>
              <a:t>: auxiliary objects, configuration holders, communication handlers (e.g. a serial bus, an EPICS connection pool)</a:t>
            </a:r>
          </a:p>
          <a:p>
            <a:pPr marL="59943" indent="-59943" defTabSz="539495">
              <a:lnSpc>
                <a:spcPct val="90000"/>
              </a:lnSpc>
              <a:spcBef>
                <a:spcPts val="500"/>
              </a:spcBef>
              <a:defRPr sz="1062"/>
            </a:pPr>
            <a:endParaRPr lang="en-US" sz="1600"/>
          </a:p>
          <a:p>
            <a:pPr marL="59690" indent="-59690" defTabSz="539495">
              <a:lnSpc>
                <a:spcPct val="90000"/>
              </a:lnSpc>
              <a:spcBef>
                <a:spcPts val="500"/>
              </a:spcBef>
              <a:defRPr sz="1062"/>
            </a:pPr>
            <a:r>
              <a:rPr lang="en-US" sz="1600" b="1"/>
              <a:t>Readable</a:t>
            </a:r>
            <a:r>
              <a:rPr lang="en-US" sz="1600"/>
              <a:t>: a device you </a:t>
            </a:r>
            <a:r>
              <a:rPr lang="en-US" sz="1800"/>
              <a:t>can</a:t>
            </a:r>
            <a:r>
              <a:rPr lang="en-US" sz="1600"/>
              <a:t> read a value from</a:t>
            </a:r>
          </a:p>
          <a:p>
            <a:pPr marL="59690" indent="-59690" defTabSz="539495">
              <a:lnSpc>
                <a:spcPct val="90000"/>
              </a:lnSpc>
              <a:spcBef>
                <a:spcPts val="500"/>
              </a:spcBef>
              <a:defRPr sz="1062"/>
            </a:pPr>
            <a:r>
              <a:rPr lang="en-US" sz="1600" u="sng"/>
              <a:t>Use for</a:t>
            </a:r>
            <a:r>
              <a:rPr lang="en-US" sz="1600"/>
              <a:t>: sensors, encoders, monitors, anything with a scalar readout but no setpoint</a:t>
            </a:r>
          </a:p>
          <a:p>
            <a:pPr marL="59943" indent="-59943" defTabSz="539495">
              <a:lnSpc>
                <a:spcPct val="90000"/>
              </a:lnSpc>
              <a:spcBef>
                <a:spcPts val="500"/>
              </a:spcBef>
              <a:defRPr sz="1062"/>
            </a:pPr>
            <a:endParaRPr lang="en-US" sz="1600"/>
          </a:p>
          <a:p>
            <a:pPr marL="59690" indent="-59690" defTabSz="539495">
              <a:lnSpc>
                <a:spcPct val="90000"/>
              </a:lnSpc>
              <a:spcBef>
                <a:spcPts val="500"/>
              </a:spcBef>
              <a:defRPr sz="1062"/>
            </a:pPr>
            <a:r>
              <a:rPr lang="en-US" sz="1600" b="1"/>
              <a:t>Measurable</a:t>
            </a:r>
            <a:r>
              <a:rPr lang="en-US" sz="1600"/>
              <a:t>: a detector or counting device</a:t>
            </a:r>
          </a:p>
          <a:p>
            <a:pPr marL="59690" indent="-59690" defTabSz="539495">
              <a:lnSpc>
                <a:spcPct val="90000"/>
              </a:lnSpc>
              <a:spcBef>
                <a:spcPts val="500"/>
              </a:spcBef>
              <a:defRPr sz="1062"/>
            </a:pPr>
            <a:r>
              <a:rPr lang="en-US" sz="1600" u="sng"/>
              <a:t>Use for</a:t>
            </a:r>
            <a:r>
              <a:rPr lang="en-US" sz="1600"/>
              <a:t>: detector arrays, single counters, time-of-flight detectors, anything driven by a count/time preset</a:t>
            </a:r>
          </a:p>
          <a:p>
            <a:pPr marL="59943" indent="-59943" defTabSz="539495">
              <a:lnSpc>
                <a:spcPct val="90000"/>
              </a:lnSpc>
              <a:spcBef>
                <a:spcPts val="500"/>
              </a:spcBef>
              <a:defRPr sz="1062"/>
            </a:pPr>
            <a:endParaRPr lang="en-US" sz="1600"/>
          </a:p>
          <a:p>
            <a:pPr marL="59690" indent="-59690" defTabSz="539495">
              <a:lnSpc>
                <a:spcPct val="90000"/>
              </a:lnSpc>
              <a:spcBef>
                <a:spcPts val="500"/>
              </a:spcBef>
              <a:defRPr sz="1062"/>
            </a:pPr>
            <a:r>
              <a:rPr lang="en-US" sz="1600" b="1"/>
              <a:t>Moveable</a:t>
            </a:r>
            <a:r>
              <a:rPr lang="en-US" sz="1600"/>
              <a:t>: a device with a target you can drive to</a:t>
            </a:r>
          </a:p>
          <a:p>
            <a:pPr marL="59690" indent="-59690" defTabSz="539495">
              <a:lnSpc>
                <a:spcPct val="90000"/>
              </a:lnSpc>
              <a:spcBef>
                <a:spcPts val="500"/>
              </a:spcBef>
              <a:defRPr sz="1062"/>
            </a:pPr>
            <a:r>
              <a:rPr lang="en-US" sz="1600" u="sng"/>
              <a:t>Use for</a:t>
            </a:r>
            <a:r>
              <a:rPr lang="en-US" sz="1600"/>
              <a:t>: motors, temperature controllers, slits, attenuators, anything with a setpoint</a:t>
            </a:r>
          </a:p>
        </p:txBody>
      </p:sp>
      <p:sp>
        <p:nvSpPr>
          <p:cNvPr id="440" name="Text Placeholder 4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8000" tIns="18000" rIns="18000" bIns="18000" anchor="t">
            <a:normAutofit/>
          </a:bodyPr>
          <a:lstStyle/>
          <a:p>
            <a:r>
              <a:rPr lang="en-US">
                <a:solidFill>
                  <a:srgbClr val="0099DC"/>
                </a:solidFill>
              </a:rPr>
              <a:t>4 types of NICOS Devices</a:t>
            </a:r>
            <a:endParaRPr lang="en-US"/>
          </a:p>
        </p:txBody>
      </p:sp>
      <p:pic>
        <p:nvPicPr>
          <p:cNvPr id="44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235" y="1610654"/>
            <a:ext cx="3876287" cy="4490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itle 2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Writing a new device class</a:t>
            </a:r>
          </a:p>
        </p:txBody>
      </p:sp>
      <p:sp>
        <p:nvSpPr>
          <p:cNvPr id="444" name="Text Placeholder 3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 marL="95885" indent="-95885" defTabSz="868680">
              <a:lnSpc>
                <a:spcPct val="90000"/>
              </a:lnSpc>
              <a:spcBef>
                <a:spcPts val="900"/>
              </a:spcBef>
              <a:defRPr sz="1710"/>
            </a:pPr>
            <a:r>
              <a:t>Combined with base classes to add specific capabilities without rewriting logic.</a:t>
            </a:r>
            <a:endParaRPr lang="en-US"/>
          </a:p>
          <a:p>
            <a:pPr marL="95885" indent="-95885" defTabSz="868680">
              <a:lnSpc>
                <a:spcPct val="90000"/>
              </a:lnSpc>
              <a:spcBef>
                <a:spcPts val="900"/>
              </a:spcBef>
              <a:defRPr sz="1710"/>
            </a:pPr>
            <a:r>
              <a:t>For example:</a:t>
            </a:r>
          </a:p>
          <a:p>
            <a:pPr marL="95885" indent="-95885" defTabSz="868680">
              <a:lnSpc>
                <a:spcPct val="90000"/>
              </a:lnSpc>
              <a:spcBef>
                <a:spcPts val="900"/>
              </a:spcBef>
              <a:defRPr sz="1710"/>
            </a:pPr>
            <a:r>
              <a:rPr sz="1700" err="1">
                <a:solidFill>
                  <a:schemeClr val="accent5"/>
                </a:solidFill>
              </a:rPr>
              <a:t>HasLimits</a:t>
            </a:r>
            <a:r>
              <a:rPr sz="1700"/>
              <a:t>: enforces software </a:t>
            </a:r>
            <a:r>
              <a:rPr sz="1700" err="1"/>
              <a:t>userlimits</a:t>
            </a:r>
            <a:r>
              <a:rPr sz="1700"/>
              <a:t> and </a:t>
            </a:r>
            <a:r>
              <a:rPr sz="1700" err="1"/>
              <a:t>abslimits</a:t>
            </a:r>
            <a:r>
              <a:rPr sz="1700"/>
              <a:t> before any move</a:t>
            </a:r>
          </a:p>
          <a:p>
            <a:pPr marL="95885" indent="-95885" defTabSz="868680">
              <a:lnSpc>
                <a:spcPct val="90000"/>
              </a:lnSpc>
              <a:spcBef>
                <a:spcPts val="900"/>
              </a:spcBef>
              <a:defRPr sz="1710"/>
            </a:pPr>
            <a:r>
              <a:rPr sz="1700" err="1">
                <a:solidFill>
                  <a:schemeClr val="accent5"/>
                </a:solidFill>
              </a:rPr>
              <a:t>HasOffset</a:t>
            </a:r>
            <a:r>
              <a:rPr sz="1700"/>
              <a:t>: transparent user/hardware position shift via an offset parameter</a:t>
            </a:r>
          </a:p>
          <a:p>
            <a:pPr marL="95885" indent="-95885" defTabSz="868680">
              <a:lnSpc>
                <a:spcPct val="90000"/>
              </a:lnSpc>
              <a:spcBef>
                <a:spcPts val="900"/>
              </a:spcBef>
              <a:defRPr sz="1710"/>
            </a:pPr>
            <a:r>
              <a:rPr sz="1700" err="1">
                <a:solidFill>
                  <a:schemeClr val="accent5"/>
                </a:solidFill>
              </a:rPr>
              <a:t>HasMapping</a:t>
            </a:r>
            <a:r>
              <a:rPr sz="1700"/>
              <a:t>: maps named positions ("open", "closed") to raw hardware values</a:t>
            </a:r>
          </a:p>
          <a:p>
            <a:pPr marL="95885" indent="-95885" defTabSz="868680">
              <a:lnSpc>
                <a:spcPct val="90000"/>
              </a:lnSpc>
              <a:spcBef>
                <a:spcPts val="900"/>
              </a:spcBef>
              <a:defRPr sz="1710"/>
            </a:pPr>
            <a:r>
              <a:rPr sz="1700" err="1">
                <a:solidFill>
                  <a:schemeClr val="accent5"/>
                </a:solidFill>
              </a:rPr>
              <a:t>HasAutoDevices</a:t>
            </a:r>
            <a:r>
              <a:rPr sz="1700"/>
              <a:t>: auto-attaches child sub-devices (e.g. encoder alongside a motor)</a:t>
            </a:r>
          </a:p>
          <a:p>
            <a:pPr marL="95885" indent="-95885" defTabSz="868680">
              <a:lnSpc>
                <a:spcPct val="90000"/>
              </a:lnSpc>
              <a:spcBef>
                <a:spcPts val="900"/>
              </a:spcBef>
              <a:defRPr sz="1710"/>
            </a:pPr>
            <a:r>
              <a:rPr sz="1700" err="1">
                <a:solidFill>
                  <a:schemeClr val="accent5"/>
                </a:solidFill>
              </a:rPr>
              <a:t>IsController</a:t>
            </a:r>
            <a:r>
              <a:rPr sz="1700"/>
              <a:t>: manages ordered start/stop of a group of sub-devices</a:t>
            </a:r>
          </a:p>
          <a:p>
            <a:pPr marL="95885" indent="-95885" defTabSz="868680">
              <a:lnSpc>
                <a:spcPct val="90000"/>
              </a:lnSpc>
              <a:spcBef>
                <a:spcPts val="900"/>
              </a:spcBef>
              <a:defRPr sz="1710"/>
            </a:pPr>
            <a:r>
              <a:rPr sz="1700" err="1">
                <a:solidFill>
                  <a:schemeClr val="accent5"/>
                </a:solidFill>
              </a:rPr>
              <a:t>CanDisable</a:t>
            </a:r>
            <a:r>
              <a:rPr sz="1700"/>
              <a:t>: adds enable() / disable() without removing the device from the setup</a:t>
            </a:r>
          </a:p>
        </p:txBody>
      </p:sp>
      <p:sp>
        <p:nvSpPr>
          <p:cNvPr id="445" name="Text Placeholder 4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t>Mixins</a:t>
            </a:r>
          </a:p>
        </p:txBody>
      </p:sp>
      <p:pic>
        <p:nvPicPr>
          <p:cNvPr id="44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03" y="1182160"/>
            <a:ext cx="2511138" cy="4052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35B81-76A2-742C-9340-CA1EF70929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" r="29325" b="403"/>
          <a:stretch>
            <a:fillRect/>
          </a:stretch>
        </p:blipFill>
        <p:spPr>
          <a:xfrm>
            <a:off x="6493040" y="5336373"/>
            <a:ext cx="4580395" cy="1067418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8F9E5FAF-B919-B62E-9502-4D52089B4B7F}"/>
              </a:ext>
            </a:extLst>
          </p:cNvPr>
          <p:cNvSpPr txBox="1"/>
          <p:nvPr/>
        </p:nvSpPr>
        <p:spPr>
          <a:xfrm>
            <a:off x="6494388" y="6401578"/>
            <a:ext cx="2392612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1000"/>
              <a:t>Composite NICOS device example </a:t>
            </a:r>
            <a:endParaRPr lang="en-US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le 2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 anchor="t">
            <a:normAutofit/>
          </a:bodyPr>
          <a:lstStyle/>
          <a:p>
            <a:pPr defTabSz="813816">
              <a:defRPr sz="3738"/>
            </a:pPr>
            <a:r>
              <a:rPr lang="en-US" sz="3700"/>
              <a:t>EPICS NICOS Devices </a:t>
            </a:r>
          </a:p>
        </p:txBody>
      </p:sp>
      <p:sp>
        <p:nvSpPr>
          <p:cNvPr id="456" name="Text Placeholder 3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 marL="0" indent="0" defTabSz="685800">
              <a:lnSpc>
                <a:spcPct val="90000"/>
              </a:lnSpc>
              <a:spcBef>
                <a:spcPts val="700"/>
              </a:spcBef>
              <a:buNone/>
              <a:defRPr sz="1350"/>
            </a:pPr>
            <a:r>
              <a:t>Predefined Device classes for EPICS: </a:t>
            </a:r>
            <a:endParaRPr lang="en-US"/>
          </a:p>
          <a:p>
            <a:pPr marL="285750" indent="-285750" defTabSz="6858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defRPr sz="1350"/>
            </a:pPr>
            <a:r>
              <a:rPr dirty="0" err="1"/>
              <a:t>EpicsMotor</a:t>
            </a:r>
            <a:r>
              <a:rPr dirty="0"/>
              <a:t>,</a:t>
            </a:r>
            <a:endParaRPr lang="en-US" dirty="0"/>
          </a:p>
          <a:p>
            <a:pPr marL="285750" indent="-285750" defTabSz="6858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defRPr sz="1350"/>
            </a:pPr>
            <a:r>
              <a:rPr dirty="0" err="1"/>
              <a:t>EpicsReadable</a:t>
            </a:r>
            <a:r>
              <a:rPr dirty="0"/>
              <a:t>,</a:t>
            </a:r>
            <a:endParaRPr lang="en-US" dirty="0"/>
          </a:p>
          <a:p>
            <a:pPr marL="285750" indent="-285750" defTabSz="6858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defRPr sz="1350"/>
            </a:pPr>
            <a:r>
              <a:rPr dirty="0" err="1"/>
              <a:t>EpicsStringReadable</a:t>
            </a:r>
            <a:r>
              <a:rPr dirty="0"/>
              <a:t>,</a:t>
            </a:r>
            <a:endParaRPr lang="en-US" dirty="0"/>
          </a:p>
          <a:p>
            <a:pPr marL="285750" indent="-285750" defTabSz="6858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defRPr sz="1350"/>
            </a:pPr>
            <a:r>
              <a:rPr dirty="0" err="1"/>
              <a:t>EpicsAnalogMoveable</a:t>
            </a:r>
            <a:r>
              <a:rPr dirty="0"/>
              <a:t>,</a:t>
            </a:r>
            <a:endParaRPr lang="en-US" dirty="0"/>
          </a:p>
          <a:p>
            <a:pPr marL="285750" indent="-285750" defTabSz="6858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defRPr sz="1350"/>
            </a:pPr>
            <a:r>
              <a:rPr dirty="0" err="1"/>
              <a:t>EpicsDigitalMoveable</a:t>
            </a:r>
            <a:r>
              <a:rPr dirty="0"/>
              <a:t>,</a:t>
            </a:r>
            <a:endParaRPr lang="en-US" dirty="0"/>
          </a:p>
          <a:p>
            <a:pPr marL="285750" indent="-285750" defTabSz="6858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defRPr sz="1350"/>
            </a:pPr>
            <a:r>
              <a:rPr dirty="0" err="1"/>
              <a:t>EpicsStringMoveable</a:t>
            </a:r>
            <a:r>
              <a:rPr dirty="0"/>
              <a:t>,</a:t>
            </a:r>
            <a:endParaRPr lang="en-US"/>
          </a:p>
          <a:p>
            <a:pPr marL="285750" indent="-285750" defTabSz="6858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defRPr sz="1350"/>
            </a:pPr>
            <a:r>
              <a:rPr dirty="0" err="1"/>
              <a:t>EpicsMappedReadable</a:t>
            </a:r>
            <a:r>
              <a:rPr dirty="0"/>
              <a:t>,</a:t>
            </a:r>
            <a:endParaRPr lang="en-US"/>
          </a:p>
          <a:p>
            <a:pPr marL="285750" indent="-285750" defTabSz="6858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defRPr sz="1350"/>
            </a:pPr>
            <a:r>
              <a:rPr dirty="0" err="1"/>
              <a:t>EpicsMappedMoveable</a:t>
            </a:r>
            <a:r>
              <a:rPr dirty="0"/>
              <a:t>,</a:t>
            </a:r>
            <a:endParaRPr lang="en-US" dirty="0"/>
          </a:p>
          <a:p>
            <a:pPr marL="285750" indent="-285750" defTabSz="6858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defRPr sz="1350"/>
            </a:pPr>
            <a:r>
              <a:rPr lang="en-US" dirty="0" err="1"/>
              <a:t>EpicsManualMappedAnalogMoveable</a:t>
            </a:r>
            <a:endParaRPr lang="en-US" dirty="0"/>
          </a:p>
          <a:p>
            <a:pPr marL="0" indent="0" defTabSz="685800">
              <a:lnSpc>
                <a:spcPct val="90000"/>
              </a:lnSpc>
              <a:spcBef>
                <a:spcPts val="700"/>
              </a:spcBef>
              <a:buNone/>
              <a:defRPr sz="1350"/>
            </a:pPr>
            <a:endParaRPr lang="en-US" sz="1400">
              <a:solidFill>
                <a:srgbClr val="000000"/>
              </a:solidFill>
            </a:endParaRPr>
          </a:p>
          <a:p>
            <a:pPr marL="0" indent="0" defTabSz="685800">
              <a:lnSpc>
                <a:spcPct val="90000"/>
              </a:lnSpc>
              <a:spcBef>
                <a:spcPts val="700"/>
              </a:spcBef>
              <a:buNone/>
              <a:defRPr sz="1350"/>
            </a:pPr>
            <a:r>
              <a:rPr lang="en-US" sz="1400" dirty="0"/>
              <a:t>Supports </a:t>
            </a:r>
            <a:r>
              <a:rPr lang="en-US" sz="1400" dirty="0" err="1"/>
              <a:t>PVAccess</a:t>
            </a:r>
            <a:r>
              <a:rPr lang="en-US" sz="1400" dirty="0"/>
              <a:t> (PVA) and Channel Access (CA) </a:t>
            </a:r>
            <a:endParaRPr lang="en-US" sz="1400" dirty="0">
              <a:solidFill>
                <a:srgbClr val="000000"/>
              </a:solidFill>
            </a:endParaRPr>
          </a:p>
          <a:p>
            <a:pPr marL="0" indent="0" defTabSz="685800">
              <a:spcBef>
                <a:spcPts val="700"/>
              </a:spcBef>
              <a:buNone/>
              <a:defRPr sz="1350"/>
            </a:pPr>
            <a:r>
              <a:rPr lang="en-US" sz="1400"/>
              <a:t>Connection monitoring and automatic reconnect</a:t>
            </a:r>
            <a:endParaRPr lang="en-US" sz="1400">
              <a:solidFill>
                <a:srgbClr val="000000"/>
              </a:solidFill>
            </a:endParaRPr>
          </a:p>
          <a:p>
            <a:pPr marL="0" indent="0" defTabSz="685800">
              <a:spcBef>
                <a:spcPts val="700"/>
              </a:spcBef>
              <a:buNone/>
              <a:defRPr sz="1350"/>
            </a:pPr>
            <a:endParaRPr lang="en-US" sz="1400"/>
          </a:p>
          <a:p>
            <a:pPr marL="0" indent="0" defTabSz="685800">
              <a:spcBef>
                <a:spcPts val="700"/>
              </a:spcBef>
              <a:buNone/>
              <a:defRPr sz="1350"/>
            </a:pPr>
            <a:r>
              <a:rPr lang="en-US" sz="1400" dirty="0"/>
              <a:t>NICOS mainly used to create high level composite devices.</a:t>
            </a:r>
          </a:p>
          <a:p>
            <a:pPr marL="76200" indent="-76200" defTabSz="6858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defRPr sz="1350"/>
            </a:pPr>
            <a:endParaRPr lang="en-US"/>
          </a:p>
        </p:txBody>
      </p:sp>
      <p:sp>
        <p:nvSpPr>
          <p:cNvPr id="457" name="Text Placeholder 4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8000" tIns="18000" rIns="18000" bIns="18000" anchor="t">
            <a:normAutofit/>
          </a:bodyPr>
          <a:lstStyle/>
          <a:p>
            <a:r>
              <a:rPr lang="en-US"/>
              <a:t>Currently supported</a:t>
            </a:r>
          </a:p>
        </p:txBody>
      </p:sp>
      <p:pic>
        <p:nvPicPr>
          <p:cNvPr id="2" name="Picture 1" descr="pasted-movie.png">
            <a:extLst>
              <a:ext uri="{FF2B5EF4-FFF2-40B4-BE49-F238E27FC236}">
                <a16:creationId xmlns:a16="http://schemas.microsoft.com/office/drawing/2014/main" id="{E473F36A-305E-4CCF-AA60-6A7E897FC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567" y="4062685"/>
            <a:ext cx="2390775" cy="2343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A69B61-AAD4-F7FE-CE1A-B7D55BE11003}"/>
              </a:ext>
            </a:extLst>
          </p:cNvPr>
          <p:cNvSpPr txBox="1"/>
          <p:nvPr/>
        </p:nvSpPr>
        <p:spPr>
          <a:xfrm>
            <a:off x="7386276" y="6410237"/>
            <a:ext cx="2392612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ESS specific NICOS </a:t>
            </a:r>
            <a:r>
              <a:rPr lang="en-US" sz="1000" err="1"/>
              <a:t>EpicsDevice</a:t>
            </a:r>
            <a:endParaRPr lang="en-US" err="1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774BC74-4815-03B7-72C3-7D5C657B6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533" y="1361066"/>
            <a:ext cx="4675910" cy="2269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CA1A8E-36A5-A104-24E2-2E2BEED12BF4}"/>
              </a:ext>
            </a:extLst>
          </p:cNvPr>
          <p:cNvSpPr txBox="1"/>
          <p:nvPr/>
        </p:nvSpPr>
        <p:spPr>
          <a:xfrm>
            <a:off x="6247605" y="3634997"/>
            <a:ext cx="2392612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NICOS </a:t>
            </a:r>
            <a:r>
              <a:rPr lang="en-US" sz="1000"/>
              <a:t>EPICS Class documentation</a:t>
            </a:r>
            <a:endParaRPr lang="en-US" dirty="0" err="1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itle 2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Writing a new device class</a:t>
            </a:r>
          </a:p>
        </p:txBody>
      </p:sp>
      <p:sp>
        <p:nvSpPr>
          <p:cNvPr id="449" name="Text Placeholder 3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 marL="78105" indent="-78105" defTabSz="704087">
              <a:lnSpc>
                <a:spcPct val="90000"/>
              </a:lnSpc>
              <a:spcBef>
                <a:spcPts val="700"/>
              </a:spcBef>
              <a:defRPr sz="1386"/>
            </a:pPr>
            <a:r>
              <a:rPr sz="1350">
                <a:solidFill>
                  <a:schemeClr val="accent5"/>
                </a:solidFill>
              </a:rPr>
              <a:t>Inherit </a:t>
            </a:r>
            <a:r>
              <a:rPr sz="1350"/>
              <a:t>from a base class and </a:t>
            </a:r>
            <a:r>
              <a:rPr sz="1350" err="1"/>
              <a:t>mixin</a:t>
            </a:r>
            <a:r>
              <a:rPr sz="1350"/>
              <a:t> </a:t>
            </a:r>
            <a:endParaRPr lang="en-US" sz="1350"/>
          </a:p>
          <a:p>
            <a:pPr marL="188595" lvl="1" indent="-78105" defTabSz="704087">
              <a:lnSpc>
                <a:spcPct val="90000"/>
              </a:lnSpc>
              <a:spcBef>
                <a:spcPts val="700"/>
              </a:spcBef>
              <a:buChar char=" "/>
              <a:defRPr sz="1386"/>
            </a:pPr>
            <a:r>
              <a:rPr sz="1350"/>
              <a:t>pick the right parent: Device, Readable, Moveable, </a:t>
            </a:r>
            <a:r>
              <a:rPr sz="1350" err="1"/>
              <a:t>HasLimits</a:t>
            </a:r>
            <a:r>
              <a:rPr sz="1350"/>
              <a:t>, Actuator, etc.</a:t>
            </a:r>
          </a:p>
          <a:p>
            <a:pPr marL="78105" indent="-78105" defTabSz="704087">
              <a:lnSpc>
                <a:spcPct val="90000"/>
              </a:lnSpc>
              <a:spcBef>
                <a:spcPts val="700"/>
              </a:spcBef>
              <a:defRPr sz="1386"/>
            </a:pPr>
            <a:r>
              <a:rPr sz="1350"/>
              <a:t>Declare </a:t>
            </a:r>
            <a:r>
              <a:rPr sz="1350">
                <a:solidFill>
                  <a:schemeClr val="accent5"/>
                </a:solidFill>
              </a:rPr>
              <a:t>parameters</a:t>
            </a:r>
          </a:p>
          <a:p>
            <a:pPr marL="188595" lvl="1" indent="-78105" defTabSz="704087">
              <a:lnSpc>
                <a:spcPct val="90000"/>
              </a:lnSpc>
              <a:spcBef>
                <a:spcPts val="700"/>
              </a:spcBef>
              <a:buChar char=" "/>
              <a:defRPr sz="1386"/>
            </a:pPr>
            <a:r>
              <a:rPr sz="1350"/>
              <a:t>use the parameters </a:t>
            </a:r>
            <a:r>
              <a:rPr sz="1350" err="1"/>
              <a:t>dict</a:t>
            </a:r>
            <a:r>
              <a:rPr sz="1350"/>
              <a:t> to define configuration values with type, default, and description:</a:t>
            </a:r>
          </a:p>
          <a:p>
            <a:pPr marL="78105" indent="-78105" defTabSz="704087">
              <a:lnSpc>
                <a:spcPct val="90000"/>
              </a:lnSpc>
              <a:spcBef>
                <a:spcPts val="700"/>
              </a:spcBef>
              <a:defRPr sz="1386"/>
            </a:pPr>
            <a:r>
              <a:rPr sz="1350"/>
              <a:t>Implement </a:t>
            </a:r>
            <a:r>
              <a:rPr sz="1350" err="1">
                <a:solidFill>
                  <a:schemeClr val="accent5">
                    <a:lumOff val="-9999"/>
                  </a:schemeClr>
                </a:solidFill>
              </a:rPr>
              <a:t>doRead</a:t>
            </a:r>
            <a:r>
              <a:rPr sz="1350">
                <a:solidFill>
                  <a:schemeClr val="accent5">
                    <a:lumOff val="-9999"/>
                  </a:schemeClr>
                </a:solidFill>
              </a:rPr>
              <a:t>()</a:t>
            </a:r>
          </a:p>
          <a:p>
            <a:pPr marL="188595" lvl="1" indent="-78105" defTabSz="704087">
              <a:lnSpc>
                <a:spcPct val="90000"/>
              </a:lnSpc>
              <a:spcBef>
                <a:spcPts val="700"/>
              </a:spcBef>
              <a:buChar char=" "/>
              <a:defRPr sz="1386"/>
            </a:pPr>
            <a:r>
              <a:t>returns the current value from hardware; called by read()</a:t>
            </a:r>
          </a:p>
          <a:p>
            <a:pPr marL="78105" indent="-78105" defTabSz="704087">
              <a:lnSpc>
                <a:spcPct val="90000"/>
              </a:lnSpc>
              <a:spcBef>
                <a:spcPts val="700"/>
              </a:spcBef>
              <a:defRPr sz="1386"/>
            </a:pPr>
            <a:r>
              <a:rPr sz="1350"/>
              <a:t>Implement </a:t>
            </a:r>
            <a:r>
              <a:rPr sz="1350" err="1">
                <a:solidFill>
                  <a:schemeClr val="accent5">
                    <a:lumOff val="-9999"/>
                  </a:schemeClr>
                </a:solidFill>
              </a:rPr>
              <a:t>doStart</a:t>
            </a:r>
            <a:r>
              <a:rPr sz="1350">
                <a:solidFill>
                  <a:schemeClr val="accent5">
                    <a:lumOff val="-9999"/>
                  </a:schemeClr>
                </a:solidFill>
              </a:rPr>
              <a:t>()</a:t>
            </a:r>
          </a:p>
          <a:p>
            <a:pPr marL="188595" lvl="1" indent="-78105" defTabSz="704087">
              <a:lnSpc>
                <a:spcPct val="90000"/>
              </a:lnSpc>
              <a:spcBef>
                <a:spcPts val="700"/>
              </a:spcBef>
              <a:buChar char=" "/>
              <a:defRPr sz="1386"/>
            </a:pPr>
            <a:r>
              <a:rPr sz="1350"/>
              <a:t>sends a </a:t>
            </a:r>
            <a:r>
              <a:rPr lang="en-US" sz="1350"/>
              <a:t>trigger</a:t>
            </a:r>
            <a:r>
              <a:rPr sz="1350"/>
              <a:t> to </a:t>
            </a:r>
            <a:r>
              <a:rPr lang="en-US" sz="1350" err="1"/>
              <a:t>hardwareto</a:t>
            </a:r>
            <a:r>
              <a:rPr lang="en-US" sz="1350"/>
              <a:t> start acquisition</a:t>
            </a:r>
            <a:endParaRPr sz="1350"/>
          </a:p>
          <a:p>
            <a:pPr marL="78105" indent="-78105" defTabSz="704087">
              <a:lnSpc>
                <a:spcPct val="90000"/>
              </a:lnSpc>
              <a:spcBef>
                <a:spcPts val="700"/>
              </a:spcBef>
              <a:defRPr sz="1386"/>
            </a:pPr>
            <a:r>
              <a:rPr sz="1350"/>
              <a:t>Optionally implement </a:t>
            </a:r>
            <a:r>
              <a:rPr sz="1350" err="1">
                <a:solidFill>
                  <a:schemeClr val="accent5">
                    <a:lumOff val="-9999"/>
                  </a:schemeClr>
                </a:solidFill>
              </a:rPr>
              <a:t>doStatus</a:t>
            </a:r>
            <a:r>
              <a:rPr sz="1350">
                <a:solidFill>
                  <a:schemeClr val="accent5">
                    <a:lumOff val="-9999"/>
                  </a:schemeClr>
                </a:solidFill>
              </a:rPr>
              <a:t>()</a:t>
            </a:r>
          </a:p>
          <a:p>
            <a:pPr marL="188595" lvl="1" indent="-78105" defTabSz="704087">
              <a:lnSpc>
                <a:spcPct val="90000"/>
              </a:lnSpc>
              <a:spcBef>
                <a:spcPts val="700"/>
              </a:spcBef>
              <a:buChar char=" "/>
              <a:defRPr sz="1386"/>
            </a:pPr>
            <a:r>
              <a:rPr sz="1350"/>
              <a:t>returns (</a:t>
            </a:r>
            <a:r>
              <a:rPr sz="1350" err="1"/>
              <a:t>status_code</a:t>
            </a:r>
            <a:r>
              <a:rPr sz="1350"/>
              <a:t>, message) so NICOS knows if the device is moving, idle, or in error</a:t>
            </a:r>
          </a:p>
          <a:p>
            <a:pPr marL="189112" lvl="1" indent="-78231" defTabSz="704087">
              <a:lnSpc>
                <a:spcPct val="90000"/>
              </a:lnSpc>
              <a:spcBef>
                <a:spcPts val="700"/>
              </a:spcBef>
              <a:buChar char=" "/>
              <a:defRPr sz="1386"/>
            </a:pPr>
            <a:endParaRPr/>
          </a:p>
          <a:p>
            <a:pPr marL="78105" indent="-78105" defTabSz="704087">
              <a:lnSpc>
                <a:spcPct val="90000"/>
              </a:lnSpc>
              <a:spcBef>
                <a:spcPts val="700"/>
              </a:spcBef>
              <a:defRPr sz="1386"/>
            </a:pPr>
            <a:r>
              <a:rPr sz="1350"/>
              <a:t>Register in a setup file — devices are instantiated in a Python setup </a:t>
            </a:r>
            <a:r>
              <a:rPr sz="1350" err="1"/>
              <a:t>dict</a:t>
            </a:r>
            <a:r>
              <a:rPr sz="1350"/>
              <a:t>, not in code:</a:t>
            </a:r>
          </a:p>
        </p:txBody>
      </p:sp>
      <p:sp>
        <p:nvSpPr>
          <p:cNvPr id="450" name="Text Placeholder 4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t>Key Points</a:t>
            </a:r>
          </a:p>
        </p:txBody>
      </p:sp>
      <p:pic>
        <p:nvPicPr>
          <p:cNvPr id="2" name="Picture 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9D74B51E-BEE9-5BFB-0C27-D954B24B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861" y="1052486"/>
            <a:ext cx="3360864" cy="4100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329A1-2441-253C-2F97-7C6DBD0A9F76}"/>
              </a:ext>
            </a:extLst>
          </p:cNvPr>
          <p:cNvSpPr txBox="1"/>
          <p:nvPr/>
        </p:nvSpPr>
        <p:spPr>
          <a:xfrm>
            <a:off x="6767630" y="5472593"/>
            <a:ext cx="3565822" cy="1384990"/>
          </a:xfrm>
          <a:prstGeom prst="rect">
            <a:avLst/>
          </a:prstGeom>
          <a:noFill/>
          <a:ln w="28575" cap="flat">
            <a:solidFill>
              <a:schemeClr val="tx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ea typeface="+mj-lt"/>
                <a:cs typeface="+mj-lt"/>
              </a:rPr>
              <a:t>devices = </a:t>
            </a:r>
            <a:r>
              <a:rPr lang="en-US" sz="1050" err="1">
                <a:solidFill>
                  <a:schemeClr val="accent5"/>
                </a:solidFill>
                <a:ea typeface="+mj-lt"/>
                <a:cs typeface="+mj-lt"/>
              </a:rPr>
              <a:t>dict</a:t>
            </a:r>
            <a:r>
              <a:rPr lang="en-US" sz="1050">
                <a:ea typeface="+mj-lt"/>
                <a:cs typeface="+mj-lt"/>
              </a:rPr>
              <a:t>(</a:t>
            </a:r>
            <a:endParaRPr lang="en-US" sz="1050"/>
          </a:p>
          <a:p>
            <a:r>
              <a:rPr lang="en-US" sz="1050">
                <a:ea typeface="+mj-lt"/>
                <a:cs typeface="+mj-lt"/>
              </a:rPr>
              <a:t>    </a:t>
            </a:r>
            <a:r>
              <a:rPr lang="en-US" sz="1050" err="1">
                <a:ea typeface="+mj-lt"/>
                <a:cs typeface="+mj-lt"/>
              </a:rPr>
              <a:t>protoncurr</a:t>
            </a:r>
            <a:r>
              <a:rPr lang="en-US" sz="1050">
                <a:ea typeface="+mj-lt"/>
                <a:cs typeface="+mj-lt"/>
              </a:rPr>
              <a:t>=device(</a:t>
            </a:r>
            <a:endParaRPr lang="en-US" sz="1050"/>
          </a:p>
          <a:p>
            <a:r>
              <a:rPr lang="en-US" sz="1050">
                <a:ea typeface="+mj-lt"/>
                <a:cs typeface="+mj-lt"/>
              </a:rPr>
              <a:t>        </a:t>
            </a:r>
            <a:r>
              <a:rPr lang="en-US" sz="1050">
                <a:solidFill>
                  <a:schemeClr val="accent3"/>
                </a:solidFill>
                <a:ea typeface="+mj-lt"/>
                <a:cs typeface="+mj-lt"/>
              </a:rPr>
              <a:t>"</a:t>
            </a:r>
            <a:r>
              <a:rPr lang="en-US" sz="1050" err="1">
                <a:solidFill>
                  <a:schemeClr val="accent3"/>
                </a:solidFill>
                <a:ea typeface="+mj-lt"/>
                <a:cs typeface="+mj-lt"/>
              </a:rPr>
              <a:t>nicos.devices.epics.EpicsCounterPassiveChannel</a:t>
            </a:r>
            <a:r>
              <a:rPr lang="en-US" sz="1050">
                <a:solidFill>
                  <a:schemeClr val="accent3"/>
                </a:solidFill>
                <a:ea typeface="+mj-lt"/>
                <a:cs typeface="+mj-lt"/>
              </a:rPr>
              <a:t>"</a:t>
            </a:r>
            <a:r>
              <a:rPr lang="en-US" sz="1050">
                <a:ea typeface="+mj-lt"/>
                <a:cs typeface="+mj-lt"/>
              </a:rPr>
              <a:t>,</a:t>
            </a:r>
            <a:endParaRPr lang="en-US" sz="1050"/>
          </a:p>
          <a:p>
            <a:r>
              <a:rPr lang="en-US" sz="1050">
                <a:ea typeface="+mj-lt"/>
                <a:cs typeface="+mj-lt"/>
              </a:rPr>
              <a:t>        description=</a:t>
            </a:r>
            <a:r>
              <a:rPr lang="en-US" sz="1050">
                <a:solidFill>
                  <a:schemeClr val="accent3"/>
                </a:solidFill>
                <a:ea typeface="+mj-lt"/>
                <a:cs typeface="+mj-lt"/>
              </a:rPr>
              <a:t>"Monitor for proton current"</a:t>
            </a:r>
            <a:r>
              <a:rPr lang="en-US" sz="1050">
                <a:ea typeface="+mj-lt"/>
                <a:cs typeface="+mj-lt"/>
              </a:rPr>
              <a:t>,</a:t>
            </a:r>
            <a:endParaRPr lang="en-US" sz="1050"/>
          </a:p>
          <a:p>
            <a:r>
              <a:rPr lang="en-US" sz="1050">
                <a:ea typeface="+mj-lt"/>
                <a:cs typeface="+mj-lt"/>
              </a:rPr>
              <a:t>        type=</a:t>
            </a:r>
            <a:r>
              <a:rPr lang="en-US" sz="1050">
                <a:solidFill>
                  <a:schemeClr val="accent3"/>
                </a:solidFill>
                <a:ea typeface="+mj-lt"/>
                <a:cs typeface="+mj-lt"/>
              </a:rPr>
              <a:t>"monitor"</a:t>
            </a:r>
            <a:r>
              <a:rPr lang="en-US" sz="1050">
                <a:ea typeface="+mj-lt"/>
                <a:cs typeface="+mj-lt"/>
              </a:rPr>
              <a:t>,</a:t>
            </a:r>
            <a:endParaRPr lang="en-US" sz="1050"/>
          </a:p>
          <a:p>
            <a:r>
              <a:rPr lang="en-US" sz="1050">
                <a:ea typeface="+mj-lt"/>
                <a:cs typeface="+mj-lt"/>
              </a:rPr>
              <a:t>        </a:t>
            </a:r>
            <a:r>
              <a:rPr lang="en-US" sz="1050" err="1">
                <a:ea typeface="+mj-lt"/>
                <a:cs typeface="+mj-lt"/>
              </a:rPr>
              <a:t>readpv</a:t>
            </a:r>
            <a:r>
              <a:rPr lang="en-US" sz="1050">
                <a:ea typeface="+mj-lt"/>
                <a:cs typeface="+mj-lt"/>
              </a:rPr>
              <a:t>=</a:t>
            </a:r>
            <a:r>
              <a:rPr lang="en-US" sz="1050">
                <a:solidFill>
                  <a:schemeClr val="accent3"/>
                </a:solidFill>
                <a:ea typeface="+mj-lt"/>
                <a:cs typeface="+mj-lt"/>
              </a:rPr>
              <a:t>"IOC:PROTON"</a:t>
            </a:r>
            <a:r>
              <a:rPr lang="en-US" sz="1050">
                <a:ea typeface="+mj-lt"/>
                <a:cs typeface="+mj-lt"/>
              </a:rPr>
              <a:t>,</a:t>
            </a:r>
            <a:endParaRPr lang="en-US" sz="1050"/>
          </a:p>
          <a:p>
            <a:r>
              <a:rPr lang="en-US" sz="1050">
                <a:ea typeface="+mj-lt"/>
                <a:cs typeface="+mj-lt"/>
              </a:rPr>
              <a:t>    ),</a:t>
            </a:r>
            <a:endParaRPr lang="en-US" sz="1050"/>
          </a:p>
          <a:p>
            <a:r>
              <a:rPr lang="en-US" sz="1050">
                <a:ea typeface="+mj-lt"/>
                <a:cs typeface="+mj-lt"/>
              </a:rPr>
              <a:t>)</a:t>
            </a:r>
            <a:endParaRPr lang="en-US" sz="10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CB1BB-806F-4491-359E-9C3AEC8F1EA8}"/>
              </a:ext>
            </a:extLst>
          </p:cNvPr>
          <p:cNvSpPr txBox="1"/>
          <p:nvPr/>
        </p:nvSpPr>
        <p:spPr>
          <a:xfrm>
            <a:off x="6758492" y="677322"/>
            <a:ext cx="3470668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Code for a generic counter from any </a:t>
            </a:r>
            <a:r>
              <a:rPr lang="en-US" sz="1000" err="1"/>
              <a:t>readeable</a:t>
            </a:r>
            <a:r>
              <a:rPr lang="en-US" sz="1000"/>
              <a:t> PV</a:t>
            </a:r>
            <a:endParaRPr lang="en-US" sz="1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35C5F-92F8-3CB5-94F8-EE5E54477EF1}"/>
              </a:ext>
            </a:extLst>
          </p:cNvPr>
          <p:cNvSpPr txBox="1"/>
          <p:nvPr/>
        </p:nvSpPr>
        <p:spPr>
          <a:xfrm>
            <a:off x="6758492" y="5228272"/>
            <a:ext cx="3470668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Configuration of this generic counter</a:t>
            </a:r>
            <a:endParaRPr lang="en-US" sz="1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1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00"/>
            </a:lvl1pPr>
          </a:lstStyle>
          <a:p>
            <a:r>
              <a:t>Agenda</a:t>
            </a:r>
          </a:p>
        </p:txBody>
      </p:sp>
      <p:sp>
        <p:nvSpPr>
          <p:cNvPr id="251" name="Slide Number Placeholder 2"/>
          <p:cNvSpPr txBox="1">
            <a:spLocks noGrp="1"/>
          </p:cNvSpPr>
          <p:nvPr>
            <p:ph type="sldNum" sz="quarter" idx="4294967295"/>
          </p:nvPr>
        </p:nvSpPr>
        <p:spPr>
          <a:xfrm>
            <a:off x="11315910" y="6542261"/>
            <a:ext cx="162579" cy="2311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52" name="Text Placeholder 3"/>
          <p:cNvSpPr txBox="1">
            <a:spLocks noGrp="1"/>
          </p:cNvSpPr>
          <p:nvPr>
            <p:ph type="body" idx="1"/>
          </p:nvPr>
        </p:nvSpPr>
        <p:spPr>
          <a:xfrm>
            <a:off x="1195646" y="1640719"/>
            <a:ext cx="10042075" cy="437552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>
              <a:defRPr sz="4200">
                <a:latin typeface="Segoe UI Semibold"/>
                <a:ea typeface="Segoe UI Semibold"/>
                <a:cs typeface="Segoe UI Semibold"/>
                <a:sym typeface="Segoe UI Semibold"/>
              </a:defRPr>
            </a:pPr>
            <a:r>
              <a:t>ESS Neutron Instruments </a:t>
            </a:r>
          </a:p>
          <a:p>
            <a:pPr>
              <a:defRPr sz="4200">
                <a:latin typeface="Segoe UI Semibold"/>
                <a:ea typeface="Segoe UI Semibold"/>
                <a:cs typeface="Segoe UI Semibold"/>
                <a:sym typeface="Segoe UI Semibold"/>
              </a:defRPr>
            </a:pPr>
            <a:r>
              <a:t>NICOS</a:t>
            </a:r>
          </a:p>
          <a:p>
            <a:pPr>
              <a:defRPr sz="4200">
                <a:latin typeface="Segoe UI Semibold"/>
                <a:ea typeface="Segoe UI Semibold"/>
                <a:cs typeface="Segoe UI Semibold"/>
                <a:sym typeface="Segoe UI Semibold"/>
              </a:defRPr>
            </a:pPr>
            <a:r>
              <a:t>NICOS </a:t>
            </a:r>
            <a:r>
              <a:rPr lang="en-US"/>
              <a:t>Device with</a:t>
            </a:r>
            <a:r>
              <a:t> EPICS</a:t>
            </a:r>
          </a:p>
          <a:p>
            <a:pPr>
              <a:defRPr sz="4200">
                <a:latin typeface="Segoe UI Semibold"/>
                <a:ea typeface="Segoe UI Semibold"/>
                <a:cs typeface="Segoe UI Semibold"/>
                <a:sym typeface="Segoe UI Semibold"/>
              </a:defRPr>
            </a:pPr>
            <a:r>
              <a:t>Conclusion</a:t>
            </a:r>
          </a:p>
        </p:txBody>
      </p:sp>
      <p:sp>
        <p:nvSpPr>
          <p:cNvPr id="253" name="Date Placeholder 4"/>
          <p:cNvSpPr txBox="1"/>
          <p:nvPr/>
        </p:nvSpPr>
        <p:spPr>
          <a:xfrm>
            <a:off x="1241365" y="6542262"/>
            <a:ext cx="741220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800" spc="80">
                <a:solidFill>
                  <a:srgbClr val="CCCCC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April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15FDB-DAEE-579E-6465-053A6EFC6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8CF098EE-ED4F-9A25-7D97-0762A4859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632" y="699461"/>
            <a:ext cx="5777305" cy="5464234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Text Placeholder 3">
            <a:extLst>
              <a:ext uri="{FF2B5EF4-FFF2-40B4-BE49-F238E27FC236}">
                <a16:creationId xmlns:a16="http://schemas.microsoft.com/office/drawing/2014/main" id="{5C4E724F-09FB-F6EB-82D1-EAB4BF1E2795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5" name="Text Placeholder 4">
            <a:extLst>
              <a:ext uri="{FF2B5EF4-FFF2-40B4-BE49-F238E27FC236}">
                <a16:creationId xmlns:a16="http://schemas.microsoft.com/office/drawing/2014/main" id="{69F13B8B-17B5-E2F4-1DE0-A3645913E893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576072">
              <a:spcBef>
                <a:spcPts val="600"/>
              </a:spcBef>
              <a:defRPr sz="3024"/>
            </a:lvl1pPr>
          </a:lstStyle>
          <a:p>
            <a:r>
              <a:rPr lang="en-US" sz="3000"/>
              <a:t>Conclusion</a:t>
            </a:r>
            <a:endParaRPr lang="en-US"/>
          </a:p>
        </p:txBody>
      </p:sp>
      <p:sp>
        <p:nvSpPr>
          <p:cNvPr id="436" name="Text Placeholder 5">
            <a:extLst>
              <a:ext uri="{FF2B5EF4-FFF2-40B4-BE49-F238E27FC236}">
                <a16:creationId xmlns:a16="http://schemas.microsoft.com/office/drawing/2014/main" id="{B171A566-C94B-6EDC-F31F-A1E53B2AF5E5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10" descr="Picture 10">
            <a:extLst>
              <a:ext uri="{FF2B5EF4-FFF2-40B4-BE49-F238E27FC236}">
                <a16:creationId xmlns:a16="http://schemas.microsoft.com/office/drawing/2014/main" id="{64BDE54A-9114-3658-C3D7-E1E2203D6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100000">
            <a:off x="8850058" y="4949248"/>
            <a:ext cx="634106" cy="278308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6" name="Picture 10" descr="Picture 10">
            <a:extLst>
              <a:ext uri="{FF2B5EF4-FFF2-40B4-BE49-F238E27FC236}">
                <a16:creationId xmlns:a16="http://schemas.microsoft.com/office/drawing/2014/main" id="{168915D5-1A6F-C566-4033-39D35DC80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80000">
            <a:off x="8642053" y="888941"/>
            <a:ext cx="696195" cy="289596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7" name="Picture 10" descr="Picture 10">
            <a:extLst>
              <a:ext uri="{FF2B5EF4-FFF2-40B4-BE49-F238E27FC236}">
                <a16:creationId xmlns:a16="http://schemas.microsoft.com/office/drawing/2014/main" id="{BA49A9F9-E59D-8CA5-3455-F75E7C8B1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40000">
            <a:off x="8359831" y="1041341"/>
            <a:ext cx="696195" cy="289596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8" name="Picture 10" descr="Picture 10">
            <a:extLst>
              <a:ext uri="{FF2B5EF4-FFF2-40B4-BE49-F238E27FC236}">
                <a16:creationId xmlns:a16="http://schemas.microsoft.com/office/drawing/2014/main" id="{913B3A1B-955D-9B59-D487-4EF48768E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8009874" y="1193741"/>
            <a:ext cx="696195" cy="289596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9" name="Picture 10" descr="Picture 10">
            <a:extLst>
              <a:ext uri="{FF2B5EF4-FFF2-40B4-BE49-F238E27FC236}">
                <a16:creationId xmlns:a16="http://schemas.microsoft.com/office/drawing/2014/main" id="{12AB75F3-A3FF-D5FF-0C62-AADADEEB3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00000">
            <a:off x="7699430" y="1368719"/>
            <a:ext cx="696195" cy="289596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10" name="Picture 10" descr="Picture 10">
            <a:extLst>
              <a:ext uri="{FF2B5EF4-FFF2-40B4-BE49-F238E27FC236}">
                <a16:creationId xmlns:a16="http://schemas.microsoft.com/office/drawing/2014/main" id="{07E0B878-242D-5C46-615B-2AE04EA0E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40000">
            <a:off x="7383341" y="1656586"/>
            <a:ext cx="696195" cy="289596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11" name="Picture 10" descr="Picture 10">
            <a:extLst>
              <a:ext uri="{FF2B5EF4-FFF2-40B4-BE49-F238E27FC236}">
                <a16:creationId xmlns:a16="http://schemas.microsoft.com/office/drawing/2014/main" id="{1792E4F3-F082-8923-CDDD-959243DFC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80000">
            <a:off x="7118052" y="1904942"/>
            <a:ext cx="696195" cy="289596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12" name="Picture 11" descr="Picture 10">
            <a:extLst>
              <a:ext uri="{FF2B5EF4-FFF2-40B4-BE49-F238E27FC236}">
                <a16:creationId xmlns:a16="http://schemas.microsoft.com/office/drawing/2014/main" id="{633D7C43-8668-81F1-0E7D-DA749348D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0000">
            <a:off x="6914852" y="2187164"/>
            <a:ext cx="696195" cy="289596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13" name="Picture 12" descr="Picture 10">
            <a:extLst>
              <a:ext uri="{FF2B5EF4-FFF2-40B4-BE49-F238E27FC236}">
                <a16:creationId xmlns:a16="http://schemas.microsoft.com/office/drawing/2014/main" id="{6B98E838-59DA-FC21-F729-8B09AC25E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0000">
            <a:off x="6745519" y="2554053"/>
            <a:ext cx="696195" cy="289596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14" name="Picture 10" descr="Picture 10">
            <a:extLst>
              <a:ext uri="{FF2B5EF4-FFF2-40B4-BE49-F238E27FC236}">
                <a16:creationId xmlns:a16="http://schemas.microsoft.com/office/drawing/2014/main" id="{9649AF60-F518-2D0C-4DC2-4A26AE073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40000">
            <a:off x="10241089" y="3705753"/>
            <a:ext cx="442195" cy="193641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15" name="Picture 10" descr="Picture 10">
            <a:extLst>
              <a:ext uri="{FF2B5EF4-FFF2-40B4-BE49-F238E27FC236}">
                <a16:creationId xmlns:a16="http://schemas.microsoft.com/office/drawing/2014/main" id="{D2EA3254-14CB-B599-8C65-E23010A5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0000">
            <a:off x="10427356" y="3835575"/>
            <a:ext cx="442195" cy="193641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16" name="Picture 10" descr="Picture 10">
            <a:extLst>
              <a:ext uri="{FF2B5EF4-FFF2-40B4-BE49-F238E27FC236}">
                <a16:creationId xmlns:a16="http://schemas.microsoft.com/office/drawing/2014/main" id="{BD9CCDCB-98CC-1F23-FCC5-6AC6ECF8C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80000">
            <a:off x="9947577" y="3705753"/>
            <a:ext cx="442195" cy="193641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17" name="Picture 10" descr="Picture 10">
            <a:extLst>
              <a:ext uri="{FF2B5EF4-FFF2-40B4-BE49-F238E27FC236}">
                <a16:creationId xmlns:a16="http://schemas.microsoft.com/office/drawing/2014/main" id="{8807539B-2FEA-5059-2731-C6C2065DF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20000">
            <a:off x="8686369" y="5395159"/>
            <a:ext cx="634106" cy="278308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18" name="Picture 10" descr="Picture 10">
            <a:extLst>
              <a:ext uri="{FF2B5EF4-FFF2-40B4-BE49-F238E27FC236}">
                <a16:creationId xmlns:a16="http://schemas.microsoft.com/office/drawing/2014/main" id="{C2FE3538-8F26-1B00-2AB4-2E56C679F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00000">
            <a:off x="10368414" y="5395159"/>
            <a:ext cx="634106" cy="278308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19" name="Picture 10" descr="Picture 10">
            <a:extLst>
              <a:ext uri="{FF2B5EF4-FFF2-40B4-BE49-F238E27FC236}">
                <a16:creationId xmlns:a16="http://schemas.microsoft.com/office/drawing/2014/main" id="{6C54D6A8-DF9A-5671-49D9-DD00A9836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80000">
            <a:off x="10882058" y="5265337"/>
            <a:ext cx="634106" cy="278308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20" name="Picture 10" descr="Picture 10">
            <a:extLst>
              <a:ext uri="{FF2B5EF4-FFF2-40B4-BE49-F238E27FC236}">
                <a16:creationId xmlns:a16="http://schemas.microsoft.com/office/drawing/2014/main" id="{0681D2D1-9060-CEF8-6F6E-207912CE0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20000">
            <a:off x="10695791" y="4757337"/>
            <a:ext cx="634106" cy="278308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</a:ln>
          <a:effectLst/>
        </p:spPr>
      </p:pic>
      <p:pic>
        <p:nvPicPr>
          <p:cNvPr id="4" name="Picture 3" descr="_images/EPICS_black_blue_logo_rgb_small_v03.jpg">
            <a:extLst>
              <a:ext uri="{FF2B5EF4-FFF2-40B4-BE49-F238E27FC236}">
                <a16:creationId xmlns:a16="http://schemas.microsoft.com/office/drawing/2014/main" id="{0404941C-AAA2-4D4F-8022-2AD58A5D3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179" y="4159491"/>
            <a:ext cx="1255215" cy="5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054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le 6"/>
          <p:cNvSpPr txBox="1">
            <a:spLocks noGrp="1"/>
          </p:cNvSpPr>
          <p:nvPr>
            <p:ph type="title"/>
          </p:nvPr>
        </p:nvSpPr>
        <p:spPr>
          <a:xfrm>
            <a:off x="1103708" y="265371"/>
            <a:ext cx="9360001" cy="657343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Conclusion &amp; Invitation to Collaborate</a:t>
            </a:r>
          </a:p>
        </p:txBody>
      </p:sp>
      <p:sp>
        <p:nvSpPr>
          <p:cNvPr id="466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1094398" y="1562398"/>
            <a:ext cx="4993790" cy="476806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r>
              <a:rPr lang="en-US"/>
              <a:t>ESS Neutron Instruments use NICOS as the main User Interface.</a:t>
            </a:r>
          </a:p>
          <a:p>
            <a:r>
              <a:rPr lang="en-US"/>
              <a:t>NICOS Proven at neutron facilities</a:t>
            </a:r>
            <a:endParaRPr lang="en-US">
              <a:solidFill>
                <a:srgbClr val="000000"/>
              </a:solidFill>
            </a:endParaRPr>
          </a:p>
          <a:p>
            <a:r>
              <a:rPr lang="en-US"/>
              <a:t>Many feature toward Instrument Scientific usage</a:t>
            </a:r>
          </a:p>
          <a:p>
            <a:r>
              <a:rPr lang="en-US"/>
              <a:t>Easy to adapt</a:t>
            </a:r>
            <a:endParaRPr lang="en-US" dirty="0"/>
          </a:p>
          <a:p>
            <a:r>
              <a:rPr lang="en-US"/>
              <a:t>NICOS </a:t>
            </a:r>
            <a:r>
              <a:t>+ EPICS: complementary</a:t>
            </a:r>
          </a:p>
          <a:p>
            <a:endParaRPr lang="en-US" dirty="0"/>
          </a:p>
          <a:p>
            <a:r>
              <a:rPr lang="en-US"/>
              <a:t>Try at</a:t>
            </a:r>
            <a:r>
              <a:t> nicos-controls.org</a:t>
            </a:r>
          </a:p>
        </p:txBody>
      </p:sp>
      <p:sp>
        <p:nvSpPr>
          <p:cNvPr id="467" name="Text Placeholder 3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DBF339-B79F-ED41-C234-09E6D9E15F9D}"/>
              </a:ext>
            </a:extLst>
          </p:cNvPr>
          <p:cNvSpPr>
            <a:spLocks noGrp="1"/>
          </p:cNvSpPr>
          <p:nvPr>
            <p:ph type="pic" sz="half" idx="21"/>
          </p:nvPr>
        </p:nvSpPr>
        <p:spPr/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6FEB3-D929-DF57-2D74-0AF1B2D53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32" t="21511" r="12300" b="5747"/>
          <a:stretch>
            <a:fillRect/>
          </a:stretch>
        </p:blipFill>
        <p:spPr>
          <a:xfrm>
            <a:off x="6097712" y="1567393"/>
            <a:ext cx="5698090" cy="410605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99CFD607-736E-C267-AD65-9C6B376F7515}"/>
              </a:ext>
            </a:extLst>
          </p:cNvPr>
          <p:cNvSpPr txBox="1"/>
          <p:nvPr/>
        </p:nvSpPr>
        <p:spPr>
          <a:xfrm>
            <a:off x="6482079" y="5811520"/>
            <a:ext cx="538734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r>
              <a:rPr lang="en-US"/>
              <a:t>2nd NICOS collaboration meeting, PSI, March 2026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95" y="773212"/>
            <a:ext cx="9144001" cy="5715006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Rubrik 1"/>
          <p:cNvSpPr txBox="1">
            <a:spLocks noGrp="1"/>
          </p:cNvSpPr>
          <p:nvPr>
            <p:ph type="title"/>
          </p:nvPr>
        </p:nvSpPr>
        <p:spPr>
          <a:xfrm>
            <a:off x="2065861" y="2436914"/>
            <a:ext cx="8640003" cy="2387602"/>
          </a:xfrm>
          <a:prstGeom prst="rect">
            <a:avLst/>
          </a:prstGeom>
        </p:spPr>
        <p:txBody>
          <a:bodyPr/>
          <a:lstStyle/>
          <a:p>
            <a:r>
              <a:t>Question?</a:t>
            </a:r>
          </a:p>
        </p:txBody>
      </p:sp>
      <p:sp>
        <p:nvSpPr>
          <p:cNvPr id="471" name="Date Placeholder 3"/>
          <p:cNvSpPr txBox="1"/>
          <p:nvPr/>
        </p:nvSpPr>
        <p:spPr>
          <a:xfrm>
            <a:off x="1976114" y="6131906"/>
            <a:ext cx="1149630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" spc="80">
                <a:solidFill>
                  <a:srgbClr val="CCCCC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2026-04-21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1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European Spallation Source</a:t>
            </a:r>
          </a:p>
        </p:txBody>
      </p:sp>
      <p:sp>
        <p:nvSpPr>
          <p:cNvPr id="256" name="Text Placeholder 3"/>
          <p:cNvSpPr txBox="1">
            <a:spLocks noGrp="1"/>
          </p:cNvSpPr>
          <p:nvPr>
            <p:ph type="body" sz="half" idx="1"/>
          </p:nvPr>
        </p:nvSpPr>
        <p:spPr>
          <a:xfrm>
            <a:off x="1111743" y="1701303"/>
            <a:ext cx="4461254" cy="475074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r>
              <a:rPr sz="1800"/>
              <a:t>16 Instruments with focus area:</a:t>
            </a:r>
            <a:endParaRPr lang="en-US"/>
          </a:p>
          <a:p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Chemistry of Materials, Magnetic &amp; Electronic Phenomena</a:t>
            </a:r>
          </a:p>
          <a:p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Engineering Materials, Geosciences, Archeology &amp; Heritage Conservation and Fast Neutron Applications</a:t>
            </a:r>
          </a:p>
          <a:p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Life Science &amp; Soft Condensed Matter</a:t>
            </a:r>
          </a:p>
          <a:p>
            <a:endParaRPr lang="en-US" sz="1800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</a:endParaRPr>
          </a:p>
          <a:p>
            <a:r>
              <a:rPr lang="en-US" sz="1800">
                <a:uFill>
                  <a:solidFill>
                    <a:srgbClr val="0000FF"/>
                  </a:solidFill>
                </a:uFill>
              </a:rPr>
              <a:t>14 Hz Neutron Pulse =&gt; Time resolved</a:t>
            </a:r>
            <a:endParaRPr lang="en-US" sz="1800">
              <a:solidFill>
                <a:srgbClr val="000000"/>
              </a:solidFill>
              <a:uFill>
                <a:solidFill>
                  <a:srgbClr val="0000FF"/>
                </a:solidFill>
              </a:uFill>
            </a:endParaRPr>
          </a:p>
          <a:p>
            <a:r>
              <a:rPr lang="en-US" sz="1800">
                <a:uFill>
                  <a:solidFill>
                    <a:srgbClr val="0000FF"/>
                  </a:solidFill>
                </a:uFill>
              </a:rPr>
              <a:t>Long time structure =&gt; Time Of Flight</a:t>
            </a:r>
            <a:endParaRPr lang="en-US" sz="1800">
              <a:solidFill>
                <a:srgbClr val="000000"/>
              </a:solidFill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257" name="Text Placeholder 5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t>Neutron Instrumentation</a:t>
            </a:r>
          </a:p>
        </p:txBody>
      </p:sp>
      <p:pic>
        <p:nvPicPr>
          <p:cNvPr id="258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032" y="405950"/>
            <a:ext cx="3948505" cy="3737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553" y="1555171"/>
            <a:ext cx="2691909" cy="1650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icture 4" descr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850" y="4838357"/>
            <a:ext cx="5580994" cy="164595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C066BD-D363-6B53-DE5E-17A932A3B1F4}"/>
              </a:ext>
            </a:extLst>
          </p:cNvPr>
          <p:cNvSpPr txBox="1"/>
          <p:nvPr/>
        </p:nvSpPr>
        <p:spPr>
          <a:xfrm>
            <a:off x="6247604" y="3184726"/>
            <a:ext cx="2392612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ESS Pulse shape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8C196-8D29-396E-FDF8-8C3140C97CD3}"/>
              </a:ext>
            </a:extLst>
          </p:cNvPr>
          <p:cNvSpPr txBox="1"/>
          <p:nvPr/>
        </p:nvSpPr>
        <p:spPr>
          <a:xfrm>
            <a:off x="9594343" y="4141556"/>
            <a:ext cx="2392612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ESS </a:t>
            </a:r>
            <a:r>
              <a:rPr lang="en-US" sz="1000"/>
              <a:t>Neutron Instruments map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85F66-2DEF-F79C-57AC-75DDFF049C24}"/>
              </a:ext>
            </a:extLst>
          </p:cNvPr>
          <p:cNvSpPr txBox="1"/>
          <p:nvPr/>
        </p:nvSpPr>
        <p:spPr>
          <a:xfrm>
            <a:off x="6247603" y="6362612"/>
            <a:ext cx="2392612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Neutron Experiment with Time Resolved</a:t>
            </a:r>
            <a:endParaRPr lang="en-US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4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 lIns="18000" tIns="18000" rIns="18000" bIns="18000" anchor="t">
            <a:normAutofit/>
          </a:bodyPr>
          <a:lstStyle>
            <a:lvl1pPr defTabSz="813816">
              <a:defRPr sz="3738"/>
            </a:lvl1pPr>
          </a:lstStyle>
          <a:p>
            <a:r>
              <a:rPr sz="3700"/>
              <a:t>ECDC </a:t>
            </a:r>
            <a:r>
              <a:rPr lang="en-US" sz="3700"/>
              <a:t>Scope</a:t>
            </a:r>
            <a:endParaRPr/>
          </a:p>
        </p:txBody>
      </p:sp>
      <p:grpSp>
        <p:nvGrpSpPr>
          <p:cNvPr id="267" name="Group"/>
          <p:cNvGrpSpPr/>
          <p:nvPr/>
        </p:nvGrpSpPr>
        <p:grpSpPr>
          <a:xfrm>
            <a:off x="4257730" y="1535524"/>
            <a:ext cx="8261976" cy="3786952"/>
            <a:chOff x="0" y="0"/>
            <a:chExt cx="8261975" cy="3786951"/>
          </a:xfrm>
        </p:grpSpPr>
        <p:pic>
          <p:nvPicPr>
            <p:cNvPr id="263" name="Picture 64" descr="Picture 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0835" y="0"/>
              <a:ext cx="6831141" cy="3786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Picture 4" descr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18845"/>
              <a:ext cx="1114782" cy="1114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Picture 9" descr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1009" y="3184648"/>
              <a:ext cx="876818" cy="385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Picture 10" descr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9786" y="3219633"/>
              <a:ext cx="876817" cy="385552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sp>
        <p:nvSpPr>
          <p:cNvPr id="26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/>
          <a:lstStyle/>
          <a:p>
            <a:pPr marL="0" indent="0">
              <a:spcBef>
                <a:spcPts val="0"/>
              </a:spcBef>
              <a:buSzTx/>
              <a:buNone/>
              <a:defRPr sz="22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269" name="Experiment Control GUI to orchestrate experiments and perform commissioning.…"/>
          <p:cNvSpPr txBox="1"/>
          <p:nvPr/>
        </p:nvSpPr>
        <p:spPr>
          <a:xfrm>
            <a:off x="425552" y="1674880"/>
            <a:ext cx="4087538" cy="424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t">
            <a:spAutoFit/>
          </a:bodyPr>
          <a:lstStyle/>
          <a:p>
            <a:r>
              <a:rPr b="1"/>
              <a:t>Experiment Control</a:t>
            </a:r>
            <a:r>
              <a:t> to orchestrate experiments and perform commissioning.​</a:t>
            </a:r>
          </a:p>
          <a:p>
            <a:endParaRPr/>
          </a:p>
          <a:p>
            <a:endParaRPr/>
          </a:p>
          <a:p>
            <a:r>
              <a:rPr b="1"/>
              <a:t>Event Formation Unit</a:t>
            </a:r>
            <a:r>
              <a:t> (EFU), collecting data from the different instruments detectors and reducing data to the minimal user raw data​</a:t>
            </a:r>
            <a:br>
              <a:rPr/>
            </a:br>
            <a:r>
              <a:t>​</a:t>
            </a:r>
          </a:p>
          <a:p>
            <a:br>
              <a:rPr/>
            </a:br>
            <a:r>
              <a:rPr b="1"/>
              <a:t>Data Collection</a:t>
            </a:r>
            <a:r>
              <a:t>: pipeline recording data and </a:t>
            </a:r>
            <a:r>
              <a:rPr err="1"/>
              <a:t>MetaData</a:t>
            </a:r>
            <a:r>
              <a:t>, ensuring compliance with NEXUS and </a:t>
            </a:r>
            <a:r>
              <a:rPr err="1"/>
              <a:t>SciCAT</a:t>
            </a:r>
            <a:r>
              <a:t> standards.​</a:t>
            </a:r>
          </a:p>
        </p:txBody>
      </p:sp>
      <p:sp>
        <p:nvSpPr>
          <p:cNvPr id="270" name="Arrow"/>
          <p:cNvSpPr/>
          <p:nvPr/>
        </p:nvSpPr>
        <p:spPr>
          <a:xfrm rot="18480775">
            <a:off x="7146059" y="5386276"/>
            <a:ext cx="1270001" cy="631941"/>
          </a:xfrm>
          <a:prstGeom prst="rightArrow">
            <a:avLst>
              <a:gd name="adj1" fmla="val 37705"/>
              <a:gd name="adj2" fmla="val 57270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9998A-8F2C-F83A-C843-5480B10ED3EC}"/>
              </a:ext>
            </a:extLst>
          </p:cNvPr>
          <p:cNvSpPr txBox="1"/>
          <p:nvPr/>
        </p:nvSpPr>
        <p:spPr>
          <a:xfrm>
            <a:off x="5784343" y="5197965"/>
            <a:ext cx="1206317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ECDC Architecture</a:t>
            </a:r>
            <a:endParaRPr lang="en-US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 2"/>
          <p:cNvSpPr txBox="1"/>
          <p:nvPr/>
        </p:nvSpPr>
        <p:spPr>
          <a:xfrm>
            <a:off x="548639" y="257304"/>
            <a:ext cx="11094722" cy="36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9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The Gap Between IOCs and Scientists</a:t>
            </a:r>
          </a:p>
        </p:txBody>
      </p:sp>
      <p:sp>
        <p:nvSpPr>
          <p:cNvPr id="273" name="Shape 4"/>
          <p:cNvSpPr/>
          <p:nvPr/>
        </p:nvSpPr>
        <p:spPr>
          <a:xfrm>
            <a:off x="548640" y="1739575"/>
            <a:ext cx="5181601" cy="390146"/>
          </a:xfrm>
          <a:prstGeom prst="rect">
            <a:avLst/>
          </a:prstGeom>
          <a:solidFill>
            <a:srgbClr val="2D6A9F"/>
          </a:solidFill>
          <a:ln w="12700">
            <a:solidFill>
              <a:srgbClr val="2D6A9F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274" name="Text 5"/>
          <p:cNvSpPr txBox="1"/>
          <p:nvPr/>
        </p:nvSpPr>
        <p:spPr>
          <a:xfrm>
            <a:off x="548640" y="1830071"/>
            <a:ext cx="5181601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Instrument Scientists needs</a:t>
            </a:r>
          </a:p>
        </p:txBody>
      </p:sp>
      <p:sp>
        <p:nvSpPr>
          <p:cNvPr id="275" name="Shape 6"/>
          <p:cNvSpPr/>
          <p:nvPr/>
        </p:nvSpPr>
        <p:spPr>
          <a:xfrm>
            <a:off x="6583680" y="1739575"/>
            <a:ext cx="5059681" cy="390146"/>
          </a:xfrm>
          <a:prstGeom prst="rect">
            <a:avLst/>
          </a:prstGeom>
          <a:solidFill>
            <a:srgbClr val="4A9ECA"/>
          </a:solidFill>
          <a:ln w="12700">
            <a:solidFill>
              <a:srgbClr val="4A9ECA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276" name="Text 7"/>
          <p:cNvSpPr txBox="1"/>
          <p:nvPr/>
        </p:nvSpPr>
        <p:spPr>
          <a:xfrm>
            <a:off x="6583680" y="1830071"/>
            <a:ext cx="5059681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Technical Requirement</a:t>
            </a:r>
          </a:p>
        </p:txBody>
      </p:sp>
      <p:sp>
        <p:nvSpPr>
          <p:cNvPr id="277" name="Text 9"/>
          <p:cNvSpPr txBox="1"/>
          <p:nvPr/>
        </p:nvSpPr>
        <p:spPr>
          <a:xfrm>
            <a:off x="585216" y="2263831"/>
            <a:ext cx="5181601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indent="457187">
              <a:spcBef>
                <a:spcPts val="800"/>
              </a:spcBef>
              <a:defRPr sz="1700">
                <a:solidFill>
                  <a:srgbClr val="1A1A2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Scripted scan sequences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 lvl="1" indent="457187">
              <a:spcBef>
                <a:spcPts val="800"/>
              </a:spcBef>
              <a:defRPr sz="1700">
                <a:solidFill>
                  <a:srgbClr val="1A1A2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Live data views &amp; plotting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 lvl="1" indent="457187">
              <a:spcBef>
                <a:spcPts val="800"/>
              </a:spcBef>
              <a:defRPr sz="1700">
                <a:solidFill>
                  <a:srgbClr val="1A1A2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Sample tracking &amp; metadata</a:t>
            </a:r>
          </a:p>
          <a:p>
            <a:pPr lvl="1" indent="457187">
              <a:spcBef>
                <a:spcPts val="800"/>
              </a:spcBef>
              <a:defRPr sz="1700">
                <a:solidFill>
                  <a:srgbClr val="1A1A2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Proposal management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 lvl="1" indent="457187">
              <a:spcBef>
                <a:spcPts val="800"/>
              </a:spcBef>
              <a:defRPr sz="1700">
                <a:solidFill>
                  <a:srgbClr val="1A1A2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Segoe UI"/>
                <a:ea typeface="Segoe UI"/>
                <a:cs typeface="Segoe UI"/>
                <a:sym typeface="Segoe UI"/>
              </a:rPr>
              <a:t>Multi-User</a:t>
            </a:r>
          </a:p>
          <a:p>
            <a:pPr lvl="1" indent="457187">
              <a:spcBef>
                <a:spcPts val="800"/>
              </a:spcBef>
              <a:defRPr sz="1700">
                <a:solidFill>
                  <a:srgbClr val="1A1A2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Segoe UI"/>
                <a:ea typeface="Segoe UI"/>
                <a:cs typeface="Segoe UI"/>
                <a:sym typeface="Segoe UI"/>
              </a:rPr>
              <a:t>Remote Access</a:t>
            </a:r>
          </a:p>
        </p:txBody>
      </p:sp>
      <p:sp>
        <p:nvSpPr>
          <p:cNvPr id="278" name="Text 11"/>
          <p:cNvSpPr txBox="1"/>
          <p:nvPr/>
        </p:nvSpPr>
        <p:spPr>
          <a:xfrm>
            <a:off x="6559295" y="2263831"/>
            <a:ext cx="5072381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t">
            <a:spAutoFit/>
          </a:bodyPr>
          <a:lstStyle/>
          <a:p>
            <a:pPr>
              <a:spcBef>
                <a:spcPts val="800"/>
              </a:spcBef>
              <a:defRPr sz="1700" b="1">
                <a:solidFill>
                  <a:srgbClr val="1A1A2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Sits on top of EPICS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>
              <a:spcBef>
                <a:spcPts val="800"/>
              </a:spcBef>
              <a:defRPr sz="1700">
                <a:solidFill>
                  <a:srgbClr val="1A1A2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Python based</a:t>
            </a:r>
            <a:endParaRPr lang="en-US"/>
          </a:p>
          <a:p>
            <a:pPr>
              <a:spcBef>
                <a:spcPts val="800"/>
              </a:spcBef>
              <a:defRPr sz="1700">
                <a:solidFill>
                  <a:srgbClr val="1A1A2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US"/>
              <a:t>Modular and possibility to </a:t>
            </a:r>
            <a:r>
              <a:rPr lang="en-US" u="sng"/>
              <a:t>opt-out of unnecessary feature</a:t>
            </a:r>
            <a:endParaRPr lang="en-US"/>
          </a:p>
          <a:p>
            <a:pPr>
              <a:spcBef>
                <a:spcPts val="800"/>
              </a:spcBef>
              <a:defRPr sz="1700">
                <a:solidFill>
                  <a:srgbClr val="1A1A2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Plug-and-play sample environment</a:t>
            </a:r>
            <a:endParaRPr>
              <a:latin typeface="Segoe UI"/>
              <a:ea typeface="Segoe UI"/>
              <a:cs typeface="Segoe UI"/>
            </a:endParaRPr>
          </a:p>
          <a:p>
            <a:pPr>
              <a:spcBef>
                <a:spcPts val="800"/>
              </a:spcBef>
              <a:defRPr sz="1700">
                <a:solidFill>
                  <a:srgbClr val="1A1A2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Server based</a:t>
            </a:r>
          </a:p>
        </p:txBody>
      </p:sp>
      <p:sp>
        <p:nvSpPr>
          <p:cNvPr id="279" name="Title 13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Experiment Control Requirement</a:t>
            </a:r>
          </a:p>
        </p:txBody>
      </p:sp>
      <p:sp>
        <p:nvSpPr>
          <p:cNvPr id="280" name="Text Placeholder 14"/>
          <p:cNvSpPr txBox="1">
            <a:spLocks noGrp="1"/>
          </p:cNvSpPr>
          <p:nvPr>
            <p:ph type="body" sz="quarter" idx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 Placeholder 5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Text Placeholder 7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Text Placeholder 8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rmAutofit/>
          </a:bodyPr>
          <a:lstStyle/>
          <a:p>
            <a:r>
              <a:t>NICOS</a:t>
            </a:r>
            <a:endParaRPr lang="en-US"/>
          </a:p>
        </p:txBody>
      </p:sp>
      <p:pic>
        <p:nvPicPr>
          <p:cNvPr id="285" name="Picture 2" descr="Picture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1388" r="11389"/>
          <a:stretch>
            <a:fillRect/>
          </a:stretch>
        </p:blipFill>
        <p:spPr>
          <a:xfrm>
            <a:off x="6477710" y="0"/>
            <a:ext cx="5714290" cy="6858000"/>
          </a:xfrm>
          <a:prstGeom prst="rect">
            <a:avLst/>
          </a:prstGeom>
        </p:spPr>
      </p:pic>
      <p:sp>
        <p:nvSpPr>
          <p:cNvPr id="286" name="Shape 5"/>
          <p:cNvSpPr/>
          <p:nvPr/>
        </p:nvSpPr>
        <p:spPr>
          <a:xfrm>
            <a:off x="657890" y="2828049"/>
            <a:ext cx="73153" cy="1463041"/>
          </a:xfrm>
          <a:prstGeom prst="rect">
            <a:avLst/>
          </a:prstGeom>
          <a:solidFill>
            <a:srgbClr val="4A9ECA"/>
          </a:solidFill>
          <a:ln w="12700">
            <a:solidFill>
              <a:srgbClr val="4A9ECA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155A2C6-17AB-420B-2120-536F57492273}"/>
              </a:ext>
            </a:extLst>
          </p:cNvPr>
          <p:cNvSpPr txBox="1">
            <a:spLocks/>
          </p:cNvSpPr>
          <p:nvPr/>
        </p:nvSpPr>
        <p:spPr>
          <a:xfrm>
            <a:off x="1231333" y="2521243"/>
            <a:ext cx="4255909" cy="1216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 fontScale="62500" lnSpcReduction="2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r>
              <a:rPr lang="en-US"/>
              <a:t>An Integrated Experiment Control System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latshållare för bild 12" descr="Platshållare för bild 12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9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Platshållare för text 6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Imag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13816">
              <a:defRPr sz="3738"/>
            </a:pPr>
            <a:endParaRPr/>
          </a:p>
        </p:txBody>
      </p:sp>
      <p:pic>
        <p:nvPicPr>
          <p:cNvPr id="29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750"/>
            <a:ext cx="12192001" cy="65405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Visit https://nicos-controls.org/"/>
          <p:cNvSpPr/>
          <p:nvPr/>
        </p:nvSpPr>
        <p:spPr>
          <a:xfrm>
            <a:off x="13410" y="6439969"/>
            <a:ext cx="12165180" cy="48240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/>
          <a:lstStyle/>
          <a:p>
            <a:pPr algn="ctr"/>
            <a:r>
              <a:t>Visit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https://nicos-controls.org/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eadiness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00"/>
            </a:lvl1pPr>
          </a:lstStyle>
          <a:p>
            <a:r>
              <a:t>What is NICOS?</a:t>
            </a:r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315913" y="6542263"/>
            <a:ext cx="162579" cy="2311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97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>
              <a:buSzTx/>
              <a:buNone/>
              <a:defRPr b="1"/>
            </a:pPr>
            <a:r>
              <a:t>Origin &amp; Community:</a:t>
            </a:r>
          </a:p>
          <a:p>
            <a:pPr>
              <a:buSzTx/>
              <a:buNone/>
            </a:pPr>
            <a:r>
              <a:rPr dirty="0"/>
              <a:t>Developed at FRM II / MLZ (</a:t>
            </a:r>
            <a:r>
              <a:rPr dirty="0" err="1"/>
              <a:t>Garching</a:t>
            </a:r>
            <a:r>
              <a:rPr dirty="0"/>
              <a:t>)</a:t>
            </a:r>
          </a:p>
          <a:p>
            <a:pPr>
              <a:buSzTx/>
              <a:buNone/>
            </a:pPr>
            <a:r>
              <a:t>Active at: MLZ, ESS</a:t>
            </a:r>
            <a:r>
              <a:rPr lang="en-US"/>
              <a:t>,</a:t>
            </a:r>
            <a:r>
              <a:rPr dirty="0"/>
              <a:t> PSI</a:t>
            </a:r>
            <a:r>
              <a:rPr lang="en-US" dirty="0"/>
              <a:t> </a:t>
            </a:r>
            <a:r>
              <a:rPr dirty="0"/>
              <a:t>and more</a:t>
            </a:r>
          </a:p>
          <a:p>
            <a:pPr>
              <a:buSzTx/>
              <a:buNone/>
            </a:pPr>
            <a:endParaRPr/>
          </a:p>
          <a:p>
            <a:pPr>
              <a:buSzTx/>
              <a:buNone/>
              <a:defRPr b="1"/>
            </a:pPr>
            <a:r>
              <a:t>Design goals:</a:t>
            </a:r>
          </a:p>
          <a:p>
            <a:pPr>
              <a:buSzTx/>
              <a:buNone/>
            </a:pPr>
            <a:r>
              <a:t>User Friendly, Flexibility, and Reliability</a:t>
            </a:r>
          </a:p>
          <a:p>
            <a:pPr>
              <a:buSzTx/>
              <a:buNone/>
            </a:pPr>
            <a:r>
              <a:t>Python scripting, Qt GUI, Daemon-based</a:t>
            </a:r>
          </a:p>
        </p:txBody>
      </p:sp>
      <p:sp>
        <p:nvSpPr>
          <p:cNvPr id="298" name="Platshållare för text 13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r>
              <a:t>Network Instrument COntrol System</a:t>
            </a:r>
          </a:p>
        </p:txBody>
      </p:sp>
      <p:pic>
        <p:nvPicPr>
          <p:cNvPr id="29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07" y="1420374"/>
            <a:ext cx="2531731" cy="118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800" y="1608896"/>
            <a:ext cx="2531731" cy="810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156" y="2976905"/>
            <a:ext cx="2531731" cy="904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logo.svg" descr="logo.sv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857" y="2811172"/>
            <a:ext cx="2531731" cy="1356284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Text Placeholder 3"/>
          <p:cNvSpPr txBox="1"/>
          <p:nvPr/>
        </p:nvSpPr>
        <p:spPr>
          <a:xfrm>
            <a:off x="6378156" y="4558808"/>
            <a:ext cx="5653243" cy="468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/>
          <a:p>
            <a:pPr marL="101600" indent="-101600">
              <a:lnSpc>
                <a:spcPct val="90000"/>
              </a:lnSpc>
              <a:spcBef>
                <a:spcPts val="1000"/>
              </a:spcBef>
              <a:buClr>
                <a:srgbClr val="666666"/>
              </a:buClr>
              <a:buSzPct val="100000"/>
              <a:buFont typeface="Segoe UI"/>
              <a:buChar char=" "/>
              <a:defRPr sz="900" b="1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Other facilities worldwide</a:t>
            </a:r>
          </a:p>
          <a:p>
            <a:pPr marL="101600" indent="-101600">
              <a:lnSpc>
                <a:spcPct val="90000"/>
              </a:lnSpc>
              <a:spcBef>
                <a:spcPts val="1000"/>
              </a:spcBef>
              <a:buClr>
                <a:srgbClr val="666666"/>
              </a:buClr>
              <a:buSzPct val="100000"/>
              <a:buFont typeface="Segoe UI"/>
              <a:buChar char=" "/>
              <a:defRPr sz="9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LAHN (Laboratorio Argentino De Haces De Neutrones, Buenos Aires, Argentina)</a:t>
            </a:r>
          </a:p>
          <a:p>
            <a:pPr marL="101600" indent="-101600">
              <a:lnSpc>
                <a:spcPct val="90000"/>
              </a:lnSpc>
              <a:spcBef>
                <a:spcPts val="1000"/>
              </a:spcBef>
              <a:buClr>
                <a:srgbClr val="666666"/>
              </a:buClr>
              <a:buSzPct val="100000"/>
              <a:buFont typeface="Segoe UI"/>
              <a:buChar char=" "/>
              <a:defRPr sz="9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Materials Growth &amp; Measurement Laboratory at Charles University (Prague, Czech Republic)</a:t>
            </a:r>
          </a:p>
          <a:p>
            <a:pPr marL="101600" indent="-101600">
              <a:lnSpc>
                <a:spcPct val="90000"/>
              </a:lnSpc>
              <a:spcBef>
                <a:spcPts val="1000"/>
              </a:spcBef>
              <a:buClr>
                <a:srgbClr val="666666"/>
              </a:buClr>
              <a:buSzPct val="100000"/>
              <a:buFont typeface="Segoe UI"/>
              <a:buChar char=" "/>
              <a:defRPr sz="9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9"/>
              </a:rPr>
              <a:t>ISIS (Didcot, UK)</a:t>
            </a:r>
          </a:p>
          <a:p>
            <a:pPr marL="101600" indent="-101600">
              <a:lnSpc>
                <a:spcPct val="90000"/>
              </a:lnSpc>
              <a:spcBef>
                <a:spcPts val="1000"/>
              </a:spcBef>
              <a:buClr>
                <a:srgbClr val="666666"/>
              </a:buClr>
              <a:buSzPct val="100000"/>
              <a:buFont typeface="Segoe UI"/>
              <a:buChar char=" "/>
              <a:defRPr sz="9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0"/>
              </a:rPr>
              <a:t>Idaho National Lab (Idaho Falls, USA)</a:t>
            </a:r>
          </a:p>
          <a:p>
            <a:pPr marL="101600" indent="-101600">
              <a:lnSpc>
                <a:spcPct val="90000"/>
              </a:lnSpc>
              <a:spcBef>
                <a:spcPts val="1000"/>
              </a:spcBef>
              <a:buClr>
                <a:srgbClr val="666666"/>
              </a:buClr>
              <a:buSzPct val="100000"/>
              <a:buFont typeface="Segoe UI"/>
              <a:buChar char=" "/>
              <a:defRPr sz="9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1"/>
              </a:rPr>
              <a:t>Neutron Radiography Facility (NRF) of Oregon State University (Corvallis, USA)</a:t>
            </a:r>
          </a:p>
          <a:p>
            <a:pPr marL="101600" indent="-101600">
              <a:lnSpc>
                <a:spcPct val="90000"/>
              </a:lnSpc>
              <a:spcBef>
                <a:spcPts val="1000"/>
              </a:spcBef>
              <a:buClr>
                <a:srgbClr val="666666"/>
              </a:buClr>
              <a:buSzPct val="100000"/>
              <a:buFont typeface="Segoe UI"/>
              <a:buChar char=" "/>
              <a:defRPr sz="900">
                <a:solidFill>
                  <a:srgbClr val="666666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2"/>
              </a:rPr>
              <a:t>X-Ray Center of TU Wien (Vienna, Austria)</a:t>
            </a:r>
          </a:p>
        </p:txBody>
      </p:sp>
    </p:spTree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4" name="Elbow Connector 49"/>
          <p:cNvCxnSpPr>
            <a:cxnSpLocks/>
            <a:endCxn id="312" idx="0"/>
          </p:cNvCxnSpPr>
          <p:nvPr/>
        </p:nvCxnSpPr>
        <p:spPr>
          <a:xfrm rot="16200000" flipH="1">
            <a:off x="5422900" y="4114800"/>
            <a:ext cx="2159000" cy="1752600"/>
          </a:xfrm>
          <a:prstGeom prst="bentConnector3">
            <a:avLst>
              <a:gd name="adj1" fmla="val 72352"/>
            </a:avLst>
          </a:prstGeom>
          <a:ln w="63500">
            <a:solidFill>
              <a:schemeClr val="accent1"/>
            </a:solidFill>
            <a:miter/>
          </a:ln>
        </p:spPr>
      </p:cxnSp>
      <p:cxnSp>
        <p:nvCxnSpPr>
          <p:cNvPr id="319" name="Elbow Connector 41"/>
          <p:cNvCxnSpPr>
            <a:cxnSpLocks/>
            <a:endCxn id="308" idx="0"/>
          </p:cNvCxnSpPr>
          <p:nvPr/>
        </p:nvCxnSpPr>
        <p:spPr>
          <a:xfrm rot="5400000">
            <a:off x="2978150" y="3422650"/>
            <a:ext cx="2159000" cy="3136900"/>
          </a:xfrm>
          <a:prstGeom prst="bentConnector3">
            <a:avLst>
              <a:gd name="adj1" fmla="val 72352"/>
            </a:avLst>
          </a:prstGeom>
          <a:ln w="63500">
            <a:solidFill>
              <a:schemeClr val="accent1"/>
            </a:solidFill>
            <a:miter/>
          </a:ln>
        </p:spPr>
      </p:cxnSp>
      <p:cxnSp>
        <p:nvCxnSpPr>
          <p:cNvPr id="318" name="Elbow Connector 38"/>
          <p:cNvCxnSpPr>
            <a:cxnSpLocks/>
            <a:endCxn id="310" idx="0"/>
          </p:cNvCxnSpPr>
          <p:nvPr/>
        </p:nvCxnSpPr>
        <p:spPr>
          <a:xfrm rot="5400000">
            <a:off x="4273550" y="4718050"/>
            <a:ext cx="2159000" cy="546100"/>
          </a:xfrm>
          <a:prstGeom prst="bentConnector3">
            <a:avLst>
              <a:gd name="adj1" fmla="val 72352"/>
            </a:avLst>
          </a:prstGeom>
          <a:ln w="63500">
            <a:solidFill>
              <a:schemeClr val="accent1"/>
            </a:solidFill>
            <a:miter/>
          </a:ln>
        </p:spPr>
      </p:cxnSp>
      <p:sp>
        <p:nvSpPr>
          <p:cNvPr id="339" name="Elbow Connector 49"/>
          <p:cNvSpPr/>
          <p:nvPr/>
        </p:nvSpPr>
        <p:spPr>
          <a:xfrm>
            <a:off x="5628640" y="5129530"/>
            <a:ext cx="3620770" cy="599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219"/>
                </a:lnTo>
                <a:lnTo>
                  <a:pt x="21600" y="12219"/>
                </a:lnTo>
                <a:lnTo>
                  <a:pt x="21600" y="21600"/>
                </a:lnTo>
              </a:path>
            </a:pathLst>
          </a:custGeom>
          <a:ln w="63500">
            <a:solidFill>
              <a:schemeClr val="accent1"/>
            </a:solidFill>
            <a:miter/>
          </a:ln>
        </p:spPr>
        <p:txBody>
          <a:bodyPr/>
          <a:lstStyle/>
          <a:p>
            <a:endParaRPr/>
          </a:p>
        </p:txBody>
      </p:sp>
      <p:sp>
        <p:nvSpPr>
          <p:cNvPr id="305" name="Text 3"/>
          <p:cNvSpPr txBox="1"/>
          <p:nvPr/>
        </p:nvSpPr>
        <p:spPr>
          <a:xfrm>
            <a:off x="10850880" y="6572303"/>
            <a:ext cx="1097281" cy="15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200">
                <a:solidFill>
                  <a:srgbClr val="64748B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5 / 15</a:t>
            </a:r>
          </a:p>
        </p:txBody>
      </p:sp>
      <p:sp>
        <p:nvSpPr>
          <p:cNvPr id="306" name="Shape 4"/>
          <p:cNvSpPr/>
          <p:nvPr/>
        </p:nvSpPr>
        <p:spPr>
          <a:xfrm>
            <a:off x="1217345" y="1645902"/>
            <a:ext cx="8900161" cy="633985"/>
          </a:xfrm>
          <a:prstGeom prst="rect">
            <a:avLst/>
          </a:prstGeom>
          <a:solidFill>
            <a:srgbClr val="A8D4EF"/>
          </a:solidFill>
          <a:ln w="12700">
            <a:solidFill>
              <a:srgbClr val="1E4976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/>
          <a:lstStyle>
            <a:lvl1pPr algn="ctr">
              <a:defRPr sz="2400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NICOS Desktop Qt Client</a:t>
            </a:r>
          </a:p>
        </p:txBody>
      </p:sp>
      <p:sp>
        <p:nvSpPr>
          <p:cNvPr id="307" name="Shape 7"/>
          <p:cNvSpPr/>
          <p:nvPr/>
        </p:nvSpPr>
        <p:spPr>
          <a:xfrm>
            <a:off x="1178722" y="2708587"/>
            <a:ext cx="8900161" cy="2414968"/>
          </a:xfrm>
          <a:prstGeom prst="rect">
            <a:avLst/>
          </a:prstGeom>
          <a:solidFill>
            <a:srgbClr val="1A3A5C"/>
          </a:solidFill>
          <a:ln w="12700">
            <a:solidFill>
              <a:srgbClr val="1E4976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/>
          <a:lstStyle>
            <a:lvl1pPr defTabSz="457200">
              <a:defRPr sz="1960" b="1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NICOS Server</a:t>
            </a:r>
            <a:endParaRPr sz="1200" b="0">
              <a:solidFill>
                <a:srgbClr val="000000"/>
              </a:solidFill>
            </a:endParaRPr>
          </a:p>
        </p:txBody>
      </p:sp>
      <p:sp>
        <p:nvSpPr>
          <p:cNvPr id="308" name="Shape 12"/>
          <p:cNvSpPr/>
          <p:nvPr/>
        </p:nvSpPr>
        <p:spPr>
          <a:xfrm>
            <a:off x="1205337" y="5735752"/>
            <a:ext cx="2560321" cy="670561"/>
          </a:xfrm>
          <a:prstGeom prst="rect">
            <a:avLst/>
          </a:prstGeom>
          <a:solidFill>
            <a:srgbClr val="2D6A9F"/>
          </a:solidFill>
          <a:ln w="12700">
            <a:solidFill>
              <a:srgbClr val="1E4976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09" name="Text 13"/>
          <p:cNvSpPr txBox="1"/>
          <p:nvPr/>
        </p:nvSpPr>
        <p:spPr>
          <a:xfrm>
            <a:off x="1205337" y="5946661"/>
            <a:ext cx="2560321" cy="248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20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EPICS</a:t>
            </a:r>
          </a:p>
        </p:txBody>
      </p:sp>
      <p:sp>
        <p:nvSpPr>
          <p:cNvPr id="310" name="Shape 15"/>
          <p:cNvSpPr/>
          <p:nvPr/>
        </p:nvSpPr>
        <p:spPr>
          <a:xfrm>
            <a:off x="3802232" y="5735752"/>
            <a:ext cx="2560321" cy="670561"/>
          </a:xfrm>
          <a:prstGeom prst="rect">
            <a:avLst/>
          </a:prstGeom>
          <a:solidFill>
            <a:srgbClr val="346AA9"/>
          </a:solidFill>
          <a:ln w="12700">
            <a:solidFill>
              <a:srgbClr val="1E4976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11" name="Text 16"/>
          <p:cNvSpPr txBox="1"/>
          <p:nvPr/>
        </p:nvSpPr>
        <p:spPr>
          <a:xfrm>
            <a:off x="3802233" y="5966455"/>
            <a:ext cx="2560321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TANGO</a:t>
            </a:r>
          </a:p>
        </p:txBody>
      </p:sp>
      <p:sp>
        <p:nvSpPr>
          <p:cNvPr id="312" name="Shape 18"/>
          <p:cNvSpPr/>
          <p:nvPr/>
        </p:nvSpPr>
        <p:spPr>
          <a:xfrm>
            <a:off x="6399129" y="5735752"/>
            <a:ext cx="1959286" cy="670561"/>
          </a:xfrm>
          <a:prstGeom prst="rect">
            <a:avLst/>
          </a:prstGeom>
          <a:solidFill>
            <a:srgbClr val="2E7D8A"/>
          </a:solidFill>
          <a:ln w="12700">
            <a:solidFill>
              <a:srgbClr val="1E4976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13" name="Text 19"/>
          <p:cNvSpPr txBox="1"/>
          <p:nvPr/>
        </p:nvSpPr>
        <p:spPr>
          <a:xfrm>
            <a:off x="6399129" y="5966455"/>
            <a:ext cx="1959286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SECoP</a:t>
            </a:r>
          </a:p>
        </p:txBody>
      </p:sp>
      <p:sp>
        <p:nvSpPr>
          <p:cNvPr id="314" name="Text 23"/>
          <p:cNvSpPr txBox="1"/>
          <p:nvPr/>
        </p:nvSpPr>
        <p:spPr>
          <a:xfrm>
            <a:off x="548639" y="6579165"/>
            <a:ext cx="11094722" cy="18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400" i="1">
                <a:solidFill>
                  <a:srgbClr val="64748B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Distributed: daemon + cache server + multiple GUI/script clients (TCP)</a:t>
            </a:r>
          </a:p>
        </p:txBody>
      </p:sp>
      <p:sp>
        <p:nvSpPr>
          <p:cNvPr id="315" name="Shape 24"/>
          <p:cNvSpPr/>
          <p:nvPr/>
        </p:nvSpPr>
        <p:spPr>
          <a:xfrm>
            <a:off x="1022457" y="5735751"/>
            <a:ext cx="97537" cy="670561"/>
          </a:xfrm>
          <a:prstGeom prst="rect">
            <a:avLst/>
          </a:prstGeom>
          <a:solidFill>
            <a:srgbClr val="4A9ECA"/>
          </a:solidFill>
          <a:ln w="12700">
            <a:solidFill>
              <a:srgbClr val="4A9ECA"/>
            </a:solidFill>
          </a:ln>
        </p:spPr>
        <p:txBody>
          <a:bodyPr lIns="45718" tIns="45718" rIns="45718" bIns="45718"/>
          <a:lstStyle/>
          <a:p>
            <a:pPr>
              <a:defRPr sz="2400"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16" name="Title 30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1"/>
          </a:xfrm>
          <a:prstGeom prst="rect">
            <a:avLst/>
          </a:prstGeom>
        </p:spPr>
        <p:txBody>
          <a:bodyPr/>
          <a:lstStyle>
            <a:lvl1pPr defTabSz="813816">
              <a:defRPr sz="3738"/>
            </a:lvl1pPr>
          </a:lstStyle>
          <a:p>
            <a:r>
              <a:t>NICOS Stack</a:t>
            </a:r>
          </a:p>
        </p:txBody>
      </p:sp>
      <p:sp>
        <p:nvSpPr>
          <p:cNvPr id="317" name="Text Placeholder 31"/>
          <p:cNvSpPr txBox="1">
            <a:spLocks noGrp="1"/>
          </p:cNvSpPr>
          <p:nvPr>
            <p:ph type="body" sz="quarter" idx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 anchor="t">
            <a:normAutofit/>
          </a:bodyPr>
          <a:lstStyle/>
          <a:p>
            <a:r>
              <a:rPr lang="en-US"/>
              <a:t>Simplified architecture</a:t>
            </a:r>
            <a:endParaRPr/>
          </a:p>
        </p:txBody>
      </p:sp>
      <p:grpSp>
        <p:nvGrpSpPr>
          <p:cNvPr id="322" name="Shape 18"/>
          <p:cNvGrpSpPr/>
          <p:nvPr/>
        </p:nvGrpSpPr>
        <p:grpSpPr>
          <a:xfrm>
            <a:off x="8394988" y="5735752"/>
            <a:ext cx="1710509" cy="670562"/>
            <a:chOff x="-1" y="0"/>
            <a:chExt cx="1710508" cy="670560"/>
          </a:xfrm>
        </p:grpSpPr>
        <p:sp>
          <p:nvSpPr>
            <p:cNvPr id="320" name="Rectangle"/>
            <p:cNvSpPr/>
            <p:nvPr/>
          </p:nvSpPr>
          <p:spPr>
            <a:xfrm>
              <a:off x="-1" y="0"/>
              <a:ext cx="1710508" cy="670560"/>
            </a:xfrm>
            <a:prstGeom prst="rect">
              <a:avLst/>
            </a:prstGeom>
            <a:solidFill>
              <a:srgbClr val="2E7D8A"/>
            </a:solidFill>
            <a:ln w="12700" cap="flat">
              <a:solidFill>
                <a:srgbClr val="1E497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21" name="CARESS"/>
            <p:cNvSpPr txBox="1"/>
            <p:nvPr/>
          </p:nvSpPr>
          <p:spPr>
            <a:xfrm>
              <a:off x="52069" y="184983"/>
              <a:ext cx="1606368" cy="3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 CARESS</a:t>
              </a:r>
            </a:p>
          </p:txBody>
        </p:sp>
      </p:grpSp>
      <p:cxnSp>
        <p:nvCxnSpPr>
          <p:cNvPr id="332" name="Elbow Connector 49"/>
          <p:cNvCxnSpPr>
            <a:cxnSpLocks/>
          </p:cNvCxnSpPr>
          <p:nvPr/>
        </p:nvCxnSpPr>
        <p:spPr>
          <a:xfrm flipV="1">
            <a:off x="7543800" y="3225800"/>
            <a:ext cx="3568700" cy="12700"/>
          </a:xfrm>
          <a:prstGeom prst="bentConnector2">
            <a:avLst/>
          </a:prstGeom>
          <a:ln w="63500">
            <a:solidFill>
              <a:schemeClr val="accent1"/>
            </a:solidFill>
            <a:miter/>
          </a:ln>
        </p:spPr>
      </p:cxnSp>
      <p:cxnSp>
        <p:nvCxnSpPr>
          <p:cNvPr id="333" name="Elbow Connector 49"/>
          <p:cNvCxnSpPr>
            <a:cxnSpLocks/>
          </p:cNvCxnSpPr>
          <p:nvPr/>
        </p:nvCxnSpPr>
        <p:spPr>
          <a:xfrm flipV="1">
            <a:off x="5628802" y="3222886"/>
            <a:ext cx="38624" cy="1106821"/>
          </a:xfrm>
          <a:prstGeom prst="straightConnector1">
            <a:avLst/>
          </a:prstGeom>
          <a:ln w="63500">
            <a:solidFill>
              <a:schemeClr val="accent1"/>
            </a:solidFill>
            <a:miter/>
          </a:ln>
        </p:spPr>
      </p:cxnSp>
      <p:cxnSp>
        <p:nvCxnSpPr>
          <p:cNvPr id="334" name="Elbow Connector 49"/>
          <p:cNvCxnSpPr>
            <a:cxnSpLocks/>
          </p:cNvCxnSpPr>
          <p:nvPr/>
        </p:nvCxnSpPr>
        <p:spPr>
          <a:xfrm flipH="1" flipV="1">
            <a:off x="3850177" y="3222886"/>
            <a:ext cx="1778626" cy="1106821"/>
          </a:xfrm>
          <a:prstGeom prst="straightConnector1">
            <a:avLst/>
          </a:prstGeom>
          <a:ln w="63500">
            <a:solidFill>
              <a:schemeClr val="accent1"/>
            </a:solidFill>
            <a:miter/>
          </a:ln>
        </p:spPr>
      </p:cxnSp>
      <p:cxnSp>
        <p:nvCxnSpPr>
          <p:cNvPr id="335" name="Elbow Connector 49"/>
          <p:cNvCxnSpPr>
            <a:cxnSpLocks/>
          </p:cNvCxnSpPr>
          <p:nvPr/>
        </p:nvCxnSpPr>
        <p:spPr>
          <a:xfrm flipH="1" flipV="1">
            <a:off x="3850177" y="4329706"/>
            <a:ext cx="1778626" cy="1"/>
          </a:xfrm>
          <a:prstGeom prst="straightConnector1">
            <a:avLst/>
          </a:prstGeom>
          <a:ln w="63500">
            <a:solidFill>
              <a:schemeClr val="accent1"/>
            </a:solidFill>
            <a:miter/>
          </a:ln>
        </p:spPr>
      </p:cxnSp>
      <p:cxnSp>
        <p:nvCxnSpPr>
          <p:cNvPr id="336" name="Elbow Connector 49"/>
          <p:cNvCxnSpPr>
            <a:cxnSpLocks/>
          </p:cNvCxnSpPr>
          <p:nvPr/>
        </p:nvCxnSpPr>
        <p:spPr>
          <a:xfrm flipH="1">
            <a:off x="5628802" y="4329706"/>
            <a:ext cx="1910730" cy="1"/>
          </a:xfrm>
          <a:prstGeom prst="straightConnector1">
            <a:avLst/>
          </a:prstGeom>
          <a:ln w="63500">
            <a:solidFill>
              <a:schemeClr val="accent1"/>
            </a:solidFill>
            <a:miter/>
          </a:ln>
        </p:spPr>
      </p:cxnSp>
      <p:cxnSp>
        <p:nvCxnSpPr>
          <p:cNvPr id="337" name="Elbow Connector 49"/>
          <p:cNvCxnSpPr>
            <a:cxnSpLocks/>
          </p:cNvCxnSpPr>
          <p:nvPr/>
        </p:nvCxnSpPr>
        <p:spPr>
          <a:xfrm flipH="1">
            <a:off x="5628802" y="3222886"/>
            <a:ext cx="1910730" cy="1106821"/>
          </a:xfrm>
          <a:prstGeom prst="straightConnector1">
            <a:avLst/>
          </a:prstGeom>
          <a:ln w="63500">
            <a:solidFill>
              <a:schemeClr val="accent1"/>
            </a:solidFill>
            <a:miter/>
          </a:ln>
        </p:spPr>
      </p:cxnSp>
      <p:cxnSp>
        <p:nvCxnSpPr>
          <p:cNvPr id="338" name="Elbow Connector 49"/>
          <p:cNvCxnSpPr>
            <a:cxnSpLocks/>
          </p:cNvCxnSpPr>
          <p:nvPr/>
        </p:nvCxnSpPr>
        <p:spPr>
          <a:xfrm flipV="1">
            <a:off x="5663216" y="2253379"/>
            <a:ext cx="4211" cy="464314"/>
          </a:xfrm>
          <a:prstGeom prst="straightConnector1">
            <a:avLst/>
          </a:prstGeom>
          <a:ln w="63500">
            <a:solidFill>
              <a:schemeClr val="accent1"/>
            </a:solidFill>
            <a:miter/>
          </a:ln>
        </p:spPr>
      </p:cxnSp>
      <p:sp>
        <p:nvSpPr>
          <p:cNvPr id="325" name="Execution Daemon"/>
          <p:cNvSpPr/>
          <p:nvPr/>
        </p:nvSpPr>
        <p:spPr>
          <a:xfrm>
            <a:off x="5032425" y="2835536"/>
            <a:ext cx="1270001" cy="7747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/>
          <a:lstStyle/>
          <a:p>
            <a:r>
              <a:t>Execution Daemon</a:t>
            </a:r>
          </a:p>
        </p:txBody>
      </p:sp>
      <p:sp>
        <p:nvSpPr>
          <p:cNvPr id="326" name="Poller"/>
          <p:cNvSpPr/>
          <p:nvPr/>
        </p:nvSpPr>
        <p:spPr>
          <a:xfrm>
            <a:off x="7003591" y="3942356"/>
            <a:ext cx="1071881" cy="7747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/>
          <a:lstStyle/>
          <a:p>
            <a:r>
              <a:t>Poller</a:t>
            </a:r>
          </a:p>
        </p:txBody>
      </p:sp>
      <p:sp>
        <p:nvSpPr>
          <p:cNvPr id="327" name="Cache"/>
          <p:cNvSpPr/>
          <p:nvPr/>
        </p:nvSpPr>
        <p:spPr>
          <a:xfrm>
            <a:off x="5223867" y="3795136"/>
            <a:ext cx="809872" cy="1069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/>
          <a:lstStyle/>
          <a:p>
            <a:r>
              <a:t>Cache</a:t>
            </a:r>
          </a:p>
        </p:txBody>
      </p:sp>
      <p:sp>
        <p:nvSpPr>
          <p:cNvPr id="328" name="Electronic Logbook"/>
          <p:cNvSpPr/>
          <p:nvPr/>
        </p:nvSpPr>
        <p:spPr>
          <a:xfrm>
            <a:off x="3215177" y="2835536"/>
            <a:ext cx="1270001" cy="7747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/>
          <a:lstStyle/>
          <a:p>
            <a:r>
              <a:t>Electronic</a:t>
            </a:r>
            <a:br/>
            <a:r>
              <a:t>Logbook</a:t>
            </a:r>
          </a:p>
        </p:txBody>
      </p:sp>
      <p:sp>
        <p:nvSpPr>
          <p:cNvPr id="329" name="Watchdog"/>
          <p:cNvSpPr/>
          <p:nvPr/>
        </p:nvSpPr>
        <p:spPr>
          <a:xfrm>
            <a:off x="3215177" y="3942356"/>
            <a:ext cx="1270001" cy="7747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/>
          <a:lstStyle/>
          <a:p>
            <a:r>
              <a:t>Watchdog</a:t>
            </a:r>
          </a:p>
        </p:txBody>
      </p:sp>
      <p:sp>
        <p:nvSpPr>
          <p:cNvPr id="330" name="Collector"/>
          <p:cNvSpPr/>
          <p:nvPr/>
        </p:nvSpPr>
        <p:spPr>
          <a:xfrm>
            <a:off x="7003591" y="2835536"/>
            <a:ext cx="1071881" cy="7747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/>
          <a:lstStyle/>
          <a:p>
            <a:r>
              <a:t>Collector</a:t>
            </a:r>
          </a:p>
        </p:txBody>
      </p:sp>
      <p:sp>
        <p:nvSpPr>
          <p:cNvPr id="331" name="Kafka"/>
          <p:cNvSpPr/>
          <p:nvPr/>
        </p:nvSpPr>
        <p:spPr>
          <a:xfrm>
            <a:off x="10706592" y="2688316"/>
            <a:ext cx="809873" cy="1069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/>
          <a:lstStyle/>
          <a:p>
            <a:r>
              <a:t>Kafka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-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-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Office-tema</vt:lpstr>
      <vt:lpstr>NICOS @ ESS An Experiment Control System on Top of EPICS</vt:lpstr>
      <vt:lpstr>Agenda</vt:lpstr>
      <vt:lpstr>European Spallation Source</vt:lpstr>
      <vt:lpstr>ECDC Scope</vt:lpstr>
      <vt:lpstr>Experiment Control Requirement</vt:lpstr>
      <vt:lpstr>PowerPoint Presentation</vt:lpstr>
      <vt:lpstr>PowerPoint Presentation</vt:lpstr>
      <vt:lpstr>What is NICOS?</vt:lpstr>
      <vt:lpstr>NICOS Stack</vt:lpstr>
      <vt:lpstr>NICOS in Practice — Interface</vt:lpstr>
      <vt:lpstr>A Rich, Scientist-Facing GUI</vt:lpstr>
      <vt:lpstr>A Rich, Scientist-Facing GUI</vt:lpstr>
      <vt:lpstr>A Rich, Scientist-Facing GUI</vt:lpstr>
      <vt:lpstr>A Rich, Scientist-Facing GUI</vt:lpstr>
      <vt:lpstr>PowerPoint Presentation</vt:lpstr>
      <vt:lpstr>Writing a new device class</vt:lpstr>
      <vt:lpstr>Writing a new device class</vt:lpstr>
      <vt:lpstr>EPICS NICOS Devices </vt:lpstr>
      <vt:lpstr>Writing a new device class</vt:lpstr>
      <vt:lpstr>PowerPoint Presentation</vt:lpstr>
      <vt:lpstr>Conclusion &amp; Invitation to Collaborate</vt:lpstr>
      <vt:lpstr>Question?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113</cp:revision>
  <dcterms:modified xsi:type="dcterms:W3CDTF">2026-04-21T13:35:14Z</dcterms:modified>
</cp:coreProperties>
</file>