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67BD"/>
    <a:srgbClr val="8D5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7" autoAdjust="0"/>
    <p:restoredTop sz="94658"/>
  </p:normalViewPr>
  <p:slideViewPr>
    <p:cSldViewPr snapToGrid="0">
      <p:cViewPr>
        <p:scale>
          <a:sx n="80" d="100"/>
          <a:sy n="80" d="100"/>
        </p:scale>
        <p:origin x="824" y="10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7EAE9-CD22-4919-B9F6-1A82D6CE1B33}" type="datetimeFigureOut">
              <a:rPr lang="de-DE" smtClean="0"/>
              <a:t>20.04.26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5E968-FCE0-431C-99B4-EC8EA971DF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65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87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92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56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CBE7-1545-4E8E-9750-1FCBFC4001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DF20C0-9653-44CB-B680-DA847CB0A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41C9CA6-6D1C-4ADA-8260-CCE7AD3CBD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A4F4E8-41E6-43E5-86D4-144034C85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7601A5-58AC-4B70-8384-E8B22377E0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DCA4C6-2ACE-4627-BE54-8F5B288E0D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80CF2E0-C9F7-41B0-A531-2C79A57C56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E9F9AB-CADF-4A81-A991-F3A1A1806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E745B2-7FBE-4F51-89F3-B7B820B784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02DFC1-1B36-4B69-A65A-1E64FEF5C1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811C7B-97C7-436D-82F8-E55AB3AC8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EE6E5-DB8B-472C-8377-0C6AA874D1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5"/>
            <a:r>
              <a:rPr lang="en-US" dirty="0" err="1"/>
              <a:t>Sechste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6"/>
            <a:r>
              <a:rPr lang="en-US" dirty="0" err="1"/>
              <a:t>Siebte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7"/>
            <a:r>
              <a:rPr lang="en-US" dirty="0" err="1"/>
              <a:t>Achte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8FC9C2-A520-4EFC-B13F-6FAAFCBD54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898B50-3A96-4348-B1B1-76B8EAE74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DF20C0-9653-44CB-B680-DA847CB0A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D5D59-E9B2-42BF-A061-8A51677792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DB118-779A-465C-8A6D-0925A1A8E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2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1544B-68F0-4475-A9C7-4C5B075C02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D9F8A-C438-4962-8518-060144F57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973028-3882-4980-B8C8-2E29C1E4BD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6017DF-16E5-4F68-B2C1-0378C00DDD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BB28A3-86AA-44A8-8B10-52DC0DB28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84" imgH="385" progId="TCLayout.ActiveDocument.1">
                  <p:embed/>
                </p:oleObj>
              </mc:Choice>
              <mc:Fallback>
                <p:oleObj name="think-cell Folie" r:id="rId27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Vorname Nachname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0685329-B96E-4C87-8A85-F6C433C9098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67323" t="-9202" r="-2804" b="-9202"/>
          <a:stretch/>
        </p:blipFill>
        <p:spPr>
          <a:xfrm>
            <a:off x="11304000" y="108000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4" r:id="rId4"/>
    <p:sldLayoutId id="2147483677" r:id="rId5"/>
    <p:sldLayoutId id="2147483678" r:id="rId6"/>
    <p:sldLayoutId id="2147483695" r:id="rId7"/>
    <p:sldLayoutId id="2147483697" r:id="rId8"/>
    <p:sldLayoutId id="2147483662" r:id="rId9"/>
    <p:sldLayoutId id="2147483669" r:id="rId10"/>
    <p:sldLayoutId id="2147483664" r:id="rId11"/>
    <p:sldLayoutId id="2147483668" r:id="rId12"/>
    <p:sldLayoutId id="2147483698" r:id="rId13"/>
    <p:sldLayoutId id="2147483671" r:id="rId14"/>
    <p:sldLayoutId id="2147483699" r:id="rId15"/>
    <p:sldLayoutId id="2147483692" r:id="rId16"/>
    <p:sldLayoutId id="2147483672" r:id="rId17"/>
    <p:sldLayoutId id="2147483673" r:id="rId18"/>
    <p:sldLayoutId id="2147483694" r:id="rId19"/>
    <p:sldLayoutId id="2147483696" r:id="rId20"/>
    <p:sldLayoutId id="2147483667" r:id="rId21"/>
    <p:sldLayoutId id="2147483700" r:id="rId22"/>
    <p:sldLayoutId id="2147483663" r:id="rId23"/>
  </p:sldLayoutIdLst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Bridging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Gap: </a:t>
            </a:r>
            <a:r>
              <a:rPr lang="de-DE" dirty="0" err="1"/>
              <a:t>Using</a:t>
            </a:r>
            <a:r>
              <a:rPr lang="de-DE" dirty="0"/>
              <a:t> EPICS in Self-</a:t>
            </a:r>
            <a:r>
              <a:rPr lang="de-DE" dirty="0" err="1"/>
              <a:t>Driving</a:t>
            </a:r>
            <a:r>
              <a:rPr lang="de-DE" dirty="0"/>
              <a:t> Materials Science Labs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Christian Kunkel</a:t>
            </a:r>
          </a:p>
          <a:p>
            <a:r>
              <a:rPr lang="de-DE" dirty="0"/>
              <a:t>Theory Department</a:t>
            </a:r>
          </a:p>
        </p:txBody>
      </p:sp>
    </p:spTree>
    <p:extLst>
      <p:ext uri="{BB962C8B-B14F-4D97-AF65-F5344CB8AC3E}">
        <p14:creationId xmlns:p14="http://schemas.microsoft.com/office/powerpoint/2010/main" val="422307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B8804981-98E2-27B4-E7F8-0BC1A887043C}"/>
              </a:ext>
            </a:extLst>
          </p:cNvPr>
          <p:cNvSpPr/>
          <p:nvPr/>
        </p:nvSpPr>
        <p:spPr>
          <a:xfrm>
            <a:off x="5882027" y="3135764"/>
            <a:ext cx="883315" cy="885308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7B2E7D20-6910-9639-F0A1-9C4479D13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7" b="53961"/>
          <a:stretch>
            <a:fillRect/>
          </a:stretch>
        </p:blipFill>
        <p:spPr bwMode="auto">
          <a:xfrm>
            <a:off x="610282" y="995752"/>
            <a:ext cx="6198748" cy="29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F4DAFA4E-F403-6ED4-A1CF-A1C0E577AF2D}"/>
              </a:ext>
            </a:extLst>
          </p:cNvPr>
          <p:cNvSpPr/>
          <p:nvPr/>
        </p:nvSpPr>
        <p:spPr>
          <a:xfrm>
            <a:off x="5965374" y="977373"/>
            <a:ext cx="752913" cy="497239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F97A3DD-FC82-7EC2-408B-FA8A2CC675C2}"/>
              </a:ext>
            </a:extLst>
          </p:cNvPr>
          <p:cNvSpPr/>
          <p:nvPr/>
        </p:nvSpPr>
        <p:spPr>
          <a:xfrm>
            <a:off x="6201772" y="3557577"/>
            <a:ext cx="752913" cy="497239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3133EC8-60FA-4E1A-B76D-C89A1BE4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Closed</a:t>
            </a:r>
            <a:r>
              <a:rPr lang="de-DE" dirty="0"/>
              <a:t> loop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discovery</a:t>
            </a:r>
            <a:br>
              <a:rPr lang="de-DE" dirty="0"/>
            </a:b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212A4D-0A12-4A05-BA57-46F18158A3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Christian Kunkel	Spring EPICS </a:t>
            </a:r>
            <a:r>
              <a:rPr lang="de-DE" dirty="0" err="1"/>
              <a:t>collaboration</a:t>
            </a:r>
            <a:r>
              <a:rPr lang="de-DE" dirty="0"/>
              <a:t> Meeting | 22.04.2026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2</a:t>
            </a:fld>
            <a:endParaRPr lang="de-DE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1BF5DB7-AD70-4BBD-C51A-77B376F64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85177"/>
            <a:ext cx="5066124" cy="1058676"/>
          </a:xfrm>
          <a:prstGeom prst="rect">
            <a:avLst/>
          </a:prstGeom>
        </p:spPr>
      </p:pic>
      <p:sp>
        <p:nvSpPr>
          <p:cNvPr id="12" name="Rectangle 43">
            <a:extLst>
              <a:ext uri="{FF2B5EF4-FFF2-40B4-BE49-F238E27FC236}">
                <a16:creationId xmlns:a16="http://schemas.microsoft.com/office/drawing/2014/main" id="{39661402-4BAB-EC21-DB2B-9FFB98FF32CA}"/>
              </a:ext>
            </a:extLst>
          </p:cNvPr>
          <p:cNvSpPr/>
          <p:nvPr/>
        </p:nvSpPr>
        <p:spPr>
          <a:xfrm>
            <a:off x="7633227" y="1433160"/>
            <a:ext cx="4228207" cy="25219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00066"/>
            </a:solidFill>
            <a:prstDash val="soli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>
              <a:solidFill>
                <a:schemeClr val="bg1"/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641EB0D-810A-E232-12F7-BBB3FA7452CA}"/>
              </a:ext>
            </a:extLst>
          </p:cNvPr>
          <p:cNvSpPr txBox="1"/>
          <p:nvPr/>
        </p:nvSpPr>
        <p:spPr>
          <a:xfrm>
            <a:off x="8250025" y="3261414"/>
            <a:ext cx="2065154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8-fold reactor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 “Ikarus”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D1710975-3398-AE1F-3A2C-A05586680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15297"/>
          <a:stretch/>
        </p:blipFill>
        <p:spPr>
          <a:xfrm>
            <a:off x="10209620" y="1623811"/>
            <a:ext cx="1537141" cy="2164764"/>
          </a:xfrm>
          <a:prstGeom prst="rect">
            <a:avLst/>
          </a:prstGeom>
        </p:spPr>
      </p:pic>
      <p:pic>
        <p:nvPicPr>
          <p:cNvPr id="15" name="Picture 103">
            <a:extLst>
              <a:ext uri="{FF2B5EF4-FFF2-40B4-BE49-F238E27FC236}">
                <a16:creationId xmlns:a16="http://schemas.microsoft.com/office/drawing/2014/main" id="{D5B64186-D726-409D-A169-19B1677C5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876" y="1628796"/>
            <a:ext cx="1767455" cy="1638448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16A3AD5E-A6D9-B7FB-AFC2-992268337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76" t="48351" r="67907"/>
          <a:stretch/>
        </p:blipFill>
        <p:spPr>
          <a:xfrm>
            <a:off x="7631239" y="1469325"/>
            <a:ext cx="818896" cy="1624592"/>
          </a:xfrm>
          <a:prstGeom prst="rect">
            <a:avLst/>
          </a:prstGeom>
        </p:spPr>
      </p:pic>
      <p:grpSp>
        <p:nvGrpSpPr>
          <p:cNvPr id="18" name="Group 50">
            <a:extLst>
              <a:ext uri="{FF2B5EF4-FFF2-40B4-BE49-F238E27FC236}">
                <a16:creationId xmlns:a16="http://schemas.microsoft.com/office/drawing/2014/main" id="{5FFF646E-02C0-B631-7EE2-9B7F73C3ACB0}"/>
              </a:ext>
            </a:extLst>
          </p:cNvPr>
          <p:cNvGrpSpPr/>
          <p:nvPr/>
        </p:nvGrpSpPr>
        <p:grpSpPr>
          <a:xfrm>
            <a:off x="5694700" y="4238449"/>
            <a:ext cx="6257198" cy="1933990"/>
            <a:chOff x="5387364" y="4379128"/>
            <a:chExt cx="6257198" cy="1933990"/>
          </a:xfrm>
        </p:grpSpPr>
        <p:sp>
          <p:nvSpPr>
            <p:cNvPr id="19" name="Rectangle 51">
              <a:extLst>
                <a:ext uri="{FF2B5EF4-FFF2-40B4-BE49-F238E27FC236}">
                  <a16:creationId xmlns:a16="http://schemas.microsoft.com/office/drawing/2014/main" id="{0E0F3AA1-3136-E2DA-F708-257CF55146B2}"/>
                </a:ext>
              </a:extLst>
            </p:cNvPr>
            <p:cNvSpPr/>
            <p:nvPr/>
          </p:nvSpPr>
          <p:spPr>
            <a:xfrm>
              <a:off x="5395173" y="4389790"/>
              <a:ext cx="6153824" cy="1923328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  <a:prstDash val="solid"/>
              <a:tail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/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grpSp>
          <p:nvGrpSpPr>
            <p:cNvPr id="20" name="Group 52">
              <a:extLst>
                <a:ext uri="{FF2B5EF4-FFF2-40B4-BE49-F238E27FC236}">
                  <a16:creationId xmlns:a16="http://schemas.microsoft.com/office/drawing/2014/main" id="{EE9026CA-A556-01DC-03BB-12B58E236661}"/>
                </a:ext>
              </a:extLst>
            </p:cNvPr>
            <p:cNvGrpSpPr/>
            <p:nvPr/>
          </p:nvGrpSpPr>
          <p:grpSpPr>
            <a:xfrm>
              <a:off x="5387364" y="4379128"/>
              <a:ext cx="6257198" cy="1804962"/>
              <a:chOff x="5780396" y="4443296"/>
              <a:chExt cx="6257198" cy="1804962"/>
            </a:xfrm>
          </p:grpSpPr>
          <p:grpSp>
            <p:nvGrpSpPr>
              <p:cNvPr id="21" name="Gruppieren 9">
                <a:extLst>
                  <a:ext uri="{FF2B5EF4-FFF2-40B4-BE49-F238E27FC236}">
                    <a16:creationId xmlns:a16="http://schemas.microsoft.com/office/drawing/2014/main" id="{5CA0422E-2231-7E8B-201C-32C17995EEC4}"/>
                  </a:ext>
                </a:extLst>
              </p:cNvPr>
              <p:cNvGrpSpPr/>
              <p:nvPr/>
            </p:nvGrpSpPr>
            <p:grpSpPr>
              <a:xfrm>
                <a:off x="6661895" y="4555806"/>
                <a:ext cx="5375699" cy="1692452"/>
                <a:chOff x="1702491" y="2049395"/>
                <a:chExt cx="5375699" cy="1692452"/>
              </a:xfrm>
            </p:grpSpPr>
            <p:pic>
              <p:nvPicPr>
                <p:cNvPr id="23" name="Picture 37">
                  <a:extLst>
                    <a:ext uri="{FF2B5EF4-FFF2-40B4-BE49-F238E27FC236}">
                      <a16:creationId xmlns:a16="http://schemas.microsoft.com/office/drawing/2014/main" id="{DFD703F6-BFAD-3E0A-1148-195C3AF4E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02491" y="2049395"/>
                  <a:ext cx="3355062" cy="1692452"/>
                </a:xfrm>
                <a:prstGeom prst="rect">
                  <a:avLst/>
                </a:prstGeom>
              </p:spPr>
            </p:pic>
            <p:sp>
              <p:nvSpPr>
                <p:cNvPr id="24" name="Textfeld 3">
                  <a:extLst>
                    <a:ext uri="{FF2B5EF4-FFF2-40B4-BE49-F238E27FC236}">
                      <a16:creationId xmlns:a16="http://schemas.microsoft.com/office/drawing/2014/main" id="{DB1001D2-794F-0BD0-E3B4-0AF10F461DC6}"/>
                    </a:ext>
                  </a:extLst>
                </p:cNvPr>
                <p:cNvSpPr txBox="1"/>
                <p:nvPr/>
              </p:nvSpPr>
              <p:spPr>
                <a:xfrm>
                  <a:off x="4982721" y="2125656"/>
                  <a:ext cx="2095469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Incipient wetness impregnation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with automated syringe pump setup</a:t>
                  </a:r>
                </a:p>
              </p:txBody>
            </p:sp>
          </p:grpSp>
          <p:pic>
            <p:nvPicPr>
              <p:cNvPr id="22" name="Picture 24">
                <a:extLst>
                  <a:ext uri="{FF2B5EF4-FFF2-40B4-BE49-F238E27FC236}">
                    <a16:creationId xmlns:a16="http://schemas.microsoft.com/office/drawing/2014/main" id="{86AF3528-EE87-68D7-81BE-FEF67B54CB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351" r="88358"/>
              <a:stretch/>
            </p:blipFill>
            <p:spPr>
              <a:xfrm>
                <a:off x="5780396" y="4443296"/>
                <a:ext cx="802792" cy="1534443"/>
              </a:xfrm>
              <a:prstGeom prst="rect">
                <a:avLst/>
              </a:prstGeom>
            </p:spPr>
          </p:pic>
        </p:grpSp>
      </p:grpSp>
      <p:pic>
        <p:nvPicPr>
          <p:cNvPr id="26" name="Picture 48">
            <a:extLst>
              <a:ext uri="{FF2B5EF4-FFF2-40B4-BE49-F238E27FC236}">
                <a16:creationId xmlns:a16="http://schemas.microsoft.com/office/drawing/2014/main" id="{A71AFFE8-6A4D-6352-307C-14DF69A8F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075" y="4810991"/>
            <a:ext cx="2268607" cy="1175673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697A4D37-B7AA-B84E-9512-1CCFF1982ACF}"/>
              </a:ext>
            </a:extLst>
          </p:cNvPr>
          <p:cNvSpPr/>
          <p:nvPr/>
        </p:nvSpPr>
        <p:spPr>
          <a:xfrm>
            <a:off x="282438" y="946991"/>
            <a:ext cx="752913" cy="497239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3EA3-D4C6-ABC6-08F0-DE8B99326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729F10-4AB8-F4A9-F5B1-C2F7EFCA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19" y="692149"/>
            <a:ext cx="10296524" cy="1404937"/>
          </a:xfrm>
        </p:spPr>
        <p:txBody>
          <a:bodyPr/>
          <a:lstStyle/>
          <a:p>
            <a:r>
              <a:rPr lang="de-DE" dirty="0" err="1"/>
              <a:t>Closed</a:t>
            </a:r>
            <a:r>
              <a:rPr lang="de-DE" dirty="0"/>
              <a:t> loop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discovery</a:t>
            </a:r>
            <a:br>
              <a:rPr lang="de-DE" dirty="0"/>
            </a:b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86CA107-094D-522C-624C-D4538F3F63BB}"/>
              </a:ext>
            </a:extLst>
          </p:cNvPr>
          <p:cNvSpPr txBox="1"/>
          <p:nvPr/>
        </p:nvSpPr>
        <p:spPr>
          <a:xfrm>
            <a:off x="686834" y="1394617"/>
            <a:ext cx="67673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dirty="0"/>
              <a:t>After multiple </a:t>
            </a:r>
            <a:r>
              <a:rPr lang="de-DE" dirty="0" err="1"/>
              <a:t>iterations</a:t>
            </a:r>
            <a:r>
              <a:rPr lang="de-DE" dirty="0"/>
              <a:t> (in </a:t>
            </a:r>
            <a:r>
              <a:rPr lang="de-DE" dirty="0" err="1"/>
              <a:t>weeks</a:t>
            </a:r>
            <a:r>
              <a:rPr lang="de-DE" dirty="0"/>
              <a:t>): </a:t>
            </a:r>
            <a:r>
              <a:rPr lang="de-DE" dirty="0" err="1"/>
              <a:t>Competitive</a:t>
            </a:r>
            <a:r>
              <a:rPr lang="de-DE" dirty="0"/>
              <a:t> </a:t>
            </a:r>
            <a:r>
              <a:rPr lang="de-DE" dirty="0" err="1"/>
              <a:t>catalyst</a:t>
            </a:r>
            <a:r>
              <a:rPr lang="de-DE" dirty="0"/>
              <a:t> </a:t>
            </a:r>
            <a:r>
              <a:rPr lang="de-DE" dirty="0" err="1"/>
              <a:t>found</a:t>
            </a:r>
            <a:br>
              <a:rPr lang="de-DE" dirty="0"/>
            </a:br>
            <a:endParaRPr lang="de-DE" dirty="0"/>
          </a:p>
          <a:p>
            <a:pPr>
              <a:buNone/>
            </a:pPr>
            <a:r>
              <a:rPr lang="de-DE" dirty="0"/>
              <a:t>Experimental Design + </a:t>
            </a:r>
            <a:r>
              <a:rPr lang="de-DE" dirty="0" err="1"/>
              <a:t>Machine</a:t>
            </a:r>
            <a:r>
              <a:rPr lang="de-DE" dirty="0"/>
              <a:t> Learning </a:t>
            </a:r>
            <a:r>
              <a:rPr lang="de-DE" dirty="0" err="1"/>
              <a:t>drives</a:t>
            </a:r>
            <a:r>
              <a:rPr lang="de-DE" dirty="0"/>
              <a:t> rapid </a:t>
            </a:r>
            <a:r>
              <a:rPr lang="de-DE" dirty="0" err="1"/>
              <a:t>discovery</a:t>
            </a:r>
            <a:r>
              <a:rPr lang="de-DE" dirty="0"/>
              <a:t>.</a:t>
            </a:r>
          </a:p>
        </p:txBody>
      </p:sp>
      <p:pic>
        <p:nvPicPr>
          <p:cNvPr id="30" name="Grafik 55">
            <a:extLst>
              <a:ext uri="{FF2B5EF4-FFF2-40B4-BE49-F238E27FC236}">
                <a16:creationId xmlns:a16="http://schemas.microsoft.com/office/drawing/2014/main" id="{FBE5CE1D-9388-2AE6-22D1-7A7885068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19" y="2754917"/>
            <a:ext cx="6360149" cy="30404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18A6B14F-A155-541D-D434-14C453A3ED07}"/>
              </a:ext>
            </a:extLst>
          </p:cNvPr>
          <p:cNvSpPr/>
          <p:nvPr/>
        </p:nvSpPr>
        <p:spPr>
          <a:xfrm rot="799644">
            <a:off x="3222424" y="3634963"/>
            <a:ext cx="742487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3FEDF59-AE27-0916-94F8-C3EB35464ACC}"/>
              </a:ext>
            </a:extLst>
          </p:cNvPr>
          <p:cNvSpPr/>
          <p:nvPr/>
        </p:nvSpPr>
        <p:spPr>
          <a:xfrm rot="968790">
            <a:off x="3218643" y="4344315"/>
            <a:ext cx="884810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0D8A8BA-597A-1EA0-B44E-71B645700287}"/>
              </a:ext>
            </a:extLst>
          </p:cNvPr>
          <p:cNvSpPr/>
          <p:nvPr/>
        </p:nvSpPr>
        <p:spPr>
          <a:xfrm rot="1052839">
            <a:off x="2833092" y="4275440"/>
            <a:ext cx="742487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031EF8D-9AEB-9D7C-5D3E-EF95E343961B}"/>
              </a:ext>
            </a:extLst>
          </p:cNvPr>
          <p:cNvSpPr txBox="1"/>
          <p:nvPr/>
        </p:nvSpPr>
        <p:spPr>
          <a:xfrm rot="667214">
            <a:off x="3053526" y="3696080"/>
            <a:ext cx="1858945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>
                <a:solidFill>
                  <a:srgbClr val="8D564C"/>
                </a:solidFill>
              </a:rPr>
              <a:t>Reference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403B36F-8F4E-385D-83E2-399882FFDD54}"/>
              </a:ext>
            </a:extLst>
          </p:cNvPr>
          <p:cNvSpPr txBox="1"/>
          <p:nvPr/>
        </p:nvSpPr>
        <p:spPr>
          <a:xfrm rot="1219989">
            <a:off x="2927988" y="4352300"/>
            <a:ext cx="1858945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>
                <a:solidFill>
                  <a:srgbClr val="9467BD"/>
                </a:solidFill>
              </a:rPr>
              <a:t>Discovered</a:t>
            </a:r>
            <a:endParaRPr lang="de-DE" sz="1600" dirty="0">
              <a:solidFill>
                <a:srgbClr val="9467BD"/>
              </a:solidFill>
            </a:endParaRPr>
          </a:p>
        </p:txBody>
      </p: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CAE6CC98-8F15-16CE-5DE4-8C8420444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Christian Kunkel	Spring EPICS </a:t>
            </a:r>
            <a:r>
              <a:rPr lang="de-DE" dirty="0" err="1"/>
              <a:t>collaboration</a:t>
            </a:r>
            <a:r>
              <a:rPr lang="de-DE" dirty="0"/>
              <a:t> Meeting | 22.04.2026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3</a:t>
            </a:fld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FB67E04-EC44-D1D0-944C-EF259BFA7116}"/>
              </a:ext>
            </a:extLst>
          </p:cNvPr>
          <p:cNvSpPr txBox="1"/>
          <p:nvPr/>
        </p:nvSpPr>
        <p:spPr>
          <a:xfrm>
            <a:off x="8137802" y="1503977"/>
            <a:ext cx="3717547" cy="2533963"/>
          </a:xfrm>
          <a:prstGeom prst="rect">
            <a:avLst/>
          </a:prstGeom>
          <a:noFill/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e-DE" b="1" dirty="0"/>
              <a:t>Reality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materials</a:t>
            </a:r>
            <a:r>
              <a:rPr lang="de-DE" b="1" dirty="0"/>
              <a:t> </a:t>
            </a:r>
            <a:r>
              <a:rPr lang="de-DE" b="1" dirty="0" err="1"/>
              <a:t>science</a:t>
            </a:r>
            <a:r>
              <a:rPr lang="de-DE" b="1" dirty="0"/>
              <a:t> </a:t>
            </a:r>
            <a:r>
              <a:rPr lang="de-DE" b="1" dirty="0" err="1"/>
              <a:t>labs</a:t>
            </a:r>
            <a:endParaRPr lang="de-DE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=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computer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Vendor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software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Ad-hoc </a:t>
            </a:r>
            <a:r>
              <a:rPr lang="de-DE" dirty="0" err="1"/>
              <a:t>scripts</a:t>
            </a:r>
            <a:r>
              <a:rPr lang="de-DE" dirty="0"/>
              <a:t> &amp; </a:t>
            </a:r>
            <a:br>
              <a:rPr lang="de-DE" dirty="0"/>
            </a:b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files</a:t>
            </a:r>
            <a:r>
              <a:rPr lang="de-DE" dirty="0"/>
              <a:t> &amp; personal </a:t>
            </a:r>
            <a:r>
              <a:rPr lang="de-DE" dirty="0" err="1"/>
              <a:t>folders</a:t>
            </a:r>
            <a:endParaRPr lang="de-DE" dirty="0"/>
          </a:p>
        </p:txBody>
      </p:sp>
      <p:sp>
        <p:nvSpPr>
          <p:cNvPr id="44" name="Pfeil nach links und rechts 43">
            <a:extLst>
              <a:ext uri="{FF2B5EF4-FFF2-40B4-BE49-F238E27FC236}">
                <a16:creationId xmlns:a16="http://schemas.microsoft.com/office/drawing/2014/main" id="{1AA55FF2-DEDD-C4AC-5821-6DAB07FABCB4}"/>
              </a:ext>
            </a:extLst>
          </p:cNvPr>
          <p:cNvSpPr/>
          <p:nvPr/>
        </p:nvSpPr>
        <p:spPr>
          <a:xfrm>
            <a:off x="7369919" y="1700463"/>
            <a:ext cx="641684" cy="308375"/>
          </a:xfrm>
          <a:prstGeom prst="leftRightArrow">
            <a:avLst/>
          </a:pr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BEBB78B8-4D85-9F0C-D9F1-A2305B3D1F04}"/>
              </a:ext>
            </a:extLst>
          </p:cNvPr>
          <p:cNvCxnSpPr>
            <a:cxnSpLocks/>
          </p:cNvCxnSpPr>
          <p:nvPr/>
        </p:nvCxnSpPr>
        <p:spPr>
          <a:xfrm>
            <a:off x="7470182" y="1607473"/>
            <a:ext cx="438575" cy="489613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67016BEE-4209-9611-9464-1C612EFFC0E1}"/>
              </a:ext>
            </a:extLst>
          </p:cNvPr>
          <p:cNvCxnSpPr>
            <a:cxnSpLocks/>
          </p:cNvCxnSpPr>
          <p:nvPr/>
        </p:nvCxnSpPr>
        <p:spPr>
          <a:xfrm flipH="1">
            <a:off x="7454140" y="1603043"/>
            <a:ext cx="433524" cy="495803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AD8A577E-97C7-9867-E309-080605577493}"/>
              </a:ext>
            </a:extLst>
          </p:cNvPr>
          <p:cNvSpPr txBox="1"/>
          <p:nvPr/>
        </p:nvSpPr>
        <p:spPr>
          <a:xfrm>
            <a:off x="8422105" y="8823158"/>
            <a:ext cx="181460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endParaRPr lang="de-DE" sz="1600" dirty="0" err="1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A163207-0B3E-E317-64E5-828FA233E935}"/>
              </a:ext>
            </a:extLst>
          </p:cNvPr>
          <p:cNvSpPr/>
          <p:nvPr/>
        </p:nvSpPr>
        <p:spPr>
          <a:xfrm>
            <a:off x="686833" y="2487432"/>
            <a:ext cx="6683085" cy="3681631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69773A7D-C44D-FF85-1B32-0137C808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468" y="3020415"/>
            <a:ext cx="5103059" cy="3082558"/>
          </a:xfrm>
          <a:prstGeom prst="rect">
            <a:avLst/>
          </a:prstGeom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066CAD39-A784-416B-BB94-A12785E6A2CA}"/>
              </a:ext>
            </a:extLst>
          </p:cNvPr>
          <p:cNvSpPr txBox="1"/>
          <p:nvPr/>
        </p:nvSpPr>
        <p:spPr>
          <a:xfrm>
            <a:off x="1937378" y="2709473"/>
            <a:ext cx="4181993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b="1" dirty="0" err="1"/>
              <a:t>Systematic</a:t>
            </a:r>
            <a:r>
              <a:rPr lang="de-DE" sz="1600" b="1" dirty="0"/>
              <a:t> </a:t>
            </a:r>
            <a:r>
              <a:rPr lang="de-DE" sz="1600" b="1" dirty="0" err="1"/>
              <a:t>elucidation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Promoter </a:t>
            </a:r>
            <a:r>
              <a:rPr lang="de-DE" sz="1600" b="1" dirty="0" err="1"/>
              <a:t>Effects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8899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3" grpId="0" animBg="1"/>
      <p:bldP spid="34" grpId="0" animBg="1"/>
      <p:bldP spid="35" grpId="0"/>
      <p:bldP spid="36" grpId="0"/>
      <p:bldP spid="38" grpId="0" animBg="1"/>
      <p:bldP spid="44" grpId="0" animBg="1"/>
      <p:bldP spid="59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6C6C7-FC6C-982E-C350-0222A75D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>
            <a:extLst>
              <a:ext uri="{FF2B5EF4-FFF2-40B4-BE49-F238E27FC236}">
                <a16:creationId xmlns:a16="http://schemas.microsoft.com/office/drawing/2014/main" id="{E3522428-741C-117A-46E5-2640A2370FA5}"/>
              </a:ext>
            </a:extLst>
          </p:cNvPr>
          <p:cNvSpPr/>
          <p:nvPr/>
        </p:nvSpPr>
        <p:spPr>
          <a:xfrm rot="799644">
            <a:off x="4998899" y="2100018"/>
            <a:ext cx="742487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EDE65EA-D0A9-3DAD-7C9C-3938DB6039DE}"/>
              </a:ext>
            </a:extLst>
          </p:cNvPr>
          <p:cNvSpPr/>
          <p:nvPr/>
        </p:nvSpPr>
        <p:spPr>
          <a:xfrm rot="968790">
            <a:off x="4995118" y="2809370"/>
            <a:ext cx="884810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789560D-75A1-B199-EB30-741677D8666E}"/>
              </a:ext>
            </a:extLst>
          </p:cNvPr>
          <p:cNvSpPr/>
          <p:nvPr/>
        </p:nvSpPr>
        <p:spPr>
          <a:xfrm rot="1052839">
            <a:off x="4609567" y="2740495"/>
            <a:ext cx="742487" cy="243673"/>
          </a:xfrm>
          <a:prstGeom prst="rect">
            <a:avLst/>
          </a:prstGeom>
          <a:ln>
            <a:noFill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r>
              <a:rPr lang="de-DE" sz="1300" b="1" dirty="0">
                <a:solidFill>
                  <a:schemeClr val="bg1"/>
                </a:solidFill>
              </a:rPr>
              <a:t>xc</a:t>
            </a:r>
          </a:p>
        </p:txBody>
      </p: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8C062E56-A78C-DC7A-CFC0-D97D62D064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Christian Kunkel	Spring EPICS </a:t>
            </a:r>
            <a:r>
              <a:rPr lang="de-DE" dirty="0" err="1"/>
              <a:t>collaboration</a:t>
            </a:r>
            <a:r>
              <a:rPr lang="de-DE" dirty="0"/>
              <a:t> Meeting | 22.04.2026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4</a:t>
            </a:fld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35AEAD4-5834-26E6-DDC5-94AF338D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84" y="676585"/>
            <a:ext cx="10909232" cy="1404937"/>
          </a:xfrm>
        </p:spPr>
        <p:txBody>
          <a:bodyPr/>
          <a:lstStyle/>
          <a:p>
            <a:r>
              <a:rPr lang="de-DE" dirty="0"/>
              <a:t>Digital Control &amp; Automation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Catalysis</a:t>
            </a:r>
            <a:r>
              <a:rPr lang="de-DE" dirty="0"/>
              <a:t> Experiments</a:t>
            </a:r>
            <a:br>
              <a:rPr lang="de-DE" b="0" dirty="0"/>
            </a:b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80243E-EEC8-DF84-633D-DA9B33F7FE58}"/>
              </a:ext>
            </a:extLst>
          </p:cNvPr>
          <p:cNvSpPr txBox="1"/>
          <p:nvPr/>
        </p:nvSpPr>
        <p:spPr>
          <a:xfrm>
            <a:off x="583096" y="1235389"/>
            <a:ext cx="956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b="1" dirty="0" err="1"/>
              <a:t>BasCat</a:t>
            </a:r>
            <a:r>
              <a:rPr lang="de-DE" b="1" dirty="0"/>
              <a:t> Laboratory </a:t>
            </a:r>
            <a:r>
              <a:rPr lang="de-DE" b="1" dirty="0" err="1"/>
              <a:t>case</a:t>
            </a:r>
            <a:r>
              <a:rPr lang="de-DE" b="1" dirty="0"/>
              <a:t> </a:t>
            </a:r>
            <a:r>
              <a:rPr lang="de-DE" b="1" dirty="0" err="1"/>
              <a:t>study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Jinyi</a:t>
            </a:r>
            <a:r>
              <a:rPr lang="de-DE" dirty="0"/>
              <a:t> Zhou, Heinz </a:t>
            </a:r>
            <a:r>
              <a:rPr lang="de-DE" dirty="0" err="1"/>
              <a:t>Junkes</a:t>
            </a:r>
            <a:r>
              <a:rPr lang="de-DE" dirty="0"/>
              <a:t>, Christoph Scheurer et al.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EA9BF0-50E0-1E6D-FC6F-D0E04DB0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905" y="4122448"/>
            <a:ext cx="1275906" cy="96169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7E643A-6981-447B-7CCB-7921EEE4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3642"/>
          <a:stretch>
            <a:fillRect/>
          </a:stretch>
        </p:blipFill>
        <p:spPr>
          <a:xfrm>
            <a:off x="9219989" y="3890034"/>
            <a:ext cx="825686" cy="111683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22482E9-62A6-501D-D43F-A3CB23EB3EEA}"/>
              </a:ext>
            </a:extLst>
          </p:cNvPr>
          <p:cNvSpPr txBox="1"/>
          <p:nvPr/>
        </p:nvSpPr>
        <p:spPr>
          <a:xfrm>
            <a:off x="9694325" y="3361723"/>
            <a:ext cx="1946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OPC-DA Server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communication</a:t>
            </a:r>
            <a:endParaRPr lang="de-DE" sz="1600" dirty="0">
              <a:solidFill>
                <a:srgbClr val="00545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5A2F77-3959-B000-A811-C1710BB0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402" t="24412" r="33202"/>
          <a:stretch>
            <a:fillRect/>
          </a:stretch>
        </p:blipFill>
        <p:spPr>
          <a:xfrm>
            <a:off x="5700380" y="1819086"/>
            <a:ext cx="1116419" cy="174303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C05B80B-E11C-DC17-1A1F-FC0BEB2637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056" t="24412" r="16742"/>
          <a:stretch>
            <a:fillRect/>
          </a:stretch>
        </p:blipFill>
        <p:spPr>
          <a:xfrm>
            <a:off x="7238766" y="1832070"/>
            <a:ext cx="1350335" cy="174303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3FC6704-05EA-A4D6-C921-17C693CA35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888" t="29832" b="6877"/>
          <a:stretch>
            <a:fillRect/>
          </a:stretch>
        </p:blipFill>
        <p:spPr>
          <a:xfrm>
            <a:off x="8924150" y="1894569"/>
            <a:ext cx="1426093" cy="14594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3B1293D-92DC-0E42-C621-6C4E783B0F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429" r="47151"/>
          <a:stretch>
            <a:fillRect/>
          </a:stretch>
        </p:blipFill>
        <p:spPr>
          <a:xfrm>
            <a:off x="1139234" y="1760384"/>
            <a:ext cx="4404538" cy="1788751"/>
          </a:xfrm>
          <a:prstGeom prst="rect">
            <a:avLst/>
          </a:prstGeom>
        </p:spPr>
      </p:pic>
      <p:cxnSp>
        <p:nvCxnSpPr>
          <p:cNvPr id="17" name="Gewinkelte Verbindung 16">
            <a:extLst>
              <a:ext uri="{FF2B5EF4-FFF2-40B4-BE49-F238E27FC236}">
                <a16:creationId xmlns:a16="http://schemas.microsoft.com/office/drawing/2014/main" id="{1DA76D48-02EC-9041-24DA-844577190916}"/>
              </a:ext>
            </a:extLst>
          </p:cNvPr>
          <p:cNvCxnSpPr>
            <a:cxnSpLocks/>
            <a:stCxn id="10" idx="0"/>
            <a:endCxn id="13" idx="2"/>
          </p:cNvCxnSpPr>
          <p:nvPr/>
        </p:nvCxnSpPr>
        <p:spPr>
          <a:xfrm rot="16200000" flipV="1">
            <a:off x="6650060" y="3170650"/>
            <a:ext cx="560328" cy="1343268"/>
          </a:xfrm>
          <a:prstGeom prst="bentConnector3">
            <a:avLst>
              <a:gd name="adj1" fmla="val 62650"/>
            </a:avLst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17">
            <a:extLst>
              <a:ext uri="{FF2B5EF4-FFF2-40B4-BE49-F238E27FC236}">
                <a16:creationId xmlns:a16="http://schemas.microsoft.com/office/drawing/2014/main" id="{64CB263E-2F0E-6073-E1A3-A5F0D7B3C300}"/>
              </a:ext>
            </a:extLst>
          </p:cNvPr>
          <p:cNvCxnSpPr>
            <a:cxnSpLocks/>
            <a:stCxn id="10" idx="0"/>
            <a:endCxn id="14" idx="2"/>
          </p:cNvCxnSpPr>
          <p:nvPr/>
        </p:nvCxnSpPr>
        <p:spPr>
          <a:xfrm rot="5400000" flipH="1" flipV="1">
            <a:off x="7484224" y="3692738"/>
            <a:ext cx="547344" cy="312076"/>
          </a:xfrm>
          <a:prstGeom prst="bentConnector3">
            <a:avLst>
              <a:gd name="adj1" fmla="val 64087"/>
            </a:avLst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B5AC39A4-7009-C2A3-1920-CBB1F57FB6F6}"/>
              </a:ext>
            </a:extLst>
          </p:cNvPr>
          <p:cNvCxnSpPr>
            <a:cxnSpLocks/>
            <a:stCxn id="15" idx="2"/>
            <a:endCxn id="11" idx="0"/>
          </p:cNvCxnSpPr>
          <p:nvPr/>
        </p:nvCxnSpPr>
        <p:spPr>
          <a:xfrm flipH="1">
            <a:off x="9632832" y="3354021"/>
            <a:ext cx="4365" cy="536013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E4580273-5D3E-4C3F-5E12-FB0D23CD8FBC}"/>
              </a:ext>
            </a:extLst>
          </p:cNvPr>
          <p:cNvSpPr txBox="1"/>
          <p:nvPr/>
        </p:nvSpPr>
        <p:spPr>
          <a:xfrm>
            <a:off x="1283756" y="3550586"/>
            <a:ext cx="4162898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5454"/>
                </a:solidFill>
                <a:latin typeface="Arial" panose="020B0604020202020204" pitchFamily="34" charset="0"/>
              </a:rPr>
              <a:t>Software </a:t>
            </a:r>
            <a:r>
              <a:rPr lang="de-DE" sz="1600" b="1" dirty="0" err="1">
                <a:solidFill>
                  <a:srgbClr val="005454"/>
                </a:solidFill>
                <a:latin typeface="Arial" panose="020B0604020202020204" pitchFamily="34" charset="0"/>
              </a:rPr>
              <a:t>components</a:t>
            </a:r>
            <a:r>
              <a:rPr lang="de-DE" sz="1600" b="1" dirty="0">
                <a:solidFill>
                  <a:srgbClr val="005454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Bluesky: Orchestration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engine</a:t>
            </a:r>
            <a:endParaRPr lang="de-DE" sz="1600" dirty="0">
              <a:solidFill>
                <a:srgbClr val="005454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Ophyd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: Hardware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abstraction</a:t>
            </a:r>
            <a:endParaRPr lang="de-DE" sz="1600" dirty="0">
              <a:solidFill>
                <a:srgbClr val="005454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Archiver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: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Continous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logging</a:t>
            </a:r>
            <a:endParaRPr lang="de-DE" sz="1600" dirty="0">
              <a:solidFill>
                <a:srgbClr val="005454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Datastore: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Organized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file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storage</a:t>
            </a:r>
            <a:endParaRPr lang="de-DE" sz="1600" dirty="0">
              <a:solidFill>
                <a:srgbClr val="005454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Catalog: Database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struct</a:t>
            </a:r>
            <a:r>
              <a:rPr lang="de-DE" sz="1600" dirty="0">
                <a:solidFill>
                  <a:srgbClr val="005454"/>
                </a:solidFill>
                <a:latin typeface="Arial" panose="020B0604020202020204" pitchFamily="34" charset="0"/>
              </a:rPr>
              <a:t>. </a:t>
            </a:r>
            <a:r>
              <a:rPr lang="de-DE" sz="1600" dirty="0" err="1">
                <a:solidFill>
                  <a:srgbClr val="005454"/>
                </a:solidFill>
                <a:latin typeface="Arial" panose="020B0604020202020204" pitchFamily="34" charset="0"/>
              </a:rPr>
              <a:t>metadata</a:t>
            </a:r>
            <a:endParaRPr lang="de-DE" sz="1600" dirty="0">
              <a:solidFill>
                <a:srgbClr val="005454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FDBE45A-0B62-2E34-A5E1-E95EE1CC9E14}"/>
              </a:ext>
            </a:extLst>
          </p:cNvPr>
          <p:cNvSpPr/>
          <p:nvPr/>
        </p:nvSpPr>
        <p:spPr>
          <a:xfrm>
            <a:off x="6096000" y="5551171"/>
            <a:ext cx="3956421" cy="3280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Network Layer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CC6BA5CA-1BD0-AC45-3E21-8DA98AB17F0B}"/>
              </a:ext>
            </a:extLst>
          </p:cNvPr>
          <p:cNvCxnSpPr>
            <a:cxnSpLocks/>
          </p:cNvCxnSpPr>
          <p:nvPr/>
        </p:nvCxnSpPr>
        <p:spPr>
          <a:xfrm flipH="1">
            <a:off x="7607099" y="5126452"/>
            <a:ext cx="6744" cy="486939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54924787-BC5C-5C73-EEB0-27D2D1451784}"/>
              </a:ext>
            </a:extLst>
          </p:cNvPr>
          <p:cNvCxnSpPr>
            <a:cxnSpLocks/>
          </p:cNvCxnSpPr>
          <p:nvPr/>
        </p:nvCxnSpPr>
        <p:spPr>
          <a:xfrm flipH="1">
            <a:off x="9669805" y="5103631"/>
            <a:ext cx="1908" cy="532582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90E75F93-5FAC-5FE2-3A96-80B6DC39E855}"/>
              </a:ext>
            </a:extLst>
          </p:cNvPr>
          <p:cNvSpPr txBox="1"/>
          <p:nvPr/>
        </p:nvSpPr>
        <p:spPr>
          <a:xfrm>
            <a:off x="5767941" y="3800057"/>
            <a:ext cx="2097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 err="1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serial</a:t>
            </a:r>
            <a: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connections</a:t>
            </a:r>
            <a: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CD5EA20-6C0C-E3B2-55F5-F8C3DC9D3FBB}"/>
              </a:ext>
            </a:extLst>
          </p:cNvPr>
          <p:cNvSpPr txBox="1"/>
          <p:nvPr/>
        </p:nvSpPr>
        <p:spPr>
          <a:xfrm>
            <a:off x="5877412" y="4912360"/>
            <a:ext cx="1631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EPICS IOCs on</a:t>
            </a:r>
            <a:b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</a:br>
            <a: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Linux Gateway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B43ABDC-B210-461E-9E18-D07C6A031ED5}"/>
              </a:ext>
            </a:extLst>
          </p:cNvPr>
          <p:cNvSpPr txBox="1"/>
          <p:nvPr/>
        </p:nvSpPr>
        <p:spPr>
          <a:xfrm>
            <a:off x="9800246" y="4931920"/>
            <a:ext cx="1631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>
                <a:solidFill>
                  <a:srgbClr val="005454"/>
                </a:solidFill>
                <a:effectLst/>
                <a:latin typeface="Arial" panose="020B0604020202020204" pitchFamily="34" charset="0"/>
              </a:rPr>
              <a:t>EPICS IOCs Windows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4F73D75-1E40-CD6D-40FA-F4F75EB655A9}"/>
              </a:ext>
            </a:extLst>
          </p:cNvPr>
          <p:cNvSpPr txBox="1"/>
          <p:nvPr/>
        </p:nvSpPr>
        <p:spPr>
          <a:xfrm>
            <a:off x="2251146" y="6107362"/>
            <a:ext cx="7329078" cy="2737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b="1" dirty="0"/>
              <a:t>  </a:t>
            </a:r>
            <a:r>
              <a:rPr lang="de-DE" b="1" dirty="0" err="1"/>
              <a:t>Automated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generation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kinetic</a:t>
            </a:r>
            <a:r>
              <a:rPr lang="de-DE" b="1" dirty="0"/>
              <a:t> </a:t>
            </a:r>
            <a:r>
              <a:rPr lang="de-DE" b="1" dirty="0" err="1"/>
              <a:t>modeling</a:t>
            </a:r>
            <a:r>
              <a:rPr lang="de-DE" b="1" dirty="0"/>
              <a:t> (</a:t>
            </a:r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algorithms</a:t>
            </a:r>
            <a:r>
              <a:rPr lang="de-DE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47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0" grpId="0"/>
      <p:bldP spid="21" grpId="0" animBg="1"/>
      <p:bldP spid="24" grpId="0"/>
      <p:bldP spid="25" grpId="0"/>
      <p:bldP spid="40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50FA-AC14-290F-7F8C-72702564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90B13E71-C7A8-344B-BD52-1EB1DB0BB0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Fritz-haber-institut | Christian Kunkel	Spring EPICS </a:t>
            </a:r>
            <a:r>
              <a:rPr lang="de-DE" dirty="0" err="1"/>
              <a:t>collaboration</a:t>
            </a:r>
            <a:r>
              <a:rPr lang="de-DE" dirty="0"/>
              <a:t> Meeting | 22.04.2026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5</a:t>
            </a:fld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53C97B-8EE0-F8C9-845F-8352D2C5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84" y="676585"/>
            <a:ext cx="10909232" cy="1404937"/>
          </a:xfrm>
        </p:spPr>
        <p:txBody>
          <a:bodyPr/>
          <a:lstStyle/>
          <a:p>
            <a:r>
              <a:rPr lang="de-DE" dirty="0"/>
              <a:t>Self-</a:t>
            </a:r>
            <a:r>
              <a:rPr lang="de-DE" dirty="0" err="1"/>
              <a:t>driving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laboratories</a:t>
            </a:r>
            <a:r>
              <a:rPr lang="de-DE" dirty="0"/>
              <a:t> (SDL)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B6253B-30D6-7FBC-650D-5D5D592DBC51}"/>
              </a:ext>
            </a:extLst>
          </p:cNvPr>
          <p:cNvSpPr txBox="1"/>
          <p:nvPr/>
        </p:nvSpPr>
        <p:spPr>
          <a:xfrm>
            <a:off x="641385" y="1196439"/>
            <a:ext cx="10909231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combine </a:t>
            </a:r>
            <a:r>
              <a:rPr lang="de-DE" sz="1700" b="1" dirty="0" err="1"/>
              <a:t>automation</a:t>
            </a:r>
            <a:r>
              <a:rPr lang="de-DE" sz="1700" dirty="0"/>
              <a:t>, </a:t>
            </a:r>
            <a:r>
              <a:rPr lang="de-DE" sz="1700" b="1" dirty="0" err="1"/>
              <a:t>data</a:t>
            </a:r>
            <a:r>
              <a:rPr lang="de-DE" sz="1700" b="1" dirty="0"/>
              <a:t> </a:t>
            </a:r>
            <a:r>
              <a:rPr lang="de-DE" sz="1700" b="1" dirty="0" err="1"/>
              <a:t>infrastructure</a:t>
            </a:r>
            <a:r>
              <a:rPr lang="de-DE" sz="1700" dirty="0"/>
              <a:t>, and </a:t>
            </a:r>
            <a:r>
              <a:rPr lang="de-DE" sz="1700" b="1" dirty="0"/>
              <a:t>AI </a:t>
            </a:r>
            <a:r>
              <a:rPr lang="de-DE" sz="1700" b="1" dirty="0" err="1"/>
              <a:t>agents</a:t>
            </a:r>
            <a:r>
              <a:rPr lang="de-DE" sz="1700" dirty="0"/>
              <a:t> </a:t>
            </a:r>
            <a:r>
              <a:rPr lang="de-DE" sz="1700" dirty="0" err="1"/>
              <a:t>into</a:t>
            </a:r>
            <a:r>
              <a:rPr lang="de-DE" sz="1700" dirty="0"/>
              <a:t> </a:t>
            </a:r>
            <a:r>
              <a:rPr lang="de-DE" sz="1700" b="1" dirty="0" err="1"/>
              <a:t>closed</a:t>
            </a:r>
            <a:r>
              <a:rPr lang="de-DE" sz="1700" b="1" dirty="0"/>
              <a:t>-loop experimental </a:t>
            </a:r>
            <a:r>
              <a:rPr lang="de-DE" sz="1700" b="1" dirty="0" err="1"/>
              <a:t>processes</a:t>
            </a:r>
            <a:r>
              <a:rPr lang="de-DE" sz="17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b="1" dirty="0" err="1"/>
              <a:t>emerge</a:t>
            </a:r>
            <a:r>
              <a:rPr lang="de-DE" sz="1700" b="1" dirty="0"/>
              <a:t> </a:t>
            </a:r>
            <a:r>
              <a:rPr lang="de-DE" sz="1700" b="1" dirty="0" err="1"/>
              <a:t>globally</a:t>
            </a:r>
            <a:r>
              <a:rPr lang="de-DE" sz="1700" dirty="0"/>
              <a:t> - </a:t>
            </a:r>
            <a:r>
              <a:rPr lang="de-DE" sz="1700" dirty="0" err="1"/>
              <a:t>from</a:t>
            </a:r>
            <a:r>
              <a:rPr lang="de-DE" sz="1700" dirty="0"/>
              <a:t> </a:t>
            </a:r>
            <a:r>
              <a:rPr lang="de-DE" sz="1700" dirty="0" err="1"/>
              <a:t>small</a:t>
            </a:r>
            <a:r>
              <a:rPr lang="de-DE" sz="1700" dirty="0"/>
              <a:t> </a:t>
            </a:r>
            <a:r>
              <a:rPr lang="de-DE" sz="1700" dirty="0" err="1"/>
              <a:t>platforms</a:t>
            </a:r>
            <a:r>
              <a:rPr lang="de-DE" sz="1700" dirty="0"/>
              <a:t> in </a:t>
            </a:r>
            <a:r>
              <a:rPr lang="de-DE" sz="1700" dirty="0" err="1"/>
              <a:t>existing</a:t>
            </a:r>
            <a:r>
              <a:rPr lang="de-DE" sz="1700" dirty="0"/>
              <a:t> </a:t>
            </a:r>
            <a:r>
              <a:rPr lang="de-DE" sz="1700" dirty="0" err="1"/>
              <a:t>labs</a:t>
            </a:r>
            <a:r>
              <a:rPr lang="de-DE" sz="1700" dirty="0"/>
              <a:t> </a:t>
            </a:r>
            <a:r>
              <a:rPr lang="de-DE" sz="1700" dirty="0" err="1"/>
              <a:t>to</a:t>
            </a:r>
            <a:r>
              <a:rPr lang="de-DE" sz="1700" dirty="0"/>
              <a:t> </a:t>
            </a:r>
            <a:r>
              <a:rPr lang="de-DE" sz="1700" dirty="0" err="1"/>
              <a:t>purpose-built</a:t>
            </a:r>
            <a:r>
              <a:rPr lang="de-DE" sz="1700" dirty="0"/>
              <a:t> </a:t>
            </a:r>
            <a:r>
              <a:rPr lang="de-DE" sz="1700" dirty="0" err="1"/>
              <a:t>laboratories</a:t>
            </a:r>
            <a:r>
              <a:rPr lang="de-DE" sz="1700" dirty="0"/>
              <a:t>.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247AC9F-E777-300A-56A3-BB69E7FFF55F}"/>
              </a:ext>
            </a:extLst>
          </p:cNvPr>
          <p:cNvSpPr txBox="1"/>
          <p:nvPr/>
        </p:nvSpPr>
        <p:spPr>
          <a:xfrm>
            <a:off x="476907" y="5076377"/>
            <a:ext cx="7681190" cy="338554"/>
          </a:xfrm>
          <a:prstGeom prst="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endParaRPr lang="de-DE" sz="16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4086D831-71A1-573F-7F6E-09941952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81" y="2638213"/>
            <a:ext cx="3454981" cy="1494489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6BB6B89C-2688-FDE7-F75F-953A4C3211F9}"/>
              </a:ext>
            </a:extLst>
          </p:cNvPr>
          <p:cNvSpPr txBox="1"/>
          <p:nvPr/>
        </p:nvSpPr>
        <p:spPr>
          <a:xfrm>
            <a:off x="5082268" y="2306258"/>
            <a:ext cx="2057188" cy="2737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ChemASAP</a:t>
            </a:r>
            <a:r>
              <a:rPr lang="de-DE" sz="1600" dirty="0"/>
              <a:t> @ KIT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96EA1EB7-30AC-67A9-C7AA-8B0588DFB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09" y="2511139"/>
            <a:ext cx="3164919" cy="195234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7FACC0C4-E0F0-D58B-5A34-9F431C2188BC}"/>
              </a:ext>
            </a:extLst>
          </p:cNvPr>
          <p:cNvSpPr txBox="1"/>
          <p:nvPr/>
        </p:nvSpPr>
        <p:spPr>
          <a:xfrm>
            <a:off x="664206" y="2314422"/>
            <a:ext cx="2942901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Expt</a:t>
            </a:r>
            <a:r>
              <a:rPr lang="de-DE" sz="1600" dirty="0"/>
              <a:t>. </a:t>
            </a:r>
            <a:r>
              <a:rPr lang="de-DE" sz="1600" dirty="0" err="1"/>
              <a:t>station</a:t>
            </a:r>
            <a:r>
              <a:rPr lang="de-DE" sz="1600" dirty="0"/>
              <a:t> in Minerva @ BAM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61758FC-0DFE-4491-A817-3A717F6D0F9E}"/>
              </a:ext>
            </a:extLst>
          </p:cNvPr>
          <p:cNvSpPr txBox="1"/>
          <p:nvPr/>
        </p:nvSpPr>
        <p:spPr>
          <a:xfrm>
            <a:off x="8572181" y="5756231"/>
            <a:ext cx="3586574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dirty="0"/>
              <a:t>(</a:t>
            </a:r>
            <a:r>
              <a:rPr lang="de-DE" sz="1600" dirty="0" err="1"/>
              <a:t>our</a:t>
            </a:r>
            <a:r>
              <a:rPr lang="de-DE" sz="1600" dirty="0"/>
              <a:t> initiative, </a:t>
            </a:r>
            <a:r>
              <a:rPr lang="de-DE" sz="1600" dirty="0" err="1"/>
              <a:t>under</a:t>
            </a:r>
            <a:r>
              <a:rPr lang="de-DE" sz="1600" dirty="0"/>
              <a:t> </a:t>
            </a:r>
            <a:r>
              <a:rPr lang="de-DE" sz="1600" dirty="0" err="1"/>
              <a:t>construction</a:t>
            </a:r>
            <a:r>
              <a:rPr lang="de-DE" sz="1600" dirty="0"/>
              <a:t>)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BFDEAFD-3EA2-6DB9-FA35-BADAEAB5F847}"/>
              </a:ext>
            </a:extLst>
          </p:cNvPr>
          <p:cNvSpPr txBox="1"/>
          <p:nvPr/>
        </p:nvSpPr>
        <p:spPr>
          <a:xfrm>
            <a:off x="8358894" y="2267243"/>
            <a:ext cx="5350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MPG-TUM </a:t>
            </a:r>
            <a:r>
              <a:rPr lang="de-DE" sz="1600" dirty="0" err="1"/>
              <a:t>SolBat</a:t>
            </a:r>
            <a:r>
              <a:rPr lang="de-DE" sz="1600" dirty="0"/>
              <a:t> Center @ Munich 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5DD0134-0C7A-6F69-CC04-BE196720F621}"/>
              </a:ext>
            </a:extLst>
          </p:cNvPr>
          <p:cNvSpPr txBox="1"/>
          <p:nvPr/>
        </p:nvSpPr>
        <p:spPr>
          <a:xfrm>
            <a:off x="520449" y="4633584"/>
            <a:ext cx="8086521" cy="1077218"/>
          </a:xfrm>
          <a:prstGeom prst="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solidFill>
                  <a:schemeClr val="accent1"/>
                </a:solidFill>
              </a:rPr>
              <a:t>SDLs </a:t>
            </a:r>
            <a:r>
              <a:rPr lang="de-DE" sz="1600" dirty="0" err="1">
                <a:solidFill>
                  <a:schemeClr val="accent1"/>
                </a:solidFill>
              </a:rPr>
              <a:t>need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interfaces</a:t>
            </a:r>
            <a:r>
              <a:rPr lang="de-DE" sz="1600" dirty="0">
                <a:solidFill>
                  <a:schemeClr val="accent1"/>
                </a:solidFill>
              </a:rPr>
              <a:t> &amp; </a:t>
            </a:r>
            <a:r>
              <a:rPr lang="de-DE" sz="1600" dirty="0" err="1">
                <a:solidFill>
                  <a:schemeClr val="accent1"/>
                </a:solidFill>
              </a:rPr>
              <a:t>scheduling</a:t>
            </a:r>
            <a:r>
              <a:rPr lang="de-DE" sz="1600" dirty="0">
                <a:solidFill>
                  <a:schemeClr val="accent1"/>
                </a:solidFill>
              </a:rPr>
              <a:t> + </a:t>
            </a:r>
            <a:r>
              <a:rPr lang="de-DE" sz="1600" dirty="0" err="1">
                <a:solidFill>
                  <a:schemeClr val="accent1"/>
                </a:solidFill>
              </a:rPr>
              <a:t>orchestration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of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experiments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across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stations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→ </a:t>
            </a:r>
            <a:r>
              <a:rPr lang="de-DE" sz="1600" b="1" dirty="0" err="1">
                <a:solidFill>
                  <a:schemeClr val="accent1"/>
                </a:solidFill>
              </a:rPr>
              <a:t>benefit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from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mature</a:t>
            </a:r>
            <a:r>
              <a:rPr lang="de-DE" sz="1600" b="1" dirty="0">
                <a:solidFill>
                  <a:schemeClr val="accent1"/>
                </a:solidFill>
              </a:rPr>
              <a:t>, open, </a:t>
            </a:r>
            <a:r>
              <a:rPr lang="de-DE" sz="1600" b="1" dirty="0" err="1">
                <a:solidFill>
                  <a:schemeClr val="accent1"/>
                </a:solidFill>
              </a:rPr>
              <a:t>distributed</a:t>
            </a:r>
            <a:r>
              <a:rPr lang="de-DE" sz="1600" b="1" dirty="0">
                <a:solidFill>
                  <a:schemeClr val="accent1"/>
                </a:solidFill>
              </a:rPr>
              <a:t> EPICS </a:t>
            </a:r>
            <a:r>
              <a:rPr lang="de-DE" sz="1600" b="1" dirty="0" err="1">
                <a:solidFill>
                  <a:schemeClr val="accent1"/>
                </a:solidFill>
              </a:rPr>
              <a:t>tech</a:t>
            </a:r>
            <a:r>
              <a:rPr lang="de-DE" sz="1600" b="1" dirty="0">
                <a:solidFill>
                  <a:schemeClr val="accent1"/>
                </a:solidFill>
              </a:rPr>
              <a:t>. </a:t>
            </a:r>
            <a:r>
              <a:rPr lang="de-DE" sz="1600" b="1" dirty="0" err="1">
                <a:solidFill>
                  <a:schemeClr val="accent1"/>
                </a:solidFill>
              </a:rPr>
              <a:t>stack</a:t>
            </a:r>
            <a:r>
              <a:rPr lang="de-DE" sz="1600" b="1" dirty="0">
                <a:solidFill>
                  <a:schemeClr val="accent1"/>
                </a:solidFill>
              </a:rPr>
              <a:t> and </a:t>
            </a:r>
            <a:r>
              <a:rPr lang="de-DE" sz="1600" b="1" dirty="0" err="1">
                <a:solidFill>
                  <a:schemeClr val="accent1"/>
                </a:solidFill>
              </a:rPr>
              <a:t>its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</a:rPr>
              <a:t>community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8D381FF-DB7A-AEA6-6C79-8FE7E8996671}"/>
              </a:ext>
            </a:extLst>
          </p:cNvPr>
          <p:cNvSpPr txBox="1"/>
          <p:nvPr/>
        </p:nvSpPr>
        <p:spPr>
          <a:xfrm>
            <a:off x="504407" y="5553993"/>
            <a:ext cx="7878931" cy="744884"/>
          </a:xfrm>
          <a:prstGeom prst="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>
                <a:solidFill>
                  <a:schemeClr val="accent1"/>
                </a:solidFill>
              </a:rPr>
              <a:t>Blueprints</a:t>
            </a:r>
            <a:r>
              <a:rPr lang="de-DE" sz="1600" dirty="0">
                <a:solidFill>
                  <a:schemeClr val="accent1"/>
                </a:solidFill>
              </a:rPr>
              <a:t> (&amp; GUIs + LLM-support)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lower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entry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barrier</a:t>
            </a:r>
            <a:r>
              <a:rPr lang="de-DE" sz="1600" dirty="0">
                <a:solidFill>
                  <a:schemeClr val="accent1"/>
                </a:solidFill>
              </a:rPr>
              <a:t> &amp; </a:t>
            </a:r>
            <a:r>
              <a:rPr lang="de-DE" sz="1600" dirty="0" err="1">
                <a:solidFill>
                  <a:schemeClr val="accent1"/>
                </a:solidFill>
              </a:rPr>
              <a:t>enable</a:t>
            </a:r>
            <a:r>
              <a:rPr lang="de-DE" sz="1600" dirty="0">
                <a:solidFill>
                  <a:schemeClr val="accent1"/>
                </a:solidFill>
              </a:rPr>
              <a:t> rapid </a:t>
            </a:r>
            <a:r>
              <a:rPr lang="de-DE" sz="1600" dirty="0" err="1">
                <a:solidFill>
                  <a:schemeClr val="accent1"/>
                </a:solidFill>
              </a:rPr>
              <a:t>prototyping</a:t>
            </a:r>
            <a:endParaRPr lang="de-DE" sz="16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(</a:t>
            </a:r>
            <a:r>
              <a:rPr lang="de-DE" sz="1400" dirty="0" err="1">
                <a:solidFill>
                  <a:schemeClr val="accent1"/>
                </a:solidFill>
              </a:rPr>
              <a:t>Competing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platforms</a:t>
            </a:r>
            <a:r>
              <a:rPr lang="de-DE" sz="1400" dirty="0">
                <a:solidFill>
                  <a:schemeClr val="accent1"/>
                </a:solidFill>
              </a:rPr>
              <a:t> like </a:t>
            </a:r>
            <a:r>
              <a:rPr lang="de-DE" sz="1400" dirty="0" err="1">
                <a:solidFill>
                  <a:schemeClr val="accent1"/>
                </a:solidFill>
              </a:rPr>
              <a:t>SiLA</a:t>
            </a:r>
            <a:r>
              <a:rPr lang="de-DE" sz="1400" dirty="0">
                <a:solidFill>
                  <a:schemeClr val="accent1"/>
                </a:solidFill>
              </a:rPr>
              <a:t> 2, </a:t>
            </a:r>
            <a:r>
              <a:rPr lang="de-DE" sz="1400" dirty="0" err="1">
                <a:solidFill>
                  <a:schemeClr val="accent1"/>
                </a:solidFill>
              </a:rPr>
              <a:t>IvoryOS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chemeClr val="accent1"/>
                </a:solidFill>
              </a:rPr>
              <a:t>Opentrons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advertise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low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entry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barriers</a:t>
            </a:r>
            <a:r>
              <a:rPr lang="de-DE" sz="1400" dirty="0">
                <a:solidFill>
                  <a:schemeClr val="accent1"/>
                </a:solidFill>
              </a:rPr>
              <a:t>)</a:t>
            </a:r>
            <a:endParaRPr lang="de-DE" sz="1600" dirty="0">
              <a:solidFill>
                <a:schemeClr val="accent1"/>
              </a:solidFill>
            </a:endParaRPr>
          </a:p>
        </p:txBody>
      </p:sp>
      <p:pic>
        <p:nvPicPr>
          <p:cNvPr id="46" name="Grafik 45" descr="Ein Bild, das Text, Diagramm, Plan, Rechteck enthält.&#10;&#10;KI-generierte Inhalte können fehlerhaft sein.">
            <a:extLst>
              <a:ext uri="{FF2B5EF4-FFF2-40B4-BE49-F238E27FC236}">
                <a16:creationId xmlns:a16="http://schemas.microsoft.com/office/drawing/2014/main" id="{5BB7DF1D-F0C3-B6B3-AA96-0E0DCFF0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43"/>
          <a:stretch>
            <a:fillRect/>
          </a:stretch>
        </p:blipFill>
        <p:spPr>
          <a:xfrm>
            <a:off x="8537455" y="2632065"/>
            <a:ext cx="3248440" cy="3022595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B38BB46F-BF17-C18E-8D0D-D79641155277}"/>
              </a:ext>
            </a:extLst>
          </p:cNvPr>
          <p:cNvSpPr/>
          <p:nvPr/>
        </p:nvSpPr>
        <p:spPr>
          <a:xfrm>
            <a:off x="492949" y="4633584"/>
            <a:ext cx="7787181" cy="840199"/>
          </a:xfrm>
          <a:prstGeom prst="rect">
            <a:avLst/>
          </a:prstGeom>
          <a:noFill/>
          <a:ln w="28575"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E5D92653-4A54-63D1-3073-E9606375C068}"/>
              </a:ext>
            </a:extLst>
          </p:cNvPr>
          <p:cNvSpPr/>
          <p:nvPr/>
        </p:nvSpPr>
        <p:spPr>
          <a:xfrm>
            <a:off x="492949" y="5608803"/>
            <a:ext cx="7787182" cy="744885"/>
          </a:xfrm>
          <a:prstGeom prst="rect">
            <a:avLst/>
          </a:prstGeom>
          <a:noFill/>
          <a:ln w="28575">
            <a:solidFill>
              <a:srgbClr val="C00000"/>
            </a:solidFill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3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36" grpId="0"/>
      <p:bldP spid="40" grpId="0"/>
      <p:bldP spid="41" grpId="0"/>
      <p:bldP spid="43" grpId="0"/>
      <p:bldP spid="44" grpId="0" animBg="1"/>
      <p:bldP spid="45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PG_2020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PG_2020" id="{D85B1E0F-FC07-44C4-B5D5-89A5E4EADB04}" vid="{5690BFED-3F1A-4D6D-BBF4-324BE8264BF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342</Words>
  <Application>Microsoft Macintosh PowerPoint</Application>
  <PresentationFormat>Breitbild</PresentationFormat>
  <Paragraphs>56</Paragraphs>
  <Slides>5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.SF NS Symbols Regular</vt:lpstr>
      <vt:lpstr>Arial</vt:lpstr>
      <vt:lpstr>Calibri</vt:lpstr>
      <vt:lpstr>Symbol</vt:lpstr>
      <vt:lpstr>Wingdings 3</vt:lpstr>
      <vt:lpstr>MPG_2020</vt:lpstr>
      <vt:lpstr>think-cell Folie</vt:lpstr>
      <vt:lpstr>Bridging the Gap: Using EPICS in Self-Driving Materials Science Labs </vt:lpstr>
      <vt:lpstr>Closed loop materials discovery </vt:lpstr>
      <vt:lpstr>Closed loop materials discovery </vt:lpstr>
      <vt:lpstr>Digital Control &amp; Automation of Catalysis Experiments </vt:lpstr>
      <vt:lpstr>Self-driving materials laboratories (SDL)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Dalija Budimlic</dc:creator>
  <cp:lastModifiedBy>Christian Kunkel</cp:lastModifiedBy>
  <cp:revision>24</cp:revision>
  <dcterms:created xsi:type="dcterms:W3CDTF">2021-02-22T07:49:59Z</dcterms:created>
  <dcterms:modified xsi:type="dcterms:W3CDTF">2026-04-22T13:02:59Z</dcterms:modified>
</cp:coreProperties>
</file>