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352" r:id="rId3"/>
    <p:sldId id="269" r:id="rId4"/>
    <p:sldId id="274" r:id="rId5"/>
    <p:sldId id="275" r:id="rId6"/>
    <p:sldId id="277" r:id="rId7"/>
    <p:sldId id="276" r:id="rId8"/>
    <p:sldId id="279" r:id="rId9"/>
    <p:sldId id="278" r:id="rId10"/>
    <p:sldId id="271" r:id="rId11"/>
    <p:sldId id="280" r:id="rId1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/>
    <p:restoredTop sz="94660"/>
  </p:normalViewPr>
  <p:slideViewPr>
    <p:cSldViewPr snapToGrid="0">
      <p:cViewPr varScale="1">
        <p:scale>
          <a:sx n="173" d="100"/>
          <a:sy n="173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92C4-F9AD-06AB-8E6C-E8B8DB2FA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BF666-C1A0-7D8D-165E-144540338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0F9F-D8E0-A6FD-68CE-47252E1E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7823-49C1-75E0-4209-4B932976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FADCA-2973-7433-E255-23043D59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398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B3F3-1139-BB76-4CF3-0D341374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0835B-9AC3-7775-C302-CFBF81139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F896-7E47-5F7A-FE6A-2ED0F2C3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49D2B-D185-5ACE-3709-8A1BEA68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A234A-8347-8F94-0C30-A841B858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9092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E79106-7A64-7100-2377-97A5E6D7A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BB7C6-3C16-1BAF-2D01-45327C360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DAD3-FF07-0D24-B44D-B29C249D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4C0C-404A-2C2A-F7BC-8B42EE2A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98B4-3059-CCCB-00D2-F527ED29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936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Main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MAIN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3A666-797C-DD4F-876D-7D5A69B72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0772" y="2729509"/>
            <a:ext cx="2125639" cy="3284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latin typeface="Helvetica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Edit Version - Date</a:t>
            </a:r>
          </a:p>
        </p:txBody>
      </p:sp>
    </p:spTree>
    <p:extLst>
      <p:ext uri="{BB962C8B-B14F-4D97-AF65-F5344CB8AC3E}">
        <p14:creationId xmlns:p14="http://schemas.microsoft.com/office/powerpoint/2010/main" val="303168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380113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5306-FB39-8CBC-FF14-86AC638F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1E78E-4898-7212-3FFD-9FE69978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3802-8A3C-9D14-AF75-D4F7752D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7DE2-69B0-966B-CD0D-91E72706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2C5-1AFB-0BD8-D782-DEEB2338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182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B2AD-FB71-2B5A-902E-A689CFB1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AC44-D51D-5071-77B4-B510E471A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45E82-A431-727C-D743-0E70C3CE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9C7BC-3F11-455E-DCC9-A17B648B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60C15-3606-67C7-C602-52DEA8E2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4686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5311-C60B-3C89-F187-B31F5AED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A4E6-24D6-3B6A-2CFA-C8BF906B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97B88-9199-A79B-28CC-ECFACA465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E9AB0-DB1A-7D7C-E757-D481849F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E5D87-3D57-17A4-73F6-4F148826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DF893-5C32-8735-65C5-DAAA54E7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9635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976F-0243-397A-998E-317EA016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D2F32-6264-BA22-9C24-583E752D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917B6-66D8-F4FA-2475-41F556E8F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2055-2684-CE7E-3443-625C12EA3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E8F0F-7654-3FFC-9F4E-D44AF77C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BC260-B9D7-ED6B-90EC-570EDEC1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63670-7490-C9FC-B9BB-01D7CD9C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048CF-7D33-2BF3-E26A-CF688E2F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07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4500-EBFE-B552-18E0-74797EDA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9C3F4-5CF3-B547-0FCF-5246BF6C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99A73-C8A0-2754-BFE2-90D845C5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5C039-AAD1-B5D4-DAED-E338E6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9455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894FF-10E4-5555-06BE-9E7713BF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D653C-1B8C-A116-7DF5-990BBD4B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ACA0C-2545-778E-8A35-ACA7FC98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04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18F0-C7E0-D70F-4EF2-770007E9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58CF-2069-CE9E-0BFC-8FE9FEF6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FB5DB-BC92-ECF7-84BB-3FA882AA1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6C8AE-3C6D-6469-70B5-DF9CE7DB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BD6A4-E402-13D2-20F1-8543DDC1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A12F-F4EF-549A-F121-8A8D3B30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1450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53A9-15B7-2C68-92FD-ADD71599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8774F-A8A5-0F4F-B9DC-C94CD5307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59758-7A04-E5B0-898B-E39844CC5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24C0C-1467-8426-857C-3987139B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87DA-0096-A069-83F9-7D254606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599DB-FDF2-F83D-4D51-FE7FDBD1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3907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92712-A666-9AFE-5FFD-F05DF902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31B6B-91E4-BC98-042B-6904474F8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2A9C-D794-B316-7B4E-0759083A5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80DAD3-9CBE-1E47-AF8E-239DBF8D2B7B}" type="datetimeFigureOut">
              <a:rPr lang="en-SE" smtClean="0"/>
              <a:t>2026-04-17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0EF0-026F-5DE0-D4DF-BF6258B61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D363-C11D-08E8-5D4D-BDCA427D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8EB8D1-7CF0-184D-A56B-615434862B6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5888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user-attachments/files/24462278/Phoebus.Customization.at.China.Spallation.Neutron.Source.pptx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5367-ECE2-4B7F-AB33-D801B17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19" y="440143"/>
            <a:ext cx="7522073" cy="69532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 eco system update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8B44-BC81-4CEE-9651-4A3500859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919" y="1312007"/>
            <a:ext cx="6561573" cy="26771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Georg Weiss – ESS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Kunal Shroff – EIC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6CAB-DE17-14F7-071A-CC110477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4334"/>
          </a:xfrm>
        </p:spPr>
        <p:txBody>
          <a:bodyPr>
            <a:normAutofit fontScale="90000"/>
          </a:bodyPr>
          <a:lstStyle/>
          <a:p>
            <a:r>
              <a:rPr lang="en-SE" dirty="0"/>
              <a:t>Work in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C9EBD-F1C5-D2AA-FA3A-8C07C637F3D2}"/>
              </a:ext>
            </a:extLst>
          </p:cNvPr>
          <p:cNvSpPr txBox="1"/>
          <p:nvPr/>
        </p:nvSpPr>
        <p:spPr>
          <a:xfrm>
            <a:off x="547826" y="1277704"/>
            <a:ext cx="109090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Update to Java 21 (major version 5 </a:t>
            </a:r>
            <a:r>
              <a:rPr lang="en-SE" dirty="0">
                <a:sym typeface="Wingdings" pitchFamily="2" charset="2"/>
              </a:rPr>
              <a:t> 6).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>
                <a:sym typeface="Wingdings" pitchFamily="2" charset="2"/>
              </a:rPr>
              <a:t>Lightweight threads!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Update to Spring Boot 4.x for all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Multiple authentication providers for services (already available in Olog service).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OAuth2 for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Edit of Olog entries to support add/remove attachment(s).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“Simple search” in Olog.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Continued work on improving alarm configuration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Continued work on documentation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Health endpoints for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Brigde  between health endpoints and EPICS.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Swagger integrated in all service documentation.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Continued work on docker.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152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32F6-49E9-70BC-C22F-9EED4C65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0" y="2517775"/>
            <a:ext cx="1314450" cy="1325563"/>
          </a:xfrm>
        </p:spPr>
        <p:txBody>
          <a:bodyPr/>
          <a:lstStyle/>
          <a:p>
            <a:r>
              <a:rPr lang="en-SE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42763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Phoebus eco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8ED26-9D36-3E23-F0F9-5E9761AB9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466840"/>
            <a:ext cx="7772400" cy="5351621"/>
          </a:xfrm>
          <a:prstGeom prst="rect">
            <a:avLst/>
          </a:prstGeom>
        </p:spPr>
      </p:pic>
      <p:pic>
        <p:nvPicPr>
          <p:cNvPr id="1026" name="Picture 2" descr="Elastic Search Home">
            <a:extLst>
              <a:ext uri="{FF2B5EF4-FFF2-40B4-BE49-F238E27FC236}">
                <a16:creationId xmlns:a16="http://schemas.microsoft.com/office/drawing/2014/main" id="{058632A5-7776-2ED6-9761-BB5E371B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113212"/>
            <a:ext cx="1296144" cy="4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ache Kafka">
            <a:extLst>
              <a:ext uri="{FF2B5EF4-FFF2-40B4-BE49-F238E27FC236}">
                <a16:creationId xmlns:a16="http://schemas.microsoft.com/office/drawing/2014/main" id="{1A37EEEA-7592-12E2-972B-60B8446E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9" y="4036479"/>
            <a:ext cx="116653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MongoDB logo">
            <a:extLst>
              <a:ext uri="{FF2B5EF4-FFF2-40B4-BE49-F238E27FC236}">
                <a16:creationId xmlns:a16="http://schemas.microsoft.com/office/drawing/2014/main" id="{F38CDE74-39B0-15CC-4A3E-08A9639BBD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8A3F6B3-839C-510C-0699-511AAE89C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" y="2995165"/>
            <a:ext cx="1561075" cy="66763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9D3829-DAFB-1334-A988-F0085F3C1B55}"/>
              </a:ext>
            </a:extLst>
          </p:cNvPr>
          <p:cNvCxnSpPr/>
          <p:nvPr/>
        </p:nvCxnSpPr>
        <p:spPr>
          <a:xfrm>
            <a:off x="1691961" y="2348880"/>
            <a:ext cx="5156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77A6CF4-55E1-D612-6C07-1695E12A42F5}"/>
              </a:ext>
            </a:extLst>
          </p:cNvPr>
          <p:cNvCxnSpPr/>
          <p:nvPr/>
        </p:nvCxnSpPr>
        <p:spPr>
          <a:xfrm>
            <a:off x="1691960" y="3328980"/>
            <a:ext cx="5156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2B458F7-D047-9E9E-1A65-E06A12626C21}"/>
              </a:ext>
            </a:extLst>
          </p:cNvPr>
          <p:cNvCxnSpPr/>
          <p:nvPr/>
        </p:nvCxnSpPr>
        <p:spPr>
          <a:xfrm>
            <a:off x="1691961" y="4365104"/>
            <a:ext cx="5156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59D-63C9-D64A-657E-EDF70463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/>
          <a:lstStyle/>
          <a:p>
            <a:r>
              <a:rPr lang="en-SE" dirty="0"/>
              <a:t>Releases 5.0.2 and 5.0.4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A1A79-48CF-9337-0259-D6416FB18373}"/>
              </a:ext>
            </a:extLst>
          </p:cNvPr>
          <p:cNvSpPr txBox="1"/>
          <p:nvPr/>
        </p:nvSpPr>
        <p:spPr>
          <a:xfrm>
            <a:off x="457202" y="1329073"/>
            <a:ext cx="11493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Contributors: Aquenos, BNL, CEA, CLS, Cosylab, CSNS, Diamond, ESS, High Voltage Engineering Europa, ISIS, LBNL,  SBU, SNS, Thales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Number of commits: ~800.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merged pull requests:</a:t>
            </a:r>
            <a:r>
              <a:rPr lang="en-SE" dirty="0"/>
              <a:t> ~200.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Full list: </a:t>
            </a:r>
            <a:r>
              <a:rPr lang="en-GB" dirty="0"/>
              <a:t>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ControlSystemStudio</a:t>
            </a:r>
            <a:r>
              <a:rPr lang="en-GB" dirty="0"/>
              <a:t>/</a:t>
            </a:r>
            <a:r>
              <a:rPr lang="en-GB" dirty="0" err="1"/>
              <a:t>phoebus</a:t>
            </a:r>
            <a:r>
              <a:rPr lang="en-GB" dirty="0"/>
              <a:t>/releases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2646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DC2A-EE57-6D43-42E1-00DCB1BE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3" y="164809"/>
            <a:ext cx="10515600" cy="1325563"/>
          </a:xfrm>
        </p:spPr>
        <p:txBody>
          <a:bodyPr/>
          <a:lstStyle/>
          <a:p>
            <a:r>
              <a:rPr lang="en-SE" dirty="0"/>
              <a:t>Display Builder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08E10-9323-790F-D68F-384A311746D1}"/>
              </a:ext>
            </a:extLst>
          </p:cNvPr>
          <p:cNvSpPr txBox="1"/>
          <p:nvPr/>
        </p:nvSpPr>
        <p:spPr>
          <a:xfrm>
            <a:off x="581891" y="1521229"/>
            <a:ext cx="104906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 default zoom factor for OPIs can be set in preferences file, </a:t>
            </a:r>
            <a:br>
              <a:rPr lang="en-SE" dirty="0"/>
            </a:br>
            <a:r>
              <a:rPr lang="en-SE" dirty="0"/>
              <a:t>e.g.on high resolution monitors, or for vision impaired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Access to archived status from widget info dialog.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Make symbols with transparent regions clickable.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Screen shot of OPI or Data Browser plot may be copied to </a:t>
            </a:r>
            <a:br>
              <a:rPr lang="en-SE" dirty="0"/>
            </a:br>
            <a:r>
              <a:rPr lang="en-SE" dirty="0"/>
              <a:t>system clipboard.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Tooltips for widget properties to clarify purpose/function.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widget: waterfall plot.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Customizable tab title background </a:t>
            </a:r>
            <a:r>
              <a:rPr lang="en-GB" dirty="0" err="1"/>
              <a:t>color</a:t>
            </a:r>
            <a:r>
              <a:rPr lang="en-GB" dirty="0"/>
              <a:t> in Navigation Tabs </a:t>
            </a:r>
            <a:br>
              <a:rPr lang="en-GB" dirty="0"/>
            </a:br>
            <a:r>
              <a:rPr lang="en-GB" dirty="0"/>
              <a:t>widget.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Split or detach tabs using mouse gestures.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8C0A1-0823-562C-7596-12422656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543" y="1508850"/>
            <a:ext cx="5037789" cy="2907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CF2D3-9CB4-C594-73F7-AC7C098C7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238" y="2834413"/>
            <a:ext cx="1594676" cy="943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D27A9-2B79-0DAE-B4BD-FB7BCEDAB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566" y="3149889"/>
            <a:ext cx="3669941" cy="726862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058CCD0-2C85-6B1A-20D3-558F60437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92" y="3895229"/>
            <a:ext cx="3055822" cy="20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eenshot">
            <a:extLst>
              <a:ext uri="{FF2B5EF4-FFF2-40B4-BE49-F238E27FC236}">
                <a16:creationId xmlns:a16="http://schemas.microsoft.com/office/drawing/2014/main" id="{BC099AD6-717D-D0ED-CD4E-AEFFFD1E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49" y="2846792"/>
            <a:ext cx="4054378" cy="29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creen Recording 2026-04-13 at 09.35.05.mov">
            <a:hlinkClick r:id="" action="ppaction://media"/>
            <a:extLst>
              <a:ext uri="{FF2B5EF4-FFF2-40B4-BE49-F238E27FC236}">
                <a16:creationId xmlns:a16="http://schemas.microsoft.com/office/drawing/2014/main" id="{CB8B4794-059B-6ADA-D42F-143640FA2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9543" y="4081386"/>
            <a:ext cx="3327965" cy="21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F2D45-67AE-FDFC-2B3A-3457105D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0D0A-BF76-B2D7-5019-50602647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85" y="310882"/>
            <a:ext cx="10515600" cy="751294"/>
          </a:xfrm>
        </p:spPr>
        <p:txBody>
          <a:bodyPr/>
          <a:lstStyle/>
          <a:p>
            <a:r>
              <a:rPr lang="en-SE" dirty="0"/>
              <a:t>Data Browser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A7E69-FC46-A03E-01D7-48E561AE70F8}"/>
              </a:ext>
            </a:extLst>
          </p:cNvPr>
          <p:cNvSpPr txBox="1"/>
          <p:nvPr/>
        </p:nvSpPr>
        <p:spPr>
          <a:xfrm>
            <a:off x="349103" y="1283408"/>
            <a:ext cx="11493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Data export to Excel file type.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Overlapping waveforms and smoothing, see </a:t>
            </a:r>
            <a:r>
              <a:rPr lang="en-GB" dirty="0">
                <a:hlinkClick r:id="rId2"/>
              </a:rPr>
              <a:t>ISIS meeting presentation</a:t>
            </a:r>
            <a:r>
              <a:rPr lang="en-GB" dirty="0"/>
              <a:t>.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40095-0D35-020A-97DC-AD53DF8B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11" y="2031992"/>
            <a:ext cx="7290661" cy="41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E6762-101D-65D8-2377-9266D6E33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D409-311F-8C48-71C7-3F148B6C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85" y="310882"/>
            <a:ext cx="10515600" cy="751294"/>
          </a:xfrm>
        </p:spPr>
        <p:txBody>
          <a:bodyPr/>
          <a:lstStyle/>
          <a:p>
            <a:r>
              <a:rPr lang="en-SE" dirty="0"/>
              <a:t>Alarms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509D9-CE94-2A8E-AAF4-39B4AFC608F1}"/>
              </a:ext>
            </a:extLst>
          </p:cNvPr>
          <p:cNvSpPr txBox="1"/>
          <p:nvPr/>
        </p:nvSpPr>
        <p:spPr>
          <a:xfrm>
            <a:off x="449842" y="1236913"/>
            <a:ext cx="114937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Automated action: send alarm summary text to a </a:t>
            </a:r>
            <a:br>
              <a:rPr lang="en-SE" dirty="0"/>
            </a:br>
            <a:r>
              <a:rPr lang="en-SE" dirty="0"/>
              <a:t>user-defined PV.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Selections in Alarm Tree and Alarm Table preserved across </a:t>
            </a:r>
            <a:br>
              <a:rPr lang="en-GB" dirty="0"/>
            </a:br>
            <a:r>
              <a:rPr lang="en-GB" dirty="0"/>
              <a:t>alarm state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 PVs to alarm configuration from selection </a:t>
            </a:r>
            <a:br>
              <a:rPr lang="en-GB" dirty="0"/>
            </a:br>
            <a:r>
              <a:rPr lang="en-GB" dirty="0"/>
              <a:t>(e.g. in channel finder UI).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DE7CF-3A90-2509-1E23-D17A436A1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110" y="310882"/>
            <a:ext cx="2294408" cy="4695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F30A9-2110-00A2-BCA7-702B1313FC68}"/>
              </a:ext>
            </a:extLst>
          </p:cNvPr>
          <p:cNvSpPr txBox="1"/>
          <p:nvPr/>
        </p:nvSpPr>
        <p:spPr>
          <a:xfrm>
            <a:off x="-1487837" y="-1015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D581-1F88-D63E-9C8F-9DDF0552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86" y="3083572"/>
            <a:ext cx="2868930" cy="2944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62730C-A2A1-ED25-7FB5-1A488CCDB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25" y="3051985"/>
            <a:ext cx="2938901" cy="3591989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D084029C-207E-53B5-3304-18689EFB354E}"/>
              </a:ext>
            </a:extLst>
          </p:cNvPr>
          <p:cNvSpPr/>
          <p:nvPr/>
        </p:nvSpPr>
        <p:spPr>
          <a:xfrm>
            <a:off x="4440264" y="4681264"/>
            <a:ext cx="464950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085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A426-D587-DD7D-AC60-3A0750857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97A9-7B1B-FA06-B3E1-941F819F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85" y="310882"/>
            <a:ext cx="10515600" cy="751294"/>
          </a:xfrm>
        </p:spPr>
        <p:txBody>
          <a:bodyPr/>
          <a:lstStyle/>
          <a:p>
            <a:r>
              <a:rPr lang="en-SE" dirty="0"/>
              <a:t>Save&amp;restore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1A8D8-5A01-336F-C4B2-E783A72EF8C4}"/>
              </a:ext>
            </a:extLst>
          </p:cNvPr>
          <p:cNvSpPr txBox="1"/>
          <p:nvPr/>
        </p:nvSpPr>
        <p:spPr>
          <a:xfrm>
            <a:off x="449842" y="1236913"/>
            <a:ext cx="114937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Comparison feature: in a configuration object, a tolerance can be defined per PV.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dirty="0"/>
              <a:t>Main use case: is a (sub)system in the expected </a:t>
            </a:r>
            <a:r>
              <a:rPr lang="en-SE"/>
              <a:t>state as defined </a:t>
            </a:r>
            <a:r>
              <a:rPr lang="en-SE" dirty="0"/>
              <a:t>by a set of read-back values saved in a snapshot?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Use web sockets to update all connected clients on changes in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Automatically activate filters based on custom </a:t>
            </a:r>
            <a:br>
              <a:rPr lang="en-SE" dirty="0"/>
            </a:br>
            <a:r>
              <a:rPr lang="en-SE" dirty="0"/>
              <a:t>business logic.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Indicate that a snapshot is referenced in composite </a:t>
            </a:r>
            <a:br>
              <a:rPr lang="en-GB" dirty="0"/>
            </a:br>
            <a:r>
              <a:rPr lang="en-GB" dirty="0"/>
              <a:t>snapshot(s).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Element-wise comparison of array data.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3BAB3-4992-F8F5-91B3-0CDCAFF2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28" y="2471979"/>
            <a:ext cx="2596562" cy="3750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9A60F-D9AC-8E6F-013A-ACA69AB5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272" y="3355382"/>
            <a:ext cx="5897005" cy="33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C4E4-C927-450A-8F31-01CDB797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081E-D39A-7726-62BD-A9376D3F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246488"/>
            <a:ext cx="10515600" cy="751294"/>
          </a:xfrm>
        </p:spPr>
        <p:txBody>
          <a:bodyPr/>
          <a:lstStyle/>
          <a:p>
            <a:r>
              <a:rPr lang="en-SE" dirty="0"/>
              <a:t>Miscellaneous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B6667-2090-7CB9-D6D7-10E2918BF9BD}"/>
              </a:ext>
            </a:extLst>
          </p:cNvPr>
          <p:cNvSpPr txBox="1"/>
          <p:nvPr/>
        </p:nvSpPr>
        <p:spPr>
          <a:xfrm>
            <a:off x="539994" y="1095245"/>
            <a:ext cx="114937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for </a:t>
            </a:r>
            <a:r>
              <a:rPr lang="en-GB" dirty="0" err="1"/>
              <a:t>pva</a:t>
            </a:r>
            <a:r>
              <a:rPr lang="en-GB" dirty="0"/>
              <a:t> over TLS.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Help content launched into native browser (instead of JavaFX webview).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Login to ”all”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Unknown – or misspelled – preferences</a:t>
            </a:r>
            <a:br>
              <a:rPr lang="en-GB" dirty="0"/>
            </a:br>
            <a:r>
              <a:rPr lang="en-GB" dirty="0"/>
              <a:t> highlighted in 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Phoebus main window title includes name</a:t>
            </a:r>
            <a:br>
              <a:rPr lang="en-GB" dirty="0"/>
            </a:br>
            <a:r>
              <a:rPr lang="en-GB" dirty="0"/>
              <a:t>of active tab.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Updated dependency version of </a:t>
            </a:r>
            <a:r>
              <a:rPr lang="en-GB" dirty="0" err="1"/>
              <a:t>epicsCoreJava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formula functions: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Array down-sampling with LTTB.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Reverse array elements.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04C4A-8806-AC72-BD2A-A70E64DB0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642" y="1573083"/>
            <a:ext cx="4838141" cy="1548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8CFAC-5467-CD71-BC3F-6BA54F79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38" y="1849283"/>
            <a:ext cx="5829747" cy="2543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2D1E3C-62DA-AC1E-2BD2-FEB813C1D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473" y="2765125"/>
            <a:ext cx="6877318" cy="25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FBE7-0B8F-FA78-6705-5F93BD66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0592-9FE9-ED0D-8DF3-4B19CA5B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85" y="310882"/>
            <a:ext cx="10515600" cy="751294"/>
          </a:xfrm>
        </p:spPr>
        <p:txBody>
          <a:bodyPr/>
          <a:lstStyle/>
          <a:p>
            <a:r>
              <a:rPr lang="en-SE" dirty="0"/>
              <a:t>Codathon @ Diamond -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4AD19-5381-7686-DB3C-DE4EDBA6DF94}"/>
              </a:ext>
            </a:extLst>
          </p:cNvPr>
          <p:cNvSpPr txBox="1"/>
          <p:nvPr/>
        </p:nvSpPr>
        <p:spPr>
          <a:xfrm>
            <a:off x="449842" y="1236913"/>
            <a:ext cx="11493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Phoebus (and EPICS) developers gathered at Diamond </a:t>
            </a:r>
            <a:br>
              <a:rPr lang="en-GB" dirty="0"/>
            </a:br>
            <a:r>
              <a:rPr lang="en-GB" dirty="0"/>
              <a:t>Light Source, Feb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 documentation with respect to structure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Customizable Kafka configuration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Kafka topics if needed on alarm server startup.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Services health endpoints.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Improved APIs for </a:t>
            </a:r>
            <a:r>
              <a:rPr lang="en-GB" dirty="0" err="1"/>
              <a:t>color</a:t>
            </a:r>
            <a:r>
              <a:rPr lang="en-GB" dirty="0"/>
              <a:t>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D1E28-474C-FDA6-865E-06094A87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53" y="2466023"/>
            <a:ext cx="6722502" cy="4198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D613B9-2E3E-9FE8-EA65-F8165FE9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45" y="1062176"/>
            <a:ext cx="4854991" cy="56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563</Words>
  <Application>Microsoft Macintosh PowerPoint</Application>
  <PresentationFormat>Widescreen</PresentationFormat>
  <Paragraphs>83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Helvetica</vt:lpstr>
      <vt:lpstr>Wingdings</vt:lpstr>
      <vt:lpstr>Office Theme</vt:lpstr>
      <vt:lpstr>Phoebus eco system update </vt:lpstr>
      <vt:lpstr>The Phoebus eco system</vt:lpstr>
      <vt:lpstr>Releases 5.0.2 and 5.0.4</vt:lpstr>
      <vt:lpstr>Display Builder</vt:lpstr>
      <vt:lpstr>Data Browser</vt:lpstr>
      <vt:lpstr>Alarms</vt:lpstr>
      <vt:lpstr>Save&amp;restore</vt:lpstr>
      <vt:lpstr>Miscellaneous</vt:lpstr>
      <vt:lpstr>Codathon @ Diamond - highlights</vt:lpstr>
      <vt:lpstr>Work in progress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 Weiss</dc:creator>
  <cp:lastModifiedBy>Georg Weiss</cp:lastModifiedBy>
  <cp:revision>25</cp:revision>
  <dcterms:created xsi:type="dcterms:W3CDTF">2026-04-09T10:24:38Z</dcterms:created>
  <dcterms:modified xsi:type="dcterms:W3CDTF">2026-04-17T08:37:47Z</dcterms:modified>
</cp:coreProperties>
</file>