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3"/>
  </p:notesMasterIdLst>
  <p:handoutMasterIdLst>
    <p:handoutMasterId r:id="rId14"/>
  </p:handoutMasterIdLst>
  <p:sldIdLst>
    <p:sldId id="2147481337" r:id="rId2"/>
    <p:sldId id="2147481341" r:id="rId3"/>
    <p:sldId id="2147481342" r:id="rId4"/>
    <p:sldId id="2147481343" r:id="rId5"/>
    <p:sldId id="2147481344" r:id="rId6"/>
    <p:sldId id="2147481345" r:id="rId7"/>
    <p:sldId id="2147481350" r:id="rId8"/>
    <p:sldId id="2147481346" r:id="rId9"/>
    <p:sldId id="2147481347" r:id="rId10"/>
    <p:sldId id="2147481349" r:id="rId11"/>
    <p:sldId id="214748134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59"/>
    <a:srgbClr val="E97131"/>
    <a:srgbClr val="FFCD03"/>
    <a:srgbClr val="38DA39"/>
    <a:srgbClr val="00454C"/>
    <a:srgbClr val="F503F5"/>
    <a:srgbClr val="7DBA00"/>
    <a:srgbClr val="FF9E1B"/>
    <a:srgbClr val="7DC397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28"/>
    <p:restoredTop sz="87466"/>
  </p:normalViewPr>
  <p:slideViewPr>
    <p:cSldViewPr snapToGrid="0">
      <p:cViewPr varScale="1">
        <p:scale>
          <a:sx n="110" d="100"/>
          <a:sy n="110" d="100"/>
        </p:scale>
        <p:origin x="17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35E41-5EB9-4F4D-8830-118FE786CBB8}" type="doc">
      <dgm:prSet loTypeId="urn:microsoft.com/office/officeart/2005/8/layout/cycle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1952929-00D3-354E-B52D-AD968D99398F}">
      <dgm:prSet phldrT="[Text]"/>
      <dgm:spPr/>
      <dgm:t>
        <a:bodyPr/>
        <a:lstStyle/>
        <a:p>
          <a:r>
            <a:rPr lang="en-US" dirty="0"/>
            <a:t>Data Encryption</a:t>
          </a:r>
        </a:p>
      </dgm:t>
    </dgm:pt>
    <dgm:pt modelId="{66F1F927-1ABC-B94B-A86A-7E5EE76EE659}" type="parTrans" cxnId="{197B89F1-84D7-914E-B2E1-16FA1220684F}">
      <dgm:prSet/>
      <dgm:spPr/>
      <dgm:t>
        <a:bodyPr/>
        <a:lstStyle/>
        <a:p>
          <a:endParaRPr lang="en-US"/>
        </a:p>
      </dgm:t>
    </dgm:pt>
    <dgm:pt modelId="{91ABEC9D-A008-DC49-883F-D57BF3F008C7}" type="sibTrans" cxnId="{197B89F1-84D7-914E-B2E1-16FA1220684F}">
      <dgm:prSet/>
      <dgm:spPr/>
      <dgm:t>
        <a:bodyPr/>
        <a:lstStyle/>
        <a:p>
          <a:endParaRPr lang="en-US"/>
        </a:p>
      </dgm:t>
    </dgm:pt>
    <dgm:pt modelId="{7EF046B9-CB38-C747-A529-C51C67F6F7BE}">
      <dgm:prSet phldrT="[Text]"/>
      <dgm:spPr/>
      <dgm:t>
        <a:bodyPr/>
        <a:lstStyle/>
        <a:p>
          <a:r>
            <a:rPr lang="en-US" dirty="0"/>
            <a:t>Audit Logs</a:t>
          </a:r>
        </a:p>
      </dgm:t>
    </dgm:pt>
    <dgm:pt modelId="{7004532E-69EA-B045-966F-C8EC24B74A09}" type="parTrans" cxnId="{C1738BF8-9173-BB44-9A3E-F9E13FEEDF4F}">
      <dgm:prSet/>
      <dgm:spPr/>
      <dgm:t>
        <a:bodyPr/>
        <a:lstStyle/>
        <a:p>
          <a:endParaRPr lang="en-US"/>
        </a:p>
      </dgm:t>
    </dgm:pt>
    <dgm:pt modelId="{C4F99DD1-DD0C-844B-AA16-C3615B0A200D}" type="sibTrans" cxnId="{C1738BF8-9173-BB44-9A3E-F9E13FEEDF4F}">
      <dgm:prSet/>
      <dgm:spPr/>
      <dgm:t>
        <a:bodyPr/>
        <a:lstStyle/>
        <a:p>
          <a:endParaRPr lang="en-US"/>
        </a:p>
      </dgm:t>
    </dgm:pt>
    <dgm:pt modelId="{14E988BB-C7C4-2E42-A5EA-461234F6FBBE}">
      <dgm:prSet phldrT="[Text]"/>
      <dgm:spPr/>
      <dgm:t>
        <a:bodyPr/>
        <a:lstStyle/>
        <a:p>
          <a:r>
            <a:rPr lang="en-US" dirty="0"/>
            <a:t>Patched Software</a:t>
          </a:r>
        </a:p>
      </dgm:t>
    </dgm:pt>
    <dgm:pt modelId="{E74E94F2-D0AA-954F-90A0-50614E45A7B0}" type="parTrans" cxnId="{465FA160-CED3-A240-B579-102900C82518}">
      <dgm:prSet/>
      <dgm:spPr/>
      <dgm:t>
        <a:bodyPr/>
        <a:lstStyle/>
        <a:p>
          <a:endParaRPr lang="en-US"/>
        </a:p>
      </dgm:t>
    </dgm:pt>
    <dgm:pt modelId="{0A9F5D41-0120-D046-BE94-B799E5B32F07}" type="sibTrans" cxnId="{465FA160-CED3-A240-B579-102900C82518}">
      <dgm:prSet/>
      <dgm:spPr/>
      <dgm:t>
        <a:bodyPr/>
        <a:lstStyle/>
        <a:p>
          <a:endParaRPr lang="en-US"/>
        </a:p>
      </dgm:t>
    </dgm:pt>
    <dgm:pt modelId="{5A3463A6-9E6F-CA4D-BA39-845B585C555B}">
      <dgm:prSet phldrT="[Text]"/>
      <dgm:spPr/>
      <dgm:t>
        <a:bodyPr/>
        <a:lstStyle/>
        <a:p>
          <a:r>
            <a:rPr lang="en-US" dirty="0"/>
            <a:t>Approved Devices</a:t>
          </a:r>
        </a:p>
      </dgm:t>
    </dgm:pt>
    <dgm:pt modelId="{14F70906-B2CE-CF4A-BD8A-5321CF0C86EE}" type="parTrans" cxnId="{25032FBA-3C3C-B644-B9DF-DEB6CC5DAD9C}">
      <dgm:prSet/>
      <dgm:spPr/>
      <dgm:t>
        <a:bodyPr/>
        <a:lstStyle/>
        <a:p>
          <a:endParaRPr lang="en-US"/>
        </a:p>
      </dgm:t>
    </dgm:pt>
    <dgm:pt modelId="{EF5FD719-0A98-7046-B362-0A0C7617E652}" type="sibTrans" cxnId="{25032FBA-3C3C-B644-B9DF-DEB6CC5DAD9C}">
      <dgm:prSet/>
      <dgm:spPr/>
      <dgm:t>
        <a:bodyPr/>
        <a:lstStyle/>
        <a:p>
          <a:endParaRPr lang="en-US"/>
        </a:p>
      </dgm:t>
    </dgm:pt>
    <dgm:pt modelId="{77EE8BE9-5E31-2941-A6EE-931DA3A538CC}">
      <dgm:prSet phldrT="[Text]"/>
      <dgm:spPr/>
      <dgm:t>
        <a:bodyPr/>
        <a:lstStyle/>
        <a:p>
          <a:r>
            <a:rPr lang="en-US" dirty="0"/>
            <a:t>Managed Access Control</a:t>
          </a:r>
        </a:p>
      </dgm:t>
    </dgm:pt>
    <dgm:pt modelId="{C0C03FB6-100B-7349-A3EB-74081965DA76}" type="parTrans" cxnId="{1B083BA7-E0DD-134B-9012-35250716A8C2}">
      <dgm:prSet/>
      <dgm:spPr/>
      <dgm:t>
        <a:bodyPr/>
        <a:lstStyle/>
        <a:p>
          <a:endParaRPr lang="en-US"/>
        </a:p>
      </dgm:t>
    </dgm:pt>
    <dgm:pt modelId="{A8F52693-BEA2-8149-AE12-F652277D784D}" type="sibTrans" cxnId="{1B083BA7-E0DD-134B-9012-35250716A8C2}">
      <dgm:prSet/>
      <dgm:spPr/>
      <dgm:t>
        <a:bodyPr/>
        <a:lstStyle/>
        <a:p>
          <a:endParaRPr lang="en-US"/>
        </a:p>
      </dgm:t>
    </dgm:pt>
    <dgm:pt modelId="{E2D8E695-3BEE-5347-9326-E26830F5958C}" type="pres">
      <dgm:prSet presAssocID="{ED635E41-5EB9-4F4D-8830-118FE786CBB8}" presName="cycle" presStyleCnt="0">
        <dgm:presLayoutVars>
          <dgm:dir/>
          <dgm:resizeHandles val="exact"/>
        </dgm:presLayoutVars>
      </dgm:prSet>
      <dgm:spPr/>
    </dgm:pt>
    <dgm:pt modelId="{A0091835-ED8A-B54A-BAD7-671CA2288CC6}" type="pres">
      <dgm:prSet presAssocID="{A1952929-00D3-354E-B52D-AD968D99398F}" presName="node" presStyleLbl="node1" presStyleIdx="0" presStyleCnt="5">
        <dgm:presLayoutVars>
          <dgm:bulletEnabled val="1"/>
        </dgm:presLayoutVars>
      </dgm:prSet>
      <dgm:spPr/>
    </dgm:pt>
    <dgm:pt modelId="{55BC4CDE-75A2-084D-AD83-D12274D065CC}" type="pres">
      <dgm:prSet presAssocID="{A1952929-00D3-354E-B52D-AD968D99398F}" presName="spNode" presStyleCnt="0"/>
      <dgm:spPr/>
    </dgm:pt>
    <dgm:pt modelId="{85F57823-F52E-6246-9634-E57EA57D36CB}" type="pres">
      <dgm:prSet presAssocID="{91ABEC9D-A008-DC49-883F-D57BF3F008C7}" presName="sibTrans" presStyleLbl="sibTrans1D1" presStyleIdx="0" presStyleCnt="5"/>
      <dgm:spPr/>
    </dgm:pt>
    <dgm:pt modelId="{A63D9746-6D0C-CC4D-86E1-D4FB70DFF781}" type="pres">
      <dgm:prSet presAssocID="{7EF046B9-CB38-C747-A529-C51C67F6F7BE}" presName="node" presStyleLbl="node1" presStyleIdx="1" presStyleCnt="5">
        <dgm:presLayoutVars>
          <dgm:bulletEnabled val="1"/>
        </dgm:presLayoutVars>
      </dgm:prSet>
      <dgm:spPr/>
    </dgm:pt>
    <dgm:pt modelId="{DBF19DCE-ED78-CD4D-A7C2-E700389353D8}" type="pres">
      <dgm:prSet presAssocID="{7EF046B9-CB38-C747-A529-C51C67F6F7BE}" presName="spNode" presStyleCnt="0"/>
      <dgm:spPr/>
    </dgm:pt>
    <dgm:pt modelId="{2BDB61EC-2FEA-8C4E-AD58-C63F54CE0E41}" type="pres">
      <dgm:prSet presAssocID="{C4F99DD1-DD0C-844B-AA16-C3615B0A200D}" presName="sibTrans" presStyleLbl="sibTrans1D1" presStyleIdx="1" presStyleCnt="5"/>
      <dgm:spPr/>
    </dgm:pt>
    <dgm:pt modelId="{3A4CFF62-38A9-A74D-81E5-10C59FDAA512}" type="pres">
      <dgm:prSet presAssocID="{14E988BB-C7C4-2E42-A5EA-461234F6FBBE}" presName="node" presStyleLbl="node1" presStyleIdx="2" presStyleCnt="5">
        <dgm:presLayoutVars>
          <dgm:bulletEnabled val="1"/>
        </dgm:presLayoutVars>
      </dgm:prSet>
      <dgm:spPr/>
    </dgm:pt>
    <dgm:pt modelId="{817B9221-393A-D744-A23B-7BA10EA5C011}" type="pres">
      <dgm:prSet presAssocID="{14E988BB-C7C4-2E42-A5EA-461234F6FBBE}" presName="spNode" presStyleCnt="0"/>
      <dgm:spPr/>
    </dgm:pt>
    <dgm:pt modelId="{E6D12AAF-706B-DE44-A20F-9430E6D873E9}" type="pres">
      <dgm:prSet presAssocID="{0A9F5D41-0120-D046-BE94-B799E5B32F07}" presName="sibTrans" presStyleLbl="sibTrans1D1" presStyleIdx="2" presStyleCnt="5"/>
      <dgm:spPr/>
    </dgm:pt>
    <dgm:pt modelId="{03FC968A-155C-A14B-B9CC-C35B06C15A8A}" type="pres">
      <dgm:prSet presAssocID="{5A3463A6-9E6F-CA4D-BA39-845B585C555B}" presName="node" presStyleLbl="node1" presStyleIdx="3" presStyleCnt="5">
        <dgm:presLayoutVars>
          <dgm:bulletEnabled val="1"/>
        </dgm:presLayoutVars>
      </dgm:prSet>
      <dgm:spPr/>
    </dgm:pt>
    <dgm:pt modelId="{DD4C8770-B5A7-D54A-B3CC-F926A10AFED6}" type="pres">
      <dgm:prSet presAssocID="{5A3463A6-9E6F-CA4D-BA39-845B585C555B}" presName="spNode" presStyleCnt="0"/>
      <dgm:spPr/>
    </dgm:pt>
    <dgm:pt modelId="{BDCD1D12-8CD1-5541-9F80-A4AFF7D57C66}" type="pres">
      <dgm:prSet presAssocID="{EF5FD719-0A98-7046-B362-0A0C7617E652}" presName="sibTrans" presStyleLbl="sibTrans1D1" presStyleIdx="3" presStyleCnt="5"/>
      <dgm:spPr/>
    </dgm:pt>
    <dgm:pt modelId="{1E0D1459-C86C-BF4A-8426-3F9A249DDC48}" type="pres">
      <dgm:prSet presAssocID="{77EE8BE9-5E31-2941-A6EE-931DA3A538CC}" presName="node" presStyleLbl="node1" presStyleIdx="4" presStyleCnt="5">
        <dgm:presLayoutVars>
          <dgm:bulletEnabled val="1"/>
        </dgm:presLayoutVars>
      </dgm:prSet>
      <dgm:spPr/>
    </dgm:pt>
    <dgm:pt modelId="{11161B05-F26B-5447-92D7-AFDD9C3B9328}" type="pres">
      <dgm:prSet presAssocID="{77EE8BE9-5E31-2941-A6EE-931DA3A538CC}" presName="spNode" presStyleCnt="0"/>
      <dgm:spPr/>
    </dgm:pt>
    <dgm:pt modelId="{3200DA66-BC5C-7648-BF44-C53C20C9CD39}" type="pres">
      <dgm:prSet presAssocID="{A8F52693-BEA2-8149-AE12-F652277D784D}" presName="sibTrans" presStyleLbl="sibTrans1D1" presStyleIdx="4" presStyleCnt="5"/>
      <dgm:spPr/>
    </dgm:pt>
  </dgm:ptLst>
  <dgm:cxnLst>
    <dgm:cxn modelId="{71CA1C11-AFAB-2A46-9AA6-8FC1A57B4D0C}" type="presOf" srcId="{14E988BB-C7C4-2E42-A5EA-461234F6FBBE}" destId="{3A4CFF62-38A9-A74D-81E5-10C59FDAA512}" srcOrd="0" destOrd="0" presId="urn:microsoft.com/office/officeart/2005/8/layout/cycle6"/>
    <dgm:cxn modelId="{131F333E-FC52-D046-BD75-5F22504905B4}" type="presOf" srcId="{C4F99DD1-DD0C-844B-AA16-C3615B0A200D}" destId="{2BDB61EC-2FEA-8C4E-AD58-C63F54CE0E41}" srcOrd="0" destOrd="0" presId="urn:microsoft.com/office/officeart/2005/8/layout/cycle6"/>
    <dgm:cxn modelId="{46144E54-5CBF-634C-978F-B0AA97E884E8}" type="presOf" srcId="{EF5FD719-0A98-7046-B362-0A0C7617E652}" destId="{BDCD1D12-8CD1-5541-9F80-A4AFF7D57C66}" srcOrd="0" destOrd="0" presId="urn:microsoft.com/office/officeart/2005/8/layout/cycle6"/>
    <dgm:cxn modelId="{465FA160-CED3-A240-B579-102900C82518}" srcId="{ED635E41-5EB9-4F4D-8830-118FE786CBB8}" destId="{14E988BB-C7C4-2E42-A5EA-461234F6FBBE}" srcOrd="2" destOrd="0" parTransId="{E74E94F2-D0AA-954F-90A0-50614E45A7B0}" sibTransId="{0A9F5D41-0120-D046-BE94-B799E5B32F07}"/>
    <dgm:cxn modelId="{50856189-A0E8-CC45-A7F2-AD50A4F9EFB0}" type="presOf" srcId="{91ABEC9D-A008-DC49-883F-D57BF3F008C7}" destId="{85F57823-F52E-6246-9634-E57EA57D36CB}" srcOrd="0" destOrd="0" presId="urn:microsoft.com/office/officeart/2005/8/layout/cycle6"/>
    <dgm:cxn modelId="{85547C8C-EC70-904F-AA0A-B224230D5595}" type="presOf" srcId="{77EE8BE9-5E31-2941-A6EE-931DA3A538CC}" destId="{1E0D1459-C86C-BF4A-8426-3F9A249DDC48}" srcOrd="0" destOrd="0" presId="urn:microsoft.com/office/officeart/2005/8/layout/cycle6"/>
    <dgm:cxn modelId="{CA3B8E8C-68A8-7244-A209-615D057FD7C8}" type="presOf" srcId="{0A9F5D41-0120-D046-BE94-B799E5B32F07}" destId="{E6D12AAF-706B-DE44-A20F-9430E6D873E9}" srcOrd="0" destOrd="0" presId="urn:microsoft.com/office/officeart/2005/8/layout/cycle6"/>
    <dgm:cxn modelId="{F5B3CC9C-B8E8-B64C-9162-4113A8A7D0CA}" type="presOf" srcId="{7EF046B9-CB38-C747-A529-C51C67F6F7BE}" destId="{A63D9746-6D0C-CC4D-86E1-D4FB70DFF781}" srcOrd="0" destOrd="0" presId="urn:microsoft.com/office/officeart/2005/8/layout/cycle6"/>
    <dgm:cxn modelId="{1B083BA7-E0DD-134B-9012-35250716A8C2}" srcId="{ED635E41-5EB9-4F4D-8830-118FE786CBB8}" destId="{77EE8BE9-5E31-2941-A6EE-931DA3A538CC}" srcOrd="4" destOrd="0" parTransId="{C0C03FB6-100B-7349-A3EB-74081965DA76}" sibTransId="{A8F52693-BEA2-8149-AE12-F652277D784D}"/>
    <dgm:cxn modelId="{1563EDB5-C1E4-094B-B5CD-4BA796B6942D}" type="presOf" srcId="{A1952929-00D3-354E-B52D-AD968D99398F}" destId="{A0091835-ED8A-B54A-BAD7-671CA2288CC6}" srcOrd="0" destOrd="0" presId="urn:microsoft.com/office/officeart/2005/8/layout/cycle6"/>
    <dgm:cxn modelId="{25032FBA-3C3C-B644-B9DF-DEB6CC5DAD9C}" srcId="{ED635E41-5EB9-4F4D-8830-118FE786CBB8}" destId="{5A3463A6-9E6F-CA4D-BA39-845B585C555B}" srcOrd="3" destOrd="0" parTransId="{14F70906-B2CE-CF4A-BD8A-5321CF0C86EE}" sibTransId="{EF5FD719-0A98-7046-B362-0A0C7617E652}"/>
    <dgm:cxn modelId="{53C087EC-7793-E14C-86D5-89A27D5CC3D5}" type="presOf" srcId="{A8F52693-BEA2-8149-AE12-F652277D784D}" destId="{3200DA66-BC5C-7648-BF44-C53C20C9CD39}" srcOrd="0" destOrd="0" presId="urn:microsoft.com/office/officeart/2005/8/layout/cycle6"/>
    <dgm:cxn modelId="{5C14CAED-F3C4-2543-BBDE-6F9CC355DE07}" type="presOf" srcId="{ED635E41-5EB9-4F4D-8830-118FE786CBB8}" destId="{E2D8E695-3BEE-5347-9326-E26830F5958C}" srcOrd="0" destOrd="0" presId="urn:microsoft.com/office/officeart/2005/8/layout/cycle6"/>
    <dgm:cxn modelId="{C3B3B4EF-EBE6-D647-BEBE-2AD5DDE5937D}" type="presOf" srcId="{5A3463A6-9E6F-CA4D-BA39-845B585C555B}" destId="{03FC968A-155C-A14B-B9CC-C35B06C15A8A}" srcOrd="0" destOrd="0" presId="urn:microsoft.com/office/officeart/2005/8/layout/cycle6"/>
    <dgm:cxn modelId="{197B89F1-84D7-914E-B2E1-16FA1220684F}" srcId="{ED635E41-5EB9-4F4D-8830-118FE786CBB8}" destId="{A1952929-00D3-354E-B52D-AD968D99398F}" srcOrd="0" destOrd="0" parTransId="{66F1F927-1ABC-B94B-A86A-7E5EE76EE659}" sibTransId="{91ABEC9D-A008-DC49-883F-D57BF3F008C7}"/>
    <dgm:cxn modelId="{C1738BF8-9173-BB44-9A3E-F9E13FEEDF4F}" srcId="{ED635E41-5EB9-4F4D-8830-118FE786CBB8}" destId="{7EF046B9-CB38-C747-A529-C51C67F6F7BE}" srcOrd="1" destOrd="0" parTransId="{7004532E-69EA-B045-966F-C8EC24B74A09}" sibTransId="{C4F99DD1-DD0C-844B-AA16-C3615B0A200D}"/>
    <dgm:cxn modelId="{E6D27EA4-2DD5-BC4E-B642-E1CADE0704EE}" type="presParOf" srcId="{E2D8E695-3BEE-5347-9326-E26830F5958C}" destId="{A0091835-ED8A-B54A-BAD7-671CA2288CC6}" srcOrd="0" destOrd="0" presId="urn:microsoft.com/office/officeart/2005/8/layout/cycle6"/>
    <dgm:cxn modelId="{64FEB567-E375-1B48-AD60-7CF34C098F02}" type="presParOf" srcId="{E2D8E695-3BEE-5347-9326-E26830F5958C}" destId="{55BC4CDE-75A2-084D-AD83-D12274D065CC}" srcOrd="1" destOrd="0" presId="urn:microsoft.com/office/officeart/2005/8/layout/cycle6"/>
    <dgm:cxn modelId="{CE046948-ED1B-4544-8218-34FB63802D8E}" type="presParOf" srcId="{E2D8E695-3BEE-5347-9326-E26830F5958C}" destId="{85F57823-F52E-6246-9634-E57EA57D36CB}" srcOrd="2" destOrd="0" presId="urn:microsoft.com/office/officeart/2005/8/layout/cycle6"/>
    <dgm:cxn modelId="{939AE2BF-9911-4C4B-98EA-D4B2A826FA7E}" type="presParOf" srcId="{E2D8E695-3BEE-5347-9326-E26830F5958C}" destId="{A63D9746-6D0C-CC4D-86E1-D4FB70DFF781}" srcOrd="3" destOrd="0" presId="urn:microsoft.com/office/officeart/2005/8/layout/cycle6"/>
    <dgm:cxn modelId="{ABFC47A4-54FF-C942-BE35-7F5DDAD9155B}" type="presParOf" srcId="{E2D8E695-3BEE-5347-9326-E26830F5958C}" destId="{DBF19DCE-ED78-CD4D-A7C2-E700389353D8}" srcOrd="4" destOrd="0" presId="urn:microsoft.com/office/officeart/2005/8/layout/cycle6"/>
    <dgm:cxn modelId="{E3F95D39-DE03-0543-ADD0-510453ECB31C}" type="presParOf" srcId="{E2D8E695-3BEE-5347-9326-E26830F5958C}" destId="{2BDB61EC-2FEA-8C4E-AD58-C63F54CE0E41}" srcOrd="5" destOrd="0" presId="urn:microsoft.com/office/officeart/2005/8/layout/cycle6"/>
    <dgm:cxn modelId="{DFE2F961-1DF3-CF47-BD27-E6E9424D0B89}" type="presParOf" srcId="{E2D8E695-3BEE-5347-9326-E26830F5958C}" destId="{3A4CFF62-38A9-A74D-81E5-10C59FDAA512}" srcOrd="6" destOrd="0" presId="urn:microsoft.com/office/officeart/2005/8/layout/cycle6"/>
    <dgm:cxn modelId="{BCC26FBF-DC6C-D443-B1E0-FAB84A32DAAD}" type="presParOf" srcId="{E2D8E695-3BEE-5347-9326-E26830F5958C}" destId="{817B9221-393A-D744-A23B-7BA10EA5C011}" srcOrd="7" destOrd="0" presId="urn:microsoft.com/office/officeart/2005/8/layout/cycle6"/>
    <dgm:cxn modelId="{03708F95-196D-8340-892A-ED5D0DA85E64}" type="presParOf" srcId="{E2D8E695-3BEE-5347-9326-E26830F5958C}" destId="{E6D12AAF-706B-DE44-A20F-9430E6D873E9}" srcOrd="8" destOrd="0" presId="urn:microsoft.com/office/officeart/2005/8/layout/cycle6"/>
    <dgm:cxn modelId="{86AA0B72-2F75-554B-B6BB-BA9C6347E5F7}" type="presParOf" srcId="{E2D8E695-3BEE-5347-9326-E26830F5958C}" destId="{03FC968A-155C-A14B-B9CC-C35B06C15A8A}" srcOrd="9" destOrd="0" presId="urn:microsoft.com/office/officeart/2005/8/layout/cycle6"/>
    <dgm:cxn modelId="{A534FB82-4D9A-9547-9864-CBF93CADDE0E}" type="presParOf" srcId="{E2D8E695-3BEE-5347-9326-E26830F5958C}" destId="{DD4C8770-B5A7-D54A-B3CC-F926A10AFED6}" srcOrd="10" destOrd="0" presId="urn:microsoft.com/office/officeart/2005/8/layout/cycle6"/>
    <dgm:cxn modelId="{BC37F772-9B3C-EF4A-99A9-DA125835005B}" type="presParOf" srcId="{E2D8E695-3BEE-5347-9326-E26830F5958C}" destId="{BDCD1D12-8CD1-5541-9F80-A4AFF7D57C66}" srcOrd="11" destOrd="0" presId="urn:microsoft.com/office/officeart/2005/8/layout/cycle6"/>
    <dgm:cxn modelId="{12BE022A-AB3A-E046-93DD-89B7D2AA5AD6}" type="presParOf" srcId="{E2D8E695-3BEE-5347-9326-E26830F5958C}" destId="{1E0D1459-C86C-BF4A-8426-3F9A249DDC48}" srcOrd="12" destOrd="0" presId="urn:microsoft.com/office/officeart/2005/8/layout/cycle6"/>
    <dgm:cxn modelId="{B7F1752E-9A02-214C-8CC2-89A0FF4D73CB}" type="presParOf" srcId="{E2D8E695-3BEE-5347-9326-E26830F5958C}" destId="{11161B05-F26B-5447-92D7-AFDD9C3B9328}" srcOrd="13" destOrd="0" presId="urn:microsoft.com/office/officeart/2005/8/layout/cycle6"/>
    <dgm:cxn modelId="{2E6DEC5C-F932-B849-8494-F1EB29C8F90C}" type="presParOf" srcId="{E2D8E695-3BEE-5347-9326-E26830F5958C}" destId="{3200DA66-BC5C-7648-BF44-C53C20C9CD3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0EE40F-A1B4-2D45-BEE9-EE5C778AB239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01F00393-B1AE-D94B-8DFD-7945871652CC}">
      <dgm:prSet phldrT="[Text]" custT="1"/>
      <dgm:spPr>
        <a:gradFill rotWithShape="0">
          <a:gsLst>
            <a:gs pos="0">
              <a:srgbClr val="00B050"/>
            </a:gs>
            <a:gs pos="56000">
              <a:srgbClr val="38DA39"/>
            </a:gs>
            <a:gs pos="68000">
              <a:srgbClr val="00454C"/>
            </a:gs>
            <a:gs pos="100000">
              <a:srgbClr val="00454C"/>
            </a:gs>
          </a:gsLst>
          <a:lin ang="0" scaled="0"/>
        </a:gradFill>
      </dgm:spPr>
      <dgm:t>
        <a:bodyPr/>
        <a:lstStyle/>
        <a:p>
          <a:r>
            <a:rPr lang="en-US" sz="2300" dirty="0"/>
            <a:t>Enable PVA</a:t>
          </a:r>
        </a:p>
      </dgm:t>
    </dgm:pt>
    <dgm:pt modelId="{3109B0C1-E7D4-5141-B03B-7F041906E520}" type="parTrans" cxnId="{0523103C-641E-514F-9E14-4CE92D704CCE}">
      <dgm:prSet/>
      <dgm:spPr/>
      <dgm:t>
        <a:bodyPr/>
        <a:lstStyle/>
        <a:p>
          <a:endParaRPr lang="en-US"/>
        </a:p>
      </dgm:t>
    </dgm:pt>
    <dgm:pt modelId="{2D88A41D-B923-704C-A4DA-184E06096B8C}" type="sibTrans" cxnId="{0523103C-641E-514F-9E14-4CE92D704CCE}">
      <dgm:prSet/>
      <dgm:spPr/>
      <dgm:t>
        <a:bodyPr/>
        <a:lstStyle/>
        <a:p>
          <a:endParaRPr lang="en-US"/>
        </a:p>
      </dgm:t>
    </dgm:pt>
    <dgm:pt modelId="{EE30BEDA-1C12-E04C-98D5-7200D94B9760}">
      <dgm:prSet phldrT="[Text]"/>
      <dgm:spPr/>
      <dgm:t>
        <a:bodyPr/>
        <a:lstStyle/>
        <a:p>
          <a:r>
            <a:rPr lang="en-US" dirty="0"/>
            <a:t>Encryption</a:t>
          </a:r>
        </a:p>
      </dgm:t>
    </dgm:pt>
    <dgm:pt modelId="{8D5B3CAF-C111-414A-B141-9AF8D8DC69BE}" type="parTrans" cxnId="{2A2C5E1B-3006-7640-BE06-4D88849351FE}">
      <dgm:prSet/>
      <dgm:spPr/>
      <dgm:t>
        <a:bodyPr/>
        <a:lstStyle/>
        <a:p>
          <a:endParaRPr lang="en-US"/>
        </a:p>
      </dgm:t>
    </dgm:pt>
    <dgm:pt modelId="{0603F9E7-52CA-E14E-88A5-9C7C9EA17F67}" type="sibTrans" cxnId="{2A2C5E1B-3006-7640-BE06-4D88849351FE}">
      <dgm:prSet/>
      <dgm:spPr/>
      <dgm:t>
        <a:bodyPr/>
        <a:lstStyle/>
        <a:p>
          <a:endParaRPr lang="en-US"/>
        </a:p>
      </dgm:t>
    </dgm:pt>
    <dgm:pt modelId="{4F3D89BF-91DF-4C49-9FF9-0F44AD5E0CAF}">
      <dgm:prSet phldrT="[Text]"/>
      <dgm:spPr/>
      <dgm:t>
        <a:bodyPr/>
        <a:lstStyle/>
        <a:p>
          <a:r>
            <a:rPr lang="en-US" dirty="0"/>
            <a:t>Cert-based Authorization</a:t>
          </a:r>
        </a:p>
      </dgm:t>
    </dgm:pt>
    <dgm:pt modelId="{13E21112-5158-CE45-9B3F-DBCBB00FE1F6}" type="parTrans" cxnId="{4A12C248-44E3-0D44-AAC0-ACB9187367F4}">
      <dgm:prSet/>
      <dgm:spPr/>
      <dgm:t>
        <a:bodyPr/>
        <a:lstStyle/>
        <a:p>
          <a:endParaRPr lang="en-US"/>
        </a:p>
      </dgm:t>
    </dgm:pt>
    <dgm:pt modelId="{A9B5BDB8-2C0F-204D-A53D-7164427EF076}" type="sibTrans" cxnId="{4A12C248-44E3-0D44-AAC0-ACB9187367F4}">
      <dgm:prSet/>
      <dgm:spPr/>
      <dgm:t>
        <a:bodyPr/>
        <a:lstStyle/>
        <a:p>
          <a:endParaRPr lang="en-US"/>
        </a:p>
      </dgm:t>
    </dgm:pt>
    <dgm:pt modelId="{4ADEDEE3-FC13-FF48-BE40-602F46616722}" type="pres">
      <dgm:prSet presAssocID="{450EE40F-A1B4-2D45-BEE9-EE5C778AB239}" presName="Name0" presStyleCnt="0">
        <dgm:presLayoutVars>
          <dgm:dir/>
          <dgm:animLvl val="lvl"/>
          <dgm:resizeHandles val="exact"/>
        </dgm:presLayoutVars>
      </dgm:prSet>
      <dgm:spPr/>
    </dgm:pt>
    <dgm:pt modelId="{9178DEF7-94C6-2449-8E3B-526E744F1580}" type="pres">
      <dgm:prSet presAssocID="{01F00393-B1AE-D94B-8DFD-7945871652C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5ECF6C2-C034-0C4E-BA45-9BEF287A113A}" type="pres">
      <dgm:prSet presAssocID="{2D88A41D-B923-704C-A4DA-184E06096B8C}" presName="parTxOnlySpace" presStyleCnt="0"/>
      <dgm:spPr/>
    </dgm:pt>
    <dgm:pt modelId="{91D80308-E6F1-8648-A1CE-D84263B9979F}" type="pres">
      <dgm:prSet presAssocID="{EE30BEDA-1C12-E04C-98D5-7200D94B976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BC52A55-87F5-FF4F-AB28-13B72145E3C5}" type="pres">
      <dgm:prSet presAssocID="{0603F9E7-52CA-E14E-88A5-9C7C9EA17F67}" presName="parTxOnlySpace" presStyleCnt="0"/>
      <dgm:spPr/>
    </dgm:pt>
    <dgm:pt modelId="{9139A13F-D876-F044-A9FD-5D856229E45F}" type="pres">
      <dgm:prSet presAssocID="{4F3D89BF-91DF-4C49-9FF9-0F44AD5E0CA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A2C5E1B-3006-7640-BE06-4D88849351FE}" srcId="{450EE40F-A1B4-2D45-BEE9-EE5C778AB239}" destId="{EE30BEDA-1C12-E04C-98D5-7200D94B9760}" srcOrd="1" destOrd="0" parTransId="{8D5B3CAF-C111-414A-B141-9AF8D8DC69BE}" sibTransId="{0603F9E7-52CA-E14E-88A5-9C7C9EA17F67}"/>
    <dgm:cxn modelId="{62B35D3A-DCCF-B749-A207-EFE11692C4B6}" type="presOf" srcId="{01F00393-B1AE-D94B-8DFD-7945871652CC}" destId="{9178DEF7-94C6-2449-8E3B-526E744F1580}" srcOrd="0" destOrd="0" presId="urn:microsoft.com/office/officeart/2005/8/layout/chevron1"/>
    <dgm:cxn modelId="{0523103C-641E-514F-9E14-4CE92D704CCE}" srcId="{450EE40F-A1B4-2D45-BEE9-EE5C778AB239}" destId="{01F00393-B1AE-D94B-8DFD-7945871652CC}" srcOrd="0" destOrd="0" parTransId="{3109B0C1-E7D4-5141-B03B-7F041906E520}" sibTransId="{2D88A41D-B923-704C-A4DA-184E06096B8C}"/>
    <dgm:cxn modelId="{4A12C248-44E3-0D44-AAC0-ACB9187367F4}" srcId="{450EE40F-A1B4-2D45-BEE9-EE5C778AB239}" destId="{4F3D89BF-91DF-4C49-9FF9-0F44AD5E0CAF}" srcOrd="2" destOrd="0" parTransId="{13E21112-5158-CE45-9B3F-DBCBB00FE1F6}" sibTransId="{A9B5BDB8-2C0F-204D-A53D-7164427EF076}"/>
    <dgm:cxn modelId="{82346589-2FCD-8947-86AD-960AF959B9E3}" type="presOf" srcId="{450EE40F-A1B4-2D45-BEE9-EE5C778AB239}" destId="{4ADEDEE3-FC13-FF48-BE40-602F46616722}" srcOrd="0" destOrd="0" presId="urn:microsoft.com/office/officeart/2005/8/layout/chevron1"/>
    <dgm:cxn modelId="{2059CD90-C0D5-3849-9B5E-90FA45EA7B7E}" type="presOf" srcId="{EE30BEDA-1C12-E04C-98D5-7200D94B9760}" destId="{91D80308-E6F1-8648-A1CE-D84263B9979F}" srcOrd="0" destOrd="0" presId="urn:microsoft.com/office/officeart/2005/8/layout/chevron1"/>
    <dgm:cxn modelId="{438E07FB-8B36-644D-BCEA-77F26E65C144}" type="presOf" srcId="{4F3D89BF-91DF-4C49-9FF9-0F44AD5E0CAF}" destId="{9139A13F-D876-F044-A9FD-5D856229E45F}" srcOrd="0" destOrd="0" presId="urn:microsoft.com/office/officeart/2005/8/layout/chevron1"/>
    <dgm:cxn modelId="{3724964C-F48A-9045-98B2-0BAA7ABCA3B4}" type="presParOf" srcId="{4ADEDEE3-FC13-FF48-BE40-602F46616722}" destId="{9178DEF7-94C6-2449-8E3B-526E744F1580}" srcOrd="0" destOrd="0" presId="urn:microsoft.com/office/officeart/2005/8/layout/chevron1"/>
    <dgm:cxn modelId="{4ED4FE03-9B8E-004A-A701-51441A14E979}" type="presParOf" srcId="{4ADEDEE3-FC13-FF48-BE40-602F46616722}" destId="{65ECF6C2-C034-0C4E-BA45-9BEF287A113A}" srcOrd="1" destOrd="0" presId="urn:microsoft.com/office/officeart/2005/8/layout/chevron1"/>
    <dgm:cxn modelId="{69D12FA1-67A2-2747-BBCE-482B956E0605}" type="presParOf" srcId="{4ADEDEE3-FC13-FF48-BE40-602F46616722}" destId="{91D80308-E6F1-8648-A1CE-D84263B9979F}" srcOrd="2" destOrd="0" presId="urn:microsoft.com/office/officeart/2005/8/layout/chevron1"/>
    <dgm:cxn modelId="{84644B7A-84C8-0A4B-8C1A-998EF461CB13}" type="presParOf" srcId="{4ADEDEE3-FC13-FF48-BE40-602F46616722}" destId="{5BC52A55-87F5-FF4F-AB28-13B72145E3C5}" srcOrd="3" destOrd="0" presId="urn:microsoft.com/office/officeart/2005/8/layout/chevron1"/>
    <dgm:cxn modelId="{1972791C-3305-5843-B630-44D1B5EE7172}" type="presParOf" srcId="{4ADEDEE3-FC13-FF48-BE40-602F46616722}" destId="{9139A13F-D876-F044-A9FD-5D856229E45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91835-ED8A-B54A-BAD7-671CA2288CC6}">
      <dsp:nvSpPr>
        <dsp:cNvPr id="0" name=""/>
        <dsp:cNvSpPr/>
      </dsp:nvSpPr>
      <dsp:spPr>
        <a:xfrm>
          <a:off x="2543175" y="537"/>
          <a:ext cx="1416049" cy="9204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 Encryption</a:t>
          </a:r>
        </a:p>
      </dsp:txBody>
      <dsp:txXfrm>
        <a:off x="2588107" y="45469"/>
        <a:ext cx="1326185" cy="830568"/>
      </dsp:txXfrm>
    </dsp:sp>
    <dsp:sp modelId="{85F57823-F52E-6246-9634-E57EA57D36CB}">
      <dsp:nvSpPr>
        <dsp:cNvPr id="0" name=""/>
        <dsp:cNvSpPr/>
      </dsp:nvSpPr>
      <dsp:spPr>
        <a:xfrm>
          <a:off x="1410454" y="460753"/>
          <a:ext cx="3681490" cy="3681490"/>
        </a:xfrm>
        <a:custGeom>
          <a:avLst/>
          <a:gdLst/>
          <a:ahLst/>
          <a:cxnLst/>
          <a:rect l="0" t="0" r="0" b="0"/>
          <a:pathLst>
            <a:path>
              <a:moveTo>
                <a:pt x="2558520" y="145710"/>
              </a:moveTo>
              <a:arcTo wR="1840745" hR="1840745" stAng="17577037" swAng="196387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D9746-6D0C-CC4D-86E1-D4FB70DFF781}">
      <dsp:nvSpPr>
        <dsp:cNvPr id="0" name=""/>
        <dsp:cNvSpPr/>
      </dsp:nvSpPr>
      <dsp:spPr>
        <a:xfrm>
          <a:off x="4293827" y="1272461"/>
          <a:ext cx="1416049" cy="9204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Audit Logs</a:t>
          </a:r>
        </a:p>
      </dsp:txBody>
      <dsp:txXfrm>
        <a:off x="4338759" y="1317393"/>
        <a:ext cx="1326185" cy="830568"/>
      </dsp:txXfrm>
    </dsp:sp>
    <dsp:sp modelId="{2BDB61EC-2FEA-8C4E-AD58-C63F54CE0E41}">
      <dsp:nvSpPr>
        <dsp:cNvPr id="0" name=""/>
        <dsp:cNvSpPr/>
      </dsp:nvSpPr>
      <dsp:spPr>
        <a:xfrm>
          <a:off x="1410454" y="460753"/>
          <a:ext cx="3681490" cy="3681490"/>
        </a:xfrm>
        <a:custGeom>
          <a:avLst/>
          <a:gdLst/>
          <a:ahLst/>
          <a:cxnLst/>
          <a:rect l="0" t="0" r="0" b="0"/>
          <a:pathLst>
            <a:path>
              <a:moveTo>
                <a:pt x="3678942" y="1743915"/>
              </a:moveTo>
              <a:arcTo wR="1840745" hR="1840745" stAng="21419079" swAng="2198098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CFF62-38A9-A74D-81E5-10C59FDAA512}">
      <dsp:nvSpPr>
        <dsp:cNvPr id="0" name=""/>
        <dsp:cNvSpPr/>
      </dsp:nvSpPr>
      <dsp:spPr>
        <a:xfrm>
          <a:off x="3625137" y="3330477"/>
          <a:ext cx="1416049" cy="9204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Patched Software</a:t>
          </a:r>
        </a:p>
      </dsp:txBody>
      <dsp:txXfrm>
        <a:off x="3670069" y="3375409"/>
        <a:ext cx="1326185" cy="830568"/>
      </dsp:txXfrm>
    </dsp:sp>
    <dsp:sp modelId="{E6D12AAF-706B-DE44-A20F-9430E6D873E9}">
      <dsp:nvSpPr>
        <dsp:cNvPr id="0" name=""/>
        <dsp:cNvSpPr/>
      </dsp:nvSpPr>
      <dsp:spPr>
        <a:xfrm>
          <a:off x="1410454" y="460753"/>
          <a:ext cx="3681490" cy="3681490"/>
        </a:xfrm>
        <a:custGeom>
          <a:avLst/>
          <a:gdLst/>
          <a:ahLst/>
          <a:cxnLst/>
          <a:rect l="0" t="0" r="0" b="0"/>
          <a:pathLst>
            <a:path>
              <a:moveTo>
                <a:pt x="2207357" y="3644613"/>
              </a:moveTo>
              <a:arcTo wR="1840745" hR="1840745" stAng="4710712" swAng="1378576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C968A-155C-A14B-B9CC-C35B06C15A8A}">
      <dsp:nvSpPr>
        <dsp:cNvPr id="0" name=""/>
        <dsp:cNvSpPr/>
      </dsp:nvSpPr>
      <dsp:spPr>
        <a:xfrm>
          <a:off x="1461212" y="3330477"/>
          <a:ext cx="1416049" cy="92043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Approved Devices</a:t>
          </a:r>
        </a:p>
      </dsp:txBody>
      <dsp:txXfrm>
        <a:off x="1506144" y="3375409"/>
        <a:ext cx="1326185" cy="830568"/>
      </dsp:txXfrm>
    </dsp:sp>
    <dsp:sp modelId="{BDCD1D12-8CD1-5541-9F80-A4AFF7D57C66}">
      <dsp:nvSpPr>
        <dsp:cNvPr id="0" name=""/>
        <dsp:cNvSpPr/>
      </dsp:nvSpPr>
      <dsp:spPr>
        <a:xfrm>
          <a:off x="1410454" y="460753"/>
          <a:ext cx="3681490" cy="3681490"/>
        </a:xfrm>
        <a:custGeom>
          <a:avLst/>
          <a:gdLst/>
          <a:ahLst/>
          <a:cxnLst/>
          <a:rect l="0" t="0" r="0" b="0"/>
          <a:pathLst>
            <a:path>
              <a:moveTo>
                <a:pt x="307898" y="2859923"/>
              </a:moveTo>
              <a:arcTo wR="1840745" hR="1840745" stAng="8782823" swAng="2198098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D1459-C86C-BF4A-8426-3F9A249DDC48}">
      <dsp:nvSpPr>
        <dsp:cNvPr id="0" name=""/>
        <dsp:cNvSpPr/>
      </dsp:nvSpPr>
      <dsp:spPr>
        <a:xfrm>
          <a:off x="792522" y="1272461"/>
          <a:ext cx="1416049" cy="92043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Managed Access Control</a:t>
          </a:r>
        </a:p>
      </dsp:txBody>
      <dsp:txXfrm>
        <a:off x="837454" y="1317393"/>
        <a:ext cx="1326185" cy="830568"/>
      </dsp:txXfrm>
    </dsp:sp>
    <dsp:sp modelId="{3200DA66-BC5C-7648-BF44-C53C20C9CD39}">
      <dsp:nvSpPr>
        <dsp:cNvPr id="0" name=""/>
        <dsp:cNvSpPr/>
      </dsp:nvSpPr>
      <dsp:spPr>
        <a:xfrm>
          <a:off x="1410454" y="460753"/>
          <a:ext cx="3681490" cy="3681490"/>
        </a:xfrm>
        <a:custGeom>
          <a:avLst/>
          <a:gdLst/>
          <a:ahLst/>
          <a:cxnLst/>
          <a:rect l="0" t="0" r="0" b="0"/>
          <a:pathLst>
            <a:path>
              <a:moveTo>
                <a:pt x="320437" y="802955"/>
              </a:moveTo>
              <a:arcTo wR="1840745" hR="1840745" stAng="12859089" swAng="196387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8DEF7-94C6-2449-8E3B-526E744F1580}">
      <dsp:nvSpPr>
        <dsp:cNvPr id="0" name=""/>
        <dsp:cNvSpPr/>
      </dsp:nvSpPr>
      <dsp:spPr>
        <a:xfrm>
          <a:off x="3387" y="0"/>
          <a:ext cx="4127086" cy="663575"/>
        </a:xfrm>
        <a:prstGeom prst="chevron">
          <a:avLst/>
        </a:prstGeom>
        <a:gradFill rotWithShape="0">
          <a:gsLst>
            <a:gs pos="0">
              <a:srgbClr val="00B050"/>
            </a:gs>
            <a:gs pos="56000">
              <a:srgbClr val="38DA39"/>
            </a:gs>
            <a:gs pos="68000">
              <a:srgbClr val="00454C"/>
            </a:gs>
            <a:gs pos="100000">
              <a:srgbClr val="00454C"/>
            </a:gs>
          </a:gsLst>
          <a:lin ang="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Enable PVA</a:t>
          </a:r>
        </a:p>
      </dsp:txBody>
      <dsp:txXfrm>
        <a:off x="335175" y="0"/>
        <a:ext cx="3463511" cy="663575"/>
      </dsp:txXfrm>
    </dsp:sp>
    <dsp:sp modelId="{91D80308-E6F1-8648-A1CE-D84263B9979F}">
      <dsp:nvSpPr>
        <dsp:cNvPr id="0" name=""/>
        <dsp:cNvSpPr/>
      </dsp:nvSpPr>
      <dsp:spPr>
        <a:xfrm>
          <a:off x="3717764" y="0"/>
          <a:ext cx="4127086" cy="6635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Encryption</a:t>
          </a:r>
        </a:p>
      </dsp:txBody>
      <dsp:txXfrm>
        <a:off x="4049552" y="0"/>
        <a:ext cx="3463511" cy="663575"/>
      </dsp:txXfrm>
    </dsp:sp>
    <dsp:sp modelId="{9139A13F-D876-F044-A9FD-5D856229E45F}">
      <dsp:nvSpPr>
        <dsp:cNvPr id="0" name=""/>
        <dsp:cNvSpPr/>
      </dsp:nvSpPr>
      <dsp:spPr>
        <a:xfrm>
          <a:off x="7432142" y="0"/>
          <a:ext cx="4127086" cy="6635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Cert-based Authorization</a:t>
          </a:r>
        </a:p>
      </dsp:txBody>
      <dsp:txXfrm>
        <a:off x="7763930" y="0"/>
        <a:ext cx="3463511" cy="663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>
                <a:latin typeface="Aptos" panose="020B0004020202020204" pitchFamily="34" charset="0"/>
              </a:rPr>
              <a:t>4/21/26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F2D4C33-E834-184F-A85B-4B1A7D742F82}" type="datetimeFigureOut">
              <a:rPr lang="en-US" smtClean="0"/>
              <a:pPr/>
              <a:t>4/21/26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EEA2CD3-FB95-D94F-9F04-F9F995EAB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0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0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642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3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06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926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F5F99-CCF3-4180-4F80-F6D2906FD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1C8E4B-508C-0936-1B2E-726830161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B990E-E668-80CB-7F7D-059C61CE1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1F7FA-A9A6-18D6-9636-F61C5BD54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8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Picture Placeholder 360">
            <a:extLst>
              <a:ext uri="{FF2B5EF4-FFF2-40B4-BE49-F238E27FC236}">
                <a16:creationId xmlns:a16="http://schemas.microsoft.com/office/drawing/2014/main" id="{B6C3CAB0-9F19-5F7D-262F-075849CDF9D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F6D66F89-B82D-509A-9415-1271514F009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5B2950D5-5445-9250-7264-D5F1C7CFF62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64">
            <a:extLst>
              <a:ext uri="{FF2B5EF4-FFF2-40B4-BE49-F238E27FC236}">
                <a16:creationId xmlns:a16="http://schemas.microsoft.com/office/drawing/2014/main" id="{00EE450A-4A48-CD8F-195B-EFA7253FE3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5" name="Text Placeholder 364">
            <a:extLst>
              <a:ext uri="{FF2B5EF4-FFF2-40B4-BE49-F238E27FC236}">
                <a16:creationId xmlns:a16="http://schemas.microsoft.com/office/drawing/2014/main" id="{6D24BE53-367A-F7EE-4A10-86C720DD94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6" name="Text Placeholder 364">
            <a:extLst>
              <a:ext uri="{FF2B5EF4-FFF2-40B4-BE49-F238E27FC236}">
                <a16:creationId xmlns:a16="http://schemas.microsoft.com/office/drawing/2014/main" id="{C5AB6D40-14EE-39E1-1C1E-DD4771CAD9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Picture Placeholder 360">
            <a:extLst>
              <a:ext uri="{FF2B5EF4-FFF2-40B4-BE49-F238E27FC236}">
                <a16:creationId xmlns:a16="http://schemas.microsoft.com/office/drawing/2014/main" id="{62FE7C8B-D853-CA32-F02A-E0E431FE2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25985483-66E5-0277-9E8E-8234D001A48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E1C6DB72-7F04-7416-51DB-F05F0035A59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64">
            <a:extLst>
              <a:ext uri="{FF2B5EF4-FFF2-40B4-BE49-F238E27FC236}">
                <a16:creationId xmlns:a16="http://schemas.microsoft.com/office/drawing/2014/main" id="{D0DEB0A1-96DC-E93B-DFED-C24D86572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5" name="Text Placeholder 364">
            <a:extLst>
              <a:ext uri="{FF2B5EF4-FFF2-40B4-BE49-F238E27FC236}">
                <a16:creationId xmlns:a16="http://schemas.microsoft.com/office/drawing/2014/main" id="{1A9B287A-BCA2-477B-B96F-5895AA3949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6" name="Text Placeholder 364">
            <a:extLst>
              <a:ext uri="{FF2B5EF4-FFF2-40B4-BE49-F238E27FC236}">
                <a16:creationId xmlns:a16="http://schemas.microsoft.com/office/drawing/2014/main" id="{058C8352-E125-59CC-3CDA-4422103AE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+mn-lt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 dirty="0">
              <a:solidFill>
                <a:schemeClr val="bg2"/>
              </a:solidFill>
              <a:latin typeface="+mn-lt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ithub.com/ControlSystemStudio/phoebus/pull/3506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639250" cy="997196"/>
          </a:xfrm>
        </p:spPr>
        <p:txBody>
          <a:bodyPr/>
          <a:lstStyle/>
          <a:p>
            <a:r>
              <a:rPr lang="en-US" dirty="0"/>
              <a:t>Towards Secure EPICS at SNS Instruments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Spring EPICS collaboration meeting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Klemen Vodopivec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Neutron Instrument Technologies Section Head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A4BDF-3871-8FCA-D91F-D8EEFB72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637B5-4F45-94E7-FB0B-B28FA90E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623656"/>
          </a:xfrm>
        </p:spPr>
        <p:txBody>
          <a:bodyPr/>
          <a:lstStyle/>
          <a:p>
            <a:r>
              <a:rPr lang="en-US" dirty="0"/>
              <a:t>Stage 1 – Remaining Work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3D7DBFE-B59A-1D58-45B8-BF2DDEB849E3}"/>
              </a:ext>
            </a:extLst>
          </p:cNvPr>
          <p:cNvSpPr/>
          <p:nvPr/>
        </p:nvSpPr>
        <p:spPr>
          <a:xfrm>
            <a:off x="700086" y="1428750"/>
            <a:ext cx="7679985" cy="457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pcaspy</a:t>
            </a:r>
            <a:r>
              <a:rPr lang="en-US" dirty="0"/>
              <a:t> IOCs to </a:t>
            </a:r>
            <a:r>
              <a:rPr lang="en-US" dirty="0" err="1"/>
              <a:t>PyDevice</a:t>
            </a:r>
            <a:endParaRPr lang="en-US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5B18C2B-56CF-E837-0E49-FAE0552354A1}"/>
              </a:ext>
            </a:extLst>
          </p:cNvPr>
          <p:cNvSpPr/>
          <p:nvPr/>
        </p:nvSpPr>
        <p:spPr>
          <a:xfrm>
            <a:off x="2031831" y="2167393"/>
            <a:ext cx="4029077" cy="4572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“Neutrons” structure to PVXS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E312ADF-8644-3B20-263B-44F3BB5F54AE}"/>
              </a:ext>
            </a:extLst>
          </p:cNvPr>
          <p:cNvSpPr/>
          <p:nvPr/>
        </p:nvSpPr>
        <p:spPr>
          <a:xfrm>
            <a:off x="2910307" y="2960393"/>
            <a:ext cx="1885953" cy="457200"/>
          </a:xfrm>
          <a:prstGeom prst="roundRect">
            <a:avLst/>
          </a:prstGeom>
          <a:solidFill>
            <a:srgbClr val="00BD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PVA perms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10D5F0E-5DFD-0248-1B52-577074C84230}"/>
              </a:ext>
            </a:extLst>
          </p:cNvPr>
          <p:cNvSpPr/>
          <p:nvPr/>
        </p:nvSpPr>
        <p:spPr>
          <a:xfrm>
            <a:off x="2910307" y="3737406"/>
            <a:ext cx="5815013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ADARA PVA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00444EB-2A49-50F6-3243-6A72EBFCC360}"/>
              </a:ext>
            </a:extLst>
          </p:cNvPr>
          <p:cNvSpPr/>
          <p:nvPr/>
        </p:nvSpPr>
        <p:spPr>
          <a:xfrm>
            <a:off x="3853284" y="5125286"/>
            <a:ext cx="5665447" cy="4572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User ”</a:t>
            </a:r>
            <a:r>
              <a:rPr lang="en-US" dirty="0" err="1"/>
              <a:t>pyepics</a:t>
            </a:r>
            <a:r>
              <a:rPr lang="en-US" dirty="0"/>
              <a:t>” scripts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856F0BA-770A-AAAF-5588-9ADE080100C2}"/>
              </a:ext>
            </a:extLst>
          </p:cNvPr>
          <p:cNvSpPr/>
          <p:nvPr/>
        </p:nvSpPr>
        <p:spPr>
          <a:xfrm>
            <a:off x="2910307" y="4474805"/>
            <a:ext cx="1487530" cy="457200"/>
          </a:xfrm>
          <a:prstGeom prst="roundRect">
            <a:avLst/>
          </a:prstGeom>
          <a:solidFill>
            <a:srgbClr val="7DBA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PVA gateway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2616D3-983C-A2C8-1AFD-35F18E32C81D}"/>
              </a:ext>
            </a:extLst>
          </p:cNvPr>
          <p:cNvCxnSpPr/>
          <p:nvPr/>
        </p:nvCxnSpPr>
        <p:spPr>
          <a:xfrm>
            <a:off x="314692" y="5775767"/>
            <a:ext cx="1117896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38EEAED-56FE-A7A1-E305-37273A5C1405}"/>
              </a:ext>
            </a:extLst>
          </p:cNvPr>
          <p:cNvSpPr txBox="1"/>
          <p:nvPr/>
        </p:nvSpPr>
        <p:spPr>
          <a:xfrm>
            <a:off x="2910851" y="584640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Summer 2026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0B252B-DD7B-23A1-2568-C65787C3D0A6}"/>
              </a:ext>
            </a:extLst>
          </p:cNvPr>
          <p:cNvSpPr txBox="1"/>
          <p:nvPr/>
        </p:nvSpPr>
        <p:spPr>
          <a:xfrm>
            <a:off x="6477783" y="5846404"/>
            <a:ext cx="138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Winter 2027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9A294D-9D5D-FF18-E0AB-E49C36D3D69B}"/>
              </a:ext>
            </a:extLst>
          </p:cNvPr>
          <p:cNvSpPr txBox="1"/>
          <p:nvPr/>
        </p:nvSpPr>
        <p:spPr>
          <a:xfrm>
            <a:off x="9917589" y="584640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Summer 2027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977218-8FCC-FFA8-F509-67C37E081E16}"/>
              </a:ext>
            </a:extLst>
          </p:cNvPr>
          <p:cNvCxnSpPr/>
          <p:nvPr/>
        </p:nvCxnSpPr>
        <p:spPr>
          <a:xfrm flipV="1">
            <a:off x="1217517" y="1098406"/>
            <a:ext cx="0" cy="467736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5AD52D6-2D81-830C-C350-B7D9C4B07B7A}"/>
              </a:ext>
            </a:extLst>
          </p:cNvPr>
          <p:cNvSpPr txBox="1"/>
          <p:nvPr/>
        </p:nvSpPr>
        <p:spPr>
          <a:xfrm>
            <a:off x="664246" y="5846404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April 2026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CA3F9B9-60F4-BFB4-DB36-039F50B81EE3}"/>
              </a:ext>
            </a:extLst>
          </p:cNvPr>
          <p:cNvCxnSpPr>
            <a:cxnSpLocks/>
          </p:cNvCxnSpPr>
          <p:nvPr/>
        </p:nvCxnSpPr>
        <p:spPr>
          <a:xfrm>
            <a:off x="4299155" y="3094158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1C81A1-3056-8260-D724-D2116FD69E83}"/>
              </a:ext>
            </a:extLst>
          </p:cNvPr>
          <p:cNvCxnSpPr>
            <a:cxnSpLocks/>
          </p:cNvCxnSpPr>
          <p:nvPr/>
        </p:nvCxnSpPr>
        <p:spPr>
          <a:xfrm>
            <a:off x="5261783" y="3094158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11B49B9-67D6-B9DE-5185-8FCFAD52DC08}"/>
              </a:ext>
            </a:extLst>
          </p:cNvPr>
          <p:cNvCxnSpPr>
            <a:cxnSpLocks/>
          </p:cNvCxnSpPr>
          <p:nvPr/>
        </p:nvCxnSpPr>
        <p:spPr>
          <a:xfrm flipH="1">
            <a:off x="4299155" y="3195758"/>
            <a:ext cx="96262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1076F9FA-C113-3199-965D-703CBF8D2A0C}"/>
              </a:ext>
            </a:extLst>
          </p:cNvPr>
          <p:cNvSpPr/>
          <p:nvPr/>
        </p:nvSpPr>
        <p:spPr>
          <a:xfrm>
            <a:off x="4712514" y="3106858"/>
            <a:ext cx="172561" cy="177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B25200A-8F72-2628-E65E-AFC88EB66440}"/>
              </a:ext>
            </a:extLst>
          </p:cNvPr>
          <p:cNvCxnSpPr>
            <a:cxnSpLocks/>
          </p:cNvCxnSpPr>
          <p:nvPr/>
        </p:nvCxnSpPr>
        <p:spPr>
          <a:xfrm>
            <a:off x="7882056" y="3869999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DF921E9-BA8E-8E55-51FF-E3AA0245C171}"/>
              </a:ext>
            </a:extLst>
          </p:cNvPr>
          <p:cNvCxnSpPr>
            <a:cxnSpLocks/>
          </p:cNvCxnSpPr>
          <p:nvPr/>
        </p:nvCxnSpPr>
        <p:spPr>
          <a:xfrm>
            <a:off x="9517784" y="3869999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B4D4D5A-1F7B-97E5-CCCD-B20283EAA5A2}"/>
              </a:ext>
            </a:extLst>
          </p:cNvPr>
          <p:cNvCxnSpPr>
            <a:cxnSpLocks/>
          </p:cNvCxnSpPr>
          <p:nvPr/>
        </p:nvCxnSpPr>
        <p:spPr>
          <a:xfrm flipH="1">
            <a:off x="7861944" y="3966006"/>
            <a:ext cx="165678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0588C767-19C1-1279-0207-AD6921372E00}"/>
              </a:ext>
            </a:extLst>
          </p:cNvPr>
          <p:cNvSpPr/>
          <p:nvPr/>
        </p:nvSpPr>
        <p:spPr>
          <a:xfrm>
            <a:off x="8644665" y="3882699"/>
            <a:ext cx="172561" cy="177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6D48C63-9762-1748-B25F-97505D3C17D8}"/>
              </a:ext>
            </a:extLst>
          </p:cNvPr>
          <p:cNvCxnSpPr>
            <a:cxnSpLocks/>
          </p:cNvCxnSpPr>
          <p:nvPr/>
        </p:nvCxnSpPr>
        <p:spPr>
          <a:xfrm>
            <a:off x="4210050" y="4615496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32C24FE-7813-5E3C-D0FB-F694934864D8}"/>
              </a:ext>
            </a:extLst>
          </p:cNvPr>
          <p:cNvCxnSpPr>
            <a:cxnSpLocks/>
          </p:cNvCxnSpPr>
          <p:nvPr/>
        </p:nvCxnSpPr>
        <p:spPr>
          <a:xfrm>
            <a:off x="4623391" y="4615496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B4A87D5-4C7B-C8C3-0E64-B784F02366C4}"/>
              </a:ext>
            </a:extLst>
          </p:cNvPr>
          <p:cNvCxnSpPr>
            <a:cxnSpLocks/>
          </p:cNvCxnSpPr>
          <p:nvPr/>
        </p:nvCxnSpPr>
        <p:spPr>
          <a:xfrm flipH="1">
            <a:off x="4210050" y="4717096"/>
            <a:ext cx="41275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A9CEDE27-E883-08C8-33EC-2456DD67EB8D}"/>
              </a:ext>
            </a:extLst>
          </p:cNvPr>
          <p:cNvSpPr/>
          <p:nvPr/>
        </p:nvSpPr>
        <p:spPr>
          <a:xfrm>
            <a:off x="4318613" y="4628196"/>
            <a:ext cx="172561" cy="177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7FDAAB2-4153-C949-407F-58211EAB706B}"/>
              </a:ext>
            </a:extLst>
          </p:cNvPr>
          <p:cNvCxnSpPr>
            <a:cxnSpLocks/>
          </p:cNvCxnSpPr>
          <p:nvPr/>
        </p:nvCxnSpPr>
        <p:spPr>
          <a:xfrm>
            <a:off x="6227021" y="5258636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7325D86-CA63-DE47-8C7C-631953CB0CCE}"/>
              </a:ext>
            </a:extLst>
          </p:cNvPr>
          <p:cNvCxnSpPr>
            <a:cxnSpLocks/>
          </p:cNvCxnSpPr>
          <p:nvPr/>
        </p:nvCxnSpPr>
        <p:spPr>
          <a:xfrm flipH="1">
            <a:off x="6230679" y="5360236"/>
            <a:ext cx="5961321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841AC0D-A307-C619-BA06-8F79C5FB77F7}"/>
              </a:ext>
            </a:extLst>
          </p:cNvPr>
          <p:cNvSpPr/>
          <p:nvPr/>
        </p:nvSpPr>
        <p:spPr>
          <a:xfrm>
            <a:off x="9438076" y="5271336"/>
            <a:ext cx="172561" cy="177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E8B1721-5594-D421-9BB2-5D2355FAA902}"/>
              </a:ext>
            </a:extLst>
          </p:cNvPr>
          <p:cNvCxnSpPr>
            <a:cxnSpLocks/>
          </p:cNvCxnSpPr>
          <p:nvPr/>
        </p:nvCxnSpPr>
        <p:spPr>
          <a:xfrm>
            <a:off x="6463961" y="1564379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CB55644-4249-BAA6-E86A-3E5CD3DB8132}"/>
              </a:ext>
            </a:extLst>
          </p:cNvPr>
          <p:cNvCxnSpPr>
            <a:cxnSpLocks/>
          </p:cNvCxnSpPr>
          <p:nvPr/>
        </p:nvCxnSpPr>
        <p:spPr>
          <a:xfrm>
            <a:off x="10348348" y="1564379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FE3FBCA-D4A2-B89E-ADD0-AD965614F379}"/>
              </a:ext>
            </a:extLst>
          </p:cNvPr>
          <p:cNvCxnSpPr>
            <a:cxnSpLocks/>
          </p:cNvCxnSpPr>
          <p:nvPr/>
        </p:nvCxnSpPr>
        <p:spPr>
          <a:xfrm flipH="1">
            <a:off x="6449894" y="1665979"/>
            <a:ext cx="389845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12078B41-0434-8EA1-718C-28F4D72DBD8E}"/>
              </a:ext>
            </a:extLst>
          </p:cNvPr>
          <p:cNvSpPr/>
          <p:nvPr/>
        </p:nvSpPr>
        <p:spPr>
          <a:xfrm>
            <a:off x="8292763" y="1577079"/>
            <a:ext cx="172561" cy="177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4FAEB10-C925-3E84-C855-FEF64541070D}"/>
              </a:ext>
            </a:extLst>
          </p:cNvPr>
          <p:cNvCxnSpPr>
            <a:cxnSpLocks/>
          </p:cNvCxnSpPr>
          <p:nvPr/>
        </p:nvCxnSpPr>
        <p:spPr>
          <a:xfrm>
            <a:off x="5216950" y="2305585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022A9F9-3C22-AB48-5278-FE8136137C10}"/>
              </a:ext>
            </a:extLst>
          </p:cNvPr>
          <p:cNvCxnSpPr>
            <a:cxnSpLocks/>
          </p:cNvCxnSpPr>
          <p:nvPr/>
        </p:nvCxnSpPr>
        <p:spPr>
          <a:xfrm>
            <a:off x="6852678" y="2305585"/>
            <a:ext cx="0" cy="20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49B3043-0FE9-BE7C-500F-78F9D8E32209}"/>
              </a:ext>
            </a:extLst>
          </p:cNvPr>
          <p:cNvCxnSpPr>
            <a:cxnSpLocks/>
          </p:cNvCxnSpPr>
          <p:nvPr/>
        </p:nvCxnSpPr>
        <p:spPr>
          <a:xfrm flipH="1">
            <a:off x="5196838" y="2401592"/>
            <a:ext cx="165678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4AD90190-860A-4309-25D0-A5751289E12C}"/>
              </a:ext>
            </a:extLst>
          </p:cNvPr>
          <p:cNvSpPr/>
          <p:nvPr/>
        </p:nvSpPr>
        <p:spPr>
          <a:xfrm>
            <a:off x="5979559" y="2318285"/>
            <a:ext cx="172561" cy="1778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4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C14C63-8249-CEB0-CF45-6734BCD9B9BB}"/>
              </a:ext>
            </a:extLst>
          </p:cNvPr>
          <p:cNvSpPr txBox="1"/>
          <p:nvPr/>
        </p:nvSpPr>
        <p:spPr>
          <a:xfrm>
            <a:off x="1273215" y="2890391"/>
            <a:ext cx="42329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pc="300" dirty="0">
                <a:solidFill>
                  <a:srgbClr val="00B050"/>
                </a:solidFill>
                <a:latin typeface="Avenir Book" panose="02000503020000020003" pitchFamily="2" charset="0"/>
              </a:rPr>
              <a:t>Thank You</a:t>
            </a:r>
          </a:p>
          <a:p>
            <a:r>
              <a:rPr lang="en-US" sz="3200" spc="300" dirty="0">
                <a:latin typeface="Avenir Book" panose="02000503020000020003" pitchFamily="2" charset="0"/>
              </a:rPr>
              <a:t>For Your Attention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B17AAC-CC05-DA3F-6578-B2A106319648}"/>
              </a:ext>
            </a:extLst>
          </p:cNvPr>
          <p:cNvSpPr/>
          <p:nvPr/>
        </p:nvSpPr>
        <p:spPr>
          <a:xfrm>
            <a:off x="1085849" y="3007087"/>
            <a:ext cx="187365" cy="7965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4756A-324B-A657-02A5-C731B35A2A85}"/>
              </a:ext>
            </a:extLst>
          </p:cNvPr>
          <p:cNvSpPr txBox="1"/>
          <p:nvPr/>
        </p:nvSpPr>
        <p:spPr>
          <a:xfrm>
            <a:off x="1085849" y="5872163"/>
            <a:ext cx="540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 goes to Kaz Gofron, Kay Kasemir, Alex Sobhani</a:t>
            </a:r>
          </a:p>
        </p:txBody>
      </p:sp>
    </p:spTree>
    <p:extLst>
      <p:ext uri="{BB962C8B-B14F-4D97-AF65-F5344CB8AC3E}">
        <p14:creationId xmlns:p14="http://schemas.microsoft.com/office/powerpoint/2010/main" val="205781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B59E-ACEB-A4E3-795B-24611113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Instruments at SNS and HFIR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7CDBF-E019-564D-5DC9-C55DD0999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788" y="1457611"/>
            <a:ext cx="5512520" cy="3942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A90E11-5D02-F28B-A09B-46B427020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92" y="1640361"/>
            <a:ext cx="5757276" cy="4163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84DF05-1CE0-E0A1-0DE4-FD984A6E4DF7}"/>
              </a:ext>
            </a:extLst>
          </p:cNvPr>
          <p:cNvSpPr txBox="1"/>
          <p:nvPr/>
        </p:nvSpPr>
        <p:spPr>
          <a:xfrm>
            <a:off x="2049747" y="1164123"/>
            <a:ext cx="228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SNS (19 instruments)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B5D18-5BF4-100C-3340-B847DA6D4D7E}"/>
              </a:ext>
            </a:extLst>
          </p:cNvPr>
          <p:cNvSpPr txBox="1"/>
          <p:nvPr/>
        </p:nvSpPr>
        <p:spPr>
          <a:xfrm>
            <a:off x="7977465" y="1166712"/>
            <a:ext cx="2348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HFIR (12 instruments)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ABD10-1DE8-1900-E420-A09E906E9EDF}"/>
              </a:ext>
            </a:extLst>
          </p:cNvPr>
          <p:cNvSpPr txBox="1"/>
          <p:nvPr/>
        </p:nvSpPr>
        <p:spPr>
          <a:xfrm>
            <a:off x="4457700" y="5910806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Diffraction (elastic scattering) (12 instruments)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b="1" dirty="0">
                <a:solidFill>
                  <a:srgbClr val="FFCD03"/>
                </a:solidFill>
              </a:rPr>
              <a:t>Spectroscopy (inelastic scattering) (11 instruments)</a:t>
            </a:r>
            <a:endParaRPr lang="en-US" sz="1200" dirty="0">
              <a:solidFill>
                <a:srgbClr val="FFCD03"/>
              </a:solidFill>
            </a:endParaRPr>
          </a:p>
          <a:p>
            <a:r>
              <a:rPr lang="en-US" sz="1200" b="1" dirty="0">
                <a:solidFill>
                  <a:srgbClr val="38DA39"/>
                </a:solidFill>
              </a:rPr>
              <a:t>SANS &amp; Reflectometry (elastic scattering) (5 instruments)</a:t>
            </a:r>
            <a:endParaRPr lang="en-US" sz="1200" dirty="0">
              <a:solidFill>
                <a:srgbClr val="38DA39"/>
              </a:solidFill>
            </a:endParaRPr>
          </a:p>
          <a:p>
            <a:r>
              <a:rPr lang="en-US" sz="1200" b="1" dirty="0">
                <a:solidFill>
                  <a:srgbClr val="F503F5"/>
                </a:solidFill>
              </a:rPr>
              <a:t>Neutron Imaging (2 instruments)</a:t>
            </a:r>
            <a:endParaRPr lang="en-US" sz="1200" dirty="0">
              <a:solidFill>
                <a:srgbClr val="F503F5"/>
              </a:solidFill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5142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96435-6758-4895-A7D7-E13DAB6B4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A9A3-0110-3C97-1A52-251AB05E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Second Target Station – more Neutron Instruments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096D5-B64E-11EB-C760-BA97E0ECC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632" y="2021347"/>
            <a:ext cx="5190067" cy="3892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F5F809-E239-FCAE-94DD-A95E30A9F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2" y="1251522"/>
            <a:ext cx="5190067" cy="2716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BAD25-93B7-6D6F-7DFC-13681627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1" y="4079267"/>
            <a:ext cx="5190067" cy="2264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3CCAC9-2F3C-8D5F-1249-118CD7D64486}"/>
              </a:ext>
            </a:extLst>
          </p:cNvPr>
          <p:cNvSpPr txBox="1"/>
          <p:nvPr/>
        </p:nvSpPr>
        <p:spPr>
          <a:xfrm>
            <a:off x="6252631" y="5913897"/>
            <a:ext cx="378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Aerial photo of SNS,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17299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0C0767E-7336-C1C3-C720-0EADC71D7587}"/>
              </a:ext>
            </a:extLst>
          </p:cNvPr>
          <p:cNvCxnSpPr>
            <a:cxnSpLocks/>
          </p:cNvCxnSpPr>
          <p:nvPr/>
        </p:nvCxnSpPr>
        <p:spPr>
          <a:xfrm flipH="1" flipV="1">
            <a:off x="8125113" y="4750656"/>
            <a:ext cx="1915735" cy="1248802"/>
          </a:xfrm>
          <a:prstGeom prst="straightConnector1">
            <a:avLst/>
          </a:prstGeom>
          <a:ln w="635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>
            <a:extLst>
              <a:ext uri="{FF2B5EF4-FFF2-40B4-BE49-F238E27FC236}">
                <a16:creationId xmlns:a16="http://schemas.microsoft.com/office/drawing/2014/main" id="{D872E9E4-C006-9C9C-2BDF-10CFD1DDFC2E}"/>
              </a:ext>
            </a:extLst>
          </p:cNvPr>
          <p:cNvSpPr/>
          <p:nvPr/>
        </p:nvSpPr>
        <p:spPr>
          <a:xfrm>
            <a:off x="2004383" y="808323"/>
            <a:ext cx="6883400" cy="586797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42BDCE-14CC-6E7F-C36B-4B70860F1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&amp; HFIR Instrument EPICS infrastructure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ADA8DB-106C-0F14-6A9F-0F0ABF8C3871}"/>
              </a:ext>
            </a:extLst>
          </p:cNvPr>
          <p:cNvSpPr/>
          <p:nvPr/>
        </p:nvSpPr>
        <p:spPr>
          <a:xfrm>
            <a:off x="3541087" y="2256125"/>
            <a:ext cx="1155696" cy="7873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Neutron Detector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BA54A5-3E9A-CE43-58EF-2CCA684E2E6C}"/>
              </a:ext>
            </a:extLst>
          </p:cNvPr>
          <p:cNvCxnSpPr/>
          <p:nvPr/>
        </p:nvCxnSpPr>
        <p:spPr>
          <a:xfrm>
            <a:off x="3515683" y="1612172"/>
            <a:ext cx="241300" cy="62230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0D401A-9B9A-9768-F5EC-C8C8E005E041}"/>
              </a:ext>
            </a:extLst>
          </p:cNvPr>
          <p:cNvCxnSpPr>
            <a:cxnSpLocks/>
          </p:cNvCxnSpPr>
          <p:nvPr/>
        </p:nvCxnSpPr>
        <p:spPr>
          <a:xfrm>
            <a:off x="4010983" y="1447072"/>
            <a:ext cx="0" cy="78740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6FDCAD6-887F-4DE1-0469-4FD4DD28960E}"/>
              </a:ext>
            </a:extLst>
          </p:cNvPr>
          <p:cNvCxnSpPr>
            <a:cxnSpLocks/>
          </p:cNvCxnSpPr>
          <p:nvPr/>
        </p:nvCxnSpPr>
        <p:spPr>
          <a:xfrm flipH="1">
            <a:off x="4328483" y="1447072"/>
            <a:ext cx="215900" cy="78740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EB907E-CEDA-7257-AE74-EFB520D6FE4C}"/>
              </a:ext>
            </a:extLst>
          </p:cNvPr>
          <p:cNvSpPr/>
          <p:nvPr/>
        </p:nvSpPr>
        <p:spPr>
          <a:xfrm>
            <a:off x="5700083" y="1469297"/>
            <a:ext cx="1155700" cy="6223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ADARA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60DA48C-6B83-1EDC-8574-5F45F9B34C9B}"/>
              </a:ext>
            </a:extLst>
          </p:cNvPr>
          <p:cNvSpPr/>
          <p:nvPr/>
        </p:nvSpPr>
        <p:spPr>
          <a:xfrm>
            <a:off x="5700083" y="2472597"/>
            <a:ext cx="1155700" cy="622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AreaDetector</a:t>
            </a:r>
            <a:endParaRPr lang="en-US" sz="1200" dirty="0"/>
          </a:p>
        </p:txBody>
      </p:sp>
      <p:sp>
        <p:nvSpPr>
          <p:cNvPr id="18" name="Can 17">
            <a:extLst>
              <a:ext uri="{FF2B5EF4-FFF2-40B4-BE49-F238E27FC236}">
                <a16:creationId xmlns:a16="http://schemas.microsoft.com/office/drawing/2014/main" id="{8F9D835C-1606-EA1F-6FA0-27E381748C0E}"/>
              </a:ext>
            </a:extLst>
          </p:cNvPr>
          <p:cNvSpPr/>
          <p:nvPr/>
        </p:nvSpPr>
        <p:spPr>
          <a:xfrm>
            <a:off x="9713279" y="1469297"/>
            <a:ext cx="800100" cy="622300"/>
          </a:xfrm>
          <a:prstGeom prst="ca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Nexus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F64C059-8D50-6DB4-013E-344AE0DC7487}"/>
              </a:ext>
            </a:extLst>
          </p:cNvPr>
          <p:cNvSpPr/>
          <p:nvPr/>
        </p:nvSpPr>
        <p:spPr>
          <a:xfrm>
            <a:off x="6855783" y="1647096"/>
            <a:ext cx="2946400" cy="324969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F99630-9218-3794-0A68-0D0CD2B8304B}"/>
              </a:ext>
            </a:extLst>
          </p:cNvPr>
          <p:cNvCxnSpPr>
            <a:endCxn id="16" idx="1"/>
          </p:cNvCxnSpPr>
          <p:nvPr/>
        </p:nvCxnSpPr>
        <p:spPr>
          <a:xfrm flipV="1">
            <a:off x="4696783" y="1780447"/>
            <a:ext cx="1003300" cy="692150"/>
          </a:xfrm>
          <a:prstGeom prst="straightConnector1">
            <a:avLst/>
          </a:prstGeom>
          <a:ln w="63500">
            <a:solidFill>
              <a:srgbClr val="0066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D8EE2F-C208-1D73-5FE6-1CFF2EEA35F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709484" y="2783747"/>
            <a:ext cx="990599" cy="0"/>
          </a:xfrm>
          <a:prstGeom prst="straightConnector1">
            <a:avLst/>
          </a:prstGeom>
          <a:ln w="63500">
            <a:solidFill>
              <a:srgbClr val="0066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AE9EE3-3916-C49A-C096-B59B9A29393B}"/>
              </a:ext>
            </a:extLst>
          </p:cNvPr>
          <p:cNvCxnSpPr>
            <a:cxnSpLocks/>
          </p:cNvCxnSpPr>
          <p:nvPr/>
        </p:nvCxnSpPr>
        <p:spPr>
          <a:xfrm>
            <a:off x="2931483" y="3818797"/>
            <a:ext cx="5295900" cy="0"/>
          </a:xfrm>
          <a:prstGeom prst="line">
            <a:avLst/>
          </a:prstGeom>
          <a:ln w="63500">
            <a:solidFill>
              <a:srgbClr val="006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EAE945-97BB-A660-7AD0-E237FEE2C3F8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118935" y="3043523"/>
            <a:ext cx="0" cy="743524"/>
          </a:xfrm>
          <a:prstGeom prst="line">
            <a:avLst/>
          </a:prstGeom>
          <a:ln w="63500">
            <a:solidFill>
              <a:srgbClr val="006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15864D-B829-69D5-E137-0448AF519875}"/>
              </a:ext>
            </a:extLst>
          </p:cNvPr>
          <p:cNvCxnSpPr>
            <a:cxnSpLocks/>
          </p:cNvCxnSpPr>
          <p:nvPr/>
        </p:nvCxnSpPr>
        <p:spPr>
          <a:xfrm>
            <a:off x="6233483" y="3094897"/>
            <a:ext cx="0" cy="692150"/>
          </a:xfrm>
          <a:prstGeom prst="line">
            <a:avLst/>
          </a:prstGeom>
          <a:ln w="63500">
            <a:solidFill>
              <a:srgbClr val="006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526BB39-18A4-D4DA-B869-E92940968C81}"/>
              </a:ext>
            </a:extLst>
          </p:cNvPr>
          <p:cNvCxnSpPr>
            <a:cxnSpLocks/>
          </p:cNvCxnSpPr>
          <p:nvPr/>
        </p:nvCxnSpPr>
        <p:spPr>
          <a:xfrm>
            <a:off x="5153983" y="3818797"/>
            <a:ext cx="0" cy="692150"/>
          </a:xfrm>
          <a:prstGeom prst="line">
            <a:avLst/>
          </a:prstGeom>
          <a:ln w="63500">
            <a:solidFill>
              <a:srgbClr val="006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743D5C4-374C-6C50-9B40-85E01902813D}"/>
              </a:ext>
            </a:extLst>
          </p:cNvPr>
          <p:cNvSpPr/>
          <p:nvPr/>
        </p:nvSpPr>
        <p:spPr>
          <a:xfrm>
            <a:off x="4569783" y="4415697"/>
            <a:ext cx="1143000" cy="113029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Experiment Control</a:t>
            </a:r>
          </a:p>
          <a:p>
            <a:pPr algn="ctr"/>
            <a:endParaRPr lang="en-US" sz="1200" dirty="0"/>
          </a:p>
          <a:p>
            <a:pPr algn="ctr"/>
            <a:r>
              <a:rPr lang="en-US" sz="1100" dirty="0"/>
              <a:t>IOCs</a:t>
            </a:r>
          </a:p>
          <a:p>
            <a:pPr algn="ctr"/>
            <a:r>
              <a:rPr lang="en-US" sz="1100" dirty="0" err="1"/>
              <a:t>Pcaspy</a:t>
            </a:r>
            <a:endParaRPr lang="en-US" sz="1100" dirty="0"/>
          </a:p>
          <a:p>
            <a:pPr algn="ctr"/>
            <a:r>
              <a:rPr lang="en-US" sz="1100" dirty="0" err="1"/>
              <a:t>ScanServer</a:t>
            </a:r>
            <a:endParaRPr lang="en-US" sz="11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A0F8FF-2D82-FBF7-850C-CB9662C740C3}"/>
              </a:ext>
            </a:extLst>
          </p:cNvPr>
          <p:cNvCxnSpPr>
            <a:cxnSpLocks/>
          </p:cNvCxnSpPr>
          <p:nvPr/>
        </p:nvCxnSpPr>
        <p:spPr>
          <a:xfrm>
            <a:off x="3411275" y="3818797"/>
            <a:ext cx="0" cy="692150"/>
          </a:xfrm>
          <a:prstGeom prst="line">
            <a:avLst/>
          </a:prstGeom>
          <a:ln w="63500">
            <a:solidFill>
              <a:srgbClr val="006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6859926-18E0-4077-1B79-2A87C91B7688}"/>
              </a:ext>
            </a:extLst>
          </p:cNvPr>
          <p:cNvSpPr txBox="1"/>
          <p:nvPr/>
        </p:nvSpPr>
        <p:spPr>
          <a:xfrm>
            <a:off x="4694931" y="2472597"/>
            <a:ext cx="992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</a:rPr>
              <a:t>PV Access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6C295E-6ED8-FE9A-D98B-F268D313FC4E}"/>
              </a:ext>
            </a:extLst>
          </p:cNvPr>
          <p:cNvSpPr txBox="1"/>
          <p:nvPr/>
        </p:nvSpPr>
        <p:spPr>
          <a:xfrm>
            <a:off x="4161532" y="3495145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6BA6"/>
                </a:solidFill>
              </a:rPr>
              <a:t>Channel Access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FC6C4AA-C426-EB44-1CAC-346EF8EE8C56}"/>
              </a:ext>
            </a:extLst>
          </p:cNvPr>
          <p:cNvCxnSpPr>
            <a:cxnSpLocks/>
          </p:cNvCxnSpPr>
          <p:nvPr/>
        </p:nvCxnSpPr>
        <p:spPr>
          <a:xfrm>
            <a:off x="6896690" y="3818797"/>
            <a:ext cx="0" cy="692150"/>
          </a:xfrm>
          <a:prstGeom prst="line">
            <a:avLst/>
          </a:prstGeom>
          <a:ln w="63500">
            <a:solidFill>
              <a:srgbClr val="006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 descr="Programmer female outline">
            <a:extLst>
              <a:ext uri="{FF2B5EF4-FFF2-40B4-BE49-F238E27FC236}">
                <a16:creationId xmlns:a16="http://schemas.microsoft.com/office/drawing/2014/main" id="{ECFBE6A2-FFB5-83BB-D1D3-64FA761FC7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92887" y="4510947"/>
            <a:ext cx="914400" cy="914400"/>
          </a:xfrm>
          <a:prstGeom prst="rect">
            <a:avLst/>
          </a:prstGeom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817B4DB-2ADE-586D-7187-43318A4A64F8}"/>
              </a:ext>
            </a:extLst>
          </p:cNvPr>
          <p:cNvSpPr/>
          <p:nvPr/>
        </p:nvSpPr>
        <p:spPr>
          <a:xfrm>
            <a:off x="8227383" y="3177159"/>
            <a:ext cx="1143000" cy="113029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Channel Access Gateway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F87BCEA-BA61-607C-F7F8-E0F6D45C27EA}"/>
              </a:ext>
            </a:extLst>
          </p:cNvPr>
          <p:cNvCxnSpPr>
            <a:cxnSpLocks/>
            <a:stCxn id="47" idx="3"/>
            <a:endCxn id="53" idx="1"/>
          </p:cNvCxnSpPr>
          <p:nvPr/>
        </p:nvCxnSpPr>
        <p:spPr>
          <a:xfrm>
            <a:off x="9370383" y="3742309"/>
            <a:ext cx="906725" cy="11121"/>
          </a:xfrm>
          <a:prstGeom prst="line">
            <a:avLst/>
          </a:prstGeom>
          <a:ln w="63500">
            <a:solidFill>
              <a:srgbClr val="006BA6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D91D37C5-CB13-A460-76F5-32BD379A8070}"/>
              </a:ext>
            </a:extLst>
          </p:cNvPr>
          <p:cNvSpPr/>
          <p:nvPr/>
        </p:nvSpPr>
        <p:spPr>
          <a:xfrm>
            <a:off x="10277108" y="3188280"/>
            <a:ext cx="1143000" cy="113029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User Interfaces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CS-Studio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1B7E45-BACC-BA93-D107-FEB1F716F645}"/>
              </a:ext>
            </a:extLst>
          </p:cNvPr>
          <p:cNvSpPr txBox="1"/>
          <p:nvPr/>
        </p:nvSpPr>
        <p:spPr>
          <a:xfrm>
            <a:off x="3305996" y="1289894"/>
            <a:ext cx="75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E033F8-7D91-92E1-EF8B-3A395CF9BE7A}"/>
              </a:ext>
            </a:extLst>
          </p:cNvPr>
          <p:cNvSpPr txBox="1"/>
          <p:nvPr/>
        </p:nvSpPr>
        <p:spPr>
          <a:xfrm>
            <a:off x="3865254" y="1162378"/>
            <a:ext cx="75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35C5E2-5F22-DC9B-AF14-98D4A6A0BAD5}"/>
              </a:ext>
            </a:extLst>
          </p:cNvPr>
          <p:cNvSpPr txBox="1"/>
          <p:nvPr/>
        </p:nvSpPr>
        <p:spPr>
          <a:xfrm>
            <a:off x="4397008" y="1149651"/>
            <a:ext cx="75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E40E6F-777E-5A6C-6918-A9861703B072}"/>
              </a:ext>
            </a:extLst>
          </p:cNvPr>
          <p:cNvSpPr txBox="1"/>
          <p:nvPr/>
        </p:nvSpPr>
        <p:spPr>
          <a:xfrm rot="17786645">
            <a:off x="1369687" y="2229082"/>
            <a:ext cx="1876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Isolated Network</a:t>
            </a:r>
          </a:p>
        </p:txBody>
      </p:sp>
      <p:pic>
        <p:nvPicPr>
          <p:cNvPr id="64" name="Graphic 63" descr="Cloud Computing outline">
            <a:extLst>
              <a:ext uri="{FF2B5EF4-FFF2-40B4-BE49-F238E27FC236}">
                <a16:creationId xmlns:a16="http://schemas.microsoft.com/office/drawing/2014/main" id="{7FD1EE29-39B0-03DB-5C13-6360F33687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3047" y="5512091"/>
            <a:ext cx="914400" cy="914400"/>
          </a:xfrm>
          <a:prstGeom prst="rect">
            <a:avLst/>
          </a:prstGeom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2C7FDB7-416B-7094-6CC0-46E0B3710ADB}"/>
              </a:ext>
            </a:extLst>
          </p:cNvPr>
          <p:cNvSpPr/>
          <p:nvPr/>
        </p:nvSpPr>
        <p:spPr>
          <a:xfrm>
            <a:off x="2796730" y="4410477"/>
            <a:ext cx="1143000" cy="113029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User Interfaces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CS-Studio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1540A32-6965-47F1-BD5E-0D8BCDC915EF}"/>
              </a:ext>
            </a:extLst>
          </p:cNvPr>
          <p:cNvSpPr/>
          <p:nvPr/>
        </p:nvSpPr>
        <p:spPr>
          <a:xfrm>
            <a:off x="6303844" y="4415697"/>
            <a:ext cx="1143000" cy="113029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Sample Environment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IOCs</a:t>
            </a:r>
            <a:endParaRPr lang="en-US" sz="11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7593A2-6993-BC58-8627-6F75A383E382}"/>
              </a:ext>
            </a:extLst>
          </p:cNvPr>
          <p:cNvSpPr txBox="1"/>
          <p:nvPr/>
        </p:nvSpPr>
        <p:spPr>
          <a:xfrm>
            <a:off x="9141779" y="5028970"/>
            <a:ext cx="57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10A93BF-4E68-6C76-38DD-725A4B183688}"/>
              </a:ext>
            </a:extLst>
          </p:cNvPr>
          <p:cNvSpPr txBox="1"/>
          <p:nvPr/>
        </p:nvSpPr>
        <p:spPr>
          <a:xfrm>
            <a:off x="9943047" y="6308209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AI/ML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3D5EE233-68E7-70EF-B959-68C6D0AAA0E7}"/>
              </a:ext>
            </a:extLst>
          </p:cNvPr>
          <p:cNvSpPr/>
          <p:nvPr/>
        </p:nvSpPr>
        <p:spPr>
          <a:xfrm>
            <a:off x="1178886" y="4843761"/>
            <a:ext cx="1668643" cy="337335"/>
          </a:xfrm>
          <a:prstGeom prst="rightArrow">
            <a:avLst/>
          </a:prstGeom>
          <a:solidFill>
            <a:schemeClr val="accent6">
              <a:alpha val="9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Remote Desktop</a:t>
            </a:r>
          </a:p>
        </p:txBody>
      </p:sp>
    </p:spTree>
    <p:extLst>
      <p:ext uri="{BB962C8B-B14F-4D97-AF65-F5344CB8AC3E}">
        <p14:creationId xmlns:p14="http://schemas.microsoft.com/office/powerpoint/2010/main" val="7887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8FE19-E48F-7A11-852C-D0F3F32B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pressure from Cybersecurity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AB34A55-EE79-8052-F2CC-87F80C7F6C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020374"/>
              </p:ext>
            </p:extLst>
          </p:nvPr>
        </p:nvGraphicFramePr>
        <p:xfrm>
          <a:off x="5457124" y="1524990"/>
          <a:ext cx="6502400" cy="4312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A7ECBA7-3F1D-3C2B-B279-E4D7A6F4F6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943" y="1890670"/>
            <a:ext cx="3635531" cy="17906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document with a signature&#10;&#10;Description automatically generated">
            <a:extLst>
              <a:ext uri="{FF2B5EF4-FFF2-40B4-BE49-F238E27FC236}">
                <a16:creationId xmlns:a16="http://schemas.microsoft.com/office/drawing/2014/main" id="{E09F8A59-D53A-900E-7FE1-20770EA01D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943" y="4025900"/>
            <a:ext cx="3635531" cy="17401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27000" dist="1270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C2D238-A5AF-6D59-CA55-C66CAEA08D44}"/>
              </a:ext>
            </a:extLst>
          </p:cNvPr>
          <p:cNvSpPr/>
          <p:nvPr/>
        </p:nvSpPr>
        <p:spPr>
          <a:xfrm>
            <a:off x="7915383" y="2896514"/>
            <a:ext cx="15858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ZERO</a:t>
            </a:r>
            <a:b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TRUST</a:t>
            </a:r>
            <a:b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POLICY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AF062E-6029-7BA8-8CAE-F2225A5B544B}"/>
              </a:ext>
            </a:extLst>
          </p:cNvPr>
          <p:cNvSpPr txBox="1"/>
          <p:nvPr/>
        </p:nvSpPr>
        <p:spPr>
          <a:xfrm>
            <a:off x="991943" y="1411412"/>
            <a:ext cx="412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visibility policies and requirements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DF0FE9BD-DD03-4A63-D92B-B5109302516F}"/>
              </a:ext>
            </a:extLst>
          </p:cNvPr>
          <p:cNvSpPr/>
          <p:nvPr/>
        </p:nvSpPr>
        <p:spPr>
          <a:xfrm>
            <a:off x="4829037" y="3429000"/>
            <a:ext cx="1256173" cy="850900"/>
          </a:xfrm>
          <a:prstGeom prst="chevron">
            <a:avLst>
              <a:gd name="adj" fmla="val 350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601159-FB17-E803-65EF-7259F572B772}"/>
              </a:ext>
            </a:extLst>
          </p:cNvPr>
          <p:cNvSpPr/>
          <p:nvPr/>
        </p:nvSpPr>
        <p:spPr>
          <a:xfrm>
            <a:off x="8891074" y="4395890"/>
            <a:ext cx="1896176" cy="1874240"/>
          </a:xfrm>
          <a:prstGeom prst="ellipse">
            <a:avLst/>
          </a:prstGeom>
          <a:noFill/>
          <a:ln w="34925">
            <a:solidFill>
              <a:srgbClr val="7DB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0844A-9027-65A4-F944-6C50495E1634}"/>
              </a:ext>
            </a:extLst>
          </p:cNvPr>
          <p:cNvSpPr txBox="1"/>
          <p:nvPr/>
        </p:nvSpPr>
        <p:spPr>
          <a:xfrm>
            <a:off x="6693945" y="6338986"/>
            <a:ext cx="3761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No specific timeline, but can change instantly!</a:t>
            </a:r>
          </a:p>
        </p:txBody>
      </p:sp>
    </p:spTree>
    <p:extLst>
      <p:ext uri="{BB962C8B-B14F-4D97-AF65-F5344CB8AC3E}">
        <p14:creationId xmlns:p14="http://schemas.microsoft.com/office/powerpoint/2010/main" val="2069408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C9DE-485D-653E-7977-C323E9AA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3-stage plan towards Secure EPICS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205A4A3-18EB-9678-894D-E811C4D50B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215107"/>
              </p:ext>
            </p:extLst>
          </p:nvPr>
        </p:nvGraphicFramePr>
        <p:xfrm>
          <a:off x="314692" y="1406525"/>
          <a:ext cx="11562616" cy="663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BC6F9A0-09A8-1CF0-244F-C53A8901BF2E}"/>
              </a:ext>
            </a:extLst>
          </p:cNvPr>
          <p:cNvSpPr txBox="1"/>
          <p:nvPr/>
        </p:nvSpPr>
        <p:spPr>
          <a:xfrm>
            <a:off x="435677" y="2070100"/>
            <a:ext cx="3606800" cy="296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Already on EPICS 7.0.9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 &amp; PVA in parallel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 for users, PVA for engineers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Add PVA gateway for improved performance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But expect challenges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2BAA3B-542A-B77A-E8B5-F269FAD67B43}"/>
              </a:ext>
            </a:extLst>
          </p:cNvPr>
          <p:cNvSpPr txBox="1"/>
          <p:nvPr/>
        </p:nvSpPr>
        <p:spPr>
          <a:xfrm>
            <a:off x="4245677" y="2070100"/>
            <a:ext cx="3606800" cy="1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Disable Channel Access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Encrypted PVA only internally and externally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Hopefully easy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B0FE65-DC92-650B-C418-7DBC19707A6C}"/>
              </a:ext>
            </a:extLst>
          </p:cNvPr>
          <p:cNvSpPr txBox="1"/>
          <p:nvPr/>
        </p:nvSpPr>
        <p:spPr>
          <a:xfrm>
            <a:off x="7852477" y="2083832"/>
            <a:ext cx="3606800" cy="254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Collaborate with community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Ensure compatibility with ORNL authentication scheme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External control for </a:t>
            </a:r>
            <a:br>
              <a:rPr lang="en-US" dirty="0"/>
            </a:br>
            <a:r>
              <a:rPr lang="en-US" dirty="0"/>
              <a:t>Remote Experiments and AI/ML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 we still need PVA gateway?</a:t>
            </a:r>
          </a:p>
        </p:txBody>
      </p:sp>
    </p:spTree>
    <p:extLst>
      <p:ext uri="{BB962C8B-B14F-4D97-AF65-F5344CB8AC3E}">
        <p14:creationId xmlns:p14="http://schemas.microsoft.com/office/powerpoint/2010/main" val="394351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E033C-6D29-4824-B359-039B50E96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F758-566D-2FA9-22EC-970E6658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1 - Scope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88EE4C-D82C-26B4-9A9A-8AC0DEA2D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0699" y="3681969"/>
            <a:ext cx="6391977" cy="26416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7F9A4-CF29-70EF-57EE-5BFD9E071474}"/>
              </a:ext>
            </a:extLst>
          </p:cNvPr>
          <p:cNvSpPr txBox="1"/>
          <p:nvPr/>
        </p:nvSpPr>
        <p:spPr>
          <a:xfrm>
            <a:off x="5717678" y="1609555"/>
            <a:ext cx="5534977" cy="1714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Testing on production Instrument HYSPEC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Test and deploy/revert changes during outages only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Fix identified issues offline between outages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Don’t interfere with user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CC7DA-2963-76DD-A996-F85BF212E637}"/>
              </a:ext>
            </a:extLst>
          </p:cNvPr>
          <p:cNvSpPr txBox="1"/>
          <p:nvPr/>
        </p:nvSpPr>
        <p:spPr>
          <a:xfrm>
            <a:off x="314692" y="1251522"/>
            <a:ext cx="5192973" cy="3376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Goal: Ability to turn CA off at the Instrument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IOCs support CA and PVA simultaneously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Clients support CA and/or PVA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functionality works the same over CA or PVA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significant changes for the users or instrument staff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Prototype on 1 Instrument, plan for all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Iterate until the goal is achieved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A6E07-E9DE-104B-3341-4DCE1469908E}"/>
              </a:ext>
            </a:extLst>
          </p:cNvPr>
          <p:cNvSpPr txBox="1"/>
          <p:nvPr/>
        </p:nvSpPr>
        <p:spPr>
          <a:xfrm>
            <a:off x="314692" y="4864852"/>
            <a:ext cx="5192973" cy="1298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Intermediate goal: Turn external CA off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PVA read-only gateway, no CA gateway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Extends the timeline with Cyber</a:t>
            </a:r>
          </a:p>
        </p:txBody>
      </p:sp>
    </p:spTree>
    <p:extLst>
      <p:ext uri="{BB962C8B-B14F-4D97-AF65-F5344CB8AC3E}">
        <p14:creationId xmlns:p14="http://schemas.microsoft.com/office/powerpoint/2010/main" val="227447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46089-9BB6-1B78-55BB-3B3142CC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1 - Progress</a:t>
            </a:r>
          </a:p>
        </p:txBody>
      </p:sp>
      <p:pic>
        <p:nvPicPr>
          <p:cNvPr id="5" name="Content Placeholder 4" descr="Checkbox Checked with solid fill">
            <a:extLst>
              <a:ext uri="{FF2B5EF4-FFF2-40B4-BE49-F238E27FC236}">
                <a16:creationId xmlns:a16="http://schemas.microsoft.com/office/drawing/2014/main" id="{33086E20-0B85-7059-2616-F00123F7C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671" y="1290097"/>
            <a:ext cx="377124" cy="377124"/>
          </a:xfrm>
        </p:spPr>
      </p:pic>
      <p:pic>
        <p:nvPicPr>
          <p:cNvPr id="7" name="Graphic 6" descr="Checkbox Crossed with solid fill">
            <a:extLst>
              <a:ext uri="{FF2B5EF4-FFF2-40B4-BE49-F238E27FC236}">
                <a16:creationId xmlns:a16="http://schemas.microsoft.com/office/drawing/2014/main" id="{6220FB51-0A58-0F21-9EED-25A5D2A0DF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114" y="1705796"/>
            <a:ext cx="377124" cy="3771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7C7BF-238C-7336-BD91-25B545A61D56}"/>
              </a:ext>
            </a:extLst>
          </p:cNvPr>
          <p:cNvSpPr txBox="1"/>
          <p:nvPr/>
        </p:nvSpPr>
        <p:spPr>
          <a:xfrm>
            <a:off x="711200" y="1196523"/>
            <a:ext cx="5384800" cy="503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41 “base” IOCs upgraded with PVXS</a:t>
            </a:r>
          </a:p>
          <a:p>
            <a:pPr>
              <a:lnSpc>
                <a:spcPct val="150000"/>
              </a:lnSpc>
            </a:pPr>
            <a:r>
              <a:rPr lang="en-US" dirty="0"/>
              <a:t>18 Sample Environment IOCs disabled</a:t>
            </a:r>
          </a:p>
          <a:p>
            <a:pPr>
              <a:lnSpc>
                <a:spcPct val="150000"/>
              </a:lnSpc>
            </a:pPr>
            <a:r>
              <a:rPr lang="en-US" dirty="0"/>
              <a:t>19 </a:t>
            </a:r>
            <a:r>
              <a:rPr lang="en-US" dirty="0" err="1"/>
              <a:t>pcaspy</a:t>
            </a:r>
            <a:r>
              <a:rPr lang="en-US" dirty="0"/>
              <a:t> IOCs</a:t>
            </a:r>
          </a:p>
          <a:p>
            <a:pPr>
              <a:lnSpc>
                <a:spcPct val="150000"/>
              </a:lnSpc>
            </a:pPr>
            <a:r>
              <a:rPr lang="en-US" dirty="0"/>
              <a:t>Implemented &amp; tested </a:t>
            </a:r>
            <a:r>
              <a:rPr lang="en-US" b="1" dirty="0" err="1"/>
              <a:t>pcaspy-pvxs</a:t>
            </a:r>
            <a:r>
              <a:rPr lang="en-US" dirty="0"/>
              <a:t> wrapper</a:t>
            </a:r>
          </a:p>
          <a:p>
            <a:pPr>
              <a:lnSpc>
                <a:spcPct val="150000"/>
              </a:lnSpc>
            </a:pPr>
            <a:r>
              <a:rPr lang="en-US" dirty="0"/>
              <a:t>“Neutrons” data PV uses </a:t>
            </a:r>
            <a:r>
              <a:rPr lang="en-US" dirty="0" err="1"/>
              <a:t>pvAccess</a:t>
            </a:r>
            <a:r>
              <a:rPr lang="en-US" dirty="0"/>
              <a:t> &amp; </a:t>
            </a:r>
            <a:r>
              <a:rPr lang="en-US" dirty="0" err="1"/>
              <a:t>pvData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pvAccess</a:t>
            </a:r>
            <a:r>
              <a:rPr lang="en-US" dirty="0"/>
              <a:t> &amp; PVXS compatible in same IOC</a:t>
            </a:r>
          </a:p>
          <a:p>
            <a:pPr>
              <a:lnSpc>
                <a:spcPct val="150000"/>
              </a:lnSpc>
            </a:pPr>
            <a:r>
              <a:rPr lang="en-US" dirty="0"/>
              <a:t>CS-Studio client switched to </a:t>
            </a:r>
            <a:r>
              <a:rPr lang="en-US" dirty="0" err="1"/>
              <a:t>pva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PV Access protocol lacks permission info</a:t>
            </a:r>
          </a:p>
          <a:p>
            <a:pPr>
              <a:lnSpc>
                <a:spcPct val="150000"/>
              </a:lnSpc>
            </a:pPr>
            <a:r>
              <a:rPr lang="en-US" dirty="0"/>
              <a:t>Upgraded 2 </a:t>
            </a:r>
            <a:r>
              <a:rPr lang="en-US" dirty="0" err="1"/>
              <a:t>pcaspy</a:t>
            </a:r>
            <a:r>
              <a:rPr lang="en-US" dirty="0"/>
              <a:t> IOCs to </a:t>
            </a:r>
            <a:r>
              <a:rPr lang="en-US" dirty="0" err="1"/>
              <a:t>PyDevice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Record links still use Channel Access</a:t>
            </a:r>
          </a:p>
          <a:p>
            <a:pPr>
              <a:lnSpc>
                <a:spcPct val="150000"/>
              </a:lnSpc>
            </a:pPr>
            <a:r>
              <a:rPr lang="en-US" dirty="0"/>
              <a:t>Proxy CA PVs with </a:t>
            </a:r>
            <a:r>
              <a:rPr lang="en-US" dirty="0" err="1"/>
              <a:t>PVAiFY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ADARA is C++ code that links ”base” API for CA</a:t>
            </a:r>
          </a:p>
        </p:txBody>
      </p:sp>
      <p:pic>
        <p:nvPicPr>
          <p:cNvPr id="11" name="Content Placeholder 4" descr="Checkbox Checked with solid fill">
            <a:extLst>
              <a:ext uri="{FF2B5EF4-FFF2-40B4-BE49-F238E27FC236}">
                <a16:creationId xmlns:a16="http://schemas.microsoft.com/office/drawing/2014/main" id="{77FE4A58-D2F6-65E0-5DAF-1DF149ED82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45" y="2521152"/>
            <a:ext cx="377124" cy="377124"/>
          </a:xfrm>
          <a:prstGeom prst="rect">
            <a:avLst/>
          </a:prstGeom>
        </p:spPr>
      </p:pic>
      <p:pic>
        <p:nvPicPr>
          <p:cNvPr id="12" name="Content Placeholder 4" descr="Checkbox Checked with solid fill">
            <a:extLst>
              <a:ext uri="{FF2B5EF4-FFF2-40B4-BE49-F238E27FC236}">
                <a16:creationId xmlns:a16="http://schemas.microsoft.com/office/drawing/2014/main" id="{722232DC-7823-ABE5-BB37-73A6ED346A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45" y="3761203"/>
            <a:ext cx="377124" cy="377124"/>
          </a:xfrm>
          <a:prstGeom prst="rect">
            <a:avLst/>
          </a:prstGeom>
        </p:spPr>
      </p:pic>
      <p:pic>
        <p:nvPicPr>
          <p:cNvPr id="13" name="Content Placeholder 4" descr="Checkbox Checked with solid fill">
            <a:extLst>
              <a:ext uri="{FF2B5EF4-FFF2-40B4-BE49-F238E27FC236}">
                <a16:creationId xmlns:a16="http://schemas.microsoft.com/office/drawing/2014/main" id="{664433CC-BB10-0D20-FA70-DC7B657DC8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45" y="4589385"/>
            <a:ext cx="377124" cy="377124"/>
          </a:xfrm>
          <a:prstGeom prst="rect">
            <a:avLst/>
          </a:prstGeom>
        </p:spPr>
      </p:pic>
      <p:pic>
        <p:nvPicPr>
          <p:cNvPr id="14" name="Content Placeholder 4" descr="Checkbox Checked with solid fill">
            <a:extLst>
              <a:ext uri="{FF2B5EF4-FFF2-40B4-BE49-F238E27FC236}">
                <a16:creationId xmlns:a16="http://schemas.microsoft.com/office/drawing/2014/main" id="{7A7F3C59-8D1B-DE76-3437-F38A1C9584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45" y="3366082"/>
            <a:ext cx="377124" cy="377124"/>
          </a:xfrm>
          <a:prstGeom prst="rect">
            <a:avLst/>
          </a:prstGeom>
        </p:spPr>
      </p:pic>
      <p:pic>
        <p:nvPicPr>
          <p:cNvPr id="15" name="Content Placeholder 4" descr="Checkbox Checked with solid fill">
            <a:extLst>
              <a:ext uri="{FF2B5EF4-FFF2-40B4-BE49-F238E27FC236}">
                <a16:creationId xmlns:a16="http://schemas.microsoft.com/office/drawing/2014/main" id="{37B4C28A-FBA5-035B-C425-AA7AE6C101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445" y="5404741"/>
            <a:ext cx="377124" cy="377124"/>
          </a:xfrm>
          <a:prstGeom prst="rect">
            <a:avLst/>
          </a:prstGeom>
        </p:spPr>
      </p:pic>
      <p:pic>
        <p:nvPicPr>
          <p:cNvPr id="16" name="Graphic 15" descr="Checkbox Crossed with solid fill">
            <a:extLst>
              <a:ext uri="{FF2B5EF4-FFF2-40B4-BE49-F238E27FC236}">
                <a16:creationId xmlns:a16="http://schemas.microsoft.com/office/drawing/2014/main" id="{EFEEF227-C438-F1A2-7317-8AE61069C0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114" y="2147847"/>
            <a:ext cx="377124" cy="377124"/>
          </a:xfrm>
          <a:prstGeom prst="rect">
            <a:avLst/>
          </a:prstGeom>
        </p:spPr>
      </p:pic>
      <p:pic>
        <p:nvPicPr>
          <p:cNvPr id="17" name="Graphic 16" descr="Checkbox Crossed with solid fill">
            <a:extLst>
              <a:ext uri="{FF2B5EF4-FFF2-40B4-BE49-F238E27FC236}">
                <a16:creationId xmlns:a16="http://schemas.microsoft.com/office/drawing/2014/main" id="{F7934AAD-3155-2C2B-7EBD-25163D0809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114" y="2923796"/>
            <a:ext cx="377124" cy="377124"/>
          </a:xfrm>
          <a:prstGeom prst="rect">
            <a:avLst/>
          </a:prstGeom>
        </p:spPr>
      </p:pic>
      <p:pic>
        <p:nvPicPr>
          <p:cNvPr id="18" name="Graphic 17" descr="Checkbox Crossed with solid fill">
            <a:extLst>
              <a:ext uri="{FF2B5EF4-FFF2-40B4-BE49-F238E27FC236}">
                <a16:creationId xmlns:a16="http://schemas.microsoft.com/office/drawing/2014/main" id="{9952859A-0D7E-403C-9AB9-44A008D5BD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114" y="4168984"/>
            <a:ext cx="377124" cy="377124"/>
          </a:xfrm>
          <a:prstGeom prst="rect">
            <a:avLst/>
          </a:prstGeom>
        </p:spPr>
      </p:pic>
      <p:pic>
        <p:nvPicPr>
          <p:cNvPr id="19" name="Graphic 18" descr="Checkbox Crossed with solid fill">
            <a:extLst>
              <a:ext uri="{FF2B5EF4-FFF2-40B4-BE49-F238E27FC236}">
                <a16:creationId xmlns:a16="http://schemas.microsoft.com/office/drawing/2014/main" id="{C8F156D8-5104-116D-F64B-E5054B492A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114" y="4997063"/>
            <a:ext cx="377124" cy="377124"/>
          </a:xfrm>
          <a:prstGeom prst="rect">
            <a:avLst/>
          </a:prstGeom>
        </p:spPr>
      </p:pic>
      <p:pic>
        <p:nvPicPr>
          <p:cNvPr id="20" name="Graphic 19" descr="Checkbox Crossed with solid fill">
            <a:extLst>
              <a:ext uri="{FF2B5EF4-FFF2-40B4-BE49-F238E27FC236}">
                <a16:creationId xmlns:a16="http://schemas.microsoft.com/office/drawing/2014/main" id="{62581F9F-ED5D-6FDE-8ACA-EBFF6D98D3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114" y="5812419"/>
            <a:ext cx="377124" cy="377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C61936-E664-ADB9-6606-9F2C3B1EC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499" y="4546108"/>
            <a:ext cx="2157723" cy="21981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B73FA6-6962-67F5-0988-ACBCD7DA28A8}"/>
              </a:ext>
            </a:extLst>
          </p:cNvPr>
          <p:cNvSpPr txBox="1"/>
          <p:nvPr/>
        </p:nvSpPr>
        <p:spPr>
          <a:xfrm>
            <a:off x="5992320" y="4252479"/>
            <a:ext cx="1216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3 weeks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1A5AFB-7210-A481-FB7D-9A43FFC5D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487" y="4923232"/>
            <a:ext cx="3304470" cy="12663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A058E69-1F44-4B51-576A-36B904BB189D}"/>
              </a:ext>
            </a:extLst>
          </p:cNvPr>
          <p:cNvSpPr txBox="1"/>
          <p:nvPr/>
        </p:nvSpPr>
        <p:spPr>
          <a:xfrm>
            <a:off x="8803401" y="4252479"/>
            <a:ext cx="2340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long for the rest?</a:t>
            </a:r>
          </a:p>
        </p:txBody>
      </p:sp>
      <p:sp>
        <p:nvSpPr>
          <p:cNvPr id="28" name="Circular Arrow 27">
            <a:extLst>
              <a:ext uri="{FF2B5EF4-FFF2-40B4-BE49-F238E27FC236}">
                <a16:creationId xmlns:a16="http://schemas.microsoft.com/office/drawing/2014/main" id="{FA69C5BB-21B4-CB03-D45C-EDA9A1FD9047}"/>
              </a:ext>
            </a:extLst>
          </p:cNvPr>
          <p:cNvSpPr/>
          <p:nvPr/>
        </p:nvSpPr>
        <p:spPr>
          <a:xfrm>
            <a:off x="9643522" y="4867704"/>
            <a:ext cx="660400" cy="635841"/>
          </a:xfrm>
          <a:prstGeom prst="circularArrow">
            <a:avLst/>
          </a:prstGeom>
          <a:solidFill>
            <a:srgbClr val="006B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ircular Arrow 28">
            <a:extLst>
              <a:ext uri="{FF2B5EF4-FFF2-40B4-BE49-F238E27FC236}">
                <a16:creationId xmlns:a16="http://schemas.microsoft.com/office/drawing/2014/main" id="{B8783F3C-86FE-36EA-6F30-B26034BCA7A1}"/>
              </a:ext>
            </a:extLst>
          </p:cNvPr>
          <p:cNvSpPr/>
          <p:nvPr/>
        </p:nvSpPr>
        <p:spPr>
          <a:xfrm rot="10800000">
            <a:off x="9698544" y="5553702"/>
            <a:ext cx="660400" cy="635841"/>
          </a:xfrm>
          <a:prstGeom prst="circularArrow">
            <a:avLst/>
          </a:prstGeom>
          <a:solidFill>
            <a:srgbClr val="E971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hevron 30">
            <a:extLst>
              <a:ext uri="{FF2B5EF4-FFF2-40B4-BE49-F238E27FC236}">
                <a16:creationId xmlns:a16="http://schemas.microsoft.com/office/drawing/2014/main" id="{C51DB81F-260C-1821-B27B-4C6E11D55455}"/>
              </a:ext>
            </a:extLst>
          </p:cNvPr>
          <p:cNvSpPr/>
          <p:nvPr/>
        </p:nvSpPr>
        <p:spPr>
          <a:xfrm>
            <a:off x="4692441" y="1615433"/>
            <a:ext cx="661804" cy="850900"/>
          </a:xfrm>
          <a:prstGeom prst="chevron">
            <a:avLst>
              <a:gd name="adj" fmla="val 350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5D3D578C-622C-3AEF-D636-7029CBD6AB79}"/>
              </a:ext>
            </a:extLst>
          </p:cNvPr>
          <p:cNvSpPr/>
          <p:nvPr/>
        </p:nvSpPr>
        <p:spPr>
          <a:xfrm rot="5400000">
            <a:off x="6356659" y="3586597"/>
            <a:ext cx="661804" cy="850900"/>
          </a:xfrm>
          <a:prstGeom prst="chevron">
            <a:avLst>
              <a:gd name="adj" fmla="val 350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B039D8-0CD6-A30A-1CF4-3B47563C2F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2499" y="600642"/>
            <a:ext cx="6073458" cy="341632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34" name="Chevron 33">
            <a:extLst>
              <a:ext uri="{FF2B5EF4-FFF2-40B4-BE49-F238E27FC236}">
                <a16:creationId xmlns:a16="http://schemas.microsoft.com/office/drawing/2014/main" id="{B6830EDB-7863-D61C-66A0-B88FEF16024E}"/>
              </a:ext>
            </a:extLst>
          </p:cNvPr>
          <p:cNvSpPr/>
          <p:nvPr/>
        </p:nvSpPr>
        <p:spPr>
          <a:xfrm>
            <a:off x="7678400" y="5078095"/>
            <a:ext cx="661804" cy="850900"/>
          </a:xfrm>
          <a:prstGeom prst="chevron">
            <a:avLst>
              <a:gd name="adj" fmla="val 3507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B332-2556-FC24-BD8C-9617111F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623656"/>
          </a:xfrm>
        </p:spPr>
        <p:txBody>
          <a:bodyPr/>
          <a:lstStyle/>
          <a:p>
            <a:r>
              <a:rPr lang="en-US" dirty="0"/>
              <a:t>Stage 1 – Challenges (community related)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6076E-0454-80EC-256C-B09B6D7D5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705" y="1398085"/>
            <a:ext cx="6005085" cy="4551302"/>
          </a:xfrm>
          <a:ln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/>
              <a:t>qsrv</a:t>
            </a:r>
            <a:r>
              <a:rPr lang="en-US" dirty="0"/>
              <a:t> ACF doesn’t resolve hostnames – </a:t>
            </a:r>
            <a:r>
              <a:rPr lang="en-US" b="1" dirty="0"/>
              <a:t>but it does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Where to get Secure PVXS?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2DC3CC-0D97-0560-3565-7ABD93C88CE1}"/>
              </a:ext>
            </a:extLst>
          </p:cNvPr>
          <p:cNvGrpSpPr/>
          <p:nvPr/>
        </p:nvGrpSpPr>
        <p:grpSpPr>
          <a:xfrm>
            <a:off x="589937" y="2280313"/>
            <a:ext cx="4907669" cy="1652058"/>
            <a:chOff x="1863969" y="2967404"/>
            <a:chExt cx="5284254" cy="18590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DF6FE6-49D6-3A95-1AA5-9A0A15929218}"/>
                </a:ext>
              </a:extLst>
            </p:cNvPr>
            <p:cNvSpPr/>
            <p:nvPr/>
          </p:nvSpPr>
          <p:spPr>
            <a:xfrm>
              <a:off x="1863969" y="2967404"/>
              <a:ext cx="5284254" cy="1859038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3D09EC-C2B5-7455-0A7C-A20430501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43101" y="3002574"/>
              <a:ext cx="5094308" cy="1163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D085E9-5133-D1CF-BD11-CDD66B923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43100" y="3257550"/>
              <a:ext cx="5094308" cy="1452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06EFD2-D696-36FB-A115-FDECB560AE1B}"/>
              </a:ext>
            </a:extLst>
          </p:cNvPr>
          <p:cNvGrpSpPr/>
          <p:nvPr/>
        </p:nvGrpSpPr>
        <p:grpSpPr>
          <a:xfrm>
            <a:off x="4825721" y="2112729"/>
            <a:ext cx="1343770" cy="1113183"/>
            <a:chOff x="5493083" y="2785728"/>
            <a:chExt cx="1343770" cy="1113183"/>
          </a:xfrm>
        </p:grpSpPr>
        <p:sp>
          <p:nvSpPr>
            <p:cNvPr id="9" name="Explosion 2 8">
              <a:extLst>
                <a:ext uri="{FF2B5EF4-FFF2-40B4-BE49-F238E27FC236}">
                  <a16:creationId xmlns:a16="http://schemas.microsoft.com/office/drawing/2014/main" id="{CA151924-F928-6FFE-50E7-260085D554B2}"/>
                </a:ext>
              </a:extLst>
            </p:cNvPr>
            <p:cNvSpPr/>
            <p:nvPr/>
          </p:nvSpPr>
          <p:spPr>
            <a:xfrm>
              <a:off x="5493083" y="2785728"/>
              <a:ext cx="1343770" cy="1113183"/>
            </a:xfrm>
            <a:prstGeom prst="irregularSeal2">
              <a:avLst/>
            </a:prstGeom>
            <a:solidFill>
              <a:srgbClr val="FFCD0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2DBA4-718A-61B1-6575-6081D5446F65}"/>
                </a:ext>
              </a:extLst>
            </p:cNvPr>
            <p:cNvSpPr txBox="1"/>
            <p:nvPr/>
          </p:nvSpPr>
          <p:spPr>
            <a:xfrm rot="18900000">
              <a:off x="5699398" y="3153106"/>
              <a:ext cx="723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FTFM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E64D83-CC7C-233B-94AA-5FCE2094D270}"/>
                </a:ext>
              </a:extLst>
            </p:cNvPr>
            <p:cNvSpPr txBox="1"/>
            <p:nvPr/>
          </p:nvSpPr>
          <p:spPr>
            <a:xfrm rot="18900000">
              <a:off x="5791309" y="3328973"/>
              <a:ext cx="74732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/>
                <a:t>©</a:t>
              </a:r>
              <a:r>
                <a:rPr lang="en-US" sz="700" dirty="0" err="1"/>
                <a:t>mdavidsaver</a:t>
              </a:r>
              <a:endParaRPr lang="en-US" sz="7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9148CE3-227E-B1AD-7AD3-01B930448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37" y="4745271"/>
            <a:ext cx="2890689" cy="83415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A490C7-D78C-7C54-8664-E3C27CDA9E0B}"/>
              </a:ext>
            </a:extLst>
          </p:cNvPr>
          <p:cNvSpPr txBox="1"/>
          <p:nvPr/>
        </p:nvSpPr>
        <p:spPr>
          <a:xfrm>
            <a:off x="2747733" y="4510948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2/3/2026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EDF980-676E-D560-A3E3-141225CD2FEB}"/>
              </a:ext>
            </a:extLst>
          </p:cNvPr>
          <p:cNvSpPr txBox="1">
            <a:spLocks/>
          </p:cNvSpPr>
          <p:nvPr/>
        </p:nvSpPr>
        <p:spPr>
          <a:xfrm>
            <a:off x="6319777" y="1398086"/>
            <a:ext cx="5722710" cy="455130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PVA lacks permission info</a:t>
            </a:r>
          </a:p>
          <a:p>
            <a:pPr marL="971550" lvl="1" indent="-285750"/>
            <a:r>
              <a:rPr lang="en-US" sz="1200" dirty="0"/>
              <a:t>Proposal in CS-Studio </a:t>
            </a:r>
            <a:r>
              <a:rPr lang="en-US" sz="1200" dirty="0">
                <a:hlinkClick r:id="rId6"/>
              </a:rPr>
              <a:t>https://github.com/ControlSystemStudio/phoebus/pull/3506</a:t>
            </a:r>
            <a:endParaRPr lang="en-US" sz="1200" dirty="0"/>
          </a:p>
          <a:p>
            <a:pPr marL="971550" lvl="1" indent="-285750"/>
            <a:endParaRPr lang="en-US" sz="12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Inter-record links awkward syntax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What about CA/CPP address specifiers?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Do we need to encrypt search requests?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2E1765-32FD-F875-F8F9-8E0E62B05D37}"/>
              </a:ext>
            </a:extLst>
          </p:cNvPr>
          <p:cNvSpPr txBox="1"/>
          <p:nvPr/>
        </p:nvSpPr>
        <p:spPr>
          <a:xfrm>
            <a:off x="6595022" y="3365959"/>
            <a:ext cx="4695516" cy="307777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field(INP, {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pva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:{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SomeForeignRecord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"}})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5CD8D-D812-D4B7-D6AD-BC747CB77AFB}"/>
              </a:ext>
            </a:extLst>
          </p:cNvPr>
          <p:cNvSpPr txBox="1"/>
          <p:nvPr/>
        </p:nvSpPr>
        <p:spPr>
          <a:xfrm>
            <a:off x="2280136" y="1028753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Under Control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ABB5EE-30D0-48F5-6A9E-5992AF136095}"/>
              </a:ext>
            </a:extLst>
          </p:cNvPr>
          <p:cNvSpPr txBox="1"/>
          <p:nvPr/>
        </p:nvSpPr>
        <p:spPr>
          <a:xfrm>
            <a:off x="8347089" y="1028753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Needs Work</a:t>
            </a:r>
          </a:p>
        </p:txBody>
      </p:sp>
    </p:spTree>
    <p:extLst>
      <p:ext uri="{BB962C8B-B14F-4D97-AF65-F5344CB8AC3E}">
        <p14:creationId xmlns:p14="http://schemas.microsoft.com/office/powerpoint/2010/main" val="4075448500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7046AE06-9846-7E4F-8310-1A5182779058}" vid="{9FE858FF-43F1-DB4C-AB9C-425F4E62A3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3140</TotalTime>
  <Words>567</Words>
  <Application>Microsoft Macintosh PowerPoint</Application>
  <PresentationFormat>Widescreen</PresentationFormat>
  <Paragraphs>144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Light</vt:lpstr>
      <vt:lpstr>Arial</vt:lpstr>
      <vt:lpstr>Avenir Book</vt:lpstr>
      <vt:lpstr>Courier New</vt:lpstr>
      <vt:lpstr>Wingdings</vt:lpstr>
      <vt:lpstr>ORNL Presentation</vt:lpstr>
      <vt:lpstr>Towards Secure EPICS at SNS Instruments</vt:lpstr>
      <vt:lpstr>Neutron Instruments at SNS and HFIR</vt:lpstr>
      <vt:lpstr>SNS Second Target Station – more Neutron Instruments</vt:lpstr>
      <vt:lpstr>SNS &amp; HFIR Instrument EPICS infrastructure</vt:lpstr>
      <vt:lpstr>Increasing pressure from Cybersecurity</vt:lpstr>
      <vt:lpstr>3-stage plan towards Secure EPICS</vt:lpstr>
      <vt:lpstr>Stage 1 - Scope</vt:lpstr>
      <vt:lpstr>Stage 1 - Progress</vt:lpstr>
      <vt:lpstr>Stage 1 – Challenges (community related)</vt:lpstr>
      <vt:lpstr>Stage 1 – Remaining Work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Vodopivec, Klemen</dc:creator>
  <cp:keywords/>
  <dc:description/>
  <cp:lastModifiedBy>Vodopivec, Klemen</cp:lastModifiedBy>
  <cp:revision>35</cp:revision>
  <dcterms:created xsi:type="dcterms:W3CDTF">2026-04-19T08:35:03Z</dcterms:created>
  <dcterms:modified xsi:type="dcterms:W3CDTF">2026-04-21T12:56:35Z</dcterms:modified>
  <cp:category/>
</cp:coreProperties>
</file>