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4646" r:id="rId4"/>
    <p:sldId id="4644" r:id="rId5"/>
    <p:sldId id="4642" r:id="rId6"/>
    <p:sldId id="290" r:id="rId7"/>
    <p:sldId id="259" r:id="rId8"/>
    <p:sldId id="257" r:id="rId9"/>
    <p:sldId id="258" r:id="rId10"/>
    <p:sldId id="260" r:id="rId11"/>
    <p:sldId id="296" r:id="rId12"/>
    <p:sldId id="297" r:id="rId13"/>
    <p:sldId id="4645" r:id="rId14"/>
    <p:sldId id="4648" r:id="rId15"/>
    <p:sldId id="263" r:id="rId16"/>
    <p:sldId id="464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F64"/>
    <a:srgbClr val="1D395F"/>
    <a:srgbClr val="2F5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/>
    <p:restoredTop sz="95304"/>
  </p:normalViewPr>
  <p:slideViewPr>
    <p:cSldViewPr snapToGrid="0">
      <p:cViewPr varScale="1">
        <p:scale>
          <a:sx n="131" d="100"/>
          <a:sy n="131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Relationship Id="rId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Relationship Id="rId5" Type="http://schemas.openxmlformats.org/officeDocument/2006/relationships/image" Target="../media/image19.sv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Relationship Id="rId5" Type="http://schemas.openxmlformats.org/officeDocument/2006/relationships/image" Target="../media/image19.sv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AE2A94-59DC-40A3-8386-4AA0A969C05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6DC3D6-5342-41F7-A4C8-BFA093D644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EPICS is open source but </a:t>
          </a:r>
          <a:r>
            <a:rPr lang="en-US" sz="1800" b="1" dirty="0"/>
            <a:t>not free, </a:t>
          </a:r>
          <a:r>
            <a:rPr lang="en-US" sz="1800" dirty="0"/>
            <a:t>but also </a:t>
          </a:r>
          <a:r>
            <a:rPr lang="en-US" sz="1800" b="1" dirty="0"/>
            <a:t>not funded</a:t>
          </a:r>
          <a:endParaRPr lang="en-US" sz="1800" dirty="0"/>
        </a:p>
      </dgm:t>
    </dgm:pt>
    <dgm:pt modelId="{EAB53140-93AB-4D29-976D-E8321901D2DE}" type="parTrans" cxnId="{583B6ED8-4D9E-48EA-A67E-E33D6FCC7378}">
      <dgm:prSet/>
      <dgm:spPr/>
      <dgm:t>
        <a:bodyPr/>
        <a:lstStyle/>
        <a:p>
          <a:endParaRPr lang="en-US"/>
        </a:p>
      </dgm:t>
    </dgm:pt>
    <dgm:pt modelId="{7902881D-CAB5-4033-BCCF-1BB520E4EEFD}" type="sibTrans" cxnId="{583B6ED8-4D9E-48EA-A67E-E33D6FCC7378}">
      <dgm:prSet/>
      <dgm:spPr/>
      <dgm:t>
        <a:bodyPr/>
        <a:lstStyle/>
        <a:p>
          <a:endParaRPr lang="en-US"/>
        </a:p>
      </dgm:t>
    </dgm:pt>
    <dgm:pt modelId="{57C5F83B-479A-4658-94F5-CBD769C25E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The Collaboration does not receive any specific on-going funding to maintain/improve the software, but this is essential for sustainability</a:t>
          </a:r>
        </a:p>
      </dgm:t>
    </dgm:pt>
    <dgm:pt modelId="{4A315268-126B-4919-98E1-AA5AFB390AD5}" type="parTrans" cxnId="{BD12F051-63FF-4E21-B387-39286DD6F4EA}">
      <dgm:prSet/>
      <dgm:spPr/>
      <dgm:t>
        <a:bodyPr/>
        <a:lstStyle/>
        <a:p>
          <a:endParaRPr lang="en-US"/>
        </a:p>
      </dgm:t>
    </dgm:pt>
    <dgm:pt modelId="{A69EE021-E4DF-49A3-A1AD-C042256062F4}" type="sibTrans" cxnId="{BD12F051-63FF-4E21-B387-39286DD6F4EA}">
      <dgm:prSet/>
      <dgm:spPr/>
      <dgm:t>
        <a:bodyPr/>
        <a:lstStyle/>
        <a:p>
          <a:endParaRPr lang="en-US"/>
        </a:p>
      </dgm:t>
    </dgm:pt>
    <dgm:pt modelId="{72DE2AED-1F5E-42B7-B394-E3851030B2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The collaboration relies on donated labor from organizations using EPICS software</a:t>
          </a:r>
        </a:p>
      </dgm:t>
    </dgm:pt>
    <dgm:pt modelId="{1DE425FE-F806-4E53-99F1-103A876BC2B8}" type="parTrans" cxnId="{97A18F83-805B-4A18-9540-B449342DFBC0}">
      <dgm:prSet/>
      <dgm:spPr/>
      <dgm:t>
        <a:bodyPr/>
        <a:lstStyle/>
        <a:p>
          <a:endParaRPr lang="en-US"/>
        </a:p>
      </dgm:t>
    </dgm:pt>
    <dgm:pt modelId="{19A89B47-9AFD-4FD4-B66B-E36AB146F4B8}" type="sibTrans" cxnId="{97A18F83-805B-4A18-9540-B449342DFBC0}">
      <dgm:prSet/>
      <dgm:spPr/>
      <dgm:t>
        <a:bodyPr/>
        <a:lstStyle/>
        <a:p>
          <a:endParaRPr lang="en-US"/>
        </a:p>
      </dgm:t>
    </dgm:pt>
    <dgm:pt modelId="{6460E0F3-32C5-400A-9656-E177F3D9AC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The collaboration provides an incredible community of support (“free”, see tech-talk)</a:t>
          </a:r>
        </a:p>
      </dgm:t>
    </dgm:pt>
    <dgm:pt modelId="{A9B7469A-B70B-4E82-BFAE-023457130CEB}" type="parTrans" cxnId="{F69C8BBC-DA75-4A68-A8DA-D4E72CE41B8A}">
      <dgm:prSet/>
      <dgm:spPr/>
      <dgm:t>
        <a:bodyPr/>
        <a:lstStyle/>
        <a:p>
          <a:endParaRPr lang="en-US"/>
        </a:p>
      </dgm:t>
    </dgm:pt>
    <dgm:pt modelId="{5D1D2BC0-62D6-4D15-96D0-BF60E560E696}" type="sibTrans" cxnId="{F69C8BBC-DA75-4A68-A8DA-D4E72CE41B8A}">
      <dgm:prSet/>
      <dgm:spPr/>
      <dgm:t>
        <a:bodyPr/>
        <a:lstStyle/>
        <a:p>
          <a:endParaRPr lang="en-US"/>
        </a:p>
      </dgm:t>
    </dgm:pt>
    <dgm:pt modelId="{4C372908-EE2F-4892-9883-FC6F416AF720}" type="pres">
      <dgm:prSet presAssocID="{EFAE2A94-59DC-40A3-8386-4AA0A969C05E}" presName="root" presStyleCnt="0">
        <dgm:presLayoutVars>
          <dgm:dir/>
          <dgm:resizeHandles val="exact"/>
        </dgm:presLayoutVars>
      </dgm:prSet>
      <dgm:spPr/>
    </dgm:pt>
    <dgm:pt modelId="{08161706-09BE-4BE2-8C65-9851A04C8905}" type="pres">
      <dgm:prSet presAssocID="{AA6DC3D6-5342-41F7-A4C8-BFA093D6440A}" presName="compNode" presStyleCnt="0"/>
      <dgm:spPr/>
    </dgm:pt>
    <dgm:pt modelId="{CAADE242-C98D-4834-AC8F-B2AF2B964058}" type="pres">
      <dgm:prSet presAssocID="{AA6DC3D6-5342-41F7-A4C8-BFA093D6440A}" presName="bgRect" presStyleLbl="bgShp" presStyleIdx="0" presStyleCnt="4"/>
      <dgm:spPr/>
    </dgm:pt>
    <dgm:pt modelId="{15A75586-1493-438F-B2CE-18341853762A}" type="pres">
      <dgm:prSet presAssocID="{AA6DC3D6-5342-41F7-A4C8-BFA093D6440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814B56B-EDC6-416B-AA49-7D1730815579}" type="pres">
      <dgm:prSet presAssocID="{AA6DC3D6-5342-41F7-A4C8-BFA093D6440A}" presName="spaceRect" presStyleCnt="0"/>
      <dgm:spPr/>
    </dgm:pt>
    <dgm:pt modelId="{C4979EB5-01C8-4F69-96E7-662013124CB8}" type="pres">
      <dgm:prSet presAssocID="{AA6DC3D6-5342-41F7-A4C8-BFA093D6440A}" presName="parTx" presStyleLbl="revTx" presStyleIdx="0" presStyleCnt="4">
        <dgm:presLayoutVars>
          <dgm:chMax val="0"/>
          <dgm:chPref val="0"/>
        </dgm:presLayoutVars>
      </dgm:prSet>
      <dgm:spPr/>
    </dgm:pt>
    <dgm:pt modelId="{D545374B-DC8D-407A-BA77-E77DA2E419A8}" type="pres">
      <dgm:prSet presAssocID="{7902881D-CAB5-4033-BCCF-1BB520E4EEFD}" presName="sibTrans" presStyleCnt="0"/>
      <dgm:spPr/>
    </dgm:pt>
    <dgm:pt modelId="{7B4208DA-CEFD-43B2-BA16-151990B22EF1}" type="pres">
      <dgm:prSet presAssocID="{57C5F83B-479A-4658-94F5-CBD769C25EE1}" presName="compNode" presStyleCnt="0"/>
      <dgm:spPr/>
    </dgm:pt>
    <dgm:pt modelId="{7182BA63-9682-4612-B1DA-CC176BD1D1A6}" type="pres">
      <dgm:prSet presAssocID="{57C5F83B-479A-4658-94F5-CBD769C25EE1}" presName="bgRect" presStyleLbl="bgShp" presStyleIdx="1" presStyleCnt="4"/>
      <dgm:spPr/>
    </dgm:pt>
    <dgm:pt modelId="{B2975D67-2C27-487E-B843-4A9B5AE6B238}" type="pres">
      <dgm:prSet presAssocID="{57C5F83B-479A-4658-94F5-CBD769C25EE1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E5BEFE12-E860-454B-A8B8-2E73A5B5D23E}" type="pres">
      <dgm:prSet presAssocID="{57C5F83B-479A-4658-94F5-CBD769C25EE1}" presName="spaceRect" presStyleCnt="0"/>
      <dgm:spPr/>
    </dgm:pt>
    <dgm:pt modelId="{145F8F1E-8613-4227-ADA9-816DDF9479DF}" type="pres">
      <dgm:prSet presAssocID="{57C5F83B-479A-4658-94F5-CBD769C25EE1}" presName="parTx" presStyleLbl="revTx" presStyleIdx="1" presStyleCnt="4">
        <dgm:presLayoutVars>
          <dgm:chMax val="0"/>
          <dgm:chPref val="0"/>
        </dgm:presLayoutVars>
      </dgm:prSet>
      <dgm:spPr/>
    </dgm:pt>
    <dgm:pt modelId="{19441CB5-8F4A-4A94-A9FC-4405264F48E5}" type="pres">
      <dgm:prSet presAssocID="{A69EE021-E4DF-49A3-A1AD-C042256062F4}" presName="sibTrans" presStyleCnt="0"/>
      <dgm:spPr/>
    </dgm:pt>
    <dgm:pt modelId="{FEBF0971-0879-4D44-8894-0DF468AFD404}" type="pres">
      <dgm:prSet presAssocID="{72DE2AED-1F5E-42B7-B394-E3851030B27A}" presName="compNode" presStyleCnt="0"/>
      <dgm:spPr/>
    </dgm:pt>
    <dgm:pt modelId="{B6C6EB74-6762-44D9-8F10-945311E93142}" type="pres">
      <dgm:prSet presAssocID="{72DE2AED-1F5E-42B7-B394-E3851030B27A}" presName="bgRect" presStyleLbl="bgShp" presStyleIdx="2" presStyleCnt="4"/>
      <dgm:spPr/>
    </dgm:pt>
    <dgm:pt modelId="{F842035E-A25A-4C01-91E8-0BDCF16F466F}" type="pres">
      <dgm:prSet presAssocID="{72DE2AED-1F5E-42B7-B394-E3851030B27A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A3A7D51-13EA-4109-99EF-A2CCAFDDC7EA}" type="pres">
      <dgm:prSet presAssocID="{72DE2AED-1F5E-42B7-B394-E3851030B27A}" presName="spaceRect" presStyleCnt="0"/>
      <dgm:spPr/>
    </dgm:pt>
    <dgm:pt modelId="{AB210907-9623-4096-BFDB-F07CDD9CA138}" type="pres">
      <dgm:prSet presAssocID="{72DE2AED-1F5E-42B7-B394-E3851030B27A}" presName="parTx" presStyleLbl="revTx" presStyleIdx="2" presStyleCnt="4">
        <dgm:presLayoutVars>
          <dgm:chMax val="0"/>
          <dgm:chPref val="0"/>
        </dgm:presLayoutVars>
      </dgm:prSet>
      <dgm:spPr/>
    </dgm:pt>
    <dgm:pt modelId="{FC6D44D7-A70D-47F1-8438-A0413D9F9BF9}" type="pres">
      <dgm:prSet presAssocID="{19A89B47-9AFD-4FD4-B66B-E36AB146F4B8}" presName="sibTrans" presStyleCnt="0"/>
      <dgm:spPr/>
    </dgm:pt>
    <dgm:pt modelId="{BEC6F52E-E5B0-4B01-8326-B88087A0AB20}" type="pres">
      <dgm:prSet presAssocID="{6460E0F3-32C5-400A-9656-E177F3D9AC0A}" presName="compNode" presStyleCnt="0"/>
      <dgm:spPr/>
    </dgm:pt>
    <dgm:pt modelId="{FAFF2577-9511-4A29-8B42-41C4E32F60E6}" type="pres">
      <dgm:prSet presAssocID="{6460E0F3-32C5-400A-9656-E177F3D9AC0A}" presName="bgRect" presStyleLbl="bgShp" presStyleIdx="3" presStyleCnt="4"/>
      <dgm:spPr/>
    </dgm:pt>
    <dgm:pt modelId="{1CD64E4E-8BC6-4720-BD06-84A5942FE62C}" type="pres">
      <dgm:prSet presAssocID="{6460E0F3-32C5-400A-9656-E177F3D9AC0A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A10F2A4B-E469-4806-9E4D-076E052080B9}" type="pres">
      <dgm:prSet presAssocID="{6460E0F3-32C5-400A-9656-E177F3D9AC0A}" presName="spaceRect" presStyleCnt="0"/>
      <dgm:spPr/>
    </dgm:pt>
    <dgm:pt modelId="{83D2DBE7-15BA-448A-A7FA-4BA6E0240FC4}" type="pres">
      <dgm:prSet presAssocID="{6460E0F3-32C5-400A-9656-E177F3D9AC0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45CE922-4CBA-4504-92AD-2EFEBB00313C}" type="presOf" srcId="{72DE2AED-1F5E-42B7-B394-E3851030B27A}" destId="{AB210907-9623-4096-BFDB-F07CDD9CA138}" srcOrd="0" destOrd="0" presId="urn:microsoft.com/office/officeart/2018/2/layout/IconVerticalSolidList"/>
    <dgm:cxn modelId="{A2D49429-973F-476D-8ED7-274FA4EA6E33}" type="presOf" srcId="{57C5F83B-479A-4658-94F5-CBD769C25EE1}" destId="{145F8F1E-8613-4227-ADA9-816DDF9479DF}" srcOrd="0" destOrd="0" presId="urn:microsoft.com/office/officeart/2018/2/layout/IconVerticalSolidList"/>
    <dgm:cxn modelId="{BD12F051-63FF-4E21-B387-39286DD6F4EA}" srcId="{EFAE2A94-59DC-40A3-8386-4AA0A969C05E}" destId="{57C5F83B-479A-4658-94F5-CBD769C25EE1}" srcOrd="1" destOrd="0" parTransId="{4A315268-126B-4919-98E1-AA5AFB390AD5}" sibTransId="{A69EE021-E4DF-49A3-A1AD-C042256062F4}"/>
    <dgm:cxn modelId="{97A18F83-805B-4A18-9540-B449342DFBC0}" srcId="{EFAE2A94-59DC-40A3-8386-4AA0A969C05E}" destId="{72DE2AED-1F5E-42B7-B394-E3851030B27A}" srcOrd="2" destOrd="0" parTransId="{1DE425FE-F806-4E53-99F1-103A876BC2B8}" sibTransId="{19A89B47-9AFD-4FD4-B66B-E36AB146F4B8}"/>
    <dgm:cxn modelId="{F69C8BBC-DA75-4A68-A8DA-D4E72CE41B8A}" srcId="{EFAE2A94-59DC-40A3-8386-4AA0A969C05E}" destId="{6460E0F3-32C5-400A-9656-E177F3D9AC0A}" srcOrd="3" destOrd="0" parTransId="{A9B7469A-B70B-4E82-BFAE-023457130CEB}" sibTransId="{5D1D2BC0-62D6-4D15-96D0-BF60E560E696}"/>
    <dgm:cxn modelId="{583B6ED8-4D9E-48EA-A67E-E33D6FCC7378}" srcId="{EFAE2A94-59DC-40A3-8386-4AA0A969C05E}" destId="{AA6DC3D6-5342-41F7-A4C8-BFA093D6440A}" srcOrd="0" destOrd="0" parTransId="{EAB53140-93AB-4D29-976D-E8321901D2DE}" sibTransId="{7902881D-CAB5-4033-BCCF-1BB520E4EEFD}"/>
    <dgm:cxn modelId="{50F514E2-A135-407A-A398-3F44F3CA6E63}" type="presOf" srcId="{AA6DC3D6-5342-41F7-A4C8-BFA093D6440A}" destId="{C4979EB5-01C8-4F69-96E7-662013124CB8}" srcOrd="0" destOrd="0" presId="urn:microsoft.com/office/officeart/2018/2/layout/IconVerticalSolidList"/>
    <dgm:cxn modelId="{2103F4E9-6C4C-4600-AF49-9BDB99A41D2F}" type="presOf" srcId="{6460E0F3-32C5-400A-9656-E177F3D9AC0A}" destId="{83D2DBE7-15BA-448A-A7FA-4BA6E0240FC4}" srcOrd="0" destOrd="0" presId="urn:microsoft.com/office/officeart/2018/2/layout/IconVerticalSolidList"/>
    <dgm:cxn modelId="{36D205F6-4C5B-4E42-AC3B-F6D1CD3E091F}" type="presOf" srcId="{EFAE2A94-59DC-40A3-8386-4AA0A969C05E}" destId="{4C372908-EE2F-4892-9883-FC6F416AF720}" srcOrd="0" destOrd="0" presId="urn:microsoft.com/office/officeart/2018/2/layout/IconVerticalSolidList"/>
    <dgm:cxn modelId="{545D6C81-B934-4C1A-AB03-7548DE38877C}" type="presParOf" srcId="{4C372908-EE2F-4892-9883-FC6F416AF720}" destId="{08161706-09BE-4BE2-8C65-9851A04C8905}" srcOrd="0" destOrd="0" presId="urn:microsoft.com/office/officeart/2018/2/layout/IconVerticalSolidList"/>
    <dgm:cxn modelId="{74954462-4E52-4991-8CE4-A37F26D38D19}" type="presParOf" srcId="{08161706-09BE-4BE2-8C65-9851A04C8905}" destId="{CAADE242-C98D-4834-AC8F-B2AF2B964058}" srcOrd="0" destOrd="0" presId="urn:microsoft.com/office/officeart/2018/2/layout/IconVerticalSolidList"/>
    <dgm:cxn modelId="{29770760-ED94-4A56-9358-650A59ADCEDD}" type="presParOf" srcId="{08161706-09BE-4BE2-8C65-9851A04C8905}" destId="{15A75586-1493-438F-B2CE-18341853762A}" srcOrd="1" destOrd="0" presId="urn:microsoft.com/office/officeart/2018/2/layout/IconVerticalSolidList"/>
    <dgm:cxn modelId="{854D7CD1-41C5-495F-8B7F-E3937279561F}" type="presParOf" srcId="{08161706-09BE-4BE2-8C65-9851A04C8905}" destId="{4814B56B-EDC6-416B-AA49-7D1730815579}" srcOrd="2" destOrd="0" presId="urn:microsoft.com/office/officeart/2018/2/layout/IconVerticalSolidList"/>
    <dgm:cxn modelId="{75B83C2E-40BC-43DC-8BB8-1D190B2D3F44}" type="presParOf" srcId="{08161706-09BE-4BE2-8C65-9851A04C8905}" destId="{C4979EB5-01C8-4F69-96E7-662013124CB8}" srcOrd="3" destOrd="0" presId="urn:microsoft.com/office/officeart/2018/2/layout/IconVerticalSolidList"/>
    <dgm:cxn modelId="{7D23935C-4955-49F2-B29F-697EC17BE6B0}" type="presParOf" srcId="{4C372908-EE2F-4892-9883-FC6F416AF720}" destId="{D545374B-DC8D-407A-BA77-E77DA2E419A8}" srcOrd="1" destOrd="0" presId="urn:microsoft.com/office/officeart/2018/2/layout/IconVerticalSolidList"/>
    <dgm:cxn modelId="{20C4565C-10C5-47EC-AE78-6453A2D0345F}" type="presParOf" srcId="{4C372908-EE2F-4892-9883-FC6F416AF720}" destId="{7B4208DA-CEFD-43B2-BA16-151990B22EF1}" srcOrd="2" destOrd="0" presId="urn:microsoft.com/office/officeart/2018/2/layout/IconVerticalSolidList"/>
    <dgm:cxn modelId="{4E9BF035-2AA4-4E2B-967A-363FA5A83F44}" type="presParOf" srcId="{7B4208DA-CEFD-43B2-BA16-151990B22EF1}" destId="{7182BA63-9682-4612-B1DA-CC176BD1D1A6}" srcOrd="0" destOrd="0" presId="urn:microsoft.com/office/officeart/2018/2/layout/IconVerticalSolidList"/>
    <dgm:cxn modelId="{E2875C13-568E-438D-BF11-E239659FDEFB}" type="presParOf" srcId="{7B4208DA-CEFD-43B2-BA16-151990B22EF1}" destId="{B2975D67-2C27-487E-B843-4A9B5AE6B238}" srcOrd="1" destOrd="0" presId="urn:microsoft.com/office/officeart/2018/2/layout/IconVerticalSolidList"/>
    <dgm:cxn modelId="{6EE95C3E-08C1-4357-BBF3-E6861A2D28FE}" type="presParOf" srcId="{7B4208DA-CEFD-43B2-BA16-151990B22EF1}" destId="{E5BEFE12-E860-454B-A8B8-2E73A5B5D23E}" srcOrd="2" destOrd="0" presId="urn:microsoft.com/office/officeart/2018/2/layout/IconVerticalSolidList"/>
    <dgm:cxn modelId="{1280D7F8-4BE2-4D02-B9F6-06BD210AA0ED}" type="presParOf" srcId="{7B4208DA-CEFD-43B2-BA16-151990B22EF1}" destId="{145F8F1E-8613-4227-ADA9-816DDF9479DF}" srcOrd="3" destOrd="0" presId="urn:microsoft.com/office/officeart/2018/2/layout/IconVerticalSolidList"/>
    <dgm:cxn modelId="{4C28254C-1E83-4802-8BAC-A3D73577EFB4}" type="presParOf" srcId="{4C372908-EE2F-4892-9883-FC6F416AF720}" destId="{19441CB5-8F4A-4A94-A9FC-4405264F48E5}" srcOrd="3" destOrd="0" presId="urn:microsoft.com/office/officeart/2018/2/layout/IconVerticalSolidList"/>
    <dgm:cxn modelId="{16049EC3-862C-4F66-93E3-F59E88BFC2E6}" type="presParOf" srcId="{4C372908-EE2F-4892-9883-FC6F416AF720}" destId="{FEBF0971-0879-4D44-8894-0DF468AFD404}" srcOrd="4" destOrd="0" presId="urn:microsoft.com/office/officeart/2018/2/layout/IconVerticalSolidList"/>
    <dgm:cxn modelId="{49284B2A-392A-4877-9882-4717A96E4321}" type="presParOf" srcId="{FEBF0971-0879-4D44-8894-0DF468AFD404}" destId="{B6C6EB74-6762-44D9-8F10-945311E93142}" srcOrd="0" destOrd="0" presId="urn:microsoft.com/office/officeart/2018/2/layout/IconVerticalSolidList"/>
    <dgm:cxn modelId="{6813817B-DA30-48C2-94BA-CC11C69929F3}" type="presParOf" srcId="{FEBF0971-0879-4D44-8894-0DF468AFD404}" destId="{F842035E-A25A-4C01-91E8-0BDCF16F466F}" srcOrd="1" destOrd="0" presId="urn:microsoft.com/office/officeart/2018/2/layout/IconVerticalSolidList"/>
    <dgm:cxn modelId="{522DD2C6-26CE-4D52-BE6C-ECFBAF2263FD}" type="presParOf" srcId="{FEBF0971-0879-4D44-8894-0DF468AFD404}" destId="{6A3A7D51-13EA-4109-99EF-A2CCAFDDC7EA}" srcOrd="2" destOrd="0" presId="urn:microsoft.com/office/officeart/2018/2/layout/IconVerticalSolidList"/>
    <dgm:cxn modelId="{2E9D946C-6949-4361-A3BD-5DC84561F077}" type="presParOf" srcId="{FEBF0971-0879-4D44-8894-0DF468AFD404}" destId="{AB210907-9623-4096-BFDB-F07CDD9CA138}" srcOrd="3" destOrd="0" presId="urn:microsoft.com/office/officeart/2018/2/layout/IconVerticalSolidList"/>
    <dgm:cxn modelId="{1BDECAAD-E1E0-4C09-90D8-239E13B8E94E}" type="presParOf" srcId="{4C372908-EE2F-4892-9883-FC6F416AF720}" destId="{FC6D44D7-A70D-47F1-8438-A0413D9F9BF9}" srcOrd="5" destOrd="0" presId="urn:microsoft.com/office/officeart/2018/2/layout/IconVerticalSolidList"/>
    <dgm:cxn modelId="{A8141106-1386-4D7C-8EF4-EE9B933D99F8}" type="presParOf" srcId="{4C372908-EE2F-4892-9883-FC6F416AF720}" destId="{BEC6F52E-E5B0-4B01-8326-B88087A0AB20}" srcOrd="6" destOrd="0" presId="urn:microsoft.com/office/officeart/2018/2/layout/IconVerticalSolidList"/>
    <dgm:cxn modelId="{3CBDBD46-9FB3-494A-BC3D-B76E9D5F85F9}" type="presParOf" srcId="{BEC6F52E-E5B0-4B01-8326-B88087A0AB20}" destId="{FAFF2577-9511-4A29-8B42-41C4E32F60E6}" srcOrd="0" destOrd="0" presId="urn:microsoft.com/office/officeart/2018/2/layout/IconVerticalSolidList"/>
    <dgm:cxn modelId="{6CFF80AC-0069-4D8B-9C37-76D76E7E991B}" type="presParOf" srcId="{BEC6F52E-E5B0-4B01-8326-B88087A0AB20}" destId="{1CD64E4E-8BC6-4720-BD06-84A5942FE62C}" srcOrd="1" destOrd="0" presId="urn:microsoft.com/office/officeart/2018/2/layout/IconVerticalSolidList"/>
    <dgm:cxn modelId="{9776CD1A-19D9-43C8-9B0D-6A39E62C8BBC}" type="presParOf" srcId="{BEC6F52E-E5B0-4B01-8326-B88087A0AB20}" destId="{A10F2A4B-E469-4806-9E4D-076E052080B9}" srcOrd="2" destOrd="0" presId="urn:microsoft.com/office/officeart/2018/2/layout/IconVerticalSolidList"/>
    <dgm:cxn modelId="{1106C852-0020-434C-A74A-C6703DD1111A}" type="presParOf" srcId="{BEC6F52E-E5B0-4B01-8326-B88087A0AB20}" destId="{83D2DBE7-15BA-448A-A7FA-4BA6E0240F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FF6A35-B766-4A65-B839-CC78041180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9B8A7A-C5D0-42FE-B1EB-1E9B7516FB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Opportunities to join working groups such as </a:t>
          </a:r>
          <a:r>
            <a:rPr lang="en-US" sz="1800" b="1" dirty="0"/>
            <a:t>EPICS core, CS-Studio, more</a:t>
          </a:r>
          <a:endParaRPr lang="en-US" sz="1800" dirty="0"/>
        </a:p>
      </dgm:t>
    </dgm:pt>
    <dgm:pt modelId="{24E62AB0-9991-4688-B884-C6F1E0A1F2EB}" type="parTrans" cxnId="{937F9264-E6E0-4897-9861-F0AB59534181}">
      <dgm:prSet/>
      <dgm:spPr/>
      <dgm:t>
        <a:bodyPr/>
        <a:lstStyle/>
        <a:p>
          <a:endParaRPr lang="en-US"/>
        </a:p>
      </dgm:t>
    </dgm:pt>
    <dgm:pt modelId="{14B25D7F-A864-497A-8C0D-A55B91BF154B}" type="sibTrans" cxnId="{937F9264-E6E0-4897-9861-F0AB59534181}">
      <dgm:prSet/>
      <dgm:spPr/>
      <dgm:t>
        <a:bodyPr/>
        <a:lstStyle/>
        <a:p>
          <a:endParaRPr lang="en-US"/>
        </a:p>
      </dgm:t>
    </dgm:pt>
    <dgm:pt modelId="{D981B673-150A-493B-91D1-1F076953CA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Send someone to a </a:t>
          </a:r>
          <a:r>
            <a:rPr lang="en-US" sz="1800" b="1" dirty="0"/>
            <a:t>code-a-thon</a:t>
          </a:r>
          <a:r>
            <a:rPr lang="en-US" sz="1800" dirty="0"/>
            <a:t> or </a:t>
          </a:r>
          <a:r>
            <a:rPr lang="en-US" sz="1800" b="1" dirty="0"/>
            <a:t>document-a-thon, </a:t>
          </a:r>
          <a:r>
            <a:rPr lang="en-US" sz="1800" dirty="0"/>
            <a:t>great learning opportunities</a:t>
          </a:r>
        </a:p>
      </dgm:t>
    </dgm:pt>
    <dgm:pt modelId="{CAE87094-CF71-4CAA-A662-5F138B3A6714}" type="parTrans" cxnId="{2D2AE0FF-9FB7-4536-B82B-8036691EE39C}">
      <dgm:prSet/>
      <dgm:spPr/>
      <dgm:t>
        <a:bodyPr/>
        <a:lstStyle/>
        <a:p>
          <a:endParaRPr lang="en-US"/>
        </a:p>
      </dgm:t>
    </dgm:pt>
    <dgm:pt modelId="{2471E906-33FC-452F-8C4A-7D9DA082FFAC}" type="sibTrans" cxnId="{2D2AE0FF-9FB7-4536-B82B-8036691EE39C}">
      <dgm:prSet/>
      <dgm:spPr/>
      <dgm:t>
        <a:bodyPr/>
        <a:lstStyle/>
        <a:p>
          <a:endParaRPr lang="en-US"/>
        </a:p>
      </dgm:t>
    </dgm:pt>
    <dgm:pt modelId="{00833D2C-BEA1-4EFE-A3EA-B12618998D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You</a:t>
          </a:r>
          <a:r>
            <a:rPr lang="en-US" sz="1800" dirty="0"/>
            <a:t> can work with international experts =&gt; develop more</a:t>
          </a:r>
          <a:r>
            <a:rPr lang="en-US" sz="1600" dirty="0"/>
            <a:t> advanced skills that benefit your professional development and your effectiveness for your home organization</a:t>
          </a:r>
        </a:p>
      </dgm:t>
    </dgm:pt>
    <dgm:pt modelId="{9358C071-09E2-4BC9-9095-957ECB0D559F}" type="parTrans" cxnId="{C0A43159-CBBE-4D76-8848-8C4941257F1F}">
      <dgm:prSet/>
      <dgm:spPr/>
      <dgm:t>
        <a:bodyPr/>
        <a:lstStyle/>
        <a:p>
          <a:endParaRPr lang="en-US"/>
        </a:p>
      </dgm:t>
    </dgm:pt>
    <dgm:pt modelId="{43446610-2566-4445-8BAC-56DCB26139E1}" type="sibTrans" cxnId="{C0A43159-CBBE-4D76-8848-8C4941257F1F}">
      <dgm:prSet/>
      <dgm:spPr/>
      <dgm:t>
        <a:bodyPr/>
        <a:lstStyle/>
        <a:p>
          <a:endParaRPr lang="en-US"/>
        </a:p>
      </dgm:t>
    </dgm:pt>
    <dgm:pt modelId="{EB5A7CFB-277E-42FE-8005-4CD180A440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Leadership, host an </a:t>
          </a:r>
          <a:r>
            <a:rPr lang="en-US" sz="1800" b="1" dirty="0"/>
            <a:t>EPICS Collaboration Meeting</a:t>
          </a:r>
          <a:r>
            <a:rPr lang="en-US" sz="1800" dirty="0"/>
            <a:t>, </a:t>
          </a:r>
          <a:r>
            <a:rPr lang="en-US" sz="1800" b="1" dirty="0"/>
            <a:t>code-a-thon</a:t>
          </a:r>
          <a:r>
            <a:rPr lang="en-US" sz="1800" dirty="0"/>
            <a:t>, </a:t>
          </a:r>
          <a:r>
            <a:rPr lang="en-US" sz="1800" b="1" dirty="0"/>
            <a:t>document-a-thon</a:t>
          </a:r>
          <a:r>
            <a:rPr lang="en-US" sz="1800" dirty="0"/>
            <a:t> or </a:t>
          </a:r>
          <a:r>
            <a:rPr lang="en-US" sz="1800" b="1" dirty="0"/>
            <a:t>developer’s meeting</a:t>
          </a:r>
          <a:endParaRPr lang="en-US" sz="1800" dirty="0"/>
        </a:p>
      </dgm:t>
    </dgm:pt>
    <dgm:pt modelId="{F60213BC-E4F3-42FF-8715-CED239DC7BF9}" type="parTrans" cxnId="{670DC506-29AD-4F53-9CAB-96D0FAFD419F}">
      <dgm:prSet/>
      <dgm:spPr/>
      <dgm:t>
        <a:bodyPr/>
        <a:lstStyle/>
        <a:p>
          <a:endParaRPr lang="en-US"/>
        </a:p>
      </dgm:t>
    </dgm:pt>
    <dgm:pt modelId="{62669677-050A-4C53-9015-85F2111598EE}" type="sibTrans" cxnId="{670DC506-29AD-4F53-9CAB-96D0FAFD419F}">
      <dgm:prSet/>
      <dgm:spPr/>
      <dgm:t>
        <a:bodyPr/>
        <a:lstStyle/>
        <a:p>
          <a:endParaRPr lang="en-US"/>
        </a:p>
      </dgm:t>
    </dgm:pt>
    <dgm:pt modelId="{48883599-FAF5-4E65-8A06-69227EB091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There is no functional collaboration without active collaborators</a:t>
          </a:r>
          <a:endParaRPr lang="en-US" sz="1800" dirty="0"/>
        </a:p>
      </dgm:t>
    </dgm:pt>
    <dgm:pt modelId="{292A9215-2B78-444F-99C0-2C7E019BDB92}" type="parTrans" cxnId="{11AC6A80-B261-43D1-8E40-2947F0BD1046}">
      <dgm:prSet/>
      <dgm:spPr/>
      <dgm:t>
        <a:bodyPr/>
        <a:lstStyle/>
        <a:p>
          <a:endParaRPr lang="en-US"/>
        </a:p>
      </dgm:t>
    </dgm:pt>
    <dgm:pt modelId="{41EE00A7-DF8A-4CAE-B404-9AF084323E03}" type="sibTrans" cxnId="{11AC6A80-B261-43D1-8E40-2947F0BD1046}">
      <dgm:prSet/>
      <dgm:spPr/>
      <dgm:t>
        <a:bodyPr/>
        <a:lstStyle/>
        <a:p>
          <a:endParaRPr lang="en-US"/>
        </a:p>
      </dgm:t>
    </dgm:pt>
    <dgm:pt modelId="{8BCA8AC5-E5AB-4482-A83A-80548EEE72E6}" type="pres">
      <dgm:prSet presAssocID="{EEFF6A35-B766-4A65-B839-CC78041180D8}" presName="root" presStyleCnt="0">
        <dgm:presLayoutVars>
          <dgm:dir/>
          <dgm:resizeHandles val="exact"/>
        </dgm:presLayoutVars>
      </dgm:prSet>
      <dgm:spPr/>
    </dgm:pt>
    <dgm:pt modelId="{87602D38-E195-47EE-B3F7-DDFA7BCCE6B0}" type="pres">
      <dgm:prSet presAssocID="{4A9B8A7A-C5D0-42FE-B1EB-1E9B7516FBEC}" presName="compNode" presStyleCnt="0"/>
      <dgm:spPr/>
    </dgm:pt>
    <dgm:pt modelId="{FDD24025-FE36-4B48-B711-64B911FEBFE0}" type="pres">
      <dgm:prSet presAssocID="{4A9B8A7A-C5D0-42FE-B1EB-1E9B7516FBEC}" presName="bgRect" presStyleLbl="bgShp" presStyleIdx="0" presStyleCnt="5"/>
      <dgm:spPr/>
    </dgm:pt>
    <dgm:pt modelId="{C0857FB2-7B1E-4456-B427-F515C1257049}" type="pres">
      <dgm:prSet presAssocID="{4A9B8A7A-C5D0-42FE-B1EB-1E9B7516FBEC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DE94CB4-CB2E-4613-8166-7EC0ACBE342C}" type="pres">
      <dgm:prSet presAssocID="{4A9B8A7A-C5D0-42FE-B1EB-1E9B7516FBEC}" presName="spaceRect" presStyleCnt="0"/>
      <dgm:spPr/>
    </dgm:pt>
    <dgm:pt modelId="{B97A5AF9-764A-4EF7-B4A3-3D92BBDAC3B0}" type="pres">
      <dgm:prSet presAssocID="{4A9B8A7A-C5D0-42FE-B1EB-1E9B7516FBEC}" presName="parTx" presStyleLbl="revTx" presStyleIdx="0" presStyleCnt="5">
        <dgm:presLayoutVars>
          <dgm:chMax val="0"/>
          <dgm:chPref val="0"/>
        </dgm:presLayoutVars>
      </dgm:prSet>
      <dgm:spPr/>
    </dgm:pt>
    <dgm:pt modelId="{14E0FD3C-1A4C-4B30-892E-27BF81F11874}" type="pres">
      <dgm:prSet presAssocID="{14B25D7F-A864-497A-8C0D-A55B91BF154B}" presName="sibTrans" presStyleCnt="0"/>
      <dgm:spPr/>
    </dgm:pt>
    <dgm:pt modelId="{F3000070-9525-4293-A7EF-D9F94A8EECC4}" type="pres">
      <dgm:prSet presAssocID="{D981B673-150A-493B-91D1-1F076953CAE2}" presName="compNode" presStyleCnt="0"/>
      <dgm:spPr/>
    </dgm:pt>
    <dgm:pt modelId="{323913C4-A62E-4645-AB17-B39F3C74A70C}" type="pres">
      <dgm:prSet presAssocID="{D981B673-150A-493B-91D1-1F076953CAE2}" presName="bgRect" presStyleLbl="bgShp" presStyleIdx="1" presStyleCnt="5"/>
      <dgm:spPr/>
    </dgm:pt>
    <dgm:pt modelId="{3D873B59-7D26-4DB7-8B54-D00CCF6BF1BD}" type="pres">
      <dgm:prSet presAssocID="{D981B673-150A-493B-91D1-1F076953CAE2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0510015E-CF54-415A-B08E-763C9509B824}" type="pres">
      <dgm:prSet presAssocID="{D981B673-150A-493B-91D1-1F076953CAE2}" presName="spaceRect" presStyleCnt="0"/>
      <dgm:spPr/>
    </dgm:pt>
    <dgm:pt modelId="{E9AD5CE2-50FA-4195-A283-5DAD171D164A}" type="pres">
      <dgm:prSet presAssocID="{D981B673-150A-493B-91D1-1F076953CAE2}" presName="parTx" presStyleLbl="revTx" presStyleIdx="1" presStyleCnt="5">
        <dgm:presLayoutVars>
          <dgm:chMax val="0"/>
          <dgm:chPref val="0"/>
        </dgm:presLayoutVars>
      </dgm:prSet>
      <dgm:spPr/>
    </dgm:pt>
    <dgm:pt modelId="{A2351367-32BF-42B9-9C90-E0958A6FC5D6}" type="pres">
      <dgm:prSet presAssocID="{2471E906-33FC-452F-8C4A-7D9DA082FFAC}" presName="sibTrans" presStyleCnt="0"/>
      <dgm:spPr/>
    </dgm:pt>
    <dgm:pt modelId="{B6BA619B-BF77-4371-9B53-6BC60F88F2FE}" type="pres">
      <dgm:prSet presAssocID="{00833D2C-BEA1-4EFE-A3EA-B12618998D8B}" presName="compNode" presStyleCnt="0"/>
      <dgm:spPr/>
    </dgm:pt>
    <dgm:pt modelId="{494DA971-BCEB-446B-9F59-E6B5F5419CC9}" type="pres">
      <dgm:prSet presAssocID="{00833D2C-BEA1-4EFE-A3EA-B12618998D8B}" presName="bgRect" presStyleLbl="bgShp" presStyleIdx="2" presStyleCnt="5"/>
      <dgm:spPr/>
    </dgm:pt>
    <dgm:pt modelId="{74B01267-94CA-43ED-9491-F83EA23759E8}" type="pres">
      <dgm:prSet presAssocID="{00833D2C-BEA1-4EFE-A3EA-B12618998D8B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673CA67-74C4-4855-8707-45DE2B1059E4}" type="pres">
      <dgm:prSet presAssocID="{00833D2C-BEA1-4EFE-A3EA-B12618998D8B}" presName="spaceRect" presStyleCnt="0"/>
      <dgm:spPr/>
    </dgm:pt>
    <dgm:pt modelId="{F4896563-222C-429F-AF9B-F4BC67A3A56A}" type="pres">
      <dgm:prSet presAssocID="{00833D2C-BEA1-4EFE-A3EA-B12618998D8B}" presName="parTx" presStyleLbl="revTx" presStyleIdx="2" presStyleCnt="5">
        <dgm:presLayoutVars>
          <dgm:chMax val="0"/>
          <dgm:chPref val="0"/>
        </dgm:presLayoutVars>
      </dgm:prSet>
      <dgm:spPr/>
    </dgm:pt>
    <dgm:pt modelId="{B3F98EC1-AF58-45A9-A7C2-C014BD38BFB6}" type="pres">
      <dgm:prSet presAssocID="{43446610-2566-4445-8BAC-56DCB26139E1}" presName="sibTrans" presStyleCnt="0"/>
      <dgm:spPr/>
    </dgm:pt>
    <dgm:pt modelId="{3FCD10AB-AB0E-4399-A87B-1FAB4FAD715A}" type="pres">
      <dgm:prSet presAssocID="{EB5A7CFB-277E-42FE-8005-4CD180A44032}" presName="compNode" presStyleCnt="0"/>
      <dgm:spPr/>
    </dgm:pt>
    <dgm:pt modelId="{17259EE3-F165-4987-9039-B430D97BA102}" type="pres">
      <dgm:prSet presAssocID="{EB5A7CFB-277E-42FE-8005-4CD180A44032}" presName="bgRect" presStyleLbl="bgShp" presStyleIdx="3" presStyleCnt="5"/>
      <dgm:spPr/>
    </dgm:pt>
    <dgm:pt modelId="{4B1A469E-28F4-43C2-9AB5-E39601A23E7C}" type="pres">
      <dgm:prSet presAssocID="{EB5A7CFB-277E-42FE-8005-4CD180A44032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308833F0-E5D5-4E06-BAC8-ACB30BABCFB7}" type="pres">
      <dgm:prSet presAssocID="{EB5A7CFB-277E-42FE-8005-4CD180A44032}" presName="spaceRect" presStyleCnt="0"/>
      <dgm:spPr/>
    </dgm:pt>
    <dgm:pt modelId="{A035E19F-25D2-4DB4-8F67-24220AC36295}" type="pres">
      <dgm:prSet presAssocID="{EB5A7CFB-277E-42FE-8005-4CD180A44032}" presName="parTx" presStyleLbl="revTx" presStyleIdx="3" presStyleCnt="5">
        <dgm:presLayoutVars>
          <dgm:chMax val="0"/>
          <dgm:chPref val="0"/>
        </dgm:presLayoutVars>
      </dgm:prSet>
      <dgm:spPr/>
    </dgm:pt>
    <dgm:pt modelId="{9915A934-86CD-463C-8427-7B46A338C057}" type="pres">
      <dgm:prSet presAssocID="{62669677-050A-4C53-9015-85F2111598EE}" presName="sibTrans" presStyleCnt="0"/>
      <dgm:spPr/>
    </dgm:pt>
    <dgm:pt modelId="{3D0D5ED0-E0F8-4EB8-8063-C6383AFE86C0}" type="pres">
      <dgm:prSet presAssocID="{48883599-FAF5-4E65-8A06-69227EB0913A}" presName="compNode" presStyleCnt="0"/>
      <dgm:spPr/>
    </dgm:pt>
    <dgm:pt modelId="{0D5B027A-73FC-4991-9D87-2FF97B38C941}" type="pres">
      <dgm:prSet presAssocID="{48883599-FAF5-4E65-8A06-69227EB0913A}" presName="bgRect" presStyleLbl="bgShp" presStyleIdx="4" presStyleCnt="5"/>
      <dgm:spPr/>
    </dgm:pt>
    <dgm:pt modelId="{D1D9C02B-9758-44F7-B77E-80239C6DB7D9}" type="pres">
      <dgm:prSet presAssocID="{48883599-FAF5-4E65-8A06-69227EB0913A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3D7F35E-EB56-4D24-9463-9FAD65E08FD4}" type="pres">
      <dgm:prSet presAssocID="{48883599-FAF5-4E65-8A06-69227EB0913A}" presName="spaceRect" presStyleCnt="0"/>
      <dgm:spPr/>
    </dgm:pt>
    <dgm:pt modelId="{617452E9-2CF8-4F6A-A1A8-C7F01BDA817E}" type="pres">
      <dgm:prSet presAssocID="{48883599-FAF5-4E65-8A06-69227EB0913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70DC506-29AD-4F53-9CAB-96D0FAFD419F}" srcId="{EEFF6A35-B766-4A65-B839-CC78041180D8}" destId="{EB5A7CFB-277E-42FE-8005-4CD180A44032}" srcOrd="3" destOrd="0" parTransId="{F60213BC-E4F3-42FF-8715-CED239DC7BF9}" sibTransId="{62669677-050A-4C53-9015-85F2111598EE}"/>
    <dgm:cxn modelId="{17FB024B-9569-491B-AAC7-FC9F8736EE15}" type="presOf" srcId="{00833D2C-BEA1-4EFE-A3EA-B12618998D8B}" destId="{F4896563-222C-429F-AF9B-F4BC67A3A56A}" srcOrd="0" destOrd="0" presId="urn:microsoft.com/office/officeart/2018/2/layout/IconVerticalSolidList"/>
    <dgm:cxn modelId="{D627F755-F53B-4F51-9AEC-F9739172014A}" type="presOf" srcId="{4A9B8A7A-C5D0-42FE-B1EB-1E9B7516FBEC}" destId="{B97A5AF9-764A-4EF7-B4A3-3D92BBDAC3B0}" srcOrd="0" destOrd="0" presId="urn:microsoft.com/office/officeart/2018/2/layout/IconVerticalSolidList"/>
    <dgm:cxn modelId="{C0A43159-CBBE-4D76-8848-8C4941257F1F}" srcId="{EEFF6A35-B766-4A65-B839-CC78041180D8}" destId="{00833D2C-BEA1-4EFE-A3EA-B12618998D8B}" srcOrd="2" destOrd="0" parTransId="{9358C071-09E2-4BC9-9095-957ECB0D559F}" sibTransId="{43446610-2566-4445-8BAC-56DCB26139E1}"/>
    <dgm:cxn modelId="{937F9264-E6E0-4897-9861-F0AB59534181}" srcId="{EEFF6A35-B766-4A65-B839-CC78041180D8}" destId="{4A9B8A7A-C5D0-42FE-B1EB-1E9B7516FBEC}" srcOrd="0" destOrd="0" parTransId="{24E62AB0-9991-4688-B884-C6F1E0A1F2EB}" sibTransId="{14B25D7F-A864-497A-8C0D-A55B91BF154B}"/>
    <dgm:cxn modelId="{5FCEDB71-E4B3-4A1E-B451-DB90CBAAAC60}" type="presOf" srcId="{EEFF6A35-B766-4A65-B839-CC78041180D8}" destId="{8BCA8AC5-E5AB-4482-A83A-80548EEE72E6}" srcOrd="0" destOrd="0" presId="urn:microsoft.com/office/officeart/2018/2/layout/IconVerticalSolidList"/>
    <dgm:cxn modelId="{11AC6A80-B261-43D1-8E40-2947F0BD1046}" srcId="{EEFF6A35-B766-4A65-B839-CC78041180D8}" destId="{48883599-FAF5-4E65-8A06-69227EB0913A}" srcOrd="4" destOrd="0" parTransId="{292A9215-2B78-444F-99C0-2C7E019BDB92}" sibTransId="{41EE00A7-DF8A-4CAE-B404-9AF084323E03}"/>
    <dgm:cxn modelId="{2102D98D-DBDF-4328-978E-B684C60F0747}" type="presOf" srcId="{EB5A7CFB-277E-42FE-8005-4CD180A44032}" destId="{A035E19F-25D2-4DB4-8F67-24220AC36295}" srcOrd="0" destOrd="0" presId="urn:microsoft.com/office/officeart/2018/2/layout/IconVerticalSolidList"/>
    <dgm:cxn modelId="{17D09DB6-D695-4830-8883-E97B4185C9DD}" type="presOf" srcId="{D981B673-150A-493B-91D1-1F076953CAE2}" destId="{E9AD5CE2-50FA-4195-A283-5DAD171D164A}" srcOrd="0" destOrd="0" presId="urn:microsoft.com/office/officeart/2018/2/layout/IconVerticalSolidList"/>
    <dgm:cxn modelId="{E1CDEADB-D724-40E2-BD9A-CCF0A94215AD}" type="presOf" srcId="{48883599-FAF5-4E65-8A06-69227EB0913A}" destId="{617452E9-2CF8-4F6A-A1A8-C7F01BDA817E}" srcOrd="0" destOrd="0" presId="urn:microsoft.com/office/officeart/2018/2/layout/IconVerticalSolidList"/>
    <dgm:cxn modelId="{2D2AE0FF-9FB7-4536-B82B-8036691EE39C}" srcId="{EEFF6A35-B766-4A65-B839-CC78041180D8}" destId="{D981B673-150A-493B-91D1-1F076953CAE2}" srcOrd="1" destOrd="0" parTransId="{CAE87094-CF71-4CAA-A662-5F138B3A6714}" sibTransId="{2471E906-33FC-452F-8C4A-7D9DA082FFAC}"/>
    <dgm:cxn modelId="{7DAA0DD5-F62E-44D6-A5C4-DDF9F7E06199}" type="presParOf" srcId="{8BCA8AC5-E5AB-4482-A83A-80548EEE72E6}" destId="{87602D38-E195-47EE-B3F7-DDFA7BCCE6B0}" srcOrd="0" destOrd="0" presId="urn:microsoft.com/office/officeart/2018/2/layout/IconVerticalSolidList"/>
    <dgm:cxn modelId="{17305FEB-2CE0-49AF-BFD9-87D73FE29819}" type="presParOf" srcId="{87602D38-E195-47EE-B3F7-DDFA7BCCE6B0}" destId="{FDD24025-FE36-4B48-B711-64B911FEBFE0}" srcOrd="0" destOrd="0" presId="urn:microsoft.com/office/officeart/2018/2/layout/IconVerticalSolidList"/>
    <dgm:cxn modelId="{92830664-05E2-456B-92EA-BE8364E4F98A}" type="presParOf" srcId="{87602D38-E195-47EE-B3F7-DDFA7BCCE6B0}" destId="{C0857FB2-7B1E-4456-B427-F515C1257049}" srcOrd="1" destOrd="0" presId="urn:microsoft.com/office/officeart/2018/2/layout/IconVerticalSolidList"/>
    <dgm:cxn modelId="{1658AFB5-F206-4B19-931D-3A710AF24432}" type="presParOf" srcId="{87602D38-E195-47EE-B3F7-DDFA7BCCE6B0}" destId="{CDE94CB4-CB2E-4613-8166-7EC0ACBE342C}" srcOrd="2" destOrd="0" presId="urn:microsoft.com/office/officeart/2018/2/layout/IconVerticalSolidList"/>
    <dgm:cxn modelId="{1CDF24C5-DC60-42E2-9CB8-0D00758C35A0}" type="presParOf" srcId="{87602D38-E195-47EE-B3F7-DDFA7BCCE6B0}" destId="{B97A5AF9-764A-4EF7-B4A3-3D92BBDAC3B0}" srcOrd="3" destOrd="0" presId="urn:microsoft.com/office/officeart/2018/2/layout/IconVerticalSolidList"/>
    <dgm:cxn modelId="{646EE942-E761-48AC-AD4A-33F0E205DD86}" type="presParOf" srcId="{8BCA8AC5-E5AB-4482-A83A-80548EEE72E6}" destId="{14E0FD3C-1A4C-4B30-892E-27BF81F11874}" srcOrd="1" destOrd="0" presId="urn:microsoft.com/office/officeart/2018/2/layout/IconVerticalSolidList"/>
    <dgm:cxn modelId="{27E71D51-DAD0-4145-9C38-9A3F524FBE87}" type="presParOf" srcId="{8BCA8AC5-E5AB-4482-A83A-80548EEE72E6}" destId="{F3000070-9525-4293-A7EF-D9F94A8EECC4}" srcOrd="2" destOrd="0" presId="urn:microsoft.com/office/officeart/2018/2/layout/IconVerticalSolidList"/>
    <dgm:cxn modelId="{BAA2F33E-5337-4484-8167-37A90C217D9D}" type="presParOf" srcId="{F3000070-9525-4293-A7EF-D9F94A8EECC4}" destId="{323913C4-A62E-4645-AB17-B39F3C74A70C}" srcOrd="0" destOrd="0" presId="urn:microsoft.com/office/officeart/2018/2/layout/IconVerticalSolidList"/>
    <dgm:cxn modelId="{F0BE8287-C5DC-4CAB-9B50-AE9CE03B8CA1}" type="presParOf" srcId="{F3000070-9525-4293-A7EF-D9F94A8EECC4}" destId="{3D873B59-7D26-4DB7-8B54-D00CCF6BF1BD}" srcOrd="1" destOrd="0" presId="urn:microsoft.com/office/officeart/2018/2/layout/IconVerticalSolidList"/>
    <dgm:cxn modelId="{ED2B1C55-0C09-4A93-A0EB-ED70E4A1312B}" type="presParOf" srcId="{F3000070-9525-4293-A7EF-D9F94A8EECC4}" destId="{0510015E-CF54-415A-B08E-763C9509B824}" srcOrd="2" destOrd="0" presId="urn:microsoft.com/office/officeart/2018/2/layout/IconVerticalSolidList"/>
    <dgm:cxn modelId="{8FA27C3D-90FB-4E35-BEFE-0D663B78492B}" type="presParOf" srcId="{F3000070-9525-4293-A7EF-D9F94A8EECC4}" destId="{E9AD5CE2-50FA-4195-A283-5DAD171D164A}" srcOrd="3" destOrd="0" presId="urn:microsoft.com/office/officeart/2018/2/layout/IconVerticalSolidList"/>
    <dgm:cxn modelId="{B9E11D8E-FD54-4EC3-A08B-41E8BF5D32B0}" type="presParOf" srcId="{8BCA8AC5-E5AB-4482-A83A-80548EEE72E6}" destId="{A2351367-32BF-42B9-9C90-E0958A6FC5D6}" srcOrd="3" destOrd="0" presId="urn:microsoft.com/office/officeart/2018/2/layout/IconVerticalSolidList"/>
    <dgm:cxn modelId="{3967DD19-6A3C-4295-9F8F-08A38412DA4B}" type="presParOf" srcId="{8BCA8AC5-E5AB-4482-A83A-80548EEE72E6}" destId="{B6BA619B-BF77-4371-9B53-6BC60F88F2FE}" srcOrd="4" destOrd="0" presId="urn:microsoft.com/office/officeart/2018/2/layout/IconVerticalSolidList"/>
    <dgm:cxn modelId="{7E7EA02E-72B9-4236-A945-D0152F85C919}" type="presParOf" srcId="{B6BA619B-BF77-4371-9B53-6BC60F88F2FE}" destId="{494DA971-BCEB-446B-9F59-E6B5F5419CC9}" srcOrd="0" destOrd="0" presId="urn:microsoft.com/office/officeart/2018/2/layout/IconVerticalSolidList"/>
    <dgm:cxn modelId="{B09F45AA-4302-4537-8A7A-6DC5B503B3E0}" type="presParOf" srcId="{B6BA619B-BF77-4371-9B53-6BC60F88F2FE}" destId="{74B01267-94CA-43ED-9491-F83EA23759E8}" srcOrd="1" destOrd="0" presId="urn:microsoft.com/office/officeart/2018/2/layout/IconVerticalSolidList"/>
    <dgm:cxn modelId="{02C04137-FAD9-4790-A63F-BDF14F6F0906}" type="presParOf" srcId="{B6BA619B-BF77-4371-9B53-6BC60F88F2FE}" destId="{4673CA67-74C4-4855-8707-45DE2B1059E4}" srcOrd="2" destOrd="0" presId="urn:microsoft.com/office/officeart/2018/2/layout/IconVerticalSolidList"/>
    <dgm:cxn modelId="{1380B268-5C37-4E78-8D14-CE376C62DD72}" type="presParOf" srcId="{B6BA619B-BF77-4371-9B53-6BC60F88F2FE}" destId="{F4896563-222C-429F-AF9B-F4BC67A3A56A}" srcOrd="3" destOrd="0" presId="urn:microsoft.com/office/officeart/2018/2/layout/IconVerticalSolidList"/>
    <dgm:cxn modelId="{693BD39A-6B77-4CE2-868D-125AA4DD1076}" type="presParOf" srcId="{8BCA8AC5-E5AB-4482-A83A-80548EEE72E6}" destId="{B3F98EC1-AF58-45A9-A7C2-C014BD38BFB6}" srcOrd="5" destOrd="0" presId="urn:microsoft.com/office/officeart/2018/2/layout/IconVerticalSolidList"/>
    <dgm:cxn modelId="{DCFCDBB1-A0DE-4F51-909E-454F938D58B5}" type="presParOf" srcId="{8BCA8AC5-E5AB-4482-A83A-80548EEE72E6}" destId="{3FCD10AB-AB0E-4399-A87B-1FAB4FAD715A}" srcOrd="6" destOrd="0" presId="urn:microsoft.com/office/officeart/2018/2/layout/IconVerticalSolidList"/>
    <dgm:cxn modelId="{C4078031-0CC1-4C7F-8F3C-7F00650959D4}" type="presParOf" srcId="{3FCD10AB-AB0E-4399-A87B-1FAB4FAD715A}" destId="{17259EE3-F165-4987-9039-B430D97BA102}" srcOrd="0" destOrd="0" presId="urn:microsoft.com/office/officeart/2018/2/layout/IconVerticalSolidList"/>
    <dgm:cxn modelId="{B6968196-AC44-4470-82D3-D8300F762F1F}" type="presParOf" srcId="{3FCD10AB-AB0E-4399-A87B-1FAB4FAD715A}" destId="{4B1A469E-28F4-43C2-9AB5-E39601A23E7C}" srcOrd="1" destOrd="0" presId="urn:microsoft.com/office/officeart/2018/2/layout/IconVerticalSolidList"/>
    <dgm:cxn modelId="{ECF42793-4E6A-4F6A-B523-CEEA132EE87B}" type="presParOf" srcId="{3FCD10AB-AB0E-4399-A87B-1FAB4FAD715A}" destId="{308833F0-E5D5-4E06-BAC8-ACB30BABCFB7}" srcOrd="2" destOrd="0" presId="urn:microsoft.com/office/officeart/2018/2/layout/IconVerticalSolidList"/>
    <dgm:cxn modelId="{E8E26442-B093-41EE-A97A-FC903408EF93}" type="presParOf" srcId="{3FCD10AB-AB0E-4399-A87B-1FAB4FAD715A}" destId="{A035E19F-25D2-4DB4-8F67-24220AC36295}" srcOrd="3" destOrd="0" presId="urn:microsoft.com/office/officeart/2018/2/layout/IconVerticalSolidList"/>
    <dgm:cxn modelId="{86A14989-566F-461B-8466-C77C1DA878DF}" type="presParOf" srcId="{8BCA8AC5-E5AB-4482-A83A-80548EEE72E6}" destId="{9915A934-86CD-463C-8427-7B46A338C057}" srcOrd="7" destOrd="0" presId="urn:microsoft.com/office/officeart/2018/2/layout/IconVerticalSolidList"/>
    <dgm:cxn modelId="{3332DCE0-6931-4A51-A336-42DB7D8847FB}" type="presParOf" srcId="{8BCA8AC5-E5AB-4482-A83A-80548EEE72E6}" destId="{3D0D5ED0-E0F8-4EB8-8063-C6383AFE86C0}" srcOrd="8" destOrd="0" presId="urn:microsoft.com/office/officeart/2018/2/layout/IconVerticalSolidList"/>
    <dgm:cxn modelId="{3E210167-3C49-4C4F-B1FD-6D82A6606550}" type="presParOf" srcId="{3D0D5ED0-E0F8-4EB8-8063-C6383AFE86C0}" destId="{0D5B027A-73FC-4991-9D87-2FF97B38C941}" srcOrd="0" destOrd="0" presId="urn:microsoft.com/office/officeart/2018/2/layout/IconVerticalSolidList"/>
    <dgm:cxn modelId="{592BF750-4845-42C4-A186-23B987ABCCD4}" type="presParOf" srcId="{3D0D5ED0-E0F8-4EB8-8063-C6383AFE86C0}" destId="{D1D9C02B-9758-44F7-B77E-80239C6DB7D9}" srcOrd="1" destOrd="0" presId="urn:microsoft.com/office/officeart/2018/2/layout/IconVerticalSolidList"/>
    <dgm:cxn modelId="{C89A18C6-48C2-4BF2-BAC4-BE98AE104D35}" type="presParOf" srcId="{3D0D5ED0-E0F8-4EB8-8063-C6383AFE86C0}" destId="{33D7F35E-EB56-4D24-9463-9FAD65E08FD4}" srcOrd="2" destOrd="0" presId="urn:microsoft.com/office/officeart/2018/2/layout/IconVerticalSolidList"/>
    <dgm:cxn modelId="{9325E701-E20A-4002-8FA4-25F9AAF422E9}" type="presParOf" srcId="{3D0D5ED0-E0F8-4EB8-8063-C6383AFE86C0}" destId="{617452E9-2CF8-4F6A-A1A8-C7F01BDA817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DE242-C98D-4834-AC8F-B2AF2B964058}">
      <dsp:nvSpPr>
        <dsp:cNvPr id="0" name=""/>
        <dsp:cNvSpPr/>
      </dsp:nvSpPr>
      <dsp:spPr>
        <a:xfrm>
          <a:off x="0" y="1838"/>
          <a:ext cx="7806069" cy="931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75586-1493-438F-B2CE-18341853762A}">
      <dsp:nvSpPr>
        <dsp:cNvPr id="0" name=""/>
        <dsp:cNvSpPr/>
      </dsp:nvSpPr>
      <dsp:spPr>
        <a:xfrm>
          <a:off x="281793" y="211436"/>
          <a:ext cx="512351" cy="5123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79EB5-01C8-4F69-96E7-662013124CB8}">
      <dsp:nvSpPr>
        <dsp:cNvPr id="0" name=""/>
        <dsp:cNvSpPr/>
      </dsp:nvSpPr>
      <dsp:spPr>
        <a:xfrm>
          <a:off x="1075937" y="1838"/>
          <a:ext cx="6730131" cy="931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89" tIns="98589" rIns="98589" bIns="985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EPICS is open source but </a:t>
          </a:r>
          <a:r>
            <a:rPr lang="en-US" sz="1800" b="1" kern="1200" dirty="0"/>
            <a:t>not free, </a:t>
          </a:r>
          <a:r>
            <a:rPr lang="en-US" sz="1800" kern="1200" dirty="0"/>
            <a:t>but also </a:t>
          </a:r>
          <a:r>
            <a:rPr lang="en-US" sz="1800" b="1" kern="1200" dirty="0"/>
            <a:t>not funded</a:t>
          </a:r>
          <a:endParaRPr lang="en-US" sz="1800" kern="1200" dirty="0"/>
        </a:p>
      </dsp:txBody>
      <dsp:txXfrm>
        <a:off x="1075937" y="1838"/>
        <a:ext cx="6730131" cy="931547"/>
      </dsp:txXfrm>
    </dsp:sp>
    <dsp:sp modelId="{7182BA63-9682-4612-B1DA-CC176BD1D1A6}">
      <dsp:nvSpPr>
        <dsp:cNvPr id="0" name=""/>
        <dsp:cNvSpPr/>
      </dsp:nvSpPr>
      <dsp:spPr>
        <a:xfrm>
          <a:off x="0" y="1166273"/>
          <a:ext cx="7806069" cy="931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75D67-2C27-487E-B843-4A9B5AE6B238}">
      <dsp:nvSpPr>
        <dsp:cNvPr id="0" name=""/>
        <dsp:cNvSpPr/>
      </dsp:nvSpPr>
      <dsp:spPr>
        <a:xfrm>
          <a:off x="281793" y="1375871"/>
          <a:ext cx="512351" cy="5123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F8F1E-8613-4227-ADA9-816DDF9479DF}">
      <dsp:nvSpPr>
        <dsp:cNvPr id="0" name=""/>
        <dsp:cNvSpPr/>
      </dsp:nvSpPr>
      <dsp:spPr>
        <a:xfrm>
          <a:off x="1075937" y="1166273"/>
          <a:ext cx="6730131" cy="931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89" tIns="98589" rIns="98589" bIns="985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Collaboration does not receive any specific on-going funding to maintain/improve the software, but this is essential for sustainability</a:t>
          </a:r>
        </a:p>
      </dsp:txBody>
      <dsp:txXfrm>
        <a:off x="1075937" y="1166273"/>
        <a:ext cx="6730131" cy="931547"/>
      </dsp:txXfrm>
    </dsp:sp>
    <dsp:sp modelId="{B6C6EB74-6762-44D9-8F10-945311E93142}">
      <dsp:nvSpPr>
        <dsp:cNvPr id="0" name=""/>
        <dsp:cNvSpPr/>
      </dsp:nvSpPr>
      <dsp:spPr>
        <a:xfrm>
          <a:off x="0" y="2330707"/>
          <a:ext cx="7806069" cy="931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2035E-A25A-4C01-91E8-0BDCF16F466F}">
      <dsp:nvSpPr>
        <dsp:cNvPr id="0" name=""/>
        <dsp:cNvSpPr/>
      </dsp:nvSpPr>
      <dsp:spPr>
        <a:xfrm>
          <a:off x="281793" y="2540306"/>
          <a:ext cx="512351" cy="5123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10907-9623-4096-BFDB-F07CDD9CA138}">
      <dsp:nvSpPr>
        <dsp:cNvPr id="0" name=""/>
        <dsp:cNvSpPr/>
      </dsp:nvSpPr>
      <dsp:spPr>
        <a:xfrm>
          <a:off x="1075937" y="2330707"/>
          <a:ext cx="6730131" cy="931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89" tIns="98589" rIns="98589" bIns="985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collaboration relies on donated labor from organizations using EPICS software</a:t>
          </a:r>
        </a:p>
      </dsp:txBody>
      <dsp:txXfrm>
        <a:off x="1075937" y="2330707"/>
        <a:ext cx="6730131" cy="931547"/>
      </dsp:txXfrm>
    </dsp:sp>
    <dsp:sp modelId="{FAFF2577-9511-4A29-8B42-41C4E32F60E6}">
      <dsp:nvSpPr>
        <dsp:cNvPr id="0" name=""/>
        <dsp:cNvSpPr/>
      </dsp:nvSpPr>
      <dsp:spPr>
        <a:xfrm>
          <a:off x="0" y="3495142"/>
          <a:ext cx="7806069" cy="931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64E4E-8BC6-4720-BD06-84A5942FE62C}">
      <dsp:nvSpPr>
        <dsp:cNvPr id="0" name=""/>
        <dsp:cNvSpPr/>
      </dsp:nvSpPr>
      <dsp:spPr>
        <a:xfrm>
          <a:off x="281793" y="3704741"/>
          <a:ext cx="512351" cy="5123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2DBE7-15BA-448A-A7FA-4BA6E0240FC4}">
      <dsp:nvSpPr>
        <dsp:cNvPr id="0" name=""/>
        <dsp:cNvSpPr/>
      </dsp:nvSpPr>
      <dsp:spPr>
        <a:xfrm>
          <a:off x="1075937" y="3495142"/>
          <a:ext cx="6730131" cy="931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89" tIns="98589" rIns="98589" bIns="9858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collaboration provides an incredible community of support (“free”, see tech-talk)</a:t>
          </a:r>
        </a:p>
      </dsp:txBody>
      <dsp:txXfrm>
        <a:off x="1075937" y="3495142"/>
        <a:ext cx="6730131" cy="931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24025-FE36-4B48-B711-64B911FEBFE0}">
      <dsp:nvSpPr>
        <dsp:cNvPr id="0" name=""/>
        <dsp:cNvSpPr/>
      </dsp:nvSpPr>
      <dsp:spPr>
        <a:xfrm>
          <a:off x="0" y="4942"/>
          <a:ext cx="11214100" cy="628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57FB2-7B1E-4456-B427-F515C1257049}">
      <dsp:nvSpPr>
        <dsp:cNvPr id="0" name=""/>
        <dsp:cNvSpPr/>
      </dsp:nvSpPr>
      <dsp:spPr>
        <a:xfrm>
          <a:off x="189980" y="146250"/>
          <a:ext cx="345757" cy="34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A5AF9-764A-4EF7-B4A3-3D92BBDAC3B0}">
      <dsp:nvSpPr>
        <dsp:cNvPr id="0" name=""/>
        <dsp:cNvSpPr/>
      </dsp:nvSpPr>
      <dsp:spPr>
        <a:xfrm>
          <a:off x="725718" y="4942"/>
          <a:ext cx="10477204" cy="64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4" tIns="68544" rIns="68544" bIns="68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Opportunities to join working groups such as </a:t>
          </a:r>
          <a:r>
            <a:rPr lang="en-US" sz="1800" b="1" kern="1200" dirty="0"/>
            <a:t>EPICS core, CS-Studio, more</a:t>
          </a:r>
          <a:endParaRPr lang="en-US" sz="1800" kern="1200" dirty="0"/>
        </a:p>
      </dsp:txBody>
      <dsp:txXfrm>
        <a:off x="725718" y="4942"/>
        <a:ext cx="10477204" cy="647661"/>
      </dsp:txXfrm>
    </dsp:sp>
    <dsp:sp modelId="{323913C4-A62E-4645-AB17-B39F3C74A70C}">
      <dsp:nvSpPr>
        <dsp:cNvPr id="0" name=""/>
        <dsp:cNvSpPr/>
      </dsp:nvSpPr>
      <dsp:spPr>
        <a:xfrm>
          <a:off x="0" y="814520"/>
          <a:ext cx="11214100" cy="628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73B59-7D26-4DB7-8B54-D00CCF6BF1BD}">
      <dsp:nvSpPr>
        <dsp:cNvPr id="0" name=""/>
        <dsp:cNvSpPr/>
      </dsp:nvSpPr>
      <dsp:spPr>
        <a:xfrm>
          <a:off x="189980" y="955828"/>
          <a:ext cx="345757" cy="34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D5CE2-50FA-4195-A283-5DAD171D164A}">
      <dsp:nvSpPr>
        <dsp:cNvPr id="0" name=""/>
        <dsp:cNvSpPr/>
      </dsp:nvSpPr>
      <dsp:spPr>
        <a:xfrm>
          <a:off x="725718" y="814520"/>
          <a:ext cx="10477204" cy="64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4" tIns="68544" rIns="68544" bIns="68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Send someone to a </a:t>
          </a:r>
          <a:r>
            <a:rPr lang="en-US" sz="1800" b="1" kern="1200" dirty="0"/>
            <a:t>code-a-thon</a:t>
          </a:r>
          <a:r>
            <a:rPr lang="en-US" sz="1800" kern="1200" dirty="0"/>
            <a:t> or </a:t>
          </a:r>
          <a:r>
            <a:rPr lang="en-US" sz="1800" b="1" kern="1200" dirty="0"/>
            <a:t>document-a-thon, </a:t>
          </a:r>
          <a:r>
            <a:rPr lang="en-US" sz="1800" kern="1200" dirty="0"/>
            <a:t>great learning opportunities</a:t>
          </a:r>
        </a:p>
      </dsp:txBody>
      <dsp:txXfrm>
        <a:off x="725718" y="814520"/>
        <a:ext cx="10477204" cy="647661"/>
      </dsp:txXfrm>
    </dsp:sp>
    <dsp:sp modelId="{494DA971-BCEB-446B-9F59-E6B5F5419CC9}">
      <dsp:nvSpPr>
        <dsp:cNvPr id="0" name=""/>
        <dsp:cNvSpPr/>
      </dsp:nvSpPr>
      <dsp:spPr>
        <a:xfrm>
          <a:off x="0" y="1624097"/>
          <a:ext cx="11214100" cy="628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01267-94CA-43ED-9491-F83EA23759E8}">
      <dsp:nvSpPr>
        <dsp:cNvPr id="0" name=""/>
        <dsp:cNvSpPr/>
      </dsp:nvSpPr>
      <dsp:spPr>
        <a:xfrm>
          <a:off x="189980" y="1765405"/>
          <a:ext cx="345757" cy="34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96563-222C-429F-AF9B-F4BC67A3A56A}">
      <dsp:nvSpPr>
        <dsp:cNvPr id="0" name=""/>
        <dsp:cNvSpPr/>
      </dsp:nvSpPr>
      <dsp:spPr>
        <a:xfrm>
          <a:off x="725718" y="1624097"/>
          <a:ext cx="10477204" cy="64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4" tIns="68544" rIns="68544" bIns="68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You</a:t>
          </a:r>
          <a:r>
            <a:rPr lang="en-US" sz="1800" kern="1200" dirty="0"/>
            <a:t> can work with international experts =&gt; develop more</a:t>
          </a:r>
          <a:r>
            <a:rPr lang="en-US" sz="1600" kern="1200" dirty="0"/>
            <a:t> advanced skills that benefit your professional development and your effectiveness for your home organization</a:t>
          </a:r>
        </a:p>
      </dsp:txBody>
      <dsp:txXfrm>
        <a:off x="725718" y="1624097"/>
        <a:ext cx="10477204" cy="647661"/>
      </dsp:txXfrm>
    </dsp:sp>
    <dsp:sp modelId="{17259EE3-F165-4987-9039-B430D97BA102}">
      <dsp:nvSpPr>
        <dsp:cNvPr id="0" name=""/>
        <dsp:cNvSpPr/>
      </dsp:nvSpPr>
      <dsp:spPr>
        <a:xfrm>
          <a:off x="0" y="2433674"/>
          <a:ext cx="11214100" cy="628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A469E-28F4-43C2-9AB5-E39601A23E7C}">
      <dsp:nvSpPr>
        <dsp:cNvPr id="0" name=""/>
        <dsp:cNvSpPr/>
      </dsp:nvSpPr>
      <dsp:spPr>
        <a:xfrm>
          <a:off x="189980" y="2574982"/>
          <a:ext cx="345757" cy="34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5E19F-25D2-4DB4-8F67-24220AC36295}">
      <dsp:nvSpPr>
        <dsp:cNvPr id="0" name=""/>
        <dsp:cNvSpPr/>
      </dsp:nvSpPr>
      <dsp:spPr>
        <a:xfrm>
          <a:off x="725718" y="2433674"/>
          <a:ext cx="10477204" cy="64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4" tIns="68544" rIns="68544" bIns="68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Leadership, host an </a:t>
          </a:r>
          <a:r>
            <a:rPr lang="en-US" sz="1800" b="1" kern="1200" dirty="0"/>
            <a:t>EPICS Collaboration Meeting</a:t>
          </a:r>
          <a:r>
            <a:rPr lang="en-US" sz="1800" kern="1200" dirty="0"/>
            <a:t>, </a:t>
          </a:r>
          <a:r>
            <a:rPr lang="en-US" sz="1800" b="1" kern="1200" dirty="0"/>
            <a:t>code-a-thon</a:t>
          </a:r>
          <a:r>
            <a:rPr lang="en-US" sz="1800" kern="1200" dirty="0"/>
            <a:t>, </a:t>
          </a:r>
          <a:r>
            <a:rPr lang="en-US" sz="1800" b="1" kern="1200" dirty="0"/>
            <a:t>document-a-thon</a:t>
          </a:r>
          <a:r>
            <a:rPr lang="en-US" sz="1800" kern="1200" dirty="0"/>
            <a:t> or </a:t>
          </a:r>
          <a:r>
            <a:rPr lang="en-US" sz="1800" b="1" kern="1200" dirty="0"/>
            <a:t>developer’s meeting</a:t>
          </a:r>
          <a:endParaRPr lang="en-US" sz="1800" kern="1200" dirty="0"/>
        </a:p>
      </dsp:txBody>
      <dsp:txXfrm>
        <a:off x="725718" y="2433674"/>
        <a:ext cx="10477204" cy="647661"/>
      </dsp:txXfrm>
    </dsp:sp>
    <dsp:sp modelId="{0D5B027A-73FC-4991-9D87-2FF97B38C941}">
      <dsp:nvSpPr>
        <dsp:cNvPr id="0" name=""/>
        <dsp:cNvSpPr/>
      </dsp:nvSpPr>
      <dsp:spPr>
        <a:xfrm>
          <a:off x="0" y="3243252"/>
          <a:ext cx="11214100" cy="628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9C02B-9758-44F7-B77E-80239C6DB7D9}">
      <dsp:nvSpPr>
        <dsp:cNvPr id="0" name=""/>
        <dsp:cNvSpPr/>
      </dsp:nvSpPr>
      <dsp:spPr>
        <a:xfrm>
          <a:off x="189980" y="3384560"/>
          <a:ext cx="345757" cy="3454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452E9-2CF8-4F6A-A1A8-C7F01BDA817E}">
      <dsp:nvSpPr>
        <dsp:cNvPr id="0" name=""/>
        <dsp:cNvSpPr/>
      </dsp:nvSpPr>
      <dsp:spPr>
        <a:xfrm>
          <a:off x="725718" y="3243252"/>
          <a:ext cx="10477204" cy="64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4" tIns="68544" rIns="68544" bIns="68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There is no functional collaboration without active collaborators</a:t>
          </a:r>
          <a:endParaRPr lang="en-US" sz="1800" kern="1200" dirty="0"/>
        </a:p>
      </dsp:txBody>
      <dsp:txXfrm>
        <a:off x="725718" y="3243252"/>
        <a:ext cx="10477204" cy="647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252C0-CC04-9C43-B2E5-92405FD67383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6B58E-FC29-BB41-B8D6-A6D42CB7C4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31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6A1AE-FDD6-999C-DDB1-4064DE51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18BB6-9AC8-9875-B234-6E4A6A084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A1396-AEBD-CC61-A5FD-A4DE86508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ED9B-0739-A810-A0EB-360CCD767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2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7B53E-2664-F164-98A4-754778A08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75EF7-543E-072A-10DC-4C658A732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00118-3B43-DFDF-CA2B-994B07FDD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D0D7-E91C-52EA-BA48-39D34CB01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6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50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95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6A1AE-FDD6-999C-DDB1-4064DE51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18BB6-9AC8-9875-B234-6E4A6A084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A1396-AEBD-CC61-A5FD-A4DE86508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ED9B-0739-A810-A0EB-360CCD767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2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0A4AD-D3F6-9A4D-8CEF-968B9C877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288ED-D8EE-AD87-CF91-4335032C3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6AF88-C152-E6FE-67D3-8DA58FCC8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EF199-945A-1A12-B76A-610283038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F1357-FE6E-92B1-61FD-3CB050DAC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DD422-8F53-4800-DA7A-C86AF04F6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8CCFC5-B282-1534-E0A8-655A09584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BAB90-5AAF-7E06-3704-833DA79F0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1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AB566-2405-D229-93B8-CD3E559EF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4CB0C-99FB-AA4B-E52C-EC8A7C545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8BCEF-5439-14B1-BE28-DFBACB788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2C80E-43ED-CC5E-EF58-FE255B14B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13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3D8F-3916-B430-7B7E-6BEE626A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9D3C9-BF62-5811-F3C5-981345610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E4210-3DF4-1E3C-A2F6-F62DFB2AC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D12F1-F3FD-9346-A42F-4D07392AE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3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8485-816D-99D9-8A5F-999205697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3E6F-7C6E-7EE7-D656-49B9CD27E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326-149B-22DE-CBB7-89C0D169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9B63C-6E17-B348-6F10-0D920102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42140-DDF6-B1CD-848C-2272E0E7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9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1CE9-6E59-895C-BBD8-EFA08BFB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B6B1F-4024-7FD6-3A27-BC6AB967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23EB3-C27B-3356-4EEC-19AF6307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D1EB6-13BC-0871-C6FE-53B153D8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87B39-B4C2-E2C1-D4B5-AC618067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0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C9039-96C6-DD09-9E9B-C59EEB786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71AAF-DA79-DD40-0C39-71775ABA3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4797E-25CE-AF15-BEE8-5B13E198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5FC10-085E-6B60-5BB4-9EA55BB6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16DA-DA7C-01C4-679C-EA9A9F2E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86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6" y="1213866"/>
            <a:ext cx="11520678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6025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5B56-B476-C30D-4C04-13971D2A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DCA42-8B0F-F5D1-3325-D4F5AC22A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79ABD-5169-2AA3-9C68-A204ABAF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F74CE-3A33-10B7-A9DE-868F6CC8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B9423-7250-C2FC-8C0F-3439B4E3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3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6ADD-8CAD-B555-6D56-E0123D6D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851C2-F850-9EEB-2BB0-FB75EA1ED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2134-8035-9011-A3AA-2157B1AE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CFB60-8808-D4A5-F8A1-0D5FD491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9A83A-5775-8929-A5CF-6789708F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2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2983-CBFD-723F-BBC6-10278F97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71E73-32C4-65CC-8A73-7C071EFDC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F199B-685F-D45A-CA46-46B74C442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636E4-3AE3-ACB2-3555-CAA0CCFD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813BC-776D-33AA-36F2-D342A3DA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9D02E-F4CC-756A-3F9F-CAA1C5D6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5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8FC2-14FB-6963-6F89-DC3F50F0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FFBE4-EC16-876C-7D05-E8E6056B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C9949-3251-7EF8-1853-D5FB15836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76061-7DC5-A421-EEF6-A740B074A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D7552-D264-8397-00D9-738631F52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31DDA7-4276-5C67-3B5F-CF0EDF66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62E65-7151-2912-EB65-BC35E89C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78986-3D53-6FB6-C6F9-42ED5332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6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911B-7C24-B781-CD0E-EAB1C1B7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DDE63-2331-D0FF-C438-50D93C7C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19F4F-88EF-ACBA-4F2C-344AAE19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032AB-07C7-4C00-3528-0F17EA01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4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DDBCC-2C6E-A0AE-02D4-C241ABCE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E3956F-5D11-388F-1E11-BF6A9722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BA6E5-1B21-88F7-6285-27A588AD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B817-068C-B360-F596-0E1661DC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BDF32-B839-D996-767E-B5C919825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52F3-BB57-166F-7F54-00A9E4F4C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D096A-89C9-BC28-2322-227796BB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4885F-50FE-1050-DD86-F62875ED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6D626-A83B-C15B-8A37-028B354F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4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2056-A34F-3BAB-CFA2-80B2125F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EB463-C7FB-0F52-34C8-31F38EE65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FB3F1-00D0-E668-702D-AEA0880C0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AF8E-3409-119E-F2E5-3E4BC3CA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300CD-E5B3-D1AE-F87C-0371EB3B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18F19-CDEC-060B-8073-E29D8353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7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F9ADA-A692-8779-B809-B9EB0430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914CD-9197-878A-0AFF-3FC423E96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A121A-7B29-E125-9E00-0DCEE1966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1CD3C-E7B4-A749-A043-1B8061D162D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F4A0-C24E-02DB-E969-E78F66555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A99F-6C3F-D51E-9EC3-50730525E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9C029-6DDD-3148-B098-45E8DD8D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6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mailto:anj@anl.gov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7441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744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pics-base/epics-base/wiki/2026-Codeathon-Project-Result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D5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A0CE57-8DCC-AFF3-439B-252B17FF6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905209"/>
            <a:ext cx="9966960" cy="1560320"/>
          </a:xfrm>
        </p:spPr>
        <p:txBody>
          <a:bodyPr>
            <a:normAutofit/>
          </a:bodyPr>
          <a:lstStyle/>
          <a:p>
            <a:r>
              <a:rPr lang="en-US" sz="5800" b="1" dirty="0">
                <a:solidFill>
                  <a:schemeClr val="accent1">
                    <a:lumMod val="50000"/>
                  </a:schemeClr>
                </a:solidFill>
              </a:rPr>
              <a:t>EPICS Council Report</a:t>
            </a:r>
            <a:endParaRPr lang="en-US" sz="4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61FA3-31CE-2F3A-371F-19CEF3AE7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406072"/>
            <a:ext cx="8767860" cy="44082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3D544E"/>
                </a:solidFill>
              </a:rPr>
              <a:t>Presented by Karen White on behalf of the EPICS Council</a:t>
            </a:r>
          </a:p>
          <a:p>
            <a:r>
              <a:rPr lang="en-US" sz="2800" dirty="0">
                <a:solidFill>
                  <a:srgbClr val="3D544E"/>
                </a:solidFill>
              </a:rPr>
              <a:t>April 22,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7049-7879-ABA9-398C-FD3E50DFB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1" r="30119"/>
          <a:stretch/>
        </p:blipFill>
        <p:spPr>
          <a:xfrm>
            <a:off x="243840" y="256540"/>
            <a:ext cx="11704320" cy="29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DC9D-7797-847B-5518-0BAD8C50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984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GB" sz="3400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B557-8284-1A7E-4E4C-A5F9C1C3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124803"/>
            <a:ext cx="4498848" cy="3584448"/>
          </a:xfrm>
        </p:spPr>
        <p:txBody>
          <a:bodyPr anchor="t">
            <a:normAutofit/>
          </a:bodyPr>
          <a:lstStyle/>
          <a:p>
            <a:r>
              <a:rPr lang="en-GB" sz="2400" dirty="0"/>
              <a:t>Thanks to participants for attending</a:t>
            </a:r>
          </a:p>
          <a:p>
            <a:r>
              <a:rPr lang="en-GB" sz="2400" dirty="0"/>
              <a:t>Thanks to Mark Heron and Diamond Management for sponsoring</a:t>
            </a:r>
          </a:p>
          <a:p>
            <a:r>
              <a:rPr lang="en-GB" sz="2400" dirty="0"/>
              <a:t>Thanks to Events Team and Diamond Comms for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CE1FF-71C2-8766-AD14-3FD0B9EC3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r="18116" b="-1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533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1BA07-9835-F9E0-4A92-35F772405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9405-2613-24F3-0751-7F2C36FD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40"/>
            <a:ext cx="10515600" cy="9540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Codeathon at Brookhaven National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26E21-1C31-2B26-7436-89475616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04" y="5639346"/>
            <a:ext cx="12218504" cy="1258884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A1B0341-CB7C-1DDC-D69A-8B7304FFF44A}"/>
              </a:ext>
            </a:extLst>
          </p:cNvPr>
          <p:cNvSpPr txBox="1">
            <a:spLocks/>
          </p:cNvSpPr>
          <p:nvPr/>
        </p:nvSpPr>
        <p:spPr>
          <a:xfrm>
            <a:off x="748509" y="1180567"/>
            <a:ext cx="10270435" cy="4126191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</a:rPr>
              <a:t>EPICS/Phoebus Codeathon &amp; Documentathon @ BNL</a:t>
            </a:r>
          </a:p>
          <a:p>
            <a:r>
              <a:rPr lang="en-US" dirty="0">
                <a:solidFill>
                  <a:schemeClr val="accent6"/>
                </a:solidFill>
              </a:rPr>
              <a:t>When and Where: </a:t>
            </a:r>
            <a:r>
              <a:rPr lang="en-US" dirty="0"/>
              <a:t>October 2026, Upton, NY</a:t>
            </a:r>
          </a:p>
          <a:p>
            <a:r>
              <a:rPr lang="en-US" dirty="0">
                <a:solidFill>
                  <a:schemeClr val="accent6"/>
                </a:solidFill>
              </a:rPr>
              <a:t>Who:</a:t>
            </a:r>
            <a:r>
              <a:rPr lang="en-US" dirty="0"/>
              <a:t> Open to all skills levels, tasks and projects for everyone</a:t>
            </a:r>
          </a:p>
          <a:p>
            <a:r>
              <a:rPr lang="en-US" dirty="0">
                <a:solidFill>
                  <a:schemeClr val="accent6"/>
                </a:solidFill>
              </a:rPr>
              <a:t>Why: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</a:rPr>
              <a:t>Learn directly from experts and core contributors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</a:rPr>
              <a:t>Accelerate development through focused, in-person collaboration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</a:rPr>
              <a:t>Improve documentation and usability for the community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</a:rPr>
              <a:t>Strengthen the EPICS and Phoebus community through shared contributions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chemeClr val="accent6"/>
                </a:solidFill>
                <a:latin typeface="Aptos" panose="020B0004020202020204" pitchFamily="34" charset="0"/>
              </a:rPr>
              <a:t>POC:</a:t>
            </a: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</a:rPr>
              <a:t> Kunal Schroff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79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CE59B-0493-C565-EFAB-DC5A6224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EF71-A8EE-7222-F1EA-02D24258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40"/>
            <a:ext cx="10515600" cy="95402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DE74C-BF41-197C-1B48-7626A6CB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04" y="5639346"/>
            <a:ext cx="12218504" cy="1258884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D5196D4-3936-64CC-269B-ED650A0BB252}"/>
              </a:ext>
            </a:extLst>
          </p:cNvPr>
          <p:cNvSpPr txBox="1">
            <a:spLocks/>
          </p:cNvSpPr>
          <p:nvPr/>
        </p:nvSpPr>
        <p:spPr>
          <a:xfrm>
            <a:off x="748509" y="978546"/>
            <a:ext cx="10270435" cy="412619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F49D-26CB-1B6E-4D92-8D640CDAF41C}"/>
              </a:ext>
            </a:extLst>
          </p:cNvPr>
          <p:cNvSpPr txBox="1"/>
          <p:nvPr/>
        </p:nvSpPr>
        <p:spPr>
          <a:xfrm>
            <a:off x="228601" y="1021522"/>
            <a:ext cx="597341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EPICS Summer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Hosted by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August 17-28,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https://indico.ess.eu/event/3921/</a:t>
            </a:r>
            <a:endParaRPr lang="en-US" sz="2200" b="1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EPICS Control Systems at USPAS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US PAS Hosted by Michigan State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July 13-17,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Instructors Kay Kasemir/Brad Webb ORNL</a:t>
            </a:r>
            <a:endParaRPr lang="en-US" sz="2200" b="1" dirty="0"/>
          </a:p>
          <a:p>
            <a:r>
              <a:rPr lang="en-US" sz="2400" b="1" dirty="0">
                <a:solidFill>
                  <a:schemeClr val="accent6"/>
                </a:solidFill>
              </a:rPr>
              <a:t>EPICS Advanced Training</a:t>
            </a:r>
            <a:endParaRPr lang="en-US" sz="2200" b="1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 development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EPICS training is available twice a year on different continents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53135-4BED-9000-9E99-7655A9085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9" y="222849"/>
            <a:ext cx="4889500" cy="3158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BCF5D-5FE1-9F8E-6478-5BBB7BF80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9" y="3470063"/>
            <a:ext cx="5116078" cy="20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6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C243-8152-6715-6026-1D345004B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2480-0C94-45BE-DBAA-40086E82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40"/>
            <a:ext cx="10515600" cy="95402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Need to move away from VxWorks? RTEMS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00049-7FF0-A9DA-ED31-1A4821B4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04" y="5639346"/>
            <a:ext cx="12218504" cy="1258884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9693A09-BC73-AF34-2734-729730A34D7F}"/>
              </a:ext>
            </a:extLst>
          </p:cNvPr>
          <p:cNvSpPr txBox="1">
            <a:spLocks/>
          </p:cNvSpPr>
          <p:nvPr/>
        </p:nvSpPr>
        <p:spPr>
          <a:xfrm>
            <a:off x="748509" y="1207144"/>
            <a:ext cx="10270435" cy="412619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300E4-586F-8604-9CB6-7E73EA1FDA6B}"/>
              </a:ext>
            </a:extLst>
          </p:cNvPr>
          <p:cNvSpPr txBox="1"/>
          <p:nvPr/>
        </p:nvSpPr>
        <p:spPr>
          <a:xfrm>
            <a:off x="563217" y="1433299"/>
            <a:ext cx="10880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laboratories who want to run production IOCs on VMEbus systems using RTEMS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RTEMS support code in EPICS and some of the RTEMS BSPs have bit-rotted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APS Controls group is hosting monthly Teams meetings of interested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Planning info is at </a:t>
            </a:r>
            <a:r>
              <a:rPr lang="en-US" sz="2400" b="1" dirty="0"/>
              <a:t>https://github.com/epics-base/epics-base/discussions/851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Contact </a:t>
            </a:r>
            <a:r>
              <a:rPr lang="en-US" sz="2400" b="1" dirty="0">
                <a:solidFill>
                  <a:schemeClr val="accent1"/>
                </a:solidFill>
              </a:rPr>
              <a:t>Andrew Johnson </a:t>
            </a:r>
            <a:r>
              <a:rPr lang="en-US" sz="2400" dirty="0"/>
              <a:t>(</a:t>
            </a:r>
            <a:r>
              <a:rPr lang="en-US" sz="2400" dirty="0">
                <a:hlinkClick r:id="rId4"/>
              </a:rPr>
              <a:t>anj@anl.gov</a:t>
            </a:r>
            <a:r>
              <a:rPr lang="en-US" sz="2400" dirty="0"/>
              <a:t>) for an invitation to join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Next meeting, 21:00 UTC on May 5th)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A0C9568-F85A-50AE-D34F-5110B360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46" y="4541151"/>
            <a:ext cx="3205054" cy="77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74831-841D-6836-387F-128233C93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62" y="4359173"/>
            <a:ext cx="3090132" cy="114844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182342A8-B0DE-8746-96B6-187674905FD7}"/>
              </a:ext>
            </a:extLst>
          </p:cNvPr>
          <p:cNvSpPr/>
          <p:nvPr/>
        </p:nvSpPr>
        <p:spPr>
          <a:xfrm>
            <a:off x="4704380" y="4762613"/>
            <a:ext cx="2230639" cy="45708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4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9D45-D58A-2610-B4EB-051B0F2B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1731"/>
            <a:ext cx="10515600" cy="107043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How do we pay for EPICS?</a:t>
            </a:r>
            <a:endParaRPr lang="en-US" dirty="0"/>
          </a:p>
        </p:txBody>
      </p:sp>
      <p:graphicFrame>
        <p:nvGraphicFramePr>
          <p:cNvPr id="2054" name="Content Placeholder 2">
            <a:extLst>
              <a:ext uri="{FF2B5EF4-FFF2-40B4-BE49-F238E27FC236}">
                <a16:creationId xmlns:a16="http://schemas.microsoft.com/office/drawing/2014/main" id="{C6730940-ECE1-51EC-F0FA-BBB56A55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264938"/>
              </p:ext>
            </p:extLst>
          </p:nvPr>
        </p:nvGraphicFramePr>
        <p:xfrm>
          <a:off x="381000" y="1054341"/>
          <a:ext cx="7806069" cy="4428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Free volunteer hands help illustration">
            <a:extLst>
              <a:ext uri="{FF2B5EF4-FFF2-40B4-BE49-F238E27FC236}">
                <a16:creationId xmlns:a16="http://schemas.microsoft.com/office/drawing/2014/main" id="{8CC97615-2D13-CDA0-0B70-F06DBEF1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142" y="2307264"/>
            <a:ext cx="3979524" cy="325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" y="5610691"/>
            <a:ext cx="12184670" cy="1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38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9D45-D58A-2610-B4EB-051B0F2B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39726"/>
            <a:ext cx="10515600" cy="824848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How can you get involved?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002AA52-7702-2B4A-3DA0-36222C02D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706019"/>
              </p:ext>
            </p:extLst>
          </p:nvPr>
        </p:nvGraphicFramePr>
        <p:xfrm>
          <a:off x="660400" y="1338197"/>
          <a:ext cx="11214100" cy="3895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651"/>
            <a:ext cx="12161520" cy="1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5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C558D-2400-DF74-CD19-9D423825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4E4EA1E-13C7-83DF-F905-881859AEC474}"/>
              </a:ext>
            </a:extLst>
          </p:cNvPr>
          <p:cNvSpPr txBox="1">
            <a:spLocks/>
          </p:cNvSpPr>
          <p:nvPr/>
        </p:nvSpPr>
        <p:spPr>
          <a:xfrm>
            <a:off x="118353" y="1681290"/>
            <a:ext cx="5091146" cy="306760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Many thanks to everyone who is attending, presenting and contributing to the work discussed at this meeting</a:t>
            </a:r>
          </a:p>
          <a:p>
            <a:r>
              <a:rPr lang="en-US" sz="2600" dirty="0"/>
              <a:t>Many thanks to </a:t>
            </a:r>
            <a:r>
              <a:rPr lang="en-US" sz="2600" b="1" dirty="0">
                <a:solidFill>
                  <a:schemeClr val="accent1"/>
                </a:solidFill>
              </a:rPr>
              <a:t>CEA Saclay </a:t>
            </a:r>
            <a:r>
              <a:rPr lang="en-US" sz="2600" dirty="0"/>
              <a:t>for a well organized and productive meeting!</a:t>
            </a:r>
          </a:p>
          <a:p>
            <a:endParaRPr lang="en-US" sz="2600" dirty="0"/>
          </a:p>
          <a:p>
            <a:pPr marL="0"/>
            <a:endParaRPr lang="en-US" sz="2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 descr="A group of people standing on a sidewalk next to a body of water&#10;&#10;AI-generated content may be incorrect.">
            <a:extLst>
              <a:ext uri="{FF2B5EF4-FFF2-40B4-BE49-F238E27FC236}">
                <a16:creationId xmlns:a16="http://schemas.microsoft.com/office/drawing/2014/main" id="{217FC6DF-0D5E-9A90-9376-A0A3B56549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4800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B09C2-DE03-5F07-E710-D6D1EB6C89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47" r="33782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9B3365-7B3D-7300-FE95-56A82071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75" y="259749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EPICS Collaboration</a:t>
            </a:r>
          </a:p>
        </p:txBody>
      </p:sp>
      <p:pic>
        <p:nvPicPr>
          <p:cNvPr id="2050" name="Picture 2" descr="Commissariat à l'énergie atomique et aux énergies ...">
            <a:extLst>
              <a:ext uri="{FF2B5EF4-FFF2-40B4-BE49-F238E27FC236}">
                <a16:creationId xmlns:a16="http://schemas.microsoft.com/office/drawing/2014/main" id="{0AF51CC1-F818-6807-BD6A-371D3AB2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" y="5059076"/>
            <a:ext cx="1740213" cy="167241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85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163F-7968-0BC0-1345-8DE8C0309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DF814-CB66-C3C1-603A-BD00CA8D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Collaboration Meetings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0384387-1FFA-A7BF-BC34-3CCCD66045AA}"/>
              </a:ext>
            </a:extLst>
          </p:cNvPr>
          <p:cNvSpPr txBox="1">
            <a:spLocks/>
          </p:cNvSpPr>
          <p:nvPr/>
        </p:nvSpPr>
        <p:spPr>
          <a:xfrm>
            <a:off x="593649" y="1825625"/>
            <a:ext cx="5502351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b="1" dirty="0"/>
              <a:t>EPICS Collaboration Meetings</a:t>
            </a:r>
            <a:endParaRPr lang="en-US" dirty="0"/>
          </a:p>
          <a:p>
            <a:r>
              <a:rPr lang="en-US" dirty="0"/>
              <a:t>2026-1 Saclay, FR April 20-24, 2026</a:t>
            </a:r>
          </a:p>
          <a:p>
            <a:pPr lvl="1"/>
            <a:r>
              <a:rPr lang="en-US" dirty="0">
                <a:hlinkClick r:id="rId3"/>
              </a:rPr>
              <a:t>https://indico.in2p3.fr/event/37441/</a:t>
            </a:r>
            <a:endParaRPr lang="en-US" dirty="0"/>
          </a:p>
          <a:p>
            <a:r>
              <a:rPr lang="en-US" dirty="0"/>
              <a:t>2026-2</a:t>
            </a:r>
          </a:p>
          <a:p>
            <a:pPr lvl="1"/>
            <a:r>
              <a:rPr lang="en-US" dirty="0"/>
              <a:t>Hosted by CSNS at IHEP, Dongguan China 11/2-7, 2026</a:t>
            </a:r>
          </a:p>
          <a:p>
            <a:pPr mar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BEF2F-004A-DF1D-0E6F-29007B9C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557" r="41193"/>
          <a:stretch>
            <a:fillRect/>
          </a:stretch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E018A-659A-CDA6-53AA-DD3385AEA6B9}"/>
              </a:ext>
            </a:extLst>
          </p:cNvPr>
          <p:cNvSpPr txBox="1"/>
          <p:nvPr/>
        </p:nvSpPr>
        <p:spPr>
          <a:xfrm>
            <a:off x="11568223" y="44763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0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C9D85F-70D7-B16D-21DC-59DA4B6F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A7C760A-6136-4871-9011-2FB33ABD36AB}"/>
              </a:ext>
            </a:extLst>
          </p:cNvPr>
          <p:cNvSpPr txBox="1">
            <a:spLocks/>
          </p:cNvSpPr>
          <p:nvPr/>
        </p:nvSpPr>
        <p:spPr>
          <a:xfrm>
            <a:off x="118810" y="1684198"/>
            <a:ext cx="5091146" cy="306760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400" dirty="0"/>
              <a:t>Spring 2026</a:t>
            </a:r>
          </a:p>
          <a:p>
            <a:pPr marL="0"/>
            <a:r>
              <a:rPr lang="en-US" sz="2400" dirty="0"/>
              <a:t>April 20-24, 2026</a:t>
            </a:r>
          </a:p>
          <a:p>
            <a:r>
              <a:rPr lang="en-US" sz="2400" dirty="0"/>
              <a:t>Hosted by CEA at Saclay</a:t>
            </a:r>
          </a:p>
          <a:p>
            <a:r>
              <a:rPr lang="en-US" sz="2400" dirty="0"/>
              <a:t>~160 participants</a:t>
            </a:r>
          </a:p>
          <a:p>
            <a:r>
              <a:rPr lang="en-US" sz="2400" dirty="0">
                <a:hlinkClick r:id="rId3"/>
              </a:rPr>
              <a:t>https://indico.in2p3.fr/event/37441/</a:t>
            </a:r>
            <a:endParaRPr lang="en-US" sz="2400" dirty="0"/>
          </a:p>
          <a:p>
            <a:r>
              <a:rPr lang="en-US" sz="2400" dirty="0"/>
              <a:t>Many thanks to our hosts for a well organized and productive meeting!</a:t>
            </a:r>
          </a:p>
          <a:p>
            <a:pPr marL="0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 descr="A group of people standing on a sidewalk next to a body of water&#10;&#10;AI-generated content may be incorrect.">
            <a:extLst>
              <a:ext uri="{FF2B5EF4-FFF2-40B4-BE49-F238E27FC236}">
                <a16:creationId xmlns:a16="http://schemas.microsoft.com/office/drawing/2014/main" id="{1DB08A04-CDDC-9A0E-1C24-3B83A7EA9D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4800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FCDD09-50AA-9B17-439A-CF6B7B12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147" r="33782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D810DA-2594-39E3-B57D-E264EB28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75" y="259749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Spring EPICS Collaboration Meeting</a:t>
            </a:r>
          </a:p>
        </p:txBody>
      </p:sp>
      <p:pic>
        <p:nvPicPr>
          <p:cNvPr id="2050" name="Picture 2" descr="Commissariat à l'énergie atomique et aux énergies ...">
            <a:extLst>
              <a:ext uri="{FF2B5EF4-FFF2-40B4-BE49-F238E27FC236}">
                <a16:creationId xmlns:a16="http://schemas.microsoft.com/office/drawing/2014/main" id="{19E8CEF2-4172-68D8-E481-A4752DF93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0" y="4824978"/>
            <a:ext cx="1955800" cy="18796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2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FB9D014-E67F-4A04-90FA-3C25465B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-1112"/>
          <a:stretch>
            <a:fillRect/>
          </a:stretch>
        </p:blipFill>
        <p:spPr>
          <a:xfrm>
            <a:off x="1828800" y="2582843"/>
            <a:ext cx="8411934" cy="40818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783D287-CF33-42F1-ADA1-732F550A6497}"/>
              </a:ext>
            </a:extLst>
          </p:cNvPr>
          <p:cNvSpPr txBox="1"/>
          <p:nvPr/>
        </p:nvSpPr>
        <p:spPr>
          <a:xfrm>
            <a:off x="638831" y="952500"/>
            <a:ext cx="1085784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CSNS will host the 2026 Fall EPICS collaboration meeting from November 2nd to 6th, during the first week of November.  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CSNS is an accelerator-based neutron source operated by the Institute of High Energy Physics under the Chinese Academy of Sciences.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9799142-9681-4246-BFC5-8AA50B220217}"/>
              </a:ext>
            </a:extLst>
          </p:cNvPr>
          <p:cNvSpPr txBox="1"/>
          <p:nvPr/>
        </p:nvSpPr>
        <p:spPr>
          <a:xfrm>
            <a:off x="638834" y="157809"/>
            <a:ext cx="920571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2026 Fall EPICS Collaboration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B97B6-BC7D-5B6B-797F-6234708C9038}"/>
              </a:ext>
            </a:extLst>
          </p:cNvPr>
          <p:cNvSpPr txBox="1"/>
          <p:nvPr/>
        </p:nvSpPr>
        <p:spPr>
          <a:xfrm>
            <a:off x="5514888" y="6094344"/>
            <a:ext cx="4725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POC: Yuliang Zhang zhangyl@ihep.ac.cn</a:t>
            </a:r>
          </a:p>
        </p:txBody>
      </p:sp>
    </p:spTree>
    <p:extLst>
      <p:ext uri="{BB962C8B-B14F-4D97-AF65-F5344CB8AC3E}">
        <p14:creationId xmlns:p14="http://schemas.microsoft.com/office/powerpoint/2010/main" val="271352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>
            <a:extLst>
              <a:ext uri="{FF2B5EF4-FFF2-40B4-BE49-F238E27FC236}">
                <a16:creationId xmlns:a16="http://schemas.microsoft.com/office/drawing/2014/main" id="{1631F1F1-AA35-4F2C-981A-6460087E7D19}"/>
              </a:ext>
            </a:extLst>
          </p:cNvPr>
          <p:cNvSpPr txBox="1"/>
          <p:nvPr/>
        </p:nvSpPr>
        <p:spPr>
          <a:xfrm>
            <a:off x="638834" y="157809"/>
            <a:ext cx="920571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Location of CSNS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83D287-CF33-42F1-ADA1-732F550A6497}"/>
              </a:ext>
            </a:extLst>
          </p:cNvPr>
          <p:cNvSpPr txBox="1"/>
          <p:nvPr/>
        </p:nvSpPr>
        <p:spPr>
          <a:xfrm>
            <a:off x="638831" y="952500"/>
            <a:ext cx="11315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CSNS is located in </a:t>
            </a:r>
            <a:r>
              <a:rPr lang="en-US" altLang="zh-CN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Dongguan</a:t>
            </a: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a city in Guangdong Province, southern China.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E760C53-558B-4449-B776-B4282FD1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825" y="2069560"/>
            <a:ext cx="6784239" cy="372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8135AA2-1990-47AD-AFD5-A4E3B1BA5500}"/>
              </a:ext>
            </a:extLst>
          </p:cNvPr>
          <p:cNvGrpSpPr/>
          <p:nvPr/>
        </p:nvGrpSpPr>
        <p:grpSpPr>
          <a:xfrm>
            <a:off x="226309" y="1598831"/>
            <a:ext cx="4981576" cy="4649959"/>
            <a:chOff x="2952749" y="1769891"/>
            <a:chExt cx="5467351" cy="5006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FFC4FE-1A3F-43E4-8167-00C419BCB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04" b="4713"/>
            <a:stretch/>
          </p:blipFill>
          <p:spPr>
            <a:xfrm>
              <a:off x="2952749" y="1769891"/>
              <a:ext cx="5467351" cy="5006500"/>
            </a:xfrm>
            <a:prstGeom prst="rect">
              <a:avLst/>
            </a:prstGeom>
          </p:spPr>
        </p:pic>
        <p:sp>
          <p:nvSpPr>
            <p:cNvPr id="14" name="星形: 五角 13">
              <a:extLst>
                <a:ext uri="{FF2B5EF4-FFF2-40B4-BE49-F238E27FC236}">
                  <a16:creationId xmlns:a16="http://schemas.microsoft.com/office/drawing/2014/main" id="{AE33E126-A4CC-4F56-8D03-6D6DEEF6BB5E}"/>
                </a:ext>
              </a:extLst>
            </p:cNvPr>
            <p:cNvSpPr/>
            <p:nvPr/>
          </p:nvSpPr>
          <p:spPr>
            <a:xfrm>
              <a:off x="5815012" y="3352800"/>
              <a:ext cx="561975" cy="523875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5457CB5-400A-44A9-8D81-ED26B209DD96}"/>
                </a:ext>
              </a:extLst>
            </p:cNvPr>
            <p:cNvSpPr txBox="1"/>
            <p:nvPr/>
          </p:nvSpPr>
          <p:spPr>
            <a:xfrm>
              <a:off x="6348413" y="3469243"/>
              <a:ext cx="909638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CSNS</a:t>
              </a:r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76B78D9-3744-4863-A753-3E40BDBB83B5}"/>
                </a:ext>
              </a:extLst>
            </p:cNvPr>
            <p:cNvSpPr txBox="1"/>
            <p:nvPr/>
          </p:nvSpPr>
          <p:spPr>
            <a:xfrm>
              <a:off x="5241690" y="2945368"/>
              <a:ext cx="1512094" cy="39765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Dongguan</a:t>
              </a:r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DD0ADD4-14D4-4855-9211-390C576F291C}"/>
                </a:ext>
              </a:extLst>
            </p:cNvPr>
            <p:cNvSpPr txBox="1"/>
            <p:nvPr/>
          </p:nvSpPr>
          <p:spPr>
            <a:xfrm>
              <a:off x="3174765" y="2693220"/>
              <a:ext cx="1659672" cy="39765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Guangzhou</a:t>
              </a:r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27A7E5E-F8F6-41F8-977F-05BC86CE37F4}"/>
                </a:ext>
              </a:extLst>
            </p:cNvPr>
            <p:cNvSpPr txBox="1"/>
            <p:nvPr/>
          </p:nvSpPr>
          <p:spPr>
            <a:xfrm>
              <a:off x="6753784" y="5331646"/>
              <a:ext cx="1666316" cy="39765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Hong Kong</a:t>
              </a:r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7968BA0-9CF1-46A4-94FE-02A9B6CDE320}"/>
                </a:ext>
              </a:extLst>
            </p:cNvPr>
            <p:cNvSpPr txBox="1"/>
            <p:nvPr/>
          </p:nvSpPr>
          <p:spPr>
            <a:xfrm>
              <a:off x="4719006" y="5672403"/>
              <a:ext cx="985613" cy="39765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Macao</a:t>
              </a: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7208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163F-7968-0BC0-1345-8DE8C0309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0B0073D4-B98D-62CE-F1BC-69EFEC06A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3" r="6624" b="-2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EF2F-004A-DF1D-0E6F-29007B9C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50" r="35186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DF814-CB66-C3C1-603A-BD00CA8D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57515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Codeathons                             Documentathons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0384387-1FFA-A7BF-BC34-3CCCD66045AA}"/>
              </a:ext>
            </a:extLst>
          </p:cNvPr>
          <p:cNvSpPr txBox="1">
            <a:spLocks/>
          </p:cNvSpPr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Codeathon/Documentathon February 2026 at Diamond Light Source</a:t>
            </a:r>
            <a:endParaRPr lang="en-US" sz="2400" b="1" dirty="0"/>
          </a:p>
          <a:p>
            <a:r>
              <a:rPr lang="en-US" sz="2400" dirty="0"/>
              <a:t>Codeathon/Documentathon (EPICS and Phoebus) October 2026 at Brookhaven National Laboratory</a:t>
            </a:r>
          </a:p>
          <a:p>
            <a:r>
              <a:rPr lang="en-US" sz="2400" dirty="0"/>
              <a:t>Documentathon Spring 2027 at European Spallation Source</a:t>
            </a:r>
          </a:p>
        </p:txBody>
      </p:sp>
    </p:spTree>
    <p:extLst>
      <p:ext uri="{BB962C8B-B14F-4D97-AF65-F5344CB8AC3E}">
        <p14:creationId xmlns:p14="http://schemas.microsoft.com/office/powerpoint/2010/main" val="82946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0E1E-A117-1B6A-7233-2219FE8E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33" y="444114"/>
            <a:ext cx="5373094" cy="428393"/>
          </a:xfrm>
        </p:spPr>
        <p:txBody>
          <a:bodyPr anchor="b">
            <a:noAutofit/>
          </a:bodyPr>
          <a:lstStyle/>
          <a:p>
            <a:r>
              <a:rPr lang="en-GB" sz="3200" b="1" dirty="0"/>
              <a:t>Codeathon 2026 at Diamond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2326F-BB6D-EF8E-D355-22B12E9FE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435073"/>
            <a:ext cx="4243589" cy="3347065"/>
          </a:xfrm>
        </p:spPr>
        <p:txBody>
          <a:bodyPr>
            <a:noAutofit/>
          </a:bodyPr>
          <a:lstStyle/>
          <a:p>
            <a:r>
              <a:rPr lang="en-GB" sz="2200" dirty="0"/>
              <a:t>23 to 27 Feb 2026</a:t>
            </a:r>
          </a:p>
          <a:p>
            <a:r>
              <a:rPr lang="en-GB" sz="2200" dirty="0"/>
              <a:t>35 registered participants</a:t>
            </a:r>
          </a:p>
          <a:p>
            <a:r>
              <a:rPr lang="en-GB" sz="2200" dirty="0"/>
              <a:t>18 institutions</a:t>
            </a:r>
          </a:p>
          <a:p>
            <a:r>
              <a:rPr lang="en-GB" sz="2200" dirty="0"/>
              <a:t>Separation in two areas:</a:t>
            </a:r>
          </a:p>
          <a:p>
            <a:pPr lvl="1"/>
            <a:r>
              <a:rPr lang="en-GB" sz="2200" dirty="0"/>
              <a:t>EPICS core developers and epics-base, lead by Andrew Johnson </a:t>
            </a:r>
          </a:p>
          <a:p>
            <a:pPr lvl="1"/>
            <a:r>
              <a:rPr lang="en-GB" sz="2200" dirty="0"/>
              <a:t>Phoebus + services / documentation lead by Kunal Shroff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B2B8D-CE6B-94D2-78EA-30F360220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r="16475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36811F-6146-853C-1F55-711F94089982}"/>
              </a:ext>
            </a:extLst>
          </p:cNvPr>
          <p:cNvSpPr txBox="1">
            <a:spLocks/>
          </p:cNvSpPr>
          <p:nvPr/>
        </p:nvSpPr>
        <p:spPr>
          <a:xfrm>
            <a:off x="640080" y="1118362"/>
            <a:ext cx="4243589" cy="1008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Diamond is UK’s national synchrotron light source located in South Oxfordshire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B5B4B-B68D-DC51-E3B5-A0511ECFEA29}"/>
              </a:ext>
            </a:extLst>
          </p:cNvPr>
          <p:cNvSpPr txBox="1"/>
          <p:nvPr/>
        </p:nvSpPr>
        <p:spPr>
          <a:xfrm>
            <a:off x="248478" y="6378742"/>
            <a:ext cx="354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Codeathon slides from Ronaldo Mercado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5B94FE-B44A-7575-5A97-52C46B57827C}"/>
              </a:ext>
            </a:extLst>
          </p:cNvPr>
          <p:cNvCxnSpPr/>
          <p:nvPr/>
        </p:nvCxnSpPr>
        <p:spPr>
          <a:xfrm>
            <a:off x="363633" y="2265430"/>
            <a:ext cx="4612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47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9695-5818-3091-957F-6FA1275C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8" y="365125"/>
            <a:ext cx="5885501" cy="1325563"/>
          </a:xfrm>
        </p:spPr>
        <p:txBody>
          <a:bodyPr/>
          <a:lstStyle/>
          <a:p>
            <a:r>
              <a:rPr lang="en-GB" dirty="0"/>
              <a:t>Codeathon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8416A-249C-8792-B594-59D438D54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8" y="1825625"/>
            <a:ext cx="588550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Planning sessions</a:t>
            </a:r>
          </a:p>
          <a:p>
            <a:pPr lvl="1"/>
            <a:r>
              <a:rPr lang="en-GB" dirty="0"/>
              <a:t>Core Developers’ meeting session on Monday</a:t>
            </a:r>
          </a:p>
          <a:p>
            <a:pPr lvl="1"/>
            <a:r>
              <a:rPr lang="en-GB" dirty="0"/>
              <a:t>Phoebus session from Monday</a:t>
            </a:r>
          </a:p>
          <a:p>
            <a:r>
              <a:rPr lang="en-GB" dirty="0"/>
              <a:t>Main event</a:t>
            </a:r>
          </a:p>
          <a:p>
            <a:pPr lvl="1"/>
            <a:r>
              <a:rPr lang="en-GB" dirty="0"/>
              <a:t>Tuesday – introductions and project selection, also tours</a:t>
            </a:r>
          </a:p>
          <a:p>
            <a:pPr lvl="1"/>
            <a:r>
              <a:rPr lang="en-GB" dirty="0"/>
              <a:t>Thursday – workshop photo + dinner</a:t>
            </a:r>
          </a:p>
          <a:p>
            <a:pPr lvl="1"/>
            <a:r>
              <a:rPr lang="en-GB" dirty="0"/>
              <a:t>Friday – closing session</a:t>
            </a:r>
          </a:p>
          <a:p>
            <a:pPr lvl="1"/>
            <a:r>
              <a:rPr lang="en-GB" dirty="0"/>
              <a:t>Coding all days</a:t>
            </a:r>
          </a:p>
          <a:p>
            <a:pPr lvl="1"/>
            <a:r>
              <a:rPr lang="en-GB" dirty="0"/>
              <a:t>Refreshments AM/PM provided</a:t>
            </a:r>
          </a:p>
          <a:p>
            <a:pPr lvl="1"/>
            <a:r>
              <a:rPr lang="en-GB" dirty="0"/>
              <a:t>Participation of colleagues from STFC on campus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D3944-2F8E-227D-E0AF-98574845F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13812"/>
          <a:stretch>
            <a:fillRect/>
          </a:stretch>
        </p:blipFill>
        <p:spPr>
          <a:xfrm>
            <a:off x="5975665" y="257577"/>
            <a:ext cx="6025249" cy="3292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95CA6-5D93-8E88-147C-3D686CD22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6" b="17018"/>
          <a:stretch>
            <a:fillRect/>
          </a:stretch>
        </p:blipFill>
        <p:spPr>
          <a:xfrm>
            <a:off x="5976337" y="3600718"/>
            <a:ext cx="6006977" cy="28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944C-C002-4242-8794-7D29D262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D78AF-A02B-FBE9-D372-08B162AE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29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hlinkClick r:id="rId2"/>
              </a:rPr>
              <a:t>https://github.com/epics-base/epics-base/wiki/2026-Codeathon-Project-Results</a:t>
            </a:r>
            <a:r>
              <a:rPr lang="en-GB" dirty="0"/>
              <a:t> </a:t>
            </a:r>
          </a:p>
          <a:p>
            <a:r>
              <a:rPr lang="en-GB" dirty="0"/>
              <a:t>Many Pull Requests were filed against these GitHub projects during the event, this is a rough count that is probably inaccurate:</a:t>
            </a:r>
          </a:p>
          <a:p>
            <a:pPr lvl="1"/>
            <a:r>
              <a:rPr lang="en-GB" dirty="0"/>
              <a:t>epics-base - 20</a:t>
            </a:r>
          </a:p>
          <a:p>
            <a:pPr lvl="1"/>
            <a:r>
              <a:rPr lang="en-GB" dirty="0"/>
              <a:t>epics-docs - 4</a:t>
            </a:r>
          </a:p>
          <a:p>
            <a:pPr lvl="1"/>
            <a:r>
              <a:rPr lang="en-GB" dirty="0"/>
              <a:t>pvxs - 1</a:t>
            </a:r>
          </a:p>
          <a:p>
            <a:pPr lvl="1"/>
            <a:r>
              <a:rPr lang="en-GB" dirty="0"/>
              <a:t>asyn - 1</a:t>
            </a:r>
          </a:p>
          <a:p>
            <a:pPr lvl="1"/>
            <a:r>
              <a:rPr lang="en-GB" dirty="0"/>
              <a:t>areaDetector - 3</a:t>
            </a:r>
          </a:p>
          <a:p>
            <a:pPr lvl="1"/>
            <a:r>
              <a:rPr lang="en-GB" dirty="0"/>
              <a:t>caPutLog - 1</a:t>
            </a:r>
          </a:p>
          <a:p>
            <a:pPr lvl="1"/>
            <a:r>
              <a:rPr lang="en-GB" dirty="0"/>
              <a:t>CSS Phoebus – 10</a:t>
            </a:r>
          </a:p>
          <a:p>
            <a:r>
              <a:rPr lang="en-GB" dirty="0"/>
              <a:t>Opportunity to discuss documentation and merging of documentation from epics-base and epics-docs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82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16352</TotalTime>
  <Words>1434</Words>
  <Application>Microsoft Macintosh PowerPoint</Application>
  <PresentationFormat>Widescreen</PresentationFormat>
  <Paragraphs>169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Times New Roman</vt:lpstr>
      <vt:lpstr>Office Theme</vt:lpstr>
      <vt:lpstr>EPICS Council Report</vt:lpstr>
      <vt:lpstr>Collaboration Meetings</vt:lpstr>
      <vt:lpstr>Spring EPICS Collaboration Meeting</vt:lpstr>
      <vt:lpstr>PowerPoint Presentation</vt:lpstr>
      <vt:lpstr>PowerPoint Presentation</vt:lpstr>
      <vt:lpstr>Codeathons                             Documentathons</vt:lpstr>
      <vt:lpstr>Codeathon 2026 at Diamond</vt:lpstr>
      <vt:lpstr>Codeathon week</vt:lpstr>
      <vt:lpstr>Results</vt:lpstr>
      <vt:lpstr>Thanks</vt:lpstr>
      <vt:lpstr>Codeathon at Brookhaven National Laboratory</vt:lpstr>
      <vt:lpstr>Training</vt:lpstr>
      <vt:lpstr>Need to move away from VxWorks? RTEMS</vt:lpstr>
      <vt:lpstr>How do we pay for EPICS?</vt:lpstr>
      <vt:lpstr>How can you get involved?</vt:lpstr>
      <vt:lpstr>EPICS Collaboration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from EPICS Council</dc:title>
  <dc:creator>White, Karen S.</dc:creator>
  <cp:lastModifiedBy>White, Karen S.</cp:lastModifiedBy>
  <cp:revision>79</cp:revision>
  <cp:lastPrinted>2026-02-11T16:52:55Z</cp:lastPrinted>
  <dcterms:created xsi:type="dcterms:W3CDTF">2022-09-20T12:13:27Z</dcterms:created>
  <dcterms:modified xsi:type="dcterms:W3CDTF">2026-04-22T09:38:46Z</dcterms:modified>
</cp:coreProperties>
</file>