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11"/>
  </p:notesMasterIdLst>
  <p:handoutMasterIdLst>
    <p:handoutMasterId r:id="rId12"/>
  </p:handoutMasterIdLst>
  <p:sldIdLst>
    <p:sldId id="2147481337" r:id="rId2"/>
    <p:sldId id="2147469130" r:id="rId3"/>
    <p:sldId id="2147481351" r:id="rId4"/>
    <p:sldId id="2147481355" r:id="rId5"/>
    <p:sldId id="2147481356" r:id="rId6"/>
    <p:sldId id="2147481357" r:id="rId7"/>
    <p:sldId id="2147481359" r:id="rId8"/>
    <p:sldId id="2147481358" r:id="rId9"/>
    <p:sldId id="214748134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C397"/>
    <a:srgbClr val="87E2D2"/>
    <a:srgbClr val="92E1DA"/>
    <a:srgbClr val="90E1BE"/>
    <a:srgbClr val="74EDC5"/>
    <a:srgbClr val="7DBA00"/>
    <a:srgbClr val="FF9E1B"/>
    <a:srgbClr val="ECECEC"/>
    <a:srgbClr val="4E008E"/>
    <a:srgbClr val="B500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80884"/>
  </p:normalViewPr>
  <p:slideViewPr>
    <p:cSldViewPr snapToGrid="0">
      <p:cViewPr varScale="1">
        <p:scale>
          <a:sx n="102" d="100"/>
          <a:sy n="102" d="100"/>
        </p:scale>
        <p:origin x="2152" y="18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microsoft.com/office/2018/10/relationships/authors" Targe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4/17/26</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4/17/26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a:xfrm>
            <a:off x="685800" y="4400550"/>
            <a:ext cx="5486400" cy="3774460"/>
          </a:xfrm>
        </p:spPr>
        <p:txBody>
          <a:bodyPr/>
          <a:lstStyle/>
          <a:p>
            <a:pPr marL="628650" lvl="1" indent="-171450">
              <a:lnSpc>
                <a:spcPct val="90000"/>
              </a:lnSpc>
              <a:spcBef>
                <a:spcPts val="1200"/>
              </a:spcBef>
              <a:spcAft>
                <a:spcPts val="60"/>
              </a:spcAft>
              <a:buFont typeface="Arial" panose="020B0604020202020204" pitchFamily="34" charset="0"/>
              <a:buChar char="•"/>
            </a:pPr>
            <a:endParaRPr lang="en-US" b="0" dirty="0">
              <a:latin typeface="Aptos Light" panose="020B0004020202020204" pitchFamily="34" charset="0"/>
              <a:ea typeface="Aptos" panose="02000000000000000000" pitchFamily="2" charset="0"/>
            </a:endParaRPr>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dirty="0"/>
          </a:p>
        </p:txBody>
      </p:sp>
    </p:spTree>
    <p:extLst>
      <p:ext uri="{BB962C8B-B14F-4D97-AF65-F5344CB8AC3E}">
        <p14:creationId xmlns:p14="http://schemas.microsoft.com/office/powerpoint/2010/main" val="4034575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Time for an overhaul, EPICS 3=&gt;7 during operations</a:t>
            </a:r>
          </a:p>
        </p:txBody>
      </p:sp>
      <p:sp>
        <p:nvSpPr>
          <p:cNvPr id="4" name="Slide Number Placeholder 3"/>
          <p:cNvSpPr>
            <a:spLocks noGrp="1"/>
          </p:cNvSpPr>
          <p:nvPr>
            <p:ph type="sldNum" sz="quarter" idx="5"/>
          </p:nvPr>
        </p:nvSpPr>
        <p:spPr/>
        <p:txBody>
          <a:bodyPr/>
          <a:lstStyle/>
          <a:p>
            <a:fld id="{CEEA2CD3-FB95-D94F-9F04-F9F995EAB822}" type="slidenum">
              <a:rPr lang="en-US" smtClean="0"/>
              <a:pPr/>
              <a:t>2</a:t>
            </a:fld>
            <a:endParaRPr lang="en-US" dirty="0"/>
          </a:p>
        </p:txBody>
      </p:sp>
    </p:spTree>
    <p:extLst>
      <p:ext uri="{BB962C8B-B14F-4D97-AF65-F5344CB8AC3E}">
        <p14:creationId xmlns:p14="http://schemas.microsoft.com/office/powerpoint/2010/main" val="2280473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EPICS 3 is no longer supported – it gets harder to do everything yourself as systems get older</a:t>
            </a:r>
          </a:p>
          <a:p>
            <a:pPr marL="285750" indent="-285750">
              <a:buFont typeface="Arial" panose="020B0604020202020204" pitchFamily="34" charset="0"/>
              <a:buChar char="•"/>
            </a:pPr>
            <a:r>
              <a:rPr lang="en-US" dirty="0"/>
              <a:t>New pvAccess network protocol – can transport complex data types</a:t>
            </a:r>
          </a:p>
          <a:p>
            <a:pPr marL="285750" indent="-285750">
              <a:buFont typeface="Arial" panose="020B0604020202020204" pitchFamily="34" charset="0"/>
              <a:buChar char="•"/>
            </a:pPr>
            <a:r>
              <a:rPr lang="en-US" dirty="0"/>
              <a:t>Support for more diverse data structures (normative types, areaDetector, images)</a:t>
            </a:r>
          </a:p>
          <a:p>
            <a:pPr marL="285750" indent="-285750">
              <a:buFont typeface="Arial" panose="020B0604020202020204" pitchFamily="34" charset="0"/>
              <a:buChar char="•"/>
            </a:pPr>
            <a:r>
              <a:rPr lang="en-US" dirty="0"/>
              <a:t>Data structures transferred as a unit (matrices, images, waveforms)</a:t>
            </a:r>
          </a:p>
          <a:p>
            <a:pPr marL="285750" indent="-285750">
              <a:buFont typeface="Arial" panose="020B0604020202020204" pitchFamily="34" charset="0"/>
              <a:buChar char="•"/>
            </a:pPr>
            <a:r>
              <a:rPr lang="en-US" dirty="0"/>
              <a:t>Much faster data transfer</a:t>
            </a:r>
          </a:p>
          <a:p>
            <a:pPr marL="285750" indent="-285750">
              <a:buFont typeface="Arial" panose="020B0604020202020204" pitchFamily="34" charset="0"/>
              <a:buChar char="•"/>
            </a:pPr>
            <a:r>
              <a:rPr lang="en-US" dirty="0"/>
              <a:t>Will accommodate new EPICS security features, meet cyber regulations</a:t>
            </a:r>
          </a:p>
          <a:p>
            <a:endParaRPr lang="en-US" dirty="0"/>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3</a:t>
            </a:fld>
            <a:endParaRPr lang="en-US" dirty="0"/>
          </a:p>
        </p:txBody>
      </p:sp>
    </p:spTree>
    <p:extLst>
      <p:ext uri="{BB962C8B-B14F-4D97-AF65-F5344CB8AC3E}">
        <p14:creationId xmlns:p14="http://schemas.microsoft.com/office/powerpoint/2010/main" val="4023680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With large EPICS 3 operational system, upgrading to EPICS 7 can be a lot of work</a:t>
            </a:r>
          </a:p>
          <a:p>
            <a:pPr marL="285750" indent="-285750">
              <a:buFont typeface="Arial" panose="020B0604020202020204" pitchFamily="34" charset="0"/>
              <a:buChar char="•"/>
            </a:pPr>
            <a:r>
              <a:rPr lang="en-US" dirty="0"/>
              <a:t>The beauty of EPICS: Layered architecture of EPICS makes it possible to migrate without an extended shutdown period</a:t>
            </a:r>
          </a:p>
          <a:p>
            <a:pPr marL="285750" indent="-285750">
              <a:buFont typeface="Arial" panose="020B0604020202020204" pitchFamily="34" charset="0"/>
              <a:buChar char="•"/>
            </a:pPr>
            <a:r>
              <a:rPr lang="en-US" dirty="0"/>
              <a:t>EPICS 7 runs happily alongside EPICS 3 which makes a phased approach possible</a:t>
            </a:r>
          </a:p>
          <a:p>
            <a:pPr marL="285750" indent="-285750">
              <a:buFont typeface="Arial" panose="020B0604020202020204" pitchFamily="34" charset="0"/>
              <a:buChar char="•"/>
            </a:pPr>
            <a:r>
              <a:rPr lang="en-US" dirty="0"/>
              <a:t>Recommend first establishing a test environment where you can build and test EPICS 7</a:t>
            </a:r>
          </a:p>
          <a:p>
            <a:pPr marL="285750" indent="-285750">
              <a:buFont typeface="Arial" panose="020B0604020202020204" pitchFamily="34" charset="0"/>
              <a:buChar char="•"/>
            </a:pPr>
            <a:r>
              <a:rPr lang="en-US" dirty="0"/>
              <a:t>What needs to change?</a:t>
            </a:r>
          </a:p>
          <a:p>
            <a:pPr marL="971550" lvl="1" indent="-285750"/>
            <a:r>
              <a:rPr lang="en-US" dirty="0"/>
              <a:t>All IOCs</a:t>
            </a:r>
          </a:p>
          <a:p>
            <a:pPr marL="971550" lvl="1" indent="-285750"/>
            <a:r>
              <a:rPr lang="en-US" dirty="0"/>
              <a:t>Some clients</a:t>
            </a:r>
          </a:p>
          <a:p>
            <a:pPr marL="971550" lvl="1" indent="-285750"/>
            <a:r>
              <a:rPr lang="en-US" dirty="0"/>
              <a:t>New network protocol</a:t>
            </a:r>
          </a:p>
        </p:txBody>
      </p:sp>
      <p:sp>
        <p:nvSpPr>
          <p:cNvPr id="4" name="Slide Number Placeholder 3"/>
          <p:cNvSpPr>
            <a:spLocks noGrp="1"/>
          </p:cNvSpPr>
          <p:nvPr>
            <p:ph type="sldNum" sz="quarter" idx="5"/>
          </p:nvPr>
        </p:nvSpPr>
        <p:spPr/>
        <p:txBody>
          <a:bodyPr/>
          <a:lstStyle/>
          <a:p>
            <a:fld id="{CEEA2CD3-FB95-D94F-9F04-F9F995EAB822}" type="slidenum">
              <a:rPr lang="en-US" smtClean="0"/>
              <a:pPr/>
              <a:t>4</a:t>
            </a:fld>
            <a:endParaRPr lang="en-US" dirty="0"/>
          </a:p>
        </p:txBody>
      </p:sp>
    </p:spTree>
    <p:extLst>
      <p:ext uri="{BB962C8B-B14F-4D97-AF65-F5344CB8AC3E}">
        <p14:creationId xmlns:p14="http://schemas.microsoft.com/office/powerpoint/2010/main" val="720111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the time for automated test/build/deploy broadly</a:t>
            </a:r>
          </a:p>
          <a:p>
            <a:r>
              <a:rPr lang="en-US" dirty="0"/>
              <a:t>Many IOCs/clients transition smoothly, some need more work</a:t>
            </a:r>
          </a:p>
          <a:p>
            <a:r>
              <a:rPr lang="en-US" dirty="0"/>
              <a:t>Good code management tools and practices</a:t>
            </a:r>
          </a:p>
        </p:txBody>
      </p:sp>
      <p:sp>
        <p:nvSpPr>
          <p:cNvPr id="4" name="Slide Number Placeholder 3"/>
          <p:cNvSpPr>
            <a:spLocks noGrp="1"/>
          </p:cNvSpPr>
          <p:nvPr>
            <p:ph type="sldNum" sz="quarter" idx="5"/>
          </p:nvPr>
        </p:nvSpPr>
        <p:spPr/>
        <p:txBody>
          <a:bodyPr/>
          <a:lstStyle/>
          <a:p>
            <a:fld id="{CEEA2CD3-FB95-D94F-9F04-F9F995EAB822}" type="slidenum">
              <a:rPr lang="en-US" smtClean="0"/>
              <a:pPr/>
              <a:t>5</a:t>
            </a:fld>
            <a:endParaRPr lang="en-US" dirty="0"/>
          </a:p>
        </p:txBody>
      </p:sp>
    </p:spTree>
    <p:extLst>
      <p:ext uri="{BB962C8B-B14F-4D97-AF65-F5344CB8AC3E}">
        <p14:creationId xmlns:p14="http://schemas.microsoft.com/office/powerpoint/2010/main" val="2136643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EDM does not support pvAccess, need to convert all screens to Phoebes and get people to stop adding more edm screens </a:t>
            </a:r>
            <a:r>
              <a:rPr lang="en-US" dirty="0">
                <a:sym typeface="Wingdings" pitchFamily="2" charset="2"/>
              </a:rPr>
              <a:t></a:t>
            </a:r>
          </a:p>
          <a:p>
            <a:pPr marL="285750" indent="-285750">
              <a:buFont typeface="Arial" panose="020B0604020202020204" pitchFamily="34" charset="0"/>
              <a:buChar char="•"/>
            </a:pPr>
            <a:r>
              <a:rPr lang="en-US" dirty="0">
                <a:sym typeface="Wingdings" pitchFamily="2" charset="2"/>
              </a:rPr>
              <a:t>EPICS is flexible (more beauty of EPICS) so others can add clients, features (may not be under control group control),harder to corral</a:t>
            </a:r>
          </a:p>
          <a:p>
            <a:pPr marL="285750" indent="-285750">
              <a:buFont typeface="Arial" panose="020B0604020202020204" pitchFamily="34" charset="0"/>
              <a:buChar char="•"/>
            </a:pPr>
            <a:r>
              <a:rPr lang="en-US" dirty="0">
                <a:sym typeface="Wingdings" pitchFamily="2" charset="2"/>
              </a:rPr>
              <a:t>Donated Python scripts are everywhere (EPICS is flexible. Allowing users to add code and functionality), now try to get all these doners to update their code for any reason. (how many???)</a:t>
            </a:r>
          </a:p>
          <a:p>
            <a:pPr marL="285750" indent="-285750">
              <a:buFont typeface="Arial" panose="020B0604020202020204" pitchFamily="34" charset="0"/>
              <a:buChar char="•"/>
            </a:pPr>
            <a:r>
              <a:rPr lang="en-US" dirty="0"/>
              <a:t>Bridge software (bringing other data to EPICS PV (PLCs, LabView)</a:t>
            </a:r>
          </a:p>
          <a:p>
            <a:pPr marL="285750" indent="-285750">
              <a:buFont typeface="Arial" panose="020B0604020202020204" pitchFamily="34" charset="0"/>
              <a:buChar char="•"/>
            </a:pPr>
            <a:r>
              <a:rPr lang="en-US" dirty="0"/>
              <a:t>High Level Applications software (XAL, ..)</a:t>
            </a:r>
          </a:p>
          <a:p>
            <a:pPr marL="285750" indent="-285750">
              <a:buFont typeface="Arial" panose="020B0604020202020204" pitchFamily="34" charset="0"/>
              <a:buChar char="•"/>
            </a:pPr>
            <a:r>
              <a:rPr lang="en-US" dirty="0"/>
              <a:t>If you have hundreds or more IOCs and clients, this incremental approach will take many maintenance days and outages</a:t>
            </a:r>
          </a:p>
          <a:p>
            <a:pPr marL="285750" indent="-285750">
              <a:buFont typeface="Arial" panose="020B0604020202020204" pitchFamily="34" charset="0"/>
              <a:buChar char="•"/>
            </a:pPr>
            <a:endParaRPr lang="en-US" dirty="0">
              <a:sym typeface="Wingdings" pitchFamily="2" charset="2"/>
            </a:endParaRPr>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6</a:t>
            </a:fld>
            <a:endParaRPr lang="en-US" dirty="0"/>
          </a:p>
        </p:txBody>
      </p:sp>
    </p:spTree>
    <p:extLst>
      <p:ext uri="{BB962C8B-B14F-4D97-AF65-F5344CB8AC3E}">
        <p14:creationId xmlns:p14="http://schemas.microsoft.com/office/powerpoint/2010/main" val="1333072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7</a:t>
            </a:fld>
            <a:endParaRPr lang="en-US" dirty="0"/>
          </a:p>
        </p:txBody>
      </p:sp>
    </p:spTree>
    <p:extLst>
      <p:ext uri="{BB962C8B-B14F-4D97-AF65-F5344CB8AC3E}">
        <p14:creationId xmlns:p14="http://schemas.microsoft.com/office/powerpoint/2010/main" val="1286815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NS | Standard">
    <p:spTree>
      <p:nvGrpSpPr>
        <p:cNvPr id="1" name=""/>
        <p:cNvGrpSpPr/>
        <p:nvPr/>
      </p:nvGrpSpPr>
      <p:grpSpPr>
        <a:xfrm>
          <a:off x="0" y="0"/>
          <a:ext cx="0" cy="0"/>
          <a:chOff x="0" y="0"/>
          <a:chExt cx="0" cy="0"/>
        </a:xfrm>
      </p:grpSpPr>
      <p:pic>
        <p:nvPicPr>
          <p:cNvPr id="9" name="Picture 8"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23605ACD-41F8-B102-BD71-359116C767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3"/>
            <a:stretch>
              <a:fillRect/>
            </a:stretch>
          </p:blipFill>
          <p:spPr>
            <a:xfrm>
              <a:off x="1177351" y="5301081"/>
              <a:ext cx="1526303" cy="438406"/>
            </a:xfrm>
            <a:prstGeom prst="rect">
              <a:avLst/>
            </a:prstGeom>
          </p:spPr>
        </p:pic>
      </p:grpSp>
      <p:pic>
        <p:nvPicPr>
          <p:cNvPr id="8" name="Picture 7" descr="A green text on a black background&#10;&#10;Description automatically generated">
            <a:extLst>
              <a:ext uri="{FF2B5EF4-FFF2-40B4-BE49-F238E27FC236}">
                <a16:creationId xmlns:a16="http://schemas.microsoft.com/office/drawing/2014/main" id="{CE5F83F0-C855-D604-9187-C2557574248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dirty="0"/>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dirty="0"/>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dirty="0"/>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pic>
        <p:nvPicPr>
          <p:cNvPr id="2" name="Picture 1" descr="White text on a black background&#10;&#10;Description automatically generated">
            <a:extLst>
              <a:ext uri="{FF2B5EF4-FFF2-40B4-BE49-F238E27FC236}">
                <a16:creationId xmlns:a16="http://schemas.microsoft.com/office/drawing/2014/main" id="{8C27F674-A3DD-139E-4888-A613126C06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40965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pic>
        <p:nvPicPr>
          <p:cNvPr id="3" name="Picture 2" descr="White text on a black background&#10;&#10;Description automatically generated">
            <a:extLst>
              <a:ext uri="{FF2B5EF4-FFF2-40B4-BE49-F238E27FC236}">
                <a16:creationId xmlns:a16="http://schemas.microsoft.com/office/drawing/2014/main" id="{77A8A020-D26D-E32D-AD42-E4650FF20C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550189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pic>
        <p:nvPicPr>
          <p:cNvPr id="2" name="Picture 1" descr="White text on a black background&#10;&#10;Description automatically generated">
            <a:extLst>
              <a:ext uri="{FF2B5EF4-FFF2-40B4-BE49-F238E27FC236}">
                <a16:creationId xmlns:a16="http://schemas.microsoft.com/office/drawing/2014/main" id="{6C255948-843E-49EC-B0C3-9B19170E20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434581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3"/>
            <a:stretch>
              <a:fillRect/>
            </a:stretch>
          </p:blipFill>
          <p:spPr>
            <a:xfrm>
              <a:off x="1177351" y="5301081"/>
              <a:ext cx="1526303" cy="438406"/>
            </a:xfrm>
            <a:prstGeom prst="rect">
              <a:avLst/>
            </a:prstGeom>
          </p:spPr>
        </p:pic>
      </p:grpSp>
      <p:pic>
        <p:nvPicPr>
          <p:cNvPr id="8" name="Picture 7" descr="A green text on a black background&#10;&#10;Description automatically generated">
            <a:extLst>
              <a:ext uri="{FF2B5EF4-FFF2-40B4-BE49-F238E27FC236}">
                <a16:creationId xmlns:a16="http://schemas.microsoft.com/office/drawing/2014/main" id="{CE5F83F0-C855-D604-9187-C2557574248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1647356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dirty="0"/>
              <a:t>Click icon to add picture</a:t>
            </a:r>
          </a:p>
        </p:txBody>
      </p:sp>
      <p:sp>
        <p:nvSpPr>
          <p:cNvPr id="362" name="Picture Placeholder 360">
            <a:extLst>
              <a:ext uri="{FF2B5EF4-FFF2-40B4-BE49-F238E27FC236}">
                <a16:creationId xmlns:a16="http://schemas.microsoft.com/office/drawing/2014/main" id="{B61B4DFE-D0E9-B57A-176A-09A1C664C95C}"/>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dirty="0"/>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dirty="0"/>
              <a:t>Click icon to add picture</a:t>
            </a:r>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4" name="Picture 3" descr="White text on a black background&#10;&#10;Description automatically generated">
            <a:extLst>
              <a:ext uri="{FF2B5EF4-FFF2-40B4-BE49-F238E27FC236}">
                <a16:creationId xmlns:a16="http://schemas.microsoft.com/office/drawing/2014/main" id="{637F376A-E4A2-AB64-38FD-718380B7B8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068199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5" name="Picture Placeholder 360">
            <a:extLst>
              <a:ext uri="{FF2B5EF4-FFF2-40B4-BE49-F238E27FC236}">
                <a16:creationId xmlns:a16="http://schemas.microsoft.com/office/drawing/2014/main" id="{B6C3CAB0-9F19-5F7D-262F-075849CDF9D2}"/>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dirty="0"/>
              <a:t>Click icon to add picture</a:t>
            </a:r>
          </a:p>
        </p:txBody>
      </p:sp>
      <p:sp>
        <p:nvSpPr>
          <p:cNvPr id="12" name="Picture Placeholder 360">
            <a:extLst>
              <a:ext uri="{FF2B5EF4-FFF2-40B4-BE49-F238E27FC236}">
                <a16:creationId xmlns:a16="http://schemas.microsoft.com/office/drawing/2014/main" id="{F6D66F89-B82D-509A-9415-1271514F009C}"/>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dirty="0"/>
              <a:t>Click icon to add picture</a:t>
            </a:r>
          </a:p>
        </p:txBody>
      </p:sp>
      <p:sp>
        <p:nvSpPr>
          <p:cNvPr id="13" name="Picture Placeholder 360">
            <a:extLst>
              <a:ext uri="{FF2B5EF4-FFF2-40B4-BE49-F238E27FC236}">
                <a16:creationId xmlns:a16="http://schemas.microsoft.com/office/drawing/2014/main" id="{5B2950D5-5445-9250-7264-D5F1C7CFF621}"/>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dirty="0"/>
              <a:t>Click icon to add picture</a:t>
            </a:r>
          </a:p>
        </p:txBody>
      </p:sp>
      <p:sp>
        <p:nvSpPr>
          <p:cNvPr id="14" name="Text Placeholder 364">
            <a:extLst>
              <a:ext uri="{FF2B5EF4-FFF2-40B4-BE49-F238E27FC236}">
                <a16:creationId xmlns:a16="http://schemas.microsoft.com/office/drawing/2014/main" id="{00EE450A-4A48-CD8F-195B-EFA7253FE339}"/>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5" name="Text Placeholder 364">
            <a:extLst>
              <a:ext uri="{FF2B5EF4-FFF2-40B4-BE49-F238E27FC236}">
                <a16:creationId xmlns:a16="http://schemas.microsoft.com/office/drawing/2014/main" id="{6D24BE53-367A-F7EE-4A10-86C720DD949F}"/>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6" name="Text Placeholder 364">
            <a:extLst>
              <a:ext uri="{FF2B5EF4-FFF2-40B4-BE49-F238E27FC236}">
                <a16:creationId xmlns:a16="http://schemas.microsoft.com/office/drawing/2014/main" id="{C5AB6D40-14EE-39E1-1C1E-DD4771CAD98A}"/>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6" name="Picture 5" descr="White text on a black background&#10;&#10;Description automatically generated">
            <a:extLst>
              <a:ext uri="{FF2B5EF4-FFF2-40B4-BE49-F238E27FC236}">
                <a16:creationId xmlns:a16="http://schemas.microsoft.com/office/drawing/2014/main" id="{19B4E507-BF01-38E3-AAC8-D8380974F5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652793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5" name="Picture Placeholder 360">
            <a:extLst>
              <a:ext uri="{FF2B5EF4-FFF2-40B4-BE49-F238E27FC236}">
                <a16:creationId xmlns:a16="http://schemas.microsoft.com/office/drawing/2014/main" id="{62FE7C8B-D853-CA32-F02A-E0E431FE24C2}"/>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dirty="0"/>
              <a:t>Click icon to add picture</a:t>
            </a:r>
          </a:p>
        </p:txBody>
      </p:sp>
      <p:sp>
        <p:nvSpPr>
          <p:cNvPr id="12" name="Picture Placeholder 360">
            <a:extLst>
              <a:ext uri="{FF2B5EF4-FFF2-40B4-BE49-F238E27FC236}">
                <a16:creationId xmlns:a16="http://schemas.microsoft.com/office/drawing/2014/main" id="{25985483-66E5-0277-9E8E-8234D001A489}"/>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dirty="0"/>
              <a:t>Click icon to add picture</a:t>
            </a:r>
          </a:p>
        </p:txBody>
      </p:sp>
      <p:sp>
        <p:nvSpPr>
          <p:cNvPr id="13" name="Picture Placeholder 360">
            <a:extLst>
              <a:ext uri="{FF2B5EF4-FFF2-40B4-BE49-F238E27FC236}">
                <a16:creationId xmlns:a16="http://schemas.microsoft.com/office/drawing/2014/main" id="{E1C6DB72-7F04-7416-51DB-F05F0035A595}"/>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dirty="0"/>
              <a:t>Click icon to add picture</a:t>
            </a:r>
          </a:p>
        </p:txBody>
      </p:sp>
      <p:sp>
        <p:nvSpPr>
          <p:cNvPr id="14" name="Text Placeholder 364">
            <a:extLst>
              <a:ext uri="{FF2B5EF4-FFF2-40B4-BE49-F238E27FC236}">
                <a16:creationId xmlns:a16="http://schemas.microsoft.com/office/drawing/2014/main" id="{D0DEB0A1-96DC-E93B-DFED-C24D86572DCE}"/>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5" name="Text Placeholder 364">
            <a:extLst>
              <a:ext uri="{FF2B5EF4-FFF2-40B4-BE49-F238E27FC236}">
                <a16:creationId xmlns:a16="http://schemas.microsoft.com/office/drawing/2014/main" id="{1A9B287A-BCA2-477B-B96F-5895AA3949FD}"/>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6" name="Text Placeholder 364">
            <a:extLst>
              <a:ext uri="{FF2B5EF4-FFF2-40B4-BE49-F238E27FC236}">
                <a16:creationId xmlns:a16="http://schemas.microsoft.com/office/drawing/2014/main" id="{058C8352-E125-59CC-3CDA-4422103AE837}"/>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6" name="Picture 5" descr="White text on a black background&#10;&#10;Description automatically generated">
            <a:extLst>
              <a:ext uri="{FF2B5EF4-FFF2-40B4-BE49-F238E27FC236}">
                <a16:creationId xmlns:a16="http://schemas.microsoft.com/office/drawing/2014/main" id="{A37F9136-1277-D89B-C939-E7F549393F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9665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dirty="0"/>
              <a:t>Click icon to add picture</a:t>
            </a:r>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dirty="0"/>
              <a:t>Click icon to add picture</a:t>
            </a:r>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dirty="0"/>
              <a:t>Click icon to add picture</a:t>
            </a:r>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pic>
        <p:nvPicPr>
          <p:cNvPr id="5" name="Picture 4" descr="White text on a black background&#10;&#10;Description automatically generated">
            <a:extLst>
              <a:ext uri="{FF2B5EF4-FFF2-40B4-BE49-F238E27FC236}">
                <a16:creationId xmlns:a16="http://schemas.microsoft.com/office/drawing/2014/main" id="{D365332D-B10B-403C-08B5-E19621E828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783067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dirty="0"/>
              <a:t>Click icon to add picture</a:t>
            </a:r>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dirty="0"/>
              <a:t>Click icon to add picture</a:t>
            </a:r>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dirty="0"/>
              <a:t>Click icon to add picture</a:t>
            </a:r>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dirty="0"/>
              <a:t>Click icon to add picture</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dirty="0"/>
              <a:t>Click icon to add picture</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dirty="0"/>
              <a:t>Click icon to add picture</a:t>
            </a:r>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dirty="0"/>
              <a:t>Click icon to add picture</a:t>
            </a:r>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dirty="0"/>
              <a:t>Click icon to add picture</a:t>
            </a:r>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dirty="0"/>
              <a:t>Click icon to add picture</a:t>
            </a:r>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dirty="0"/>
              <a:t>Click icon to add picture</a:t>
            </a:r>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dirty="0"/>
              <a:t>Click icon to add picture</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dirty="0"/>
              <a:t>Click icon to add picture</a:t>
            </a:r>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dirty="0"/>
              <a:t>Click icon to add picture</a:t>
            </a:r>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dirty="0"/>
              <a:t>Click icon to add picture</a:t>
            </a:r>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dirty="0"/>
              <a:t>Click icon to add picture</a:t>
            </a:r>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dirty="0"/>
              <a:t>Click icon to add picture</a:t>
            </a:r>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dirty="0"/>
              <a:t>Click icon to add picture</a:t>
            </a:r>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dirty="0"/>
              <a:t>Click icon to add picture</a:t>
            </a:r>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dirty="0"/>
              <a:t>Click icon to add picture</a:t>
            </a:r>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dirty="0"/>
              <a:t>Click icon to add picture</a:t>
            </a:r>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dirty="0"/>
              <a:t>Click icon to add picture</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dirty="0"/>
              <a:t>Click icon to add picture</a:t>
            </a:r>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dirty="0"/>
              <a:t>Click icon to add picture</a:t>
            </a:r>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dirty="0"/>
              <a:t>Click icon to add picture</a:t>
            </a:r>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dirty="0"/>
              <a:t>Click icon to add picture</a:t>
            </a:r>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dirty="0"/>
              <a:t>Click icon to add picture</a:t>
            </a:r>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dirty="0"/>
              <a:t>Click icon to add picture</a:t>
            </a:r>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dirty="0"/>
              <a:t>Click icon to add picture</a:t>
            </a:r>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dirty="0"/>
              <a:t>Click icon to add picture</a:t>
            </a:r>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dirty="0"/>
              <a:t>Click icon to add picture</a:t>
            </a:r>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dirty="0"/>
              <a:t>Click icon to add picture</a:t>
            </a:r>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dirty="0"/>
              <a:t>Click icon to add picture</a:t>
            </a:r>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dirty="0"/>
              <a:t>Click icon to add picture</a:t>
            </a:r>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dirty="0"/>
              <a:t>Click icon to add picture</a:t>
            </a:r>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mn-lt"/>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5" name="Picture 4" descr="White text on a black background&#10;&#10;Description automatically generated">
            <a:extLst>
              <a:ext uri="{FF2B5EF4-FFF2-40B4-BE49-F238E27FC236}">
                <a16:creationId xmlns:a16="http://schemas.microsoft.com/office/drawing/2014/main" id="{056CB10E-250C-C369-03F6-F45AAA841B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dirty="0"/>
              <a:t>Click icon to add picture</a:t>
            </a:r>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2"/>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pic>
        <p:nvPicPr>
          <p:cNvPr id="6" name="Picture 5" descr="A green text on a black background&#10;&#10;Description automatically generated">
            <a:extLst>
              <a:ext uri="{FF2B5EF4-FFF2-40B4-BE49-F238E27FC236}">
                <a16:creationId xmlns:a16="http://schemas.microsoft.com/office/drawing/2014/main" id="{EBDBC3AD-160A-7CC8-14A2-91CCF318F5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3620304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2" name="Picture 1" descr="White text on a black background&#10;&#10;Description automatically generated">
            <a:extLst>
              <a:ext uri="{FF2B5EF4-FFF2-40B4-BE49-F238E27FC236}">
                <a16:creationId xmlns:a16="http://schemas.microsoft.com/office/drawing/2014/main" id="{F129B57F-7D47-5092-AF95-4A09FC00010B}"/>
              </a:ext>
            </a:extLst>
          </p:cNvPr>
          <p:cNvPicPr>
            <a:picLocks noChangeAspect="1"/>
          </p:cNvPicPr>
          <p:nvPr userDrawn="1"/>
        </p:nvPicPr>
        <p:blipFill>
          <a:blip r:embed="rId4"/>
          <a:stretch>
            <a:fillRect/>
          </a:stretch>
        </p:blipFill>
        <p:spPr>
          <a:xfrm>
            <a:off x="2481752" y="2771864"/>
            <a:ext cx="7228496" cy="1314272"/>
          </a:xfrm>
          <a:prstGeom prst="rect">
            <a:avLst/>
          </a:prstGeom>
        </p:spPr>
      </p:pic>
    </p:spTree>
    <p:extLst>
      <p:ext uri="{BB962C8B-B14F-4D97-AF65-F5344CB8AC3E}">
        <p14:creationId xmlns:p14="http://schemas.microsoft.com/office/powerpoint/2010/main" val="1754154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dirty="0"/>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dirty="0"/>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dirty="0"/>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32251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dirty="0"/>
              <a:t>Click icon to add picture</a:t>
            </a:r>
          </a:p>
        </p:txBody>
      </p:sp>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11" name="Picture 10" descr="White text on a black background&#10;&#10;Description automatically generated">
            <a:extLst>
              <a:ext uri="{FF2B5EF4-FFF2-40B4-BE49-F238E27FC236}">
                <a16:creationId xmlns:a16="http://schemas.microsoft.com/office/drawing/2014/main" id="{51C36CA6-56C8-B2DB-A66E-C1C7CCB3A9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354013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dirty="0"/>
              <a:t>Click icon to add picture</a:t>
            </a:r>
          </a:p>
        </p:txBody>
      </p:sp>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10" name="Picture 9" descr="White text on a black background&#10;&#10;Description automatically generated">
            <a:extLst>
              <a:ext uri="{FF2B5EF4-FFF2-40B4-BE49-F238E27FC236}">
                <a16:creationId xmlns:a16="http://schemas.microsoft.com/office/drawing/2014/main" id="{0C211395-41B4-120D-AEF2-60128461B24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376881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10" name="Picture 9" descr="White text on a black background&#10;&#10;Description automatically generated">
            <a:extLst>
              <a:ext uri="{FF2B5EF4-FFF2-40B4-BE49-F238E27FC236}">
                <a16:creationId xmlns:a16="http://schemas.microsoft.com/office/drawing/2014/main" id="{88FB1A7D-EC49-D31F-ECE1-F78D7288EB8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267694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dirty="0"/>
              <a:t>Click icon to add picture</a:t>
            </a:r>
          </a:p>
        </p:txBody>
      </p:sp>
      <p:pic>
        <p:nvPicPr>
          <p:cNvPr id="7" name="Picture 6" descr="A green text on a black background&#10;&#10;Description automatically generated">
            <a:extLst>
              <a:ext uri="{FF2B5EF4-FFF2-40B4-BE49-F238E27FC236}">
                <a16:creationId xmlns:a16="http://schemas.microsoft.com/office/drawing/2014/main" id="{94BBB1FC-F2D0-0DB6-9C9A-8FA6F32988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039" y="6395036"/>
            <a:ext cx="1825868" cy="331977"/>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dirty="0"/>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mn-lt"/>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mn-lt"/>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5" name="Picture 4" descr="A green text on a black background&#10;&#10;Description automatically generated">
            <a:extLst>
              <a:ext uri="{FF2B5EF4-FFF2-40B4-BE49-F238E27FC236}">
                <a16:creationId xmlns:a16="http://schemas.microsoft.com/office/drawing/2014/main" id="{17590EE0-BA02-F30F-D8A6-CC6D23ADBF2E}"/>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285039" y="6395036"/>
            <a:ext cx="1825868" cy="331977"/>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60" r:id="rId2"/>
    <p:sldLayoutId id="2147483939" r:id="rId3"/>
    <p:sldLayoutId id="2147483896" r:id="rId4"/>
    <p:sldLayoutId id="2147483927" r:id="rId5"/>
    <p:sldLayoutId id="2147483941" r:id="rId6"/>
    <p:sldLayoutId id="2147483832" r:id="rId7"/>
    <p:sldLayoutId id="2147483894" r:id="rId8"/>
    <p:sldLayoutId id="2147483829" r:id="rId9"/>
    <p:sldLayoutId id="2147483897" r:id="rId10"/>
    <p:sldLayoutId id="2147483833" r:id="rId11"/>
    <p:sldLayoutId id="2147483952" r:id="rId12"/>
    <p:sldLayoutId id="2147483953" r:id="rId13"/>
    <p:sldLayoutId id="2147483954" r:id="rId14"/>
    <p:sldLayoutId id="2147483955" r:id="rId15"/>
    <p:sldLayoutId id="2147483956" r:id="rId16"/>
    <p:sldLayoutId id="2147483834" r:id="rId17"/>
    <p:sldLayoutId id="2147483940" r:id="rId18"/>
    <p:sldLayoutId id="2147483835" r:id="rId19"/>
    <p:sldLayoutId id="2147483928" r:id="rId20"/>
    <p:sldLayoutId id="2147483906" r:id="rId21"/>
    <p:sldLayoutId id="2147483905" r:id="rId22"/>
    <p:sldLayoutId id="2147483937" r:id="rId23"/>
    <p:sldLayoutId id="2147483947" r:id="rId24"/>
    <p:sldLayoutId id="2147483948" r:id="rId25"/>
    <p:sldLayoutId id="2147483951" r:id="rId26"/>
    <p:sldLayoutId id="2147483949" r:id="rId27"/>
    <p:sldLayoutId id="2147483959" r:id="rId28"/>
    <p:sldLayoutId id="2147483861" r:id="rId29"/>
    <p:sldLayoutId id="2147483958" r:id="rId30"/>
    <p:sldLayoutId id="2147483849" r:id="rId31"/>
    <p:sldLayoutId id="2147483961" r:id="rId32"/>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mn-lt"/>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mn-lt"/>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8B1F-BFB1-CC50-2580-E2ADE95FF0A0}"/>
              </a:ext>
            </a:extLst>
          </p:cNvPr>
          <p:cNvSpPr>
            <a:spLocks noGrp="1"/>
          </p:cNvSpPr>
          <p:nvPr>
            <p:ph type="ctrTitle"/>
          </p:nvPr>
        </p:nvSpPr>
        <p:spPr/>
        <p:txBody>
          <a:bodyPr/>
          <a:lstStyle/>
          <a:p>
            <a:r>
              <a:rPr lang="en-US" dirty="0"/>
              <a:t>Upgrading an Operational Control System to EPICS 7</a:t>
            </a:r>
          </a:p>
        </p:txBody>
      </p:sp>
      <p:sp>
        <p:nvSpPr>
          <p:cNvPr id="3" name="Subtitle 2">
            <a:extLst>
              <a:ext uri="{FF2B5EF4-FFF2-40B4-BE49-F238E27FC236}">
                <a16:creationId xmlns:a16="http://schemas.microsoft.com/office/drawing/2014/main" id="{C563AA3E-CA79-A928-3E5C-72DD8F594C73}"/>
              </a:ext>
            </a:extLst>
          </p:cNvPr>
          <p:cNvSpPr>
            <a:spLocks noGrp="1"/>
          </p:cNvSpPr>
          <p:nvPr>
            <p:ph type="subTitle" idx="1"/>
          </p:nvPr>
        </p:nvSpPr>
        <p:spPr/>
        <p:txBody>
          <a:bodyPr/>
          <a:lstStyle/>
          <a:p>
            <a:r>
              <a:rPr lang="en-US" dirty="0"/>
              <a:t>EPICS Collaboration Meeting Spring 2026</a:t>
            </a:r>
          </a:p>
        </p:txBody>
      </p:sp>
      <p:sp>
        <p:nvSpPr>
          <p:cNvPr id="4" name="Text Placeholder 3">
            <a:extLst>
              <a:ext uri="{FF2B5EF4-FFF2-40B4-BE49-F238E27FC236}">
                <a16:creationId xmlns:a16="http://schemas.microsoft.com/office/drawing/2014/main" id="{A80AB052-C5ED-4604-BB32-C7CFB365406D}"/>
              </a:ext>
            </a:extLst>
          </p:cNvPr>
          <p:cNvSpPr>
            <a:spLocks noGrp="1"/>
          </p:cNvSpPr>
          <p:nvPr>
            <p:ph type="body" sz="quarter" idx="14"/>
          </p:nvPr>
        </p:nvSpPr>
        <p:spPr/>
        <p:txBody>
          <a:bodyPr/>
          <a:lstStyle/>
          <a:p>
            <a:r>
              <a:rPr lang="en-US" dirty="0">
                <a:latin typeface="+mn-lt"/>
              </a:rPr>
              <a:t>April 20, 2026</a:t>
            </a:r>
          </a:p>
        </p:txBody>
      </p:sp>
      <p:sp>
        <p:nvSpPr>
          <p:cNvPr id="5" name="Text Placeholder 4">
            <a:extLst>
              <a:ext uri="{FF2B5EF4-FFF2-40B4-BE49-F238E27FC236}">
                <a16:creationId xmlns:a16="http://schemas.microsoft.com/office/drawing/2014/main" id="{36169892-B8FD-9314-2137-FD44D1A12AD5}"/>
              </a:ext>
            </a:extLst>
          </p:cNvPr>
          <p:cNvSpPr>
            <a:spLocks noGrp="1"/>
          </p:cNvSpPr>
          <p:nvPr>
            <p:ph type="body" sz="quarter" idx="15"/>
          </p:nvPr>
        </p:nvSpPr>
        <p:spPr/>
        <p:txBody>
          <a:bodyPr/>
          <a:lstStyle/>
          <a:p>
            <a:r>
              <a:rPr lang="en-US" sz="2000" dirty="0"/>
              <a:t>Karen White, Alan Justice, Brad Webb</a:t>
            </a:r>
          </a:p>
          <a:p>
            <a:endParaRPr lang="en-US" dirty="0"/>
          </a:p>
        </p:txBody>
      </p:sp>
      <p:sp>
        <p:nvSpPr>
          <p:cNvPr id="6" name="Text Placeholder 5">
            <a:extLst>
              <a:ext uri="{FF2B5EF4-FFF2-40B4-BE49-F238E27FC236}">
                <a16:creationId xmlns:a16="http://schemas.microsoft.com/office/drawing/2014/main" id="{0E4AE62E-70C2-2BB8-D0AC-19F273245092}"/>
              </a:ext>
            </a:extLst>
          </p:cNvPr>
          <p:cNvSpPr>
            <a:spLocks noGrp="1"/>
          </p:cNvSpPr>
          <p:nvPr>
            <p:ph type="body" sz="quarter" idx="17"/>
          </p:nvPr>
        </p:nvSpPr>
        <p:spPr/>
        <p:txBody>
          <a:bodyPr/>
          <a:lstStyle/>
          <a:p>
            <a:r>
              <a:rPr lang="en-US" dirty="0">
                <a:latin typeface="+mn-lt"/>
              </a:rPr>
              <a:t>Oak Ridge National Laboratory</a:t>
            </a:r>
          </a:p>
        </p:txBody>
      </p:sp>
    </p:spTree>
    <p:extLst>
      <p:ext uri="{BB962C8B-B14F-4D97-AF65-F5344CB8AC3E}">
        <p14:creationId xmlns:p14="http://schemas.microsoft.com/office/powerpoint/2010/main" val="4251991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EF24CD2-7C3D-AB65-2F09-14C3B7CE76F5}"/>
              </a:ext>
            </a:extLst>
          </p:cNvPr>
          <p:cNvSpPr>
            <a:spLocks noGrp="1"/>
          </p:cNvSpPr>
          <p:nvPr>
            <p:ph type="pic" sz="quarter" idx="13"/>
          </p:nvPr>
        </p:nvSpPr>
        <p:spPr/>
        <p:txBody>
          <a:bodyPr/>
          <a:lstStyle/>
          <a:p>
            <a:pPr algn="ctr"/>
            <a:endParaRPr lang="en-US" dirty="0"/>
          </a:p>
          <a:p>
            <a:pPr marL="342900" indent="-342900">
              <a:buFont typeface="Wingdings" pitchFamily="2" charset="2"/>
              <a:buChar char="Ø"/>
            </a:pPr>
            <a:r>
              <a:rPr lang="en-US" dirty="0"/>
              <a:t>Control system is built, but never finished</a:t>
            </a:r>
          </a:p>
          <a:p>
            <a:pPr marL="342900" indent="-342900">
              <a:buFont typeface="Wingdings" pitchFamily="2" charset="2"/>
              <a:buChar char="Ø"/>
            </a:pPr>
            <a:r>
              <a:rPr lang="en-US" dirty="0"/>
              <a:t>Some controls elements turnout to be unreliable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3" name="Picture Placeholder 2">
            <a:extLst>
              <a:ext uri="{FF2B5EF4-FFF2-40B4-BE49-F238E27FC236}">
                <a16:creationId xmlns:a16="http://schemas.microsoft.com/office/drawing/2014/main" id="{16E0B6A9-1D6A-FA82-2091-7635DD5FE1D1}"/>
              </a:ext>
            </a:extLst>
          </p:cNvPr>
          <p:cNvSpPr>
            <a:spLocks noGrp="1"/>
          </p:cNvSpPr>
          <p:nvPr>
            <p:ph type="pic" sz="quarter" idx="14"/>
          </p:nvPr>
        </p:nvSpPr>
        <p:spPr/>
        <p:txBody>
          <a:bodyPr/>
          <a:lstStyle/>
          <a:p>
            <a:pPr>
              <a:spcBef>
                <a:spcPts val="600"/>
              </a:spcBef>
            </a:pPr>
            <a:endParaRPr lang="en-US" sz="1200" dirty="0"/>
          </a:p>
          <a:p>
            <a:pPr marL="342900" indent="-342900">
              <a:buFont typeface="Wingdings" pitchFamily="2" charset="2"/>
              <a:buChar char="Ø"/>
            </a:pPr>
            <a:r>
              <a:rPr lang="en-US" dirty="0"/>
              <a:t>May need optimization</a:t>
            </a:r>
          </a:p>
          <a:p>
            <a:pPr marL="342900" indent="-342900">
              <a:buFont typeface="Wingdings" pitchFamily="2" charset="2"/>
              <a:buChar char="Ø"/>
            </a:pPr>
            <a:r>
              <a:rPr lang="en-US" dirty="0"/>
              <a:t>Emergent scope; customers want more diagnostics, new features, capacity may be challenged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
        <p:nvSpPr>
          <p:cNvPr id="4" name="Picture Placeholder 3">
            <a:extLst>
              <a:ext uri="{FF2B5EF4-FFF2-40B4-BE49-F238E27FC236}">
                <a16:creationId xmlns:a16="http://schemas.microsoft.com/office/drawing/2014/main" id="{15CFBF97-5AD9-D897-7CFA-68AFBE4CEAE4}"/>
              </a:ext>
            </a:extLst>
          </p:cNvPr>
          <p:cNvSpPr>
            <a:spLocks noGrp="1"/>
          </p:cNvSpPr>
          <p:nvPr>
            <p:ph type="pic" sz="quarter" idx="15"/>
          </p:nvPr>
        </p:nvSpPr>
        <p:spPr/>
        <p:txBody>
          <a:bodyPr/>
          <a:lstStyle/>
          <a:p>
            <a:endParaRPr lang="en-US" sz="1200" dirty="0"/>
          </a:p>
          <a:p>
            <a:pPr marL="342900" indent="-342900">
              <a:buFont typeface="Wingdings" pitchFamily="2" charset="2"/>
              <a:buChar char="Ø"/>
            </a:pPr>
            <a:r>
              <a:rPr lang="en-US" dirty="0"/>
              <a:t>Maintenance; parts of the control system start to become </a:t>
            </a:r>
            <a:r>
              <a:rPr lang="en-US" b="1" dirty="0">
                <a:solidFill>
                  <a:schemeClr val="accent2"/>
                </a:solidFill>
              </a:rPr>
              <a:t>obsolete</a:t>
            </a:r>
            <a:r>
              <a:rPr lang="en-US" dirty="0"/>
              <a:t> right away</a:t>
            </a:r>
          </a:p>
          <a:p>
            <a:pPr marL="342900" indent="-342900">
              <a:buFont typeface="Wingdings" pitchFamily="2" charset="2"/>
              <a:buChar char="Ø"/>
            </a:pPr>
            <a:r>
              <a:rPr lang="en-US" dirty="0"/>
              <a:t> Machine or facility upgrade projects</a:t>
            </a:r>
          </a:p>
        </p:txBody>
      </p:sp>
      <p:sp>
        <p:nvSpPr>
          <p:cNvPr id="5" name="Title 4">
            <a:extLst>
              <a:ext uri="{FF2B5EF4-FFF2-40B4-BE49-F238E27FC236}">
                <a16:creationId xmlns:a16="http://schemas.microsoft.com/office/drawing/2014/main" id="{E1C7706C-63BF-A7AF-51E9-7714B5294980}"/>
              </a:ext>
            </a:extLst>
          </p:cNvPr>
          <p:cNvSpPr>
            <a:spLocks noGrp="1"/>
          </p:cNvSpPr>
          <p:nvPr>
            <p:ph type="title"/>
          </p:nvPr>
        </p:nvSpPr>
        <p:spPr/>
        <p:txBody>
          <a:bodyPr/>
          <a:lstStyle/>
          <a:p>
            <a:r>
              <a:rPr lang="en-US" dirty="0"/>
              <a:t>Sustaining Operations - lifecycle</a:t>
            </a:r>
          </a:p>
        </p:txBody>
      </p:sp>
      <p:pic>
        <p:nvPicPr>
          <p:cNvPr id="7" name="Picture 6">
            <a:extLst>
              <a:ext uri="{FF2B5EF4-FFF2-40B4-BE49-F238E27FC236}">
                <a16:creationId xmlns:a16="http://schemas.microsoft.com/office/drawing/2014/main" id="{1E49A219-950B-4BEF-32A9-E61D91167245}"/>
              </a:ext>
            </a:extLst>
          </p:cNvPr>
          <p:cNvPicPr>
            <a:picLocks noChangeAspect="1"/>
          </p:cNvPicPr>
          <p:nvPr/>
        </p:nvPicPr>
        <p:blipFill>
          <a:blip r:embed="rId3"/>
          <a:stretch>
            <a:fillRect/>
          </a:stretch>
        </p:blipFill>
        <p:spPr>
          <a:xfrm>
            <a:off x="155865" y="880505"/>
            <a:ext cx="7263245" cy="5944885"/>
          </a:xfrm>
          <a:prstGeom prst="rect">
            <a:avLst/>
          </a:prstGeom>
        </p:spPr>
      </p:pic>
      <p:sp>
        <p:nvSpPr>
          <p:cNvPr id="9" name="Rectangle 8">
            <a:extLst>
              <a:ext uri="{FF2B5EF4-FFF2-40B4-BE49-F238E27FC236}">
                <a16:creationId xmlns:a16="http://schemas.microsoft.com/office/drawing/2014/main" id="{3FBB3C72-44CE-71E8-36C5-1DD90700713D}"/>
              </a:ext>
            </a:extLst>
          </p:cNvPr>
          <p:cNvSpPr/>
          <p:nvPr/>
        </p:nvSpPr>
        <p:spPr>
          <a:xfrm rot="18935012">
            <a:off x="1204042" y="3487923"/>
            <a:ext cx="4605486" cy="6718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F4FC6F9-29BB-5749-C58D-75C5D85A49A0}"/>
              </a:ext>
            </a:extLst>
          </p:cNvPr>
          <p:cNvSpPr/>
          <p:nvPr/>
        </p:nvSpPr>
        <p:spPr>
          <a:xfrm rot="2698255">
            <a:off x="1312298" y="3474368"/>
            <a:ext cx="4605486" cy="6718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4E7B58F-7537-F186-76A8-5B7D8AB27FAD}"/>
              </a:ext>
            </a:extLst>
          </p:cNvPr>
          <p:cNvSpPr txBox="1"/>
          <p:nvPr/>
        </p:nvSpPr>
        <p:spPr>
          <a:xfrm rot="18900000">
            <a:off x="2619318" y="3454998"/>
            <a:ext cx="2139708" cy="461665"/>
          </a:xfrm>
          <a:prstGeom prst="rect">
            <a:avLst/>
          </a:prstGeom>
          <a:noFill/>
        </p:spPr>
        <p:txBody>
          <a:bodyPr wrap="square" rtlCol="0">
            <a:spAutoFit/>
          </a:bodyPr>
          <a:lstStyle/>
          <a:p>
            <a:r>
              <a:rPr lang="en-US" sz="2400" b="1" dirty="0"/>
              <a:t>Maintenance</a:t>
            </a:r>
          </a:p>
        </p:txBody>
      </p:sp>
    </p:spTree>
    <p:extLst>
      <p:ext uri="{BB962C8B-B14F-4D97-AF65-F5344CB8AC3E}">
        <p14:creationId xmlns:p14="http://schemas.microsoft.com/office/powerpoint/2010/main" val="217745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DD45B-70B4-7704-D3F1-A9EB74CAE68E}"/>
              </a:ext>
            </a:extLst>
          </p:cNvPr>
          <p:cNvSpPr>
            <a:spLocks noGrp="1"/>
          </p:cNvSpPr>
          <p:nvPr>
            <p:ph type="title"/>
          </p:nvPr>
        </p:nvSpPr>
        <p:spPr/>
        <p:txBody>
          <a:bodyPr/>
          <a:lstStyle/>
          <a:p>
            <a:r>
              <a:rPr lang="en-US" dirty="0"/>
              <a:t>Software becomes obsolete</a:t>
            </a:r>
          </a:p>
        </p:txBody>
      </p:sp>
      <p:sp>
        <p:nvSpPr>
          <p:cNvPr id="3" name="Content Placeholder 2">
            <a:extLst>
              <a:ext uri="{FF2B5EF4-FFF2-40B4-BE49-F238E27FC236}">
                <a16:creationId xmlns:a16="http://schemas.microsoft.com/office/drawing/2014/main" id="{5CD997C0-A01F-1D76-4025-A50CB7604855}"/>
              </a:ext>
            </a:extLst>
          </p:cNvPr>
          <p:cNvSpPr>
            <a:spLocks noGrp="1"/>
          </p:cNvSpPr>
          <p:nvPr>
            <p:ph sz="half" idx="1"/>
          </p:nvPr>
        </p:nvSpPr>
        <p:spPr>
          <a:xfrm>
            <a:off x="314692" y="1111620"/>
            <a:ext cx="2743968" cy="4179621"/>
          </a:xfrm>
        </p:spPr>
        <p:txBody>
          <a:bodyPr/>
          <a:lstStyle/>
          <a:p>
            <a:pPr algn="ctr"/>
            <a:r>
              <a:rPr lang="en-US" dirty="0">
                <a:solidFill>
                  <a:srgbClr val="00B38F"/>
                </a:solidFill>
              </a:rPr>
              <a:t>Support</a:t>
            </a:r>
          </a:p>
          <a:p>
            <a:r>
              <a:rPr lang="en-US" dirty="0"/>
              <a:t>Can software be supported?</a:t>
            </a:r>
          </a:p>
          <a:p>
            <a:pPr marL="285750" indent="-285750">
              <a:buFont typeface="Arial" panose="020B0604020202020204" pitchFamily="34" charset="0"/>
              <a:buChar char="•"/>
            </a:pPr>
            <a:r>
              <a:rPr lang="en-US" dirty="0"/>
              <a:t>Vendor</a:t>
            </a:r>
          </a:p>
          <a:p>
            <a:pPr marL="285750" indent="-285750">
              <a:buFont typeface="Arial" panose="020B0604020202020204" pitchFamily="34" charset="0"/>
              <a:buChar char="•"/>
            </a:pPr>
            <a:r>
              <a:rPr lang="en-US" dirty="0"/>
              <a:t>Staff</a:t>
            </a:r>
          </a:p>
          <a:p>
            <a:pPr marL="285750" indent="-285750">
              <a:buFont typeface="Arial" panose="020B0604020202020204" pitchFamily="34" charset="0"/>
              <a:buChar char="•"/>
            </a:pPr>
            <a:r>
              <a:rPr lang="en-US" dirty="0"/>
              <a:t>Contractor</a:t>
            </a:r>
          </a:p>
          <a:p>
            <a:pPr marL="285750" indent="-285750">
              <a:buFont typeface="Arial" panose="020B0604020202020204" pitchFamily="34" charset="0"/>
              <a:buChar char="•"/>
            </a:pPr>
            <a:r>
              <a:rPr lang="en-US" dirty="0"/>
              <a:t>Community</a:t>
            </a:r>
          </a:p>
          <a:p>
            <a:pPr marL="285750" indent="-285750">
              <a:buFont typeface="Arial" panose="020B0604020202020204" pitchFamily="34" charset="0"/>
              <a:buChar char="•"/>
            </a:pPr>
            <a:r>
              <a:rPr lang="en-US" dirty="0"/>
              <a:t>Affordably?</a:t>
            </a:r>
          </a:p>
          <a:p>
            <a:endParaRPr lang="en-US" dirty="0"/>
          </a:p>
        </p:txBody>
      </p:sp>
      <p:sp>
        <p:nvSpPr>
          <p:cNvPr id="4" name="Content Placeholder 3">
            <a:extLst>
              <a:ext uri="{FF2B5EF4-FFF2-40B4-BE49-F238E27FC236}">
                <a16:creationId xmlns:a16="http://schemas.microsoft.com/office/drawing/2014/main" id="{6F3CBC5F-1C8F-9787-184E-4ECA0CBCD113}"/>
              </a:ext>
            </a:extLst>
          </p:cNvPr>
          <p:cNvSpPr>
            <a:spLocks noGrp="1"/>
          </p:cNvSpPr>
          <p:nvPr>
            <p:ph sz="half" idx="14"/>
          </p:nvPr>
        </p:nvSpPr>
        <p:spPr>
          <a:xfrm>
            <a:off x="3237701" y="1119240"/>
            <a:ext cx="2740760" cy="4179621"/>
          </a:xfrm>
        </p:spPr>
        <p:txBody>
          <a:bodyPr/>
          <a:lstStyle/>
          <a:p>
            <a:pPr algn="ctr"/>
            <a:r>
              <a:rPr lang="en-US" dirty="0">
                <a:solidFill>
                  <a:srgbClr val="00B38F"/>
                </a:solidFill>
              </a:rPr>
              <a:t>Incompatibilities</a:t>
            </a:r>
          </a:p>
          <a:p>
            <a:r>
              <a:rPr lang="en-US" dirty="0"/>
              <a:t>Can software keep working as other system factors change (hardware, OS, other software)</a:t>
            </a:r>
          </a:p>
          <a:p>
            <a:pPr marL="285750" indent="-285750">
              <a:buFont typeface="Arial" panose="020B0604020202020204" pitchFamily="34" charset="0"/>
              <a:buChar char="•"/>
            </a:pPr>
            <a:r>
              <a:rPr lang="en-US" dirty="0"/>
              <a:t>Hardware</a:t>
            </a:r>
          </a:p>
          <a:p>
            <a:pPr marL="285750" indent="-285750">
              <a:buFont typeface="Arial" panose="020B0604020202020204" pitchFamily="34" charset="0"/>
              <a:buChar char="•"/>
            </a:pPr>
            <a:r>
              <a:rPr lang="en-US" dirty="0"/>
              <a:t>Operating system</a:t>
            </a:r>
          </a:p>
          <a:p>
            <a:pPr marL="285750" indent="-285750">
              <a:buFont typeface="Arial" panose="020B0604020202020204" pitchFamily="34" charset="0"/>
              <a:buChar char="•"/>
            </a:pPr>
            <a:r>
              <a:rPr lang="en-US" dirty="0"/>
              <a:t>Other software</a:t>
            </a:r>
          </a:p>
          <a:p>
            <a:pPr marL="285750" indent="-285750">
              <a:buFont typeface="Arial" panose="020B0604020202020204" pitchFamily="34" charset="0"/>
              <a:buChar char="•"/>
            </a:pPr>
            <a:r>
              <a:rPr lang="en-US" dirty="0"/>
              <a:t>Network</a:t>
            </a:r>
          </a:p>
        </p:txBody>
      </p:sp>
      <p:sp>
        <p:nvSpPr>
          <p:cNvPr id="5" name="Content Placeholder 4">
            <a:extLst>
              <a:ext uri="{FF2B5EF4-FFF2-40B4-BE49-F238E27FC236}">
                <a16:creationId xmlns:a16="http://schemas.microsoft.com/office/drawing/2014/main" id="{FEFFBF18-C2C9-D8D8-4332-C538A5B79484}"/>
              </a:ext>
            </a:extLst>
          </p:cNvPr>
          <p:cNvSpPr>
            <a:spLocks noGrp="1"/>
          </p:cNvSpPr>
          <p:nvPr>
            <p:ph sz="half" idx="16"/>
          </p:nvPr>
        </p:nvSpPr>
        <p:spPr>
          <a:xfrm>
            <a:off x="6144032" y="1111620"/>
            <a:ext cx="2741489" cy="4179621"/>
          </a:xfrm>
        </p:spPr>
        <p:txBody>
          <a:bodyPr/>
          <a:lstStyle/>
          <a:p>
            <a:pPr algn="ctr"/>
            <a:r>
              <a:rPr lang="en-US" dirty="0">
                <a:solidFill>
                  <a:srgbClr val="00B38F"/>
                </a:solidFill>
              </a:rPr>
              <a:t>Relevance</a:t>
            </a:r>
          </a:p>
          <a:p>
            <a:r>
              <a:rPr lang="en-US" dirty="0"/>
              <a:t>Can the software continue to meet customer needs?</a:t>
            </a:r>
          </a:p>
          <a:p>
            <a:pPr marL="285750" indent="-285750">
              <a:buFont typeface="Arial" panose="020B0604020202020204" pitchFamily="34" charset="0"/>
              <a:buChar char="•"/>
            </a:pPr>
            <a:r>
              <a:rPr lang="en-US" dirty="0"/>
              <a:t>Sustains performance</a:t>
            </a:r>
          </a:p>
          <a:p>
            <a:pPr marL="285750" indent="-285750">
              <a:buFont typeface="Arial" panose="020B0604020202020204" pitchFamily="34" charset="0"/>
              <a:buChar char="•"/>
            </a:pPr>
            <a:r>
              <a:rPr lang="en-US" dirty="0"/>
              <a:t>Performs needed functions</a:t>
            </a:r>
          </a:p>
          <a:p>
            <a:pPr marL="285750" indent="-285750">
              <a:buFont typeface="Arial" panose="020B0604020202020204" pitchFamily="34" charset="0"/>
              <a:buChar char="•"/>
            </a:pPr>
            <a:r>
              <a:rPr lang="en-US" dirty="0"/>
              <a:t>Can be adapted for emergent requirements</a:t>
            </a:r>
          </a:p>
        </p:txBody>
      </p:sp>
      <p:sp>
        <p:nvSpPr>
          <p:cNvPr id="6" name="Content Placeholder 5">
            <a:extLst>
              <a:ext uri="{FF2B5EF4-FFF2-40B4-BE49-F238E27FC236}">
                <a16:creationId xmlns:a16="http://schemas.microsoft.com/office/drawing/2014/main" id="{B85EA66F-F1CA-4D0F-83AD-C4C7C2A09BC1}"/>
              </a:ext>
            </a:extLst>
          </p:cNvPr>
          <p:cNvSpPr>
            <a:spLocks noGrp="1"/>
          </p:cNvSpPr>
          <p:nvPr>
            <p:ph sz="half" idx="18"/>
          </p:nvPr>
        </p:nvSpPr>
        <p:spPr>
          <a:xfrm>
            <a:off x="9069571" y="1111620"/>
            <a:ext cx="2737553" cy="4179621"/>
          </a:xfrm>
        </p:spPr>
        <p:txBody>
          <a:bodyPr/>
          <a:lstStyle/>
          <a:p>
            <a:pPr algn="ctr"/>
            <a:r>
              <a:rPr lang="en-US" dirty="0">
                <a:solidFill>
                  <a:srgbClr val="00B38F"/>
                </a:solidFill>
              </a:rPr>
              <a:t>Integrity</a:t>
            </a:r>
          </a:p>
          <a:p>
            <a:r>
              <a:rPr lang="en-US" dirty="0"/>
              <a:t>Can software perform reliably, correctly, securely?</a:t>
            </a:r>
          </a:p>
          <a:p>
            <a:pPr marL="285750" indent="-285750">
              <a:buFont typeface="Arial" panose="020B0604020202020204" pitchFamily="34" charset="0"/>
              <a:buChar char="•"/>
            </a:pPr>
            <a:r>
              <a:rPr lang="en-US" dirty="0"/>
              <a:t>Produces correct results every execution</a:t>
            </a:r>
          </a:p>
          <a:p>
            <a:pPr marL="285750" indent="-285750">
              <a:buFont typeface="Arial" panose="020B0604020202020204" pitchFamily="34" charset="0"/>
              <a:buChar char="•"/>
            </a:pPr>
            <a:r>
              <a:rPr lang="en-US" dirty="0"/>
              <a:t>Operates without interruption, pauses, reboots, intervention</a:t>
            </a:r>
          </a:p>
          <a:p>
            <a:pPr marL="285750" indent="-285750">
              <a:buFont typeface="Arial" panose="020B0604020202020204" pitchFamily="34" charset="0"/>
              <a:buChar char="•"/>
            </a:pPr>
            <a:r>
              <a:rPr lang="en-US" dirty="0"/>
              <a:t>Protected from unauthorized access</a:t>
            </a:r>
          </a:p>
        </p:txBody>
      </p:sp>
      <p:pic>
        <p:nvPicPr>
          <p:cNvPr id="11" name="Picture 10">
            <a:extLst>
              <a:ext uri="{FF2B5EF4-FFF2-40B4-BE49-F238E27FC236}">
                <a16:creationId xmlns:a16="http://schemas.microsoft.com/office/drawing/2014/main" id="{B8F06680-497D-6E08-8EDA-0F1E84A6CD07}"/>
              </a:ext>
            </a:extLst>
          </p:cNvPr>
          <p:cNvPicPr>
            <a:picLocks noChangeAspect="1"/>
          </p:cNvPicPr>
          <p:nvPr/>
        </p:nvPicPr>
        <p:blipFill>
          <a:blip r:embed="rId3"/>
          <a:stretch>
            <a:fillRect/>
          </a:stretch>
        </p:blipFill>
        <p:spPr>
          <a:xfrm>
            <a:off x="665933" y="4761176"/>
            <a:ext cx="1718663" cy="1517257"/>
          </a:xfrm>
          <a:prstGeom prst="rect">
            <a:avLst/>
          </a:prstGeom>
        </p:spPr>
      </p:pic>
      <p:pic>
        <p:nvPicPr>
          <p:cNvPr id="2050" name="Picture 2" descr="Flat young men employee with screens with charts at control center. Flat young men employee with screens with charts at control center. Concept businessman character at work in space tracking company. Vector illustration. Surveillance stock vector">
            <a:extLst>
              <a:ext uri="{FF2B5EF4-FFF2-40B4-BE49-F238E27FC236}">
                <a16:creationId xmlns:a16="http://schemas.microsoft.com/office/drawing/2014/main" id="{F22958EE-F6A2-8218-44D3-FB60D1A2CCE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0800000" flipH="1" flipV="1">
            <a:off x="6333398" y="4936816"/>
            <a:ext cx="2362756" cy="15712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78CCA735-7977-A742-B7E8-1956E0E0591F}"/>
              </a:ext>
            </a:extLst>
          </p:cNvPr>
          <p:cNvPicPr>
            <a:picLocks noChangeAspect="1"/>
          </p:cNvPicPr>
          <p:nvPr/>
        </p:nvPicPr>
        <p:blipFill>
          <a:blip r:embed="rId5"/>
          <a:stretch>
            <a:fillRect/>
          </a:stretch>
        </p:blipFill>
        <p:spPr>
          <a:xfrm>
            <a:off x="9149012" y="4936816"/>
            <a:ext cx="2592531" cy="1450197"/>
          </a:xfrm>
          <a:prstGeom prst="rect">
            <a:avLst/>
          </a:prstGeom>
        </p:spPr>
      </p:pic>
      <p:pic>
        <p:nvPicPr>
          <p:cNvPr id="24" name="Picture 23">
            <a:extLst>
              <a:ext uri="{FF2B5EF4-FFF2-40B4-BE49-F238E27FC236}">
                <a16:creationId xmlns:a16="http://schemas.microsoft.com/office/drawing/2014/main" id="{30F62B08-079B-5EB5-08CA-BCC8E580C5B7}"/>
              </a:ext>
            </a:extLst>
          </p:cNvPr>
          <p:cNvPicPr>
            <a:picLocks noChangeAspect="1"/>
          </p:cNvPicPr>
          <p:nvPr/>
        </p:nvPicPr>
        <p:blipFill>
          <a:blip r:embed="rId6"/>
          <a:stretch>
            <a:fillRect/>
          </a:stretch>
        </p:blipFill>
        <p:spPr>
          <a:xfrm>
            <a:off x="3172120" y="4973652"/>
            <a:ext cx="2290004" cy="1413361"/>
          </a:xfrm>
          <a:prstGeom prst="rect">
            <a:avLst/>
          </a:prstGeom>
        </p:spPr>
      </p:pic>
    </p:spTree>
    <p:extLst>
      <p:ext uri="{BB962C8B-B14F-4D97-AF65-F5344CB8AC3E}">
        <p14:creationId xmlns:p14="http://schemas.microsoft.com/office/powerpoint/2010/main" val="2182222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86D25E-1E38-4FB9-CB94-C67C21E71188}"/>
              </a:ext>
            </a:extLst>
          </p:cNvPr>
          <p:cNvSpPr>
            <a:spLocks noGrp="1"/>
          </p:cNvSpPr>
          <p:nvPr>
            <p:ph type="title"/>
          </p:nvPr>
        </p:nvSpPr>
        <p:spPr/>
        <p:txBody>
          <a:bodyPr/>
          <a:lstStyle/>
          <a:p>
            <a:r>
              <a:rPr lang="en-US" dirty="0"/>
              <a:t>EPICS Architecture makes phased upgrades possible</a:t>
            </a:r>
          </a:p>
        </p:txBody>
      </p:sp>
      <p:pic>
        <p:nvPicPr>
          <p:cNvPr id="8" name="Picture 7">
            <a:extLst>
              <a:ext uri="{FF2B5EF4-FFF2-40B4-BE49-F238E27FC236}">
                <a16:creationId xmlns:a16="http://schemas.microsoft.com/office/drawing/2014/main" id="{693C8849-7482-21C0-EC28-805C1F61F695}"/>
              </a:ext>
            </a:extLst>
          </p:cNvPr>
          <p:cNvPicPr>
            <a:picLocks noChangeAspect="1"/>
          </p:cNvPicPr>
          <p:nvPr/>
        </p:nvPicPr>
        <p:blipFill>
          <a:blip r:embed="rId3"/>
          <a:stretch>
            <a:fillRect/>
          </a:stretch>
        </p:blipFill>
        <p:spPr>
          <a:xfrm>
            <a:off x="4733840" y="1700696"/>
            <a:ext cx="6905709" cy="4519073"/>
          </a:xfrm>
          <a:prstGeom prst="rect">
            <a:avLst/>
          </a:prstGeom>
        </p:spPr>
      </p:pic>
      <p:sp>
        <p:nvSpPr>
          <p:cNvPr id="15" name="Rounded Rectangle 14">
            <a:extLst>
              <a:ext uri="{FF2B5EF4-FFF2-40B4-BE49-F238E27FC236}">
                <a16:creationId xmlns:a16="http://schemas.microsoft.com/office/drawing/2014/main" id="{69AD88BB-0FCE-6614-CBD6-B38B56FB5429}"/>
              </a:ext>
            </a:extLst>
          </p:cNvPr>
          <p:cNvSpPr/>
          <p:nvPr/>
        </p:nvSpPr>
        <p:spPr>
          <a:xfrm>
            <a:off x="6792421" y="3706152"/>
            <a:ext cx="3317735" cy="356050"/>
          </a:xfrm>
          <a:prstGeom prst="roundRect">
            <a:avLst/>
          </a:prstGeom>
          <a:solidFill>
            <a:srgbClr val="87E2D2"/>
          </a:solidFill>
          <a:ln>
            <a:solidFill>
              <a:schemeClr val="tx1">
                <a:alpha val="8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Channel Access/PVAccess</a:t>
            </a:r>
          </a:p>
        </p:txBody>
      </p:sp>
      <p:sp>
        <p:nvSpPr>
          <p:cNvPr id="17" name="Right Arrow 16">
            <a:extLst>
              <a:ext uri="{FF2B5EF4-FFF2-40B4-BE49-F238E27FC236}">
                <a16:creationId xmlns:a16="http://schemas.microsoft.com/office/drawing/2014/main" id="{DC7B3B8D-6C4A-5FA3-A535-207D6AF5C63F}"/>
              </a:ext>
            </a:extLst>
          </p:cNvPr>
          <p:cNvSpPr/>
          <p:nvPr/>
        </p:nvSpPr>
        <p:spPr>
          <a:xfrm>
            <a:off x="307498" y="1519264"/>
            <a:ext cx="4361606" cy="1811276"/>
          </a:xfrm>
          <a:prstGeom prst="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a:extLst>
              <a:ext uri="{FF2B5EF4-FFF2-40B4-BE49-F238E27FC236}">
                <a16:creationId xmlns:a16="http://schemas.microsoft.com/office/drawing/2014/main" id="{2F402EF5-8839-437A-FCDD-0E6E166661D9}"/>
              </a:ext>
            </a:extLst>
          </p:cNvPr>
          <p:cNvSpPr/>
          <p:nvPr/>
        </p:nvSpPr>
        <p:spPr>
          <a:xfrm>
            <a:off x="372234" y="3002130"/>
            <a:ext cx="4296870" cy="1811276"/>
          </a:xfrm>
          <a:prstGeom prst="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Arrow 18">
            <a:extLst>
              <a:ext uri="{FF2B5EF4-FFF2-40B4-BE49-F238E27FC236}">
                <a16:creationId xmlns:a16="http://schemas.microsoft.com/office/drawing/2014/main" id="{26B61B2F-F8CA-259A-3D0A-2F997BA08F50}"/>
              </a:ext>
            </a:extLst>
          </p:cNvPr>
          <p:cNvSpPr/>
          <p:nvPr/>
        </p:nvSpPr>
        <p:spPr>
          <a:xfrm>
            <a:off x="372234" y="4546354"/>
            <a:ext cx="4296870" cy="1811276"/>
          </a:xfrm>
          <a:prstGeom prst="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EF8F744-C3FC-9DC4-0D1A-4F73E19ED2E5}"/>
              </a:ext>
            </a:extLst>
          </p:cNvPr>
          <p:cNvSpPr txBox="1"/>
          <p:nvPr/>
        </p:nvSpPr>
        <p:spPr>
          <a:xfrm>
            <a:off x="347957" y="3493052"/>
            <a:ext cx="4240227" cy="1107996"/>
          </a:xfrm>
          <a:prstGeom prst="rect">
            <a:avLst/>
          </a:prstGeom>
          <a:noFill/>
        </p:spPr>
        <p:txBody>
          <a:bodyPr wrap="square">
            <a:spAutoFit/>
          </a:bodyPr>
          <a:lstStyle/>
          <a:p>
            <a:r>
              <a:rPr lang="en-US" sz="1600" dirty="0"/>
              <a:t>PV Access peacefully coexists with CA</a:t>
            </a:r>
          </a:p>
          <a:p>
            <a:r>
              <a:rPr lang="en-US" sz="1600" dirty="0"/>
              <a:t>New services can run in parallel</a:t>
            </a:r>
          </a:p>
          <a:p>
            <a:r>
              <a:rPr lang="en-US" sz="1600" dirty="0"/>
              <a:t>Soft IOCs can be replaced one or more a time</a:t>
            </a:r>
          </a:p>
          <a:p>
            <a:endParaRPr lang="en-US" dirty="0"/>
          </a:p>
        </p:txBody>
      </p:sp>
      <p:sp>
        <p:nvSpPr>
          <p:cNvPr id="9" name="TextBox 8">
            <a:extLst>
              <a:ext uri="{FF2B5EF4-FFF2-40B4-BE49-F238E27FC236}">
                <a16:creationId xmlns:a16="http://schemas.microsoft.com/office/drawing/2014/main" id="{38A64616-02FE-9DDE-4698-232D4343B018}"/>
              </a:ext>
            </a:extLst>
          </p:cNvPr>
          <p:cNvSpPr txBox="1"/>
          <p:nvPr/>
        </p:nvSpPr>
        <p:spPr>
          <a:xfrm>
            <a:off x="291313" y="1996524"/>
            <a:ext cx="4159306" cy="830997"/>
          </a:xfrm>
          <a:prstGeom prst="rect">
            <a:avLst/>
          </a:prstGeom>
          <a:noFill/>
        </p:spPr>
        <p:txBody>
          <a:bodyPr wrap="square" rtlCol="0">
            <a:spAutoFit/>
          </a:bodyPr>
          <a:lstStyle/>
          <a:p>
            <a:r>
              <a:rPr lang="en-US" sz="1600" dirty="0"/>
              <a:t>Tools at the UI level can run in parallel or be replaced without disruption</a:t>
            </a:r>
          </a:p>
          <a:p>
            <a:r>
              <a:rPr lang="en-US" sz="1600" dirty="0"/>
              <a:t>Scripts at this level depend on function</a:t>
            </a:r>
          </a:p>
        </p:txBody>
      </p:sp>
      <p:sp>
        <p:nvSpPr>
          <p:cNvPr id="11" name="TextBox 10">
            <a:extLst>
              <a:ext uri="{FF2B5EF4-FFF2-40B4-BE49-F238E27FC236}">
                <a16:creationId xmlns:a16="http://schemas.microsoft.com/office/drawing/2014/main" id="{E7BE8A77-3929-0AC7-67CB-41DD55F11BBD}"/>
              </a:ext>
            </a:extLst>
          </p:cNvPr>
          <p:cNvSpPr txBox="1"/>
          <p:nvPr/>
        </p:nvSpPr>
        <p:spPr>
          <a:xfrm>
            <a:off x="372233" y="5044223"/>
            <a:ext cx="4159306" cy="830997"/>
          </a:xfrm>
          <a:prstGeom prst="rect">
            <a:avLst/>
          </a:prstGeom>
          <a:noFill/>
        </p:spPr>
        <p:txBody>
          <a:bodyPr wrap="square" rtlCol="0">
            <a:spAutoFit/>
          </a:bodyPr>
          <a:lstStyle/>
          <a:p>
            <a:r>
              <a:rPr lang="en-US" sz="1600" dirty="0"/>
              <a:t>IOCs performing control functions can be replaced one or more at a time during maintenance</a:t>
            </a:r>
          </a:p>
        </p:txBody>
      </p:sp>
    </p:spTree>
    <p:extLst>
      <p:ext uri="{BB962C8B-B14F-4D97-AF65-F5344CB8AC3E}">
        <p14:creationId xmlns:p14="http://schemas.microsoft.com/office/powerpoint/2010/main" val="1947400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4D8A-B707-72EF-9F9F-58CD2A75F2BF}"/>
              </a:ext>
            </a:extLst>
          </p:cNvPr>
          <p:cNvSpPr>
            <a:spLocks noGrp="1"/>
          </p:cNvSpPr>
          <p:nvPr>
            <p:ph type="title"/>
          </p:nvPr>
        </p:nvSpPr>
        <p:spPr/>
        <p:txBody>
          <a:bodyPr/>
          <a:lstStyle/>
          <a:p>
            <a:r>
              <a:rPr lang="en-US" dirty="0"/>
              <a:t>Start with a strong foundation</a:t>
            </a:r>
          </a:p>
        </p:txBody>
      </p:sp>
      <p:grpSp>
        <p:nvGrpSpPr>
          <p:cNvPr id="4" name="Group 39">
            <a:extLst>
              <a:ext uri="{FF2B5EF4-FFF2-40B4-BE49-F238E27FC236}">
                <a16:creationId xmlns:a16="http://schemas.microsoft.com/office/drawing/2014/main" id="{509B6603-A72F-9A2D-D582-C3FE18D94B98}"/>
              </a:ext>
            </a:extLst>
          </p:cNvPr>
          <p:cNvGrpSpPr>
            <a:grpSpLocks/>
          </p:cNvGrpSpPr>
          <p:nvPr/>
        </p:nvGrpSpPr>
        <p:grpSpPr bwMode="auto">
          <a:xfrm>
            <a:off x="3255964" y="5591176"/>
            <a:ext cx="5781675" cy="646113"/>
            <a:chOff x="1731963" y="5591175"/>
            <a:chExt cx="5781675" cy="646906"/>
          </a:xfrm>
        </p:grpSpPr>
        <p:sp>
          <p:nvSpPr>
            <p:cNvPr id="5" name="Freeform 12">
              <a:extLst>
                <a:ext uri="{FF2B5EF4-FFF2-40B4-BE49-F238E27FC236}">
                  <a16:creationId xmlns:a16="http://schemas.microsoft.com/office/drawing/2014/main" id="{F0CCA462-8E0D-BD6B-56CE-06B900D431FF}"/>
                </a:ext>
              </a:extLst>
            </p:cNvPr>
            <p:cNvSpPr>
              <a:spLocks/>
            </p:cNvSpPr>
            <p:nvPr/>
          </p:nvSpPr>
          <p:spPr bwMode="auto">
            <a:xfrm>
              <a:off x="1731963" y="5591175"/>
              <a:ext cx="5781675" cy="645316"/>
            </a:xfrm>
            <a:custGeom>
              <a:avLst/>
              <a:gdLst>
                <a:gd name="T0" fmla="*/ 3642 w 3642"/>
                <a:gd name="T1" fmla="*/ 406 h 406"/>
                <a:gd name="T2" fmla="*/ 3408 w 3642"/>
                <a:gd name="T3" fmla="*/ 0 h 406"/>
                <a:gd name="T4" fmla="*/ 236 w 3642"/>
                <a:gd name="T5" fmla="*/ 0 h 406"/>
                <a:gd name="T6" fmla="*/ 0 w 3642"/>
                <a:gd name="T7" fmla="*/ 406 h 406"/>
                <a:gd name="T8" fmla="*/ 3642 w 3642"/>
                <a:gd name="T9" fmla="*/ 406 h 406"/>
              </a:gdLst>
              <a:ahLst/>
              <a:cxnLst>
                <a:cxn ang="0">
                  <a:pos x="T0" y="T1"/>
                </a:cxn>
                <a:cxn ang="0">
                  <a:pos x="T2" y="T3"/>
                </a:cxn>
                <a:cxn ang="0">
                  <a:pos x="T4" y="T5"/>
                </a:cxn>
                <a:cxn ang="0">
                  <a:pos x="T6" y="T7"/>
                </a:cxn>
                <a:cxn ang="0">
                  <a:pos x="T8" y="T9"/>
                </a:cxn>
              </a:cxnLst>
              <a:rect l="0" t="0" r="r" b="b"/>
              <a:pathLst>
                <a:path w="3642" h="406">
                  <a:moveTo>
                    <a:pt x="3642" y="406"/>
                  </a:moveTo>
                  <a:lnTo>
                    <a:pt x="3408" y="0"/>
                  </a:lnTo>
                  <a:lnTo>
                    <a:pt x="236" y="0"/>
                  </a:lnTo>
                  <a:lnTo>
                    <a:pt x="0" y="406"/>
                  </a:lnTo>
                  <a:lnTo>
                    <a:pt x="3642" y="406"/>
                  </a:lnTo>
                  <a:close/>
                </a:path>
              </a:pathLst>
            </a:custGeom>
            <a:solidFill>
              <a:srgbClr val="08D8E2"/>
            </a:solidFill>
            <a:ln w="9525" cap="flat" cmpd="sng" algn="ctr">
              <a:solidFill>
                <a:srgbClr val="06CEC9"/>
              </a:solidFill>
              <a:prstDash val="solid"/>
              <a:round/>
              <a:headEnd type="none" w="med" len="med"/>
              <a:tailEnd type="none" w="med" len="med"/>
            </a:ln>
            <a:effectLst>
              <a:outerShdw blurRad="38100" dist="25400" dir="5400000" algn="t" rotWithShape="0">
                <a:srgbClr val="000000">
                  <a:alpha val="26667"/>
                </a:srgbClr>
              </a:outerShdw>
            </a:effectLst>
          </p:spPr>
          <p:txBody>
            <a:bodyPr lIns="82124" tIns="41061" rIns="82124" bIns="41061" anchor="ctr"/>
            <a:lstStyle/>
            <a:p>
              <a:pPr algn="ctr" defTabSz="814388">
                <a:lnSpc>
                  <a:spcPct val="90000"/>
                </a:lnSpc>
                <a:defRPr/>
              </a:pPr>
              <a:endParaRPr lang="en-US" sz="2400" dirty="0">
                <a:latin typeface="Arial" charset="0"/>
              </a:endParaRPr>
            </a:p>
          </p:txBody>
        </p:sp>
        <p:sp>
          <p:nvSpPr>
            <p:cNvPr id="6" name="Freeform 14">
              <a:extLst>
                <a:ext uri="{FF2B5EF4-FFF2-40B4-BE49-F238E27FC236}">
                  <a16:creationId xmlns:a16="http://schemas.microsoft.com/office/drawing/2014/main" id="{F89CD245-0034-6FDA-9947-7ED55CA1645C}"/>
                </a:ext>
              </a:extLst>
            </p:cNvPr>
            <p:cNvSpPr>
              <a:spLocks/>
            </p:cNvSpPr>
            <p:nvPr/>
          </p:nvSpPr>
          <p:spPr bwMode="auto">
            <a:xfrm>
              <a:off x="4300538" y="5593556"/>
              <a:ext cx="3213100" cy="644525"/>
            </a:xfrm>
            <a:custGeom>
              <a:avLst/>
              <a:gdLst>
                <a:gd name="T0" fmla="*/ 3213100 w 2024"/>
                <a:gd name="T1" fmla="*/ 644525 h 406"/>
                <a:gd name="T2" fmla="*/ 0 w 2024"/>
                <a:gd name="T3" fmla="*/ 644525 h 406"/>
                <a:gd name="T4" fmla="*/ 644525 w 2024"/>
                <a:gd name="T5" fmla="*/ 0 h 406"/>
                <a:gd name="T6" fmla="*/ 2841625 w 2024"/>
                <a:gd name="T7" fmla="*/ 0 h 406"/>
                <a:gd name="T8" fmla="*/ 3213100 w 2024"/>
                <a:gd name="T9" fmla="*/ 644525 h 4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4" h="406">
                  <a:moveTo>
                    <a:pt x="2024" y="406"/>
                  </a:moveTo>
                  <a:lnTo>
                    <a:pt x="0" y="406"/>
                  </a:lnTo>
                  <a:lnTo>
                    <a:pt x="406" y="0"/>
                  </a:lnTo>
                  <a:lnTo>
                    <a:pt x="1790" y="0"/>
                  </a:lnTo>
                  <a:lnTo>
                    <a:pt x="2024" y="406"/>
                  </a:lnTo>
                  <a:close/>
                </a:path>
              </a:pathLst>
            </a:custGeom>
            <a:gradFill rotWithShape="1">
              <a:gsLst>
                <a:gs pos="0">
                  <a:srgbClr val="01315D">
                    <a:alpha val="28000"/>
                  </a:srgbClr>
                </a:gs>
                <a:gs pos="100000">
                  <a:srgbClr val="FFFFFF">
                    <a:alpha val="0"/>
                  </a:srgb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nvGrpSpPr>
          <p:cNvPr id="7" name="Group 38">
            <a:extLst>
              <a:ext uri="{FF2B5EF4-FFF2-40B4-BE49-F238E27FC236}">
                <a16:creationId xmlns:a16="http://schemas.microsoft.com/office/drawing/2014/main" id="{C44CD09F-0ED7-0977-9845-CDFABDB65584}"/>
              </a:ext>
            </a:extLst>
          </p:cNvPr>
          <p:cNvGrpSpPr>
            <a:grpSpLocks/>
          </p:cNvGrpSpPr>
          <p:nvPr/>
        </p:nvGrpSpPr>
        <p:grpSpPr bwMode="auto">
          <a:xfrm>
            <a:off x="3757614" y="4776788"/>
            <a:ext cx="4778375" cy="588962"/>
            <a:chOff x="2233613" y="4776788"/>
            <a:chExt cx="4778375" cy="588963"/>
          </a:xfrm>
        </p:grpSpPr>
        <p:sp>
          <p:nvSpPr>
            <p:cNvPr id="8" name="Freeform 9">
              <a:extLst>
                <a:ext uri="{FF2B5EF4-FFF2-40B4-BE49-F238E27FC236}">
                  <a16:creationId xmlns:a16="http://schemas.microsoft.com/office/drawing/2014/main" id="{B6E5DE68-32E1-7C7A-C2A1-AEDD8CA045CC}"/>
                </a:ext>
              </a:extLst>
            </p:cNvPr>
            <p:cNvSpPr>
              <a:spLocks/>
            </p:cNvSpPr>
            <p:nvPr/>
          </p:nvSpPr>
          <p:spPr bwMode="auto">
            <a:xfrm>
              <a:off x="2233613" y="4776788"/>
              <a:ext cx="4778375" cy="588963"/>
            </a:xfrm>
            <a:custGeom>
              <a:avLst/>
              <a:gdLst>
                <a:gd name="T0" fmla="*/ 2797 w 3010"/>
                <a:gd name="T1" fmla="*/ 0 h 371"/>
                <a:gd name="T2" fmla="*/ 215 w 3010"/>
                <a:gd name="T3" fmla="*/ 0 h 371"/>
                <a:gd name="T4" fmla="*/ 0 w 3010"/>
                <a:gd name="T5" fmla="*/ 371 h 371"/>
                <a:gd name="T6" fmla="*/ 3010 w 3010"/>
                <a:gd name="T7" fmla="*/ 371 h 371"/>
                <a:gd name="T8" fmla="*/ 2797 w 3010"/>
                <a:gd name="T9" fmla="*/ 0 h 371"/>
              </a:gdLst>
              <a:ahLst/>
              <a:cxnLst>
                <a:cxn ang="0">
                  <a:pos x="T0" y="T1"/>
                </a:cxn>
                <a:cxn ang="0">
                  <a:pos x="T2" y="T3"/>
                </a:cxn>
                <a:cxn ang="0">
                  <a:pos x="T4" y="T5"/>
                </a:cxn>
                <a:cxn ang="0">
                  <a:pos x="T6" y="T7"/>
                </a:cxn>
                <a:cxn ang="0">
                  <a:pos x="T8" y="T9"/>
                </a:cxn>
              </a:cxnLst>
              <a:rect l="0" t="0" r="r" b="b"/>
              <a:pathLst>
                <a:path w="3010" h="371">
                  <a:moveTo>
                    <a:pt x="2797" y="0"/>
                  </a:moveTo>
                  <a:lnTo>
                    <a:pt x="215" y="0"/>
                  </a:lnTo>
                  <a:lnTo>
                    <a:pt x="0" y="371"/>
                  </a:lnTo>
                  <a:lnTo>
                    <a:pt x="3010" y="371"/>
                  </a:lnTo>
                  <a:lnTo>
                    <a:pt x="2797" y="0"/>
                  </a:lnTo>
                  <a:close/>
                </a:path>
              </a:pathLst>
            </a:custGeom>
            <a:solidFill>
              <a:srgbClr val="0199A1"/>
            </a:solidFill>
            <a:ln w="9525" cap="flat" cmpd="sng" algn="ctr">
              <a:solidFill>
                <a:srgbClr val="048C89"/>
              </a:solid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p>
              <a:pPr algn="ctr" defTabSz="814388">
                <a:lnSpc>
                  <a:spcPct val="90000"/>
                </a:lnSpc>
                <a:defRPr/>
              </a:pPr>
              <a:endParaRPr lang="en-US" sz="2400" dirty="0">
                <a:latin typeface="Arial" charset="0"/>
              </a:endParaRPr>
            </a:p>
          </p:txBody>
        </p:sp>
        <p:sp>
          <p:nvSpPr>
            <p:cNvPr id="9" name="Freeform 15">
              <a:extLst>
                <a:ext uri="{FF2B5EF4-FFF2-40B4-BE49-F238E27FC236}">
                  <a16:creationId xmlns:a16="http://schemas.microsoft.com/office/drawing/2014/main" id="{EC598C50-982F-B7B0-BDEB-160CCB80F4A4}"/>
                </a:ext>
              </a:extLst>
            </p:cNvPr>
            <p:cNvSpPr>
              <a:spLocks/>
            </p:cNvSpPr>
            <p:nvPr/>
          </p:nvSpPr>
          <p:spPr bwMode="auto">
            <a:xfrm>
              <a:off x="4341813" y="4776788"/>
              <a:ext cx="2670175" cy="588963"/>
            </a:xfrm>
            <a:custGeom>
              <a:avLst/>
              <a:gdLst>
                <a:gd name="T0" fmla="*/ 2670175 w 1682"/>
                <a:gd name="T1" fmla="*/ 588963 h 371"/>
                <a:gd name="T2" fmla="*/ 0 w 1682"/>
                <a:gd name="T3" fmla="*/ 588963 h 371"/>
                <a:gd name="T4" fmla="*/ 588963 w 1682"/>
                <a:gd name="T5" fmla="*/ 0 h 371"/>
                <a:gd name="T6" fmla="*/ 2332038 w 1682"/>
                <a:gd name="T7" fmla="*/ 0 h 371"/>
                <a:gd name="T8" fmla="*/ 2670175 w 1682"/>
                <a:gd name="T9" fmla="*/ 588963 h 3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2" h="371">
                  <a:moveTo>
                    <a:pt x="1682" y="371"/>
                  </a:moveTo>
                  <a:lnTo>
                    <a:pt x="0" y="371"/>
                  </a:lnTo>
                  <a:lnTo>
                    <a:pt x="371" y="0"/>
                  </a:lnTo>
                  <a:lnTo>
                    <a:pt x="1469" y="0"/>
                  </a:lnTo>
                  <a:lnTo>
                    <a:pt x="1682" y="371"/>
                  </a:lnTo>
                  <a:close/>
                </a:path>
              </a:pathLst>
            </a:custGeom>
            <a:gradFill rotWithShape="1">
              <a:gsLst>
                <a:gs pos="0">
                  <a:srgbClr val="01315D">
                    <a:alpha val="28000"/>
                  </a:srgbClr>
                </a:gs>
                <a:gs pos="100000">
                  <a:srgbClr val="FFFFFF">
                    <a:alpha val="0"/>
                  </a:srgb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nvGrpSpPr>
          <p:cNvPr id="10" name="Group 37">
            <a:extLst>
              <a:ext uri="{FF2B5EF4-FFF2-40B4-BE49-F238E27FC236}">
                <a16:creationId xmlns:a16="http://schemas.microsoft.com/office/drawing/2014/main" id="{0B54519D-D58B-E6EB-B732-3531BAA2E5EA}"/>
              </a:ext>
            </a:extLst>
          </p:cNvPr>
          <p:cNvGrpSpPr>
            <a:grpSpLocks/>
          </p:cNvGrpSpPr>
          <p:nvPr/>
        </p:nvGrpSpPr>
        <p:grpSpPr bwMode="auto">
          <a:xfrm>
            <a:off x="4230689" y="4013200"/>
            <a:ext cx="3836987" cy="539750"/>
            <a:chOff x="2706688" y="4013200"/>
            <a:chExt cx="3836987" cy="539750"/>
          </a:xfrm>
        </p:grpSpPr>
        <p:sp>
          <p:nvSpPr>
            <p:cNvPr id="11" name="Freeform 11">
              <a:extLst>
                <a:ext uri="{FF2B5EF4-FFF2-40B4-BE49-F238E27FC236}">
                  <a16:creationId xmlns:a16="http://schemas.microsoft.com/office/drawing/2014/main" id="{BF561E34-A503-3F28-C8D8-C2FCB0F061AC}"/>
                </a:ext>
              </a:extLst>
            </p:cNvPr>
            <p:cNvSpPr>
              <a:spLocks/>
            </p:cNvSpPr>
            <p:nvPr/>
          </p:nvSpPr>
          <p:spPr bwMode="auto">
            <a:xfrm>
              <a:off x="2706688" y="4013200"/>
              <a:ext cx="3836987" cy="539750"/>
            </a:xfrm>
            <a:custGeom>
              <a:avLst/>
              <a:gdLst>
                <a:gd name="T0" fmla="*/ 2220 w 2417"/>
                <a:gd name="T1" fmla="*/ 0 h 340"/>
                <a:gd name="T2" fmla="*/ 196 w 2417"/>
                <a:gd name="T3" fmla="*/ 0 h 340"/>
                <a:gd name="T4" fmla="*/ 0 w 2417"/>
                <a:gd name="T5" fmla="*/ 340 h 340"/>
                <a:gd name="T6" fmla="*/ 2417 w 2417"/>
                <a:gd name="T7" fmla="*/ 340 h 340"/>
                <a:gd name="T8" fmla="*/ 2220 w 2417"/>
                <a:gd name="T9" fmla="*/ 0 h 340"/>
              </a:gdLst>
              <a:ahLst/>
              <a:cxnLst>
                <a:cxn ang="0">
                  <a:pos x="T0" y="T1"/>
                </a:cxn>
                <a:cxn ang="0">
                  <a:pos x="T2" y="T3"/>
                </a:cxn>
                <a:cxn ang="0">
                  <a:pos x="T4" y="T5"/>
                </a:cxn>
                <a:cxn ang="0">
                  <a:pos x="T6" y="T7"/>
                </a:cxn>
                <a:cxn ang="0">
                  <a:pos x="T8" y="T9"/>
                </a:cxn>
              </a:cxnLst>
              <a:rect l="0" t="0" r="r" b="b"/>
              <a:pathLst>
                <a:path w="2417" h="340">
                  <a:moveTo>
                    <a:pt x="2220" y="0"/>
                  </a:moveTo>
                  <a:lnTo>
                    <a:pt x="196" y="0"/>
                  </a:lnTo>
                  <a:lnTo>
                    <a:pt x="0" y="340"/>
                  </a:lnTo>
                  <a:lnTo>
                    <a:pt x="2417" y="340"/>
                  </a:lnTo>
                  <a:lnTo>
                    <a:pt x="2220" y="0"/>
                  </a:lnTo>
                  <a:close/>
                </a:path>
              </a:pathLst>
            </a:custGeom>
            <a:solidFill>
              <a:srgbClr val="025663"/>
            </a:solidFill>
            <a:ln w="9525" cap="flat" cmpd="sng" algn="ctr">
              <a:solidFill>
                <a:srgbClr val="034543"/>
              </a:solid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p>
              <a:pPr algn="ctr" defTabSz="814388">
                <a:lnSpc>
                  <a:spcPct val="90000"/>
                </a:lnSpc>
                <a:defRPr/>
              </a:pPr>
              <a:endParaRPr lang="en-US" sz="2400" dirty="0">
                <a:latin typeface="Arial" charset="0"/>
              </a:endParaRPr>
            </a:p>
          </p:txBody>
        </p:sp>
        <p:sp>
          <p:nvSpPr>
            <p:cNvPr id="12" name="Freeform 16">
              <a:extLst>
                <a:ext uri="{FF2B5EF4-FFF2-40B4-BE49-F238E27FC236}">
                  <a16:creationId xmlns:a16="http://schemas.microsoft.com/office/drawing/2014/main" id="{FC5BAE1D-97BB-5F03-5145-7502D00AE3B4}"/>
                </a:ext>
              </a:extLst>
            </p:cNvPr>
            <p:cNvSpPr>
              <a:spLocks/>
            </p:cNvSpPr>
            <p:nvPr/>
          </p:nvSpPr>
          <p:spPr bwMode="auto">
            <a:xfrm>
              <a:off x="4367213" y="4013200"/>
              <a:ext cx="2176462" cy="539750"/>
            </a:xfrm>
            <a:custGeom>
              <a:avLst/>
              <a:gdLst>
                <a:gd name="T0" fmla="*/ 2176462 w 1371"/>
                <a:gd name="T1" fmla="*/ 539750 h 340"/>
                <a:gd name="T2" fmla="*/ 0 w 1371"/>
                <a:gd name="T3" fmla="*/ 539750 h 340"/>
                <a:gd name="T4" fmla="*/ 541337 w 1371"/>
                <a:gd name="T5" fmla="*/ 0 h 340"/>
                <a:gd name="T6" fmla="*/ 1863725 w 1371"/>
                <a:gd name="T7" fmla="*/ 0 h 340"/>
                <a:gd name="T8" fmla="*/ 2176462 w 1371"/>
                <a:gd name="T9" fmla="*/ 53975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1" h="340">
                  <a:moveTo>
                    <a:pt x="1371" y="340"/>
                  </a:moveTo>
                  <a:lnTo>
                    <a:pt x="0" y="340"/>
                  </a:lnTo>
                  <a:lnTo>
                    <a:pt x="341" y="0"/>
                  </a:lnTo>
                  <a:lnTo>
                    <a:pt x="1174" y="0"/>
                  </a:lnTo>
                  <a:lnTo>
                    <a:pt x="1371" y="340"/>
                  </a:lnTo>
                  <a:close/>
                </a:path>
              </a:pathLst>
            </a:custGeom>
            <a:gradFill rotWithShape="1">
              <a:gsLst>
                <a:gs pos="0">
                  <a:srgbClr val="01315D">
                    <a:alpha val="28000"/>
                  </a:srgbClr>
                </a:gs>
                <a:gs pos="100000">
                  <a:srgbClr val="FFFFFF">
                    <a:alpha val="0"/>
                  </a:srgb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nvGrpSpPr>
          <p:cNvPr id="13" name="Group 11">
            <a:extLst>
              <a:ext uri="{FF2B5EF4-FFF2-40B4-BE49-F238E27FC236}">
                <a16:creationId xmlns:a16="http://schemas.microsoft.com/office/drawing/2014/main" id="{A2EF1128-1D7B-4882-F9CB-C7065E8CB601}"/>
              </a:ext>
            </a:extLst>
          </p:cNvPr>
          <p:cNvGrpSpPr>
            <a:grpSpLocks/>
          </p:cNvGrpSpPr>
          <p:nvPr/>
        </p:nvGrpSpPr>
        <p:grpSpPr bwMode="auto">
          <a:xfrm>
            <a:off x="4668839" y="3270251"/>
            <a:ext cx="2955925" cy="517525"/>
            <a:chOff x="3144838" y="3270250"/>
            <a:chExt cx="2955925" cy="517525"/>
          </a:xfrm>
        </p:grpSpPr>
        <p:sp>
          <p:nvSpPr>
            <p:cNvPr id="14" name="Freeform 10">
              <a:extLst>
                <a:ext uri="{FF2B5EF4-FFF2-40B4-BE49-F238E27FC236}">
                  <a16:creationId xmlns:a16="http://schemas.microsoft.com/office/drawing/2014/main" id="{6F48293D-250A-7E81-4D43-95722BBAC043}"/>
                </a:ext>
              </a:extLst>
            </p:cNvPr>
            <p:cNvSpPr>
              <a:spLocks/>
            </p:cNvSpPr>
            <p:nvPr/>
          </p:nvSpPr>
          <p:spPr bwMode="auto">
            <a:xfrm>
              <a:off x="3144838" y="3270250"/>
              <a:ext cx="2955925" cy="517525"/>
            </a:xfrm>
            <a:custGeom>
              <a:avLst/>
              <a:gdLst>
                <a:gd name="T0" fmla="*/ 1675 w 1862"/>
                <a:gd name="T1" fmla="*/ 0 h 326"/>
                <a:gd name="T2" fmla="*/ 189 w 1862"/>
                <a:gd name="T3" fmla="*/ 0 h 326"/>
                <a:gd name="T4" fmla="*/ 0 w 1862"/>
                <a:gd name="T5" fmla="*/ 326 h 326"/>
                <a:gd name="T6" fmla="*/ 1862 w 1862"/>
                <a:gd name="T7" fmla="*/ 326 h 326"/>
                <a:gd name="T8" fmla="*/ 1675 w 1862"/>
                <a:gd name="T9" fmla="*/ 0 h 326"/>
              </a:gdLst>
              <a:ahLst/>
              <a:cxnLst>
                <a:cxn ang="0">
                  <a:pos x="T0" y="T1"/>
                </a:cxn>
                <a:cxn ang="0">
                  <a:pos x="T2" y="T3"/>
                </a:cxn>
                <a:cxn ang="0">
                  <a:pos x="T4" y="T5"/>
                </a:cxn>
                <a:cxn ang="0">
                  <a:pos x="T6" y="T7"/>
                </a:cxn>
                <a:cxn ang="0">
                  <a:pos x="T8" y="T9"/>
                </a:cxn>
              </a:cxnLst>
              <a:rect l="0" t="0" r="r" b="b"/>
              <a:pathLst>
                <a:path w="1862" h="326">
                  <a:moveTo>
                    <a:pt x="1675" y="0"/>
                  </a:moveTo>
                  <a:lnTo>
                    <a:pt x="189" y="0"/>
                  </a:lnTo>
                  <a:lnTo>
                    <a:pt x="0" y="326"/>
                  </a:lnTo>
                  <a:lnTo>
                    <a:pt x="1862" y="326"/>
                  </a:lnTo>
                  <a:lnTo>
                    <a:pt x="1675" y="0"/>
                  </a:lnTo>
                  <a:close/>
                </a:path>
              </a:pathLst>
            </a:custGeom>
            <a:solidFill>
              <a:srgbClr val="093667"/>
            </a:solidFill>
            <a:ln w="9525" cap="flat" cmpd="sng" algn="ctr">
              <a:solidFill>
                <a:srgbClr val="013253"/>
              </a:solid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p>
              <a:pPr algn="ctr" defTabSz="814388">
                <a:lnSpc>
                  <a:spcPct val="90000"/>
                </a:lnSpc>
                <a:defRPr/>
              </a:pPr>
              <a:endParaRPr lang="en-US" sz="2400" dirty="0">
                <a:latin typeface="Arial" charset="0"/>
              </a:endParaRPr>
            </a:p>
          </p:txBody>
        </p:sp>
        <p:sp>
          <p:nvSpPr>
            <p:cNvPr id="15" name="Freeform 17">
              <a:extLst>
                <a:ext uri="{FF2B5EF4-FFF2-40B4-BE49-F238E27FC236}">
                  <a16:creationId xmlns:a16="http://schemas.microsoft.com/office/drawing/2014/main" id="{DFFF414F-77D7-AB90-6C2D-7EF34A34604F}"/>
                </a:ext>
              </a:extLst>
            </p:cNvPr>
            <p:cNvSpPr>
              <a:spLocks/>
            </p:cNvSpPr>
            <p:nvPr/>
          </p:nvSpPr>
          <p:spPr bwMode="auto">
            <a:xfrm>
              <a:off x="4364038" y="3270250"/>
              <a:ext cx="1736725" cy="517525"/>
            </a:xfrm>
            <a:custGeom>
              <a:avLst/>
              <a:gdLst>
                <a:gd name="T0" fmla="*/ 1736725 w 1094"/>
                <a:gd name="T1" fmla="*/ 517525 h 326"/>
                <a:gd name="T2" fmla="*/ 0 w 1094"/>
                <a:gd name="T3" fmla="*/ 517525 h 326"/>
                <a:gd name="T4" fmla="*/ 517525 w 1094"/>
                <a:gd name="T5" fmla="*/ 0 h 326"/>
                <a:gd name="T6" fmla="*/ 1439863 w 1094"/>
                <a:gd name="T7" fmla="*/ 0 h 326"/>
                <a:gd name="T8" fmla="*/ 1736725 w 1094"/>
                <a:gd name="T9" fmla="*/ 517525 h 3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4" h="326">
                  <a:moveTo>
                    <a:pt x="1094" y="326"/>
                  </a:moveTo>
                  <a:lnTo>
                    <a:pt x="0" y="326"/>
                  </a:lnTo>
                  <a:lnTo>
                    <a:pt x="326" y="0"/>
                  </a:lnTo>
                  <a:lnTo>
                    <a:pt x="907" y="0"/>
                  </a:lnTo>
                  <a:lnTo>
                    <a:pt x="1094" y="326"/>
                  </a:lnTo>
                  <a:close/>
                </a:path>
              </a:pathLst>
            </a:custGeom>
            <a:gradFill rotWithShape="1">
              <a:gsLst>
                <a:gs pos="0">
                  <a:srgbClr val="000C16">
                    <a:alpha val="34901"/>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nvGrpSpPr>
          <p:cNvPr id="16" name="Group 10">
            <a:extLst>
              <a:ext uri="{FF2B5EF4-FFF2-40B4-BE49-F238E27FC236}">
                <a16:creationId xmlns:a16="http://schemas.microsoft.com/office/drawing/2014/main" id="{11CF0F13-F2AF-522C-05C8-31D539383CF5}"/>
              </a:ext>
            </a:extLst>
          </p:cNvPr>
          <p:cNvGrpSpPr>
            <a:grpSpLocks/>
          </p:cNvGrpSpPr>
          <p:nvPr/>
        </p:nvGrpSpPr>
        <p:grpSpPr bwMode="auto">
          <a:xfrm>
            <a:off x="5100638" y="2519363"/>
            <a:ext cx="2095500" cy="525462"/>
            <a:chOff x="3576638" y="2519363"/>
            <a:chExt cx="2095500" cy="525463"/>
          </a:xfrm>
        </p:grpSpPr>
        <p:sp>
          <p:nvSpPr>
            <p:cNvPr id="17" name="Freeform 8">
              <a:extLst>
                <a:ext uri="{FF2B5EF4-FFF2-40B4-BE49-F238E27FC236}">
                  <a16:creationId xmlns:a16="http://schemas.microsoft.com/office/drawing/2014/main" id="{4F919D51-3950-A20E-0D3B-DE88C9720AA8}"/>
                </a:ext>
              </a:extLst>
            </p:cNvPr>
            <p:cNvSpPr>
              <a:spLocks/>
            </p:cNvSpPr>
            <p:nvPr/>
          </p:nvSpPr>
          <p:spPr bwMode="auto">
            <a:xfrm>
              <a:off x="3576638" y="2519363"/>
              <a:ext cx="2095500" cy="525463"/>
            </a:xfrm>
            <a:custGeom>
              <a:avLst/>
              <a:gdLst>
                <a:gd name="T0" fmla="*/ 1129 w 1320"/>
                <a:gd name="T1" fmla="*/ 0 h 331"/>
                <a:gd name="T2" fmla="*/ 191 w 1320"/>
                <a:gd name="T3" fmla="*/ 0 h 331"/>
                <a:gd name="T4" fmla="*/ 0 w 1320"/>
                <a:gd name="T5" fmla="*/ 331 h 331"/>
                <a:gd name="T6" fmla="*/ 1320 w 1320"/>
                <a:gd name="T7" fmla="*/ 331 h 331"/>
                <a:gd name="T8" fmla="*/ 1129 w 1320"/>
                <a:gd name="T9" fmla="*/ 0 h 331"/>
              </a:gdLst>
              <a:ahLst/>
              <a:cxnLst>
                <a:cxn ang="0">
                  <a:pos x="T0" y="T1"/>
                </a:cxn>
                <a:cxn ang="0">
                  <a:pos x="T2" y="T3"/>
                </a:cxn>
                <a:cxn ang="0">
                  <a:pos x="T4" y="T5"/>
                </a:cxn>
                <a:cxn ang="0">
                  <a:pos x="T6" y="T7"/>
                </a:cxn>
                <a:cxn ang="0">
                  <a:pos x="T8" y="T9"/>
                </a:cxn>
              </a:cxnLst>
              <a:rect l="0" t="0" r="r" b="b"/>
              <a:pathLst>
                <a:path w="1320" h="331">
                  <a:moveTo>
                    <a:pt x="1129" y="0"/>
                  </a:moveTo>
                  <a:lnTo>
                    <a:pt x="191" y="0"/>
                  </a:lnTo>
                  <a:lnTo>
                    <a:pt x="0" y="331"/>
                  </a:lnTo>
                  <a:lnTo>
                    <a:pt x="1320" y="331"/>
                  </a:lnTo>
                  <a:lnTo>
                    <a:pt x="1129" y="0"/>
                  </a:lnTo>
                  <a:close/>
                </a:path>
              </a:pathLst>
            </a:custGeom>
            <a:solidFill>
              <a:srgbClr val="0560B3"/>
            </a:solidFill>
            <a:ln w="9525" cap="flat" cmpd="sng" algn="ctr">
              <a:solidFill>
                <a:srgbClr val="01568F"/>
              </a:solid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p>
              <a:pPr algn="ctr" defTabSz="814388">
                <a:lnSpc>
                  <a:spcPct val="90000"/>
                </a:lnSpc>
                <a:defRPr/>
              </a:pPr>
              <a:endParaRPr lang="en-US" sz="2400" dirty="0">
                <a:latin typeface="Arial" charset="0"/>
              </a:endParaRPr>
            </a:p>
          </p:txBody>
        </p:sp>
        <p:sp>
          <p:nvSpPr>
            <p:cNvPr id="18" name="Freeform 18">
              <a:extLst>
                <a:ext uri="{FF2B5EF4-FFF2-40B4-BE49-F238E27FC236}">
                  <a16:creationId xmlns:a16="http://schemas.microsoft.com/office/drawing/2014/main" id="{0D2A7BDF-83E1-15B9-6085-5950EDD2F68C}"/>
                </a:ext>
              </a:extLst>
            </p:cNvPr>
            <p:cNvSpPr>
              <a:spLocks/>
            </p:cNvSpPr>
            <p:nvPr/>
          </p:nvSpPr>
          <p:spPr bwMode="auto">
            <a:xfrm>
              <a:off x="4360863" y="2519363"/>
              <a:ext cx="1311275" cy="525463"/>
            </a:xfrm>
            <a:custGeom>
              <a:avLst/>
              <a:gdLst>
                <a:gd name="T0" fmla="*/ 1311275 w 826"/>
                <a:gd name="T1" fmla="*/ 525463 h 331"/>
                <a:gd name="T2" fmla="*/ 0 w 826"/>
                <a:gd name="T3" fmla="*/ 525463 h 331"/>
                <a:gd name="T4" fmla="*/ 523875 w 826"/>
                <a:gd name="T5" fmla="*/ 0 h 331"/>
                <a:gd name="T6" fmla="*/ 1008063 w 826"/>
                <a:gd name="T7" fmla="*/ 0 h 331"/>
                <a:gd name="T8" fmla="*/ 1311275 w 826"/>
                <a:gd name="T9" fmla="*/ 525463 h 3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6" h="331">
                  <a:moveTo>
                    <a:pt x="826" y="331"/>
                  </a:moveTo>
                  <a:lnTo>
                    <a:pt x="0" y="331"/>
                  </a:lnTo>
                  <a:lnTo>
                    <a:pt x="330" y="0"/>
                  </a:lnTo>
                  <a:lnTo>
                    <a:pt x="635" y="0"/>
                  </a:lnTo>
                  <a:lnTo>
                    <a:pt x="826" y="331"/>
                  </a:lnTo>
                  <a:close/>
                </a:path>
              </a:pathLst>
            </a:custGeom>
            <a:gradFill rotWithShape="1">
              <a:gsLst>
                <a:gs pos="0">
                  <a:srgbClr val="01315D">
                    <a:alpha val="28000"/>
                  </a:srgbClr>
                </a:gs>
                <a:gs pos="100000">
                  <a:srgbClr val="FFFFFF">
                    <a:alpha val="0"/>
                  </a:srgb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nvGrpSpPr>
          <p:cNvPr id="19" name="Group 3">
            <a:extLst>
              <a:ext uri="{FF2B5EF4-FFF2-40B4-BE49-F238E27FC236}">
                <a16:creationId xmlns:a16="http://schemas.microsoft.com/office/drawing/2014/main" id="{5335F8C0-34BD-7868-68C9-45E89D332448}"/>
              </a:ext>
            </a:extLst>
          </p:cNvPr>
          <p:cNvGrpSpPr>
            <a:grpSpLocks/>
          </p:cNvGrpSpPr>
          <p:nvPr/>
        </p:nvGrpSpPr>
        <p:grpSpPr bwMode="auto">
          <a:xfrm>
            <a:off x="5532439" y="1230313"/>
            <a:ext cx="1228725" cy="1065212"/>
            <a:chOff x="4008438" y="1230313"/>
            <a:chExt cx="1228725" cy="1065213"/>
          </a:xfrm>
        </p:grpSpPr>
        <p:sp>
          <p:nvSpPr>
            <p:cNvPr id="20" name="Freeform 13">
              <a:extLst>
                <a:ext uri="{FF2B5EF4-FFF2-40B4-BE49-F238E27FC236}">
                  <a16:creationId xmlns:a16="http://schemas.microsoft.com/office/drawing/2014/main" id="{2D6F0FBE-92CC-3ABF-97A0-2896452E7BFD}"/>
                </a:ext>
              </a:extLst>
            </p:cNvPr>
            <p:cNvSpPr>
              <a:spLocks/>
            </p:cNvSpPr>
            <p:nvPr/>
          </p:nvSpPr>
          <p:spPr bwMode="auto">
            <a:xfrm>
              <a:off x="4008438" y="1230313"/>
              <a:ext cx="1228725" cy="1065213"/>
            </a:xfrm>
            <a:custGeom>
              <a:avLst/>
              <a:gdLst>
                <a:gd name="T0" fmla="*/ 387 w 774"/>
                <a:gd name="T1" fmla="*/ 0 h 671"/>
                <a:gd name="T2" fmla="*/ 0 w 774"/>
                <a:gd name="T3" fmla="*/ 671 h 671"/>
                <a:gd name="T4" fmla="*/ 774 w 774"/>
                <a:gd name="T5" fmla="*/ 671 h 671"/>
                <a:gd name="T6" fmla="*/ 387 w 774"/>
                <a:gd name="T7" fmla="*/ 0 h 671"/>
              </a:gdLst>
              <a:ahLst/>
              <a:cxnLst>
                <a:cxn ang="0">
                  <a:pos x="T0" y="T1"/>
                </a:cxn>
                <a:cxn ang="0">
                  <a:pos x="T2" y="T3"/>
                </a:cxn>
                <a:cxn ang="0">
                  <a:pos x="T4" y="T5"/>
                </a:cxn>
                <a:cxn ang="0">
                  <a:pos x="T6" y="T7"/>
                </a:cxn>
              </a:cxnLst>
              <a:rect l="0" t="0" r="r" b="b"/>
              <a:pathLst>
                <a:path w="774" h="671">
                  <a:moveTo>
                    <a:pt x="387" y="0"/>
                  </a:moveTo>
                  <a:lnTo>
                    <a:pt x="0" y="671"/>
                  </a:lnTo>
                  <a:lnTo>
                    <a:pt x="774" y="671"/>
                  </a:lnTo>
                  <a:lnTo>
                    <a:pt x="387" y="0"/>
                  </a:lnTo>
                  <a:close/>
                </a:path>
              </a:pathLst>
            </a:custGeom>
            <a:solidFill>
              <a:srgbClr val="08A7EE"/>
            </a:solidFill>
            <a:ln w="9525" cap="flat" cmpd="sng" algn="ctr">
              <a:solidFill>
                <a:srgbClr val="0195F9"/>
              </a:solidFill>
              <a:prstDash val="solid"/>
              <a:round/>
              <a:headEnd type="none" w="med" len="med"/>
              <a:tailEnd type="none" w="med" len="med"/>
            </a:ln>
            <a:effectLst>
              <a:outerShdw blurRad="38100" dist="25400" dir="5400000" algn="t" rotWithShape="0">
                <a:srgbClr val="000000">
                  <a:alpha val="26667"/>
                </a:srgbClr>
              </a:outerShdw>
            </a:effectLst>
          </p:spPr>
          <p:txBody>
            <a:bodyPr lIns="82124" tIns="41061" rIns="82124" bIns="41061" anchor="ctr"/>
            <a:lstStyle/>
            <a:p>
              <a:pPr algn="ctr" defTabSz="814388">
                <a:lnSpc>
                  <a:spcPct val="90000"/>
                </a:lnSpc>
                <a:defRPr/>
              </a:pPr>
              <a:endParaRPr lang="en-US" sz="2400" dirty="0">
                <a:latin typeface="Arial" charset="0"/>
              </a:endParaRPr>
            </a:p>
          </p:txBody>
        </p:sp>
        <p:sp>
          <p:nvSpPr>
            <p:cNvPr id="21" name="Freeform 19">
              <a:extLst>
                <a:ext uri="{FF2B5EF4-FFF2-40B4-BE49-F238E27FC236}">
                  <a16:creationId xmlns:a16="http://schemas.microsoft.com/office/drawing/2014/main" id="{9E359C00-D6F2-DAAC-2E57-D28A57802E1B}"/>
                </a:ext>
              </a:extLst>
            </p:cNvPr>
            <p:cNvSpPr>
              <a:spLocks/>
            </p:cNvSpPr>
            <p:nvPr/>
          </p:nvSpPr>
          <p:spPr bwMode="auto">
            <a:xfrm>
              <a:off x="4295775" y="1695450"/>
              <a:ext cx="941387" cy="600075"/>
            </a:xfrm>
            <a:custGeom>
              <a:avLst/>
              <a:gdLst>
                <a:gd name="T0" fmla="*/ 941387 w 593"/>
                <a:gd name="T1" fmla="*/ 600075 h 378"/>
                <a:gd name="T2" fmla="*/ 0 w 593"/>
                <a:gd name="T3" fmla="*/ 600075 h 378"/>
                <a:gd name="T4" fmla="*/ 596900 w 593"/>
                <a:gd name="T5" fmla="*/ 0 h 378"/>
                <a:gd name="T6" fmla="*/ 941387 w 593"/>
                <a:gd name="T7" fmla="*/ 600075 h 3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3" h="378">
                  <a:moveTo>
                    <a:pt x="593" y="378"/>
                  </a:moveTo>
                  <a:lnTo>
                    <a:pt x="0" y="378"/>
                  </a:lnTo>
                  <a:lnTo>
                    <a:pt x="376" y="0"/>
                  </a:lnTo>
                  <a:lnTo>
                    <a:pt x="593" y="378"/>
                  </a:lnTo>
                  <a:close/>
                </a:path>
              </a:pathLst>
            </a:custGeom>
            <a:gradFill rotWithShape="1">
              <a:gsLst>
                <a:gs pos="0">
                  <a:srgbClr val="01315D">
                    <a:alpha val="28000"/>
                  </a:srgbClr>
                </a:gs>
                <a:gs pos="100000">
                  <a:srgbClr val="FFFFFF">
                    <a:alpha val="0"/>
                  </a:srgb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cxnSp>
        <p:nvCxnSpPr>
          <p:cNvPr id="22" name="Straight Arrow Connector 21">
            <a:extLst>
              <a:ext uri="{FF2B5EF4-FFF2-40B4-BE49-F238E27FC236}">
                <a16:creationId xmlns:a16="http://schemas.microsoft.com/office/drawing/2014/main" id="{BC916B0B-4071-9E3E-4017-884AFDBD8575}"/>
              </a:ext>
            </a:extLst>
          </p:cNvPr>
          <p:cNvCxnSpPr/>
          <p:nvPr/>
        </p:nvCxnSpPr>
        <p:spPr bwMode="auto">
          <a:xfrm>
            <a:off x="1678031" y="2269449"/>
            <a:ext cx="4367213"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23" name="TextBox 35">
            <a:extLst>
              <a:ext uri="{FF2B5EF4-FFF2-40B4-BE49-F238E27FC236}">
                <a16:creationId xmlns:a16="http://schemas.microsoft.com/office/drawing/2014/main" id="{81D1B5DF-BDD4-40A9-9781-22613CE31510}"/>
              </a:ext>
            </a:extLst>
          </p:cNvPr>
          <p:cNvSpPr txBox="1">
            <a:spLocks noChangeArrowheads="1"/>
          </p:cNvSpPr>
          <p:nvPr/>
        </p:nvSpPr>
        <p:spPr bwMode="auto">
          <a:xfrm>
            <a:off x="1488935" y="1932637"/>
            <a:ext cx="40852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chor="b">
            <a:spAutoFit/>
          </a:bodyPr>
          <a:lstStyle>
            <a:lvl1pPr defTabSz="457200">
              <a:defRPr>
                <a:solidFill>
                  <a:schemeClr val="tx1"/>
                </a:solidFill>
                <a:latin typeface="HelveticaNeueLT Std" pitchFamily="34" charset="0"/>
                <a:cs typeface="Arial" panose="020B0604020202020204" pitchFamily="34" charset="0"/>
              </a:defRPr>
            </a:lvl1pPr>
            <a:lvl2pPr marL="742950" indent="-285750" defTabSz="457200">
              <a:defRPr>
                <a:solidFill>
                  <a:schemeClr val="tx1"/>
                </a:solidFill>
                <a:latin typeface="HelveticaNeueLT Std" pitchFamily="34" charset="0"/>
                <a:cs typeface="Arial" panose="020B0604020202020204" pitchFamily="34" charset="0"/>
              </a:defRPr>
            </a:lvl2pPr>
            <a:lvl3pPr marL="1143000" indent="-228600" defTabSz="457200">
              <a:defRPr>
                <a:solidFill>
                  <a:schemeClr val="tx1"/>
                </a:solidFill>
                <a:latin typeface="HelveticaNeueLT Std" pitchFamily="34" charset="0"/>
                <a:cs typeface="Arial" panose="020B0604020202020204" pitchFamily="34" charset="0"/>
              </a:defRPr>
            </a:lvl3pPr>
            <a:lvl4pPr marL="1600200" indent="-228600" defTabSz="457200">
              <a:defRPr>
                <a:solidFill>
                  <a:schemeClr val="tx1"/>
                </a:solidFill>
                <a:latin typeface="HelveticaNeueLT Std" pitchFamily="34" charset="0"/>
                <a:cs typeface="Arial" panose="020B0604020202020204" pitchFamily="34" charset="0"/>
              </a:defRPr>
            </a:lvl4pPr>
            <a:lvl5pPr marL="2057400" indent="-228600" defTabSz="457200">
              <a:defRPr>
                <a:solidFill>
                  <a:schemeClr val="tx1"/>
                </a:solidFill>
                <a:latin typeface="HelveticaNeueLT Std"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1600" dirty="0">
                <a:solidFill>
                  <a:srgbClr val="595959"/>
                </a:solidFill>
                <a:latin typeface="Arial" panose="020B0604020202020204" pitchFamily="34" charset="0"/>
              </a:rPr>
              <a:t>Migrate IOCs, clients, scripts, mix CA/PVA</a:t>
            </a:r>
          </a:p>
        </p:txBody>
      </p:sp>
      <p:cxnSp>
        <p:nvCxnSpPr>
          <p:cNvPr id="24" name="Straight Arrow Connector 23">
            <a:extLst>
              <a:ext uri="{FF2B5EF4-FFF2-40B4-BE49-F238E27FC236}">
                <a16:creationId xmlns:a16="http://schemas.microsoft.com/office/drawing/2014/main" id="{B5C8730F-ABF7-5D41-5AAB-E3D1D09A515F}"/>
              </a:ext>
            </a:extLst>
          </p:cNvPr>
          <p:cNvCxnSpPr/>
          <p:nvPr/>
        </p:nvCxnSpPr>
        <p:spPr bwMode="auto">
          <a:xfrm flipH="1">
            <a:off x="6755906" y="3040356"/>
            <a:ext cx="4322762"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25" name="TextBox 41">
            <a:extLst>
              <a:ext uri="{FF2B5EF4-FFF2-40B4-BE49-F238E27FC236}">
                <a16:creationId xmlns:a16="http://schemas.microsoft.com/office/drawing/2014/main" id="{B7B5957D-3C0D-0646-0C21-8BAA864C17AB}"/>
              </a:ext>
            </a:extLst>
          </p:cNvPr>
          <p:cNvSpPr txBox="1">
            <a:spLocks noChangeArrowheads="1"/>
          </p:cNvSpPr>
          <p:nvPr/>
        </p:nvSpPr>
        <p:spPr bwMode="auto">
          <a:xfrm>
            <a:off x="5261158" y="2704887"/>
            <a:ext cx="19349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b">
            <a:spAutoFit/>
          </a:bodyPr>
          <a:lstStyle>
            <a:lvl1pPr defTabSz="457200">
              <a:defRPr>
                <a:solidFill>
                  <a:schemeClr val="tx1"/>
                </a:solidFill>
                <a:latin typeface="HelveticaNeueLT Std" pitchFamily="34" charset="0"/>
                <a:cs typeface="Arial" panose="020B0604020202020204" pitchFamily="34" charset="0"/>
              </a:defRPr>
            </a:lvl1pPr>
            <a:lvl2pPr marL="742950" indent="-285750" defTabSz="457200">
              <a:defRPr>
                <a:solidFill>
                  <a:schemeClr val="tx1"/>
                </a:solidFill>
                <a:latin typeface="HelveticaNeueLT Std" pitchFamily="34" charset="0"/>
                <a:cs typeface="Arial" panose="020B0604020202020204" pitchFamily="34" charset="0"/>
              </a:defRPr>
            </a:lvl2pPr>
            <a:lvl3pPr marL="1143000" indent="-228600" defTabSz="457200">
              <a:defRPr>
                <a:solidFill>
                  <a:schemeClr val="tx1"/>
                </a:solidFill>
                <a:latin typeface="HelveticaNeueLT Std" pitchFamily="34" charset="0"/>
                <a:cs typeface="Arial" panose="020B0604020202020204" pitchFamily="34" charset="0"/>
              </a:defRPr>
            </a:lvl3pPr>
            <a:lvl4pPr marL="1600200" indent="-228600" defTabSz="457200">
              <a:defRPr>
                <a:solidFill>
                  <a:schemeClr val="tx1"/>
                </a:solidFill>
                <a:latin typeface="HelveticaNeueLT Std" pitchFamily="34" charset="0"/>
                <a:cs typeface="Arial" panose="020B0604020202020204" pitchFamily="34" charset="0"/>
              </a:defRPr>
            </a:lvl4pPr>
            <a:lvl5pPr marL="2057400" indent="-228600" defTabSz="457200">
              <a:defRPr>
                <a:solidFill>
                  <a:schemeClr val="tx1"/>
                </a:solidFill>
                <a:latin typeface="HelveticaNeueLT Std"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1600" dirty="0">
                <a:solidFill>
                  <a:schemeClr val="bg1">
                    <a:lumMod val="95000"/>
                  </a:schemeClr>
                </a:solidFill>
                <a:latin typeface="Arial" panose="020B0604020202020204" pitchFamily="34" charset="0"/>
              </a:rPr>
              <a:t>Testing in operations</a:t>
            </a:r>
          </a:p>
        </p:txBody>
      </p:sp>
      <p:cxnSp>
        <p:nvCxnSpPr>
          <p:cNvPr id="26" name="Straight Arrow Connector 25">
            <a:extLst>
              <a:ext uri="{FF2B5EF4-FFF2-40B4-BE49-F238E27FC236}">
                <a16:creationId xmlns:a16="http://schemas.microsoft.com/office/drawing/2014/main" id="{1CA98C32-EFFF-91ED-FB43-A4C2508BA3BB}"/>
              </a:ext>
            </a:extLst>
          </p:cNvPr>
          <p:cNvCxnSpPr/>
          <p:nvPr/>
        </p:nvCxnSpPr>
        <p:spPr bwMode="auto">
          <a:xfrm>
            <a:off x="698899" y="3786833"/>
            <a:ext cx="4367213"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27" name="TextBox 44">
            <a:extLst>
              <a:ext uri="{FF2B5EF4-FFF2-40B4-BE49-F238E27FC236}">
                <a16:creationId xmlns:a16="http://schemas.microsoft.com/office/drawing/2014/main" id="{685384DB-AA90-C30D-A8B5-CAE1805CB41B}"/>
              </a:ext>
            </a:extLst>
          </p:cNvPr>
          <p:cNvSpPr txBox="1">
            <a:spLocks noChangeArrowheads="1"/>
          </p:cNvSpPr>
          <p:nvPr/>
        </p:nvSpPr>
        <p:spPr bwMode="auto">
          <a:xfrm>
            <a:off x="4925002" y="3395897"/>
            <a:ext cx="26997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chor="b">
            <a:spAutoFit/>
          </a:bodyPr>
          <a:lstStyle>
            <a:lvl1pPr defTabSz="457200">
              <a:defRPr>
                <a:solidFill>
                  <a:schemeClr val="tx1"/>
                </a:solidFill>
                <a:latin typeface="HelveticaNeueLT Std" pitchFamily="34" charset="0"/>
                <a:cs typeface="Arial" panose="020B0604020202020204" pitchFamily="34" charset="0"/>
              </a:defRPr>
            </a:lvl1pPr>
            <a:lvl2pPr marL="742950" indent="-285750" defTabSz="457200">
              <a:defRPr>
                <a:solidFill>
                  <a:schemeClr val="tx1"/>
                </a:solidFill>
                <a:latin typeface="HelveticaNeueLT Std" pitchFamily="34" charset="0"/>
                <a:cs typeface="Arial" panose="020B0604020202020204" pitchFamily="34" charset="0"/>
              </a:defRPr>
            </a:lvl2pPr>
            <a:lvl3pPr marL="1143000" indent="-228600" defTabSz="457200">
              <a:defRPr>
                <a:solidFill>
                  <a:schemeClr val="tx1"/>
                </a:solidFill>
                <a:latin typeface="HelveticaNeueLT Std" pitchFamily="34" charset="0"/>
                <a:cs typeface="Arial" panose="020B0604020202020204" pitchFamily="34" charset="0"/>
              </a:defRPr>
            </a:lvl3pPr>
            <a:lvl4pPr marL="1600200" indent="-228600" defTabSz="457200">
              <a:defRPr>
                <a:solidFill>
                  <a:schemeClr val="tx1"/>
                </a:solidFill>
                <a:latin typeface="HelveticaNeueLT Std" pitchFamily="34" charset="0"/>
                <a:cs typeface="Arial" panose="020B0604020202020204" pitchFamily="34" charset="0"/>
              </a:defRPr>
            </a:lvl4pPr>
            <a:lvl5pPr marL="2057400" indent="-228600" defTabSz="457200">
              <a:defRPr>
                <a:solidFill>
                  <a:schemeClr val="tx1"/>
                </a:solidFill>
                <a:latin typeface="HelveticaNeueLT Std"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1600" dirty="0">
                <a:solidFill>
                  <a:schemeClr val="bg1">
                    <a:lumMod val="95000"/>
                  </a:schemeClr>
                </a:solidFill>
                <a:latin typeface="Arial" panose="020B0604020202020204" pitchFamily="34" charset="0"/>
              </a:rPr>
              <a:t>Testing in test environment</a:t>
            </a:r>
          </a:p>
        </p:txBody>
      </p:sp>
      <p:cxnSp>
        <p:nvCxnSpPr>
          <p:cNvPr id="28" name="Straight Arrow Connector 27">
            <a:extLst>
              <a:ext uri="{FF2B5EF4-FFF2-40B4-BE49-F238E27FC236}">
                <a16:creationId xmlns:a16="http://schemas.microsoft.com/office/drawing/2014/main" id="{E8AD3FF1-3ED4-9F2A-05C1-D9AB4641E6C1}"/>
              </a:ext>
            </a:extLst>
          </p:cNvPr>
          <p:cNvCxnSpPr/>
          <p:nvPr/>
        </p:nvCxnSpPr>
        <p:spPr bwMode="auto">
          <a:xfrm flipH="1">
            <a:off x="7265702" y="4541556"/>
            <a:ext cx="4322762"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29" name="TextBox 47">
            <a:extLst>
              <a:ext uri="{FF2B5EF4-FFF2-40B4-BE49-F238E27FC236}">
                <a16:creationId xmlns:a16="http://schemas.microsoft.com/office/drawing/2014/main" id="{69EAE879-98B4-7550-BC37-E39682632152}"/>
              </a:ext>
            </a:extLst>
          </p:cNvPr>
          <p:cNvSpPr txBox="1">
            <a:spLocks noChangeArrowheads="1"/>
          </p:cNvSpPr>
          <p:nvPr/>
        </p:nvSpPr>
        <p:spPr bwMode="auto">
          <a:xfrm>
            <a:off x="4830617" y="3990687"/>
            <a:ext cx="28885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b">
            <a:spAutoFit/>
          </a:bodyPr>
          <a:lstStyle>
            <a:lvl1pPr defTabSz="457200">
              <a:defRPr>
                <a:solidFill>
                  <a:schemeClr val="tx1"/>
                </a:solidFill>
                <a:latin typeface="HelveticaNeueLT Std" pitchFamily="34" charset="0"/>
                <a:cs typeface="Arial" panose="020B0604020202020204" pitchFamily="34" charset="0"/>
              </a:defRPr>
            </a:lvl1pPr>
            <a:lvl2pPr marL="742950" indent="-285750" defTabSz="457200">
              <a:defRPr>
                <a:solidFill>
                  <a:schemeClr val="tx1"/>
                </a:solidFill>
                <a:latin typeface="HelveticaNeueLT Std" pitchFamily="34" charset="0"/>
                <a:cs typeface="Arial" panose="020B0604020202020204" pitchFamily="34" charset="0"/>
              </a:defRPr>
            </a:lvl2pPr>
            <a:lvl3pPr marL="1143000" indent="-228600" defTabSz="457200">
              <a:defRPr>
                <a:solidFill>
                  <a:schemeClr val="tx1"/>
                </a:solidFill>
                <a:latin typeface="HelveticaNeueLT Std" pitchFamily="34" charset="0"/>
                <a:cs typeface="Arial" panose="020B0604020202020204" pitchFamily="34" charset="0"/>
              </a:defRPr>
            </a:lvl3pPr>
            <a:lvl4pPr marL="1600200" indent="-228600" defTabSz="457200">
              <a:defRPr>
                <a:solidFill>
                  <a:schemeClr val="tx1"/>
                </a:solidFill>
                <a:latin typeface="HelveticaNeueLT Std" pitchFamily="34" charset="0"/>
                <a:cs typeface="Arial" panose="020B0604020202020204" pitchFamily="34" charset="0"/>
              </a:defRPr>
            </a:lvl4pPr>
            <a:lvl5pPr marL="2057400" indent="-228600" defTabSz="457200">
              <a:defRPr>
                <a:solidFill>
                  <a:schemeClr val="tx1"/>
                </a:solidFill>
                <a:latin typeface="HelveticaNeueLT Std"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1600" dirty="0">
                <a:solidFill>
                  <a:schemeClr val="bg1">
                    <a:lumMod val="95000"/>
                  </a:schemeClr>
                </a:solidFill>
                <a:latin typeface="Arial" panose="020B0604020202020204" pitchFamily="34" charset="0"/>
              </a:rPr>
              <a:t>Easy rollback process in place</a:t>
            </a:r>
          </a:p>
          <a:p>
            <a:pPr eaLnBrk="1" hangingPunct="1"/>
            <a:r>
              <a:rPr lang="en-US" altLang="en-US" sz="1600" dirty="0">
                <a:solidFill>
                  <a:schemeClr val="bg1">
                    <a:lumMod val="95000"/>
                  </a:schemeClr>
                </a:solidFill>
                <a:latin typeface="Arial" panose="020B0604020202020204" pitchFamily="34" charset="0"/>
              </a:rPr>
              <a:t>Solid save/restore in operations</a:t>
            </a:r>
          </a:p>
        </p:txBody>
      </p:sp>
      <p:cxnSp>
        <p:nvCxnSpPr>
          <p:cNvPr id="30" name="Straight Arrow Connector 29">
            <a:extLst>
              <a:ext uri="{FF2B5EF4-FFF2-40B4-BE49-F238E27FC236}">
                <a16:creationId xmlns:a16="http://schemas.microsoft.com/office/drawing/2014/main" id="{3547D6D4-5ED8-936C-AB0C-74B162957A37}"/>
              </a:ext>
            </a:extLst>
          </p:cNvPr>
          <p:cNvCxnSpPr/>
          <p:nvPr/>
        </p:nvCxnSpPr>
        <p:spPr bwMode="auto">
          <a:xfrm>
            <a:off x="585611" y="5368952"/>
            <a:ext cx="4367213"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31" name="TextBox 50">
            <a:extLst>
              <a:ext uri="{FF2B5EF4-FFF2-40B4-BE49-F238E27FC236}">
                <a16:creationId xmlns:a16="http://schemas.microsoft.com/office/drawing/2014/main" id="{F94BB7BA-25E5-A4A2-2AC4-0AA0B0012139}"/>
              </a:ext>
            </a:extLst>
          </p:cNvPr>
          <p:cNvSpPr txBox="1">
            <a:spLocks noChangeArrowheads="1"/>
          </p:cNvSpPr>
          <p:nvPr/>
        </p:nvSpPr>
        <p:spPr bwMode="auto">
          <a:xfrm>
            <a:off x="4332289" y="5028318"/>
            <a:ext cx="42037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spAutoFit/>
          </a:bodyPr>
          <a:lstStyle>
            <a:lvl1pPr defTabSz="457200">
              <a:defRPr>
                <a:solidFill>
                  <a:schemeClr val="tx1"/>
                </a:solidFill>
                <a:latin typeface="HelveticaNeueLT Std" pitchFamily="34" charset="0"/>
                <a:cs typeface="Arial" panose="020B0604020202020204" pitchFamily="34" charset="0"/>
              </a:defRPr>
            </a:lvl1pPr>
            <a:lvl2pPr marL="742950" indent="-285750" defTabSz="457200">
              <a:defRPr>
                <a:solidFill>
                  <a:schemeClr val="tx1"/>
                </a:solidFill>
                <a:latin typeface="HelveticaNeueLT Std" pitchFamily="34" charset="0"/>
                <a:cs typeface="Arial" panose="020B0604020202020204" pitchFamily="34" charset="0"/>
              </a:defRPr>
            </a:lvl2pPr>
            <a:lvl3pPr marL="1143000" indent="-228600" defTabSz="457200">
              <a:defRPr>
                <a:solidFill>
                  <a:schemeClr val="tx1"/>
                </a:solidFill>
                <a:latin typeface="HelveticaNeueLT Std" pitchFamily="34" charset="0"/>
                <a:cs typeface="Arial" panose="020B0604020202020204" pitchFamily="34" charset="0"/>
              </a:defRPr>
            </a:lvl3pPr>
            <a:lvl4pPr marL="1600200" indent="-228600" defTabSz="457200">
              <a:defRPr>
                <a:solidFill>
                  <a:schemeClr val="tx1"/>
                </a:solidFill>
                <a:latin typeface="HelveticaNeueLT Std" pitchFamily="34" charset="0"/>
                <a:cs typeface="Arial" panose="020B0604020202020204" pitchFamily="34" charset="0"/>
              </a:defRPr>
            </a:lvl4pPr>
            <a:lvl5pPr marL="2057400" indent="-228600" defTabSz="457200">
              <a:defRPr>
                <a:solidFill>
                  <a:schemeClr val="tx1"/>
                </a:solidFill>
                <a:latin typeface="HelveticaNeueLT Std"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1600" dirty="0">
                <a:solidFill>
                  <a:schemeClr val="bg1">
                    <a:lumMod val="95000"/>
                  </a:schemeClr>
                </a:solidFill>
                <a:latin typeface="Arial" panose="020B0604020202020204" pitchFamily="34" charset="0"/>
              </a:rPr>
              <a:t>Create an EPICS 7 test environment</a:t>
            </a:r>
          </a:p>
        </p:txBody>
      </p:sp>
      <p:cxnSp>
        <p:nvCxnSpPr>
          <p:cNvPr id="32" name="Straight Arrow Connector 31">
            <a:extLst>
              <a:ext uri="{FF2B5EF4-FFF2-40B4-BE49-F238E27FC236}">
                <a16:creationId xmlns:a16="http://schemas.microsoft.com/office/drawing/2014/main" id="{8F71DE01-FCEE-D816-BF51-4DB4B4B11BC9}"/>
              </a:ext>
            </a:extLst>
          </p:cNvPr>
          <p:cNvCxnSpPr/>
          <p:nvPr/>
        </p:nvCxnSpPr>
        <p:spPr bwMode="auto">
          <a:xfrm flipH="1">
            <a:off x="7455456" y="6217985"/>
            <a:ext cx="4322762"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33" name="TextBox 53">
            <a:extLst>
              <a:ext uri="{FF2B5EF4-FFF2-40B4-BE49-F238E27FC236}">
                <a16:creationId xmlns:a16="http://schemas.microsoft.com/office/drawing/2014/main" id="{EC2D7097-CB77-ED8A-3026-06761BF1EC40}"/>
              </a:ext>
            </a:extLst>
          </p:cNvPr>
          <p:cNvSpPr txBox="1">
            <a:spLocks noChangeArrowheads="1"/>
          </p:cNvSpPr>
          <p:nvPr/>
        </p:nvSpPr>
        <p:spPr bwMode="auto">
          <a:xfrm>
            <a:off x="3476429" y="5879431"/>
            <a:ext cx="53407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b">
            <a:spAutoFit/>
          </a:bodyPr>
          <a:lstStyle>
            <a:lvl1pPr defTabSz="457200">
              <a:defRPr>
                <a:solidFill>
                  <a:schemeClr val="tx1"/>
                </a:solidFill>
                <a:latin typeface="HelveticaNeueLT Std" pitchFamily="34" charset="0"/>
                <a:cs typeface="Arial" panose="020B0604020202020204" pitchFamily="34" charset="0"/>
              </a:defRPr>
            </a:lvl1pPr>
            <a:lvl2pPr marL="742950" indent="-285750" defTabSz="457200">
              <a:defRPr>
                <a:solidFill>
                  <a:schemeClr val="tx1"/>
                </a:solidFill>
                <a:latin typeface="HelveticaNeueLT Std" pitchFamily="34" charset="0"/>
                <a:cs typeface="Arial" panose="020B0604020202020204" pitchFamily="34" charset="0"/>
              </a:defRPr>
            </a:lvl2pPr>
            <a:lvl3pPr marL="1143000" indent="-228600" defTabSz="457200">
              <a:defRPr>
                <a:solidFill>
                  <a:schemeClr val="tx1"/>
                </a:solidFill>
                <a:latin typeface="HelveticaNeueLT Std" pitchFamily="34" charset="0"/>
                <a:cs typeface="Arial" panose="020B0604020202020204" pitchFamily="34" charset="0"/>
              </a:defRPr>
            </a:lvl3pPr>
            <a:lvl4pPr marL="1600200" indent="-228600" defTabSz="457200">
              <a:defRPr>
                <a:solidFill>
                  <a:schemeClr val="tx1"/>
                </a:solidFill>
                <a:latin typeface="HelveticaNeueLT Std" pitchFamily="34" charset="0"/>
                <a:cs typeface="Arial" panose="020B0604020202020204" pitchFamily="34" charset="0"/>
              </a:defRPr>
            </a:lvl4pPr>
            <a:lvl5pPr marL="2057400" indent="-228600" defTabSz="457200">
              <a:defRPr>
                <a:solidFill>
                  <a:schemeClr val="tx1"/>
                </a:solidFill>
                <a:latin typeface="HelveticaNeueLT Std"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1600" dirty="0">
                <a:solidFill>
                  <a:schemeClr val="bg1">
                    <a:lumMod val="95000"/>
                  </a:schemeClr>
                </a:solidFill>
                <a:latin typeface="Arial" panose="020B0604020202020204" pitchFamily="34" charset="0"/>
              </a:rPr>
              <a:t>Existing code is backed up and under configuration control</a:t>
            </a:r>
          </a:p>
        </p:txBody>
      </p:sp>
      <p:sp>
        <p:nvSpPr>
          <p:cNvPr id="154" name="TextBox 153">
            <a:extLst>
              <a:ext uri="{FF2B5EF4-FFF2-40B4-BE49-F238E27FC236}">
                <a16:creationId xmlns:a16="http://schemas.microsoft.com/office/drawing/2014/main" id="{4C25EEE6-DA04-94FA-9314-07094FE75FE1}"/>
              </a:ext>
            </a:extLst>
          </p:cNvPr>
          <p:cNvSpPr txBox="1"/>
          <p:nvPr/>
        </p:nvSpPr>
        <p:spPr>
          <a:xfrm>
            <a:off x="9119990" y="5860128"/>
            <a:ext cx="2687134" cy="338554"/>
          </a:xfrm>
          <a:prstGeom prst="rect">
            <a:avLst/>
          </a:prstGeom>
          <a:noFill/>
        </p:spPr>
        <p:txBody>
          <a:bodyPr wrap="square" rtlCol="0">
            <a:spAutoFit/>
          </a:bodyPr>
          <a:lstStyle/>
          <a:p>
            <a:r>
              <a:rPr lang="en-US" sz="1600" dirty="0"/>
              <a:t>You already have this (right?)</a:t>
            </a:r>
          </a:p>
        </p:txBody>
      </p:sp>
      <p:sp>
        <p:nvSpPr>
          <p:cNvPr id="155" name="TextBox 154">
            <a:extLst>
              <a:ext uri="{FF2B5EF4-FFF2-40B4-BE49-F238E27FC236}">
                <a16:creationId xmlns:a16="http://schemas.microsoft.com/office/drawing/2014/main" id="{4B656FF4-AFFD-0685-2A7F-ADEE1029DCFE}"/>
              </a:ext>
            </a:extLst>
          </p:cNvPr>
          <p:cNvSpPr txBox="1"/>
          <p:nvPr/>
        </p:nvSpPr>
        <p:spPr>
          <a:xfrm>
            <a:off x="552924" y="5024047"/>
            <a:ext cx="3585334" cy="338554"/>
          </a:xfrm>
          <a:prstGeom prst="rect">
            <a:avLst/>
          </a:prstGeom>
          <a:noFill/>
        </p:spPr>
        <p:txBody>
          <a:bodyPr wrap="square" rtlCol="0">
            <a:spAutoFit/>
          </a:bodyPr>
          <a:lstStyle/>
          <a:p>
            <a:r>
              <a:rPr lang="en-US" sz="1600" dirty="0"/>
              <a:t>Include your hardware mix/devices</a:t>
            </a:r>
          </a:p>
        </p:txBody>
      </p:sp>
      <p:sp>
        <p:nvSpPr>
          <p:cNvPr id="156" name="TextBox 155">
            <a:extLst>
              <a:ext uri="{FF2B5EF4-FFF2-40B4-BE49-F238E27FC236}">
                <a16:creationId xmlns:a16="http://schemas.microsoft.com/office/drawing/2014/main" id="{CBF17C7C-5F97-3C9C-9AAC-C88971B1846F}"/>
              </a:ext>
            </a:extLst>
          </p:cNvPr>
          <p:cNvSpPr txBox="1"/>
          <p:nvPr/>
        </p:nvSpPr>
        <p:spPr>
          <a:xfrm>
            <a:off x="8067676" y="4150981"/>
            <a:ext cx="2735191" cy="338554"/>
          </a:xfrm>
          <a:prstGeom prst="rect">
            <a:avLst/>
          </a:prstGeom>
          <a:noFill/>
        </p:spPr>
        <p:txBody>
          <a:bodyPr wrap="square" rtlCol="0">
            <a:spAutoFit/>
          </a:bodyPr>
          <a:lstStyle/>
          <a:p>
            <a:r>
              <a:rPr lang="en-US" sz="1600" dirty="0"/>
              <a:t>You already have this (right?)</a:t>
            </a:r>
          </a:p>
        </p:txBody>
      </p:sp>
      <p:sp>
        <p:nvSpPr>
          <p:cNvPr id="157" name="TextBox 156">
            <a:extLst>
              <a:ext uri="{FF2B5EF4-FFF2-40B4-BE49-F238E27FC236}">
                <a16:creationId xmlns:a16="http://schemas.microsoft.com/office/drawing/2014/main" id="{BF3B45ED-0AC2-33A2-5D2E-E361FB5980B7}"/>
              </a:ext>
            </a:extLst>
          </p:cNvPr>
          <p:cNvSpPr txBox="1"/>
          <p:nvPr/>
        </p:nvSpPr>
        <p:spPr>
          <a:xfrm>
            <a:off x="9119990" y="5860128"/>
            <a:ext cx="2597543" cy="338554"/>
          </a:xfrm>
          <a:prstGeom prst="rect">
            <a:avLst/>
          </a:prstGeom>
          <a:noFill/>
        </p:spPr>
        <p:txBody>
          <a:bodyPr wrap="square" rtlCol="0">
            <a:spAutoFit/>
          </a:bodyPr>
          <a:lstStyle/>
          <a:p>
            <a:r>
              <a:rPr lang="en-US" sz="1600" dirty="0"/>
              <a:t>You already have this (right</a:t>
            </a:r>
          </a:p>
        </p:txBody>
      </p:sp>
      <p:sp>
        <p:nvSpPr>
          <p:cNvPr id="158" name="TextBox 157">
            <a:extLst>
              <a:ext uri="{FF2B5EF4-FFF2-40B4-BE49-F238E27FC236}">
                <a16:creationId xmlns:a16="http://schemas.microsoft.com/office/drawing/2014/main" id="{A361A763-CDEA-E9FD-B256-515427CBE9DD}"/>
              </a:ext>
            </a:extLst>
          </p:cNvPr>
          <p:cNvSpPr txBox="1"/>
          <p:nvPr/>
        </p:nvSpPr>
        <p:spPr>
          <a:xfrm>
            <a:off x="586519" y="3417992"/>
            <a:ext cx="4203700" cy="338554"/>
          </a:xfrm>
          <a:prstGeom prst="rect">
            <a:avLst/>
          </a:prstGeom>
          <a:noFill/>
        </p:spPr>
        <p:txBody>
          <a:bodyPr wrap="square" rtlCol="0">
            <a:spAutoFit/>
          </a:bodyPr>
          <a:lstStyle/>
          <a:p>
            <a:r>
              <a:rPr lang="en-US" sz="1600" dirty="0"/>
              <a:t>Lots of testing, written test plans, more tests</a:t>
            </a:r>
          </a:p>
        </p:txBody>
      </p:sp>
      <p:sp>
        <p:nvSpPr>
          <p:cNvPr id="159" name="TextBox 158">
            <a:extLst>
              <a:ext uri="{FF2B5EF4-FFF2-40B4-BE49-F238E27FC236}">
                <a16:creationId xmlns:a16="http://schemas.microsoft.com/office/drawing/2014/main" id="{EA2A43ED-D1A3-52FF-1895-3417DE4D9C34}"/>
              </a:ext>
            </a:extLst>
          </p:cNvPr>
          <p:cNvSpPr txBox="1"/>
          <p:nvPr/>
        </p:nvSpPr>
        <p:spPr>
          <a:xfrm>
            <a:off x="7196137" y="2700613"/>
            <a:ext cx="4869087" cy="338554"/>
          </a:xfrm>
          <a:prstGeom prst="rect">
            <a:avLst/>
          </a:prstGeom>
          <a:noFill/>
        </p:spPr>
        <p:txBody>
          <a:bodyPr wrap="square" rtlCol="0">
            <a:spAutoFit/>
          </a:bodyPr>
          <a:lstStyle/>
          <a:p>
            <a:r>
              <a:rPr lang="en-US" sz="1600" dirty="0"/>
              <a:t>Test during  maintenance days/outages, </a:t>
            </a:r>
            <a:r>
              <a:rPr lang="en-US" sz="1600" b="1" dirty="0">
                <a:solidFill>
                  <a:schemeClr val="accent1">
                    <a:lumMod val="75000"/>
                    <a:lumOff val="25000"/>
                  </a:schemeClr>
                </a:solidFill>
              </a:rPr>
              <a:t>a few things</a:t>
            </a:r>
          </a:p>
        </p:txBody>
      </p:sp>
      <p:sp>
        <p:nvSpPr>
          <p:cNvPr id="160" name="TextBox 41">
            <a:extLst>
              <a:ext uri="{FF2B5EF4-FFF2-40B4-BE49-F238E27FC236}">
                <a16:creationId xmlns:a16="http://schemas.microsoft.com/office/drawing/2014/main" id="{9430E22F-DBE7-CE52-CE6A-2CEC5BA1DCC9}"/>
              </a:ext>
            </a:extLst>
          </p:cNvPr>
          <p:cNvSpPr txBox="1">
            <a:spLocks noChangeArrowheads="1"/>
          </p:cNvSpPr>
          <p:nvPr/>
        </p:nvSpPr>
        <p:spPr bwMode="auto">
          <a:xfrm>
            <a:off x="5816496" y="1942072"/>
            <a:ext cx="8243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b">
            <a:spAutoFit/>
          </a:bodyPr>
          <a:lstStyle>
            <a:lvl1pPr defTabSz="457200">
              <a:defRPr>
                <a:solidFill>
                  <a:schemeClr val="tx1"/>
                </a:solidFill>
                <a:latin typeface="HelveticaNeueLT Std" pitchFamily="34" charset="0"/>
                <a:cs typeface="Arial" panose="020B0604020202020204" pitchFamily="34" charset="0"/>
              </a:defRPr>
            </a:lvl1pPr>
            <a:lvl2pPr marL="742950" indent="-285750" defTabSz="457200">
              <a:defRPr>
                <a:solidFill>
                  <a:schemeClr val="tx1"/>
                </a:solidFill>
                <a:latin typeface="HelveticaNeueLT Std" pitchFamily="34" charset="0"/>
                <a:cs typeface="Arial" panose="020B0604020202020204" pitchFamily="34" charset="0"/>
              </a:defRPr>
            </a:lvl2pPr>
            <a:lvl3pPr marL="1143000" indent="-228600" defTabSz="457200">
              <a:defRPr>
                <a:solidFill>
                  <a:schemeClr val="tx1"/>
                </a:solidFill>
                <a:latin typeface="HelveticaNeueLT Std" pitchFamily="34" charset="0"/>
                <a:cs typeface="Arial" panose="020B0604020202020204" pitchFamily="34" charset="0"/>
              </a:defRPr>
            </a:lvl3pPr>
            <a:lvl4pPr marL="1600200" indent="-228600" defTabSz="457200">
              <a:defRPr>
                <a:solidFill>
                  <a:schemeClr val="tx1"/>
                </a:solidFill>
                <a:latin typeface="HelveticaNeueLT Std" pitchFamily="34" charset="0"/>
                <a:cs typeface="Arial" panose="020B0604020202020204" pitchFamily="34" charset="0"/>
              </a:defRPr>
            </a:lvl4pPr>
            <a:lvl5pPr marL="2057400" indent="-228600" defTabSz="457200">
              <a:defRPr>
                <a:solidFill>
                  <a:schemeClr val="tx1"/>
                </a:solidFill>
                <a:latin typeface="HelveticaNeueLT Std"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1600" dirty="0">
                <a:solidFill>
                  <a:schemeClr val="bg1">
                    <a:lumMod val="95000"/>
                  </a:schemeClr>
                </a:solidFill>
                <a:latin typeface="Arial" panose="020B0604020202020204" pitchFamily="34" charset="0"/>
              </a:rPr>
              <a:t>Testing</a:t>
            </a:r>
          </a:p>
        </p:txBody>
      </p:sp>
      <p:sp>
        <p:nvSpPr>
          <p:cNvPr id="3" name="TextBox 2">
            <a:extLst>
              <a:ext uri="{FF2B5EF4-FFF2-40B4-BE49-F238E27FC236}">
                <a16:creationId xmlns:a16="http://schemas.microsoft.com/office/drawing/2014/main" id="{BC3F0A2D-AADE-DBA9-D4A0-988038E76967}"/>
              </a:ext>
            </a:extLst>
          </p:cNvPr>
          <p:cNvSpPr txBox="1"/>
          <p:nvPr/>
        </p:nvSpPr>
        <p:spPr>
          <a:xfrm>
            <a:off x="189833" y="5923016"/>
            <a:ext cx="2579384" cy="461665"/>
          </a:xfrm>
          <a:prstGeom prst="rect">
            <a:avLst/>
          </a:prstGeom>
          <a:noFill/>
        </p:spPr>
        <p:txBody>
          <a:bodyPr wrap="square" rtlCol="0">
            <a:spAutoFit/>
          </a:bodyPr>
          <a:lstStyle/>
          <a:p>
            <a:r>
              <a:rPr lang="en-US" sz="1200" dirty="0">
                <a:solidFill>
                  <a:schemeClr val="accent1">
                    <a:lumMod val="75000"/>
                    <a:lumOff val="25000"/>
                  </a:schemeClr>
                </a:solidFill>
              </a:rPr>
              <a:t>Also see Managing IOCs with IOCM</a:t>
            </a:r>
          </a:p>
          <a:p>
            <a:r>
              <a:rPr lang="en-US" sz="1200" dirty="0">
                <a:solidFill>
                  <a:schemeClr val="accent1">
                    <a:lumMod val="75000"/>
                    <a:lumOff val="25000"/>
                  </a:schemeClr>
                </a:solidFill>
              </a:rPr>
              <a:t>B. Webb, 4/21/26, 13:50</a:t>
            </a:r>
          </a:p>
        </p:txBody>
      </p:sp>
    </p:spTree>
    <p:extLst>
      <p:ext uri="{BB962C8B-B14F-4D97-AF65-F5344CB8AC3E}">
        <p14:creationId xmlns:p14="http://schemas.microsoft.com/office/powerpoint/2010/main" val="133312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9F952D3-4CE5-80EF-6000-1AA0404C4AB0}"/>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a:xfrm>
            <a:off x="7645399" y="2351087"/>
            <a:ext cx="4546600" cy="2155825"/>
          </a:xfrm>
          <a:prstGeom prst="rect">
            <a:avLst/>
          </a:prstGeom>
        </p:spPr>
      </p:pic>
      <p:pic>
        <p:nvPicPr>
          <p:cNvPr id="10" name="Picture Placeholder 9">
            <a:extLst>
              <a:ext uri="{FF2B5EF4-FFF2-40B4-BE49-F238E27FC236}">
                <a16:creationId xmlns:a16="http://schemas.microsoft.com/office/drawing/2014/main" id="{15CB24C5-AF40-367F-4DBC-34E79DE320D1}"/>
              </a:ext>
            </a:extLst>
          </p:cNvPr>
          <p:cNvPicPr>
            <a:picLocks noGrp="1" noChangeAspect="1"/>
          </p:cNvPicPr>
          <p:nvPr>
            <p:ph type="pic" sz="quarter" idx="14"/>
          </p:nvPr>
        </p:nvPicPr>
        <p:blipFill>
          <a:blip r:embed="rId4">
            <a:extLst>
              <a:ext uri="{28A0092B-C50C-407E-A947-70E740481C1C}">
                <a14:useLocalDpi xmlns:a14="http://schemas.microsoft.com/office/drawing/2010/main"/>
              </a:ext>
            </a:extLst>
          </a:blip>
          <a:srcRect/>
          <a:stretch>
            <a:fillRect/>
          </a:stretch>
        </p:blipFill>
        <p:spPr>
          <a:xfrm>
            <a:off x="7645400" y="4761"/>
            <a:ext cx="4546600" cy="2149475"/>
          </a:xfrm>
          <a:prstGeom prst="rect">
            <a:avLst/>
          </a:prstGeom>
        </p:spPr>
      </p:pic>
      <p:pic>
        <p:nvPicPr>
          <p:cNvPr id="11" name="Picture Placeholder 10">
            <a:extLst>
              <a:ext uri="{FF2B5EF4-FFF2-40B4-BE49-F238E27FC236}">
                <a16:creationId xmlns:a16="http://schemas.microsoft.com/office/drawing/2014/main" id="{C5282BE2-CED1-087C-5975-0CB4A395EB69}"/>
              </a:ext>
            </a:extLst>
          </p:cNvPr>
          <p:cNvPicPr>
            <a:picLocks noGrp="1" noChangeAspect="1"/>
          </p:cNvPicPr>
          <p:nvPr>
            <p:ph type="pic" sz="quarter" idx="15"/>
          </p:nvPr>
        </p:nvPicPr>
        <p:blipFill>
          <a:blip r:embed="rId5">
            <a:extLst>
              <a:ext uri="{28A0092B-C50C-407E-A947-70E740481C1C}">
                <a14:useLocalDpi xmlns:a14="http://schemas.microsoft.com/office/drawing/2010/main"/>
              </a:ext>
            </a:extLst>
          </a:blip>
          <a:srcRect/>
          <a:stretch>
            <a:fillRect/>
          </a:stretch>
        </p:blipFill>
        <p:spPr>
          <a:prstGeom prst="rect">
            <a:avLst/>
          </a:prstGeom>
        </p:spPr>
      </p:pic>
      <p:sp>
        <p:nvSpPr>
          <p:cNvPr id="5" name="Title 4">
            <a:extLst>
              <a:ext uri="{FF2B5EF4-FFF2-40B4-BE49-F238E27FC236}">
                <a16:creationId xmlns:a16="http://schemas.microsoft.com/office/drawing/2014/main" id="{A7E7CDB8-4713-C476-144C-2AF8367ECC0C}"/>
              </a:ext>
            </a:extLst>
          </p:cNvPr>
          <p:cNvSpPr>
            <a:spLocks noGrp="1"/>
          </p:cNvSpPr>
          <p:nvPr>
            <p:ph type="title"/>
          </p:nvPr>
        </p:nvSpPr>
        <p:spPr>
          <a:xfrm>
            <a:off x="314692" y="365125"/>
            <a:ext cx="7330707" cy="1006475"/>
          </a:xfrm>
        </p:spPr>
        <p:txBody>
          <a:bodyPr/>
          <a:lstStyle/>
          <a:p>
            <a:r>
              <a:rPr lang="en-US" sz="3000" dirty="0"/>
              <a:t>Goal: Seamlessly upgrade control system during normal operations cycle</a:t>
            </a:r>
          </a:p>
        </p:txBody>
      </p:sp>
      <p:sp>
        <p:nvSpPr>
          <p:cNvPr id="6" name="Text Placeholder 5">
            <a:extLst>
              <a:ext uri="{FF2B5EF4-FFF2-40B4-BE49-F238E27FC236}">
                <a16:creationId xmlns:a16="http://schemas.microsoft.com/office/drawing/2014/main" id="{A1ACE3B7-BD48-A8D9-C442-53ABBAF24B2C}"/>
              </a:ext>
            </a:extLst>
          </p:cNvPr>
          <p:cNvSpPr>
            <a:spLocks noGrp="1"/>
          </p:cNvSpPr>
          <p:nvPr>
            <p:ph type="body" sz="quarter" idx="12"/>
          </p:nvPr>
        </p:nvSpPr>
        <p:spPr>
          <a:xfrm>
            <a:off x="314693" y="1461511"/>
            <a:ext cx="6763894" cy="4839081"/>
          </a:xfrm>
        </p:spPr>
        <p:txBody>
          <a:bodyPr/>
          <a:lstStyle/>
          <a:p>
            <a:pPr algn="ctr"/>
            <a:r>
              <a:rPr lang="en-US" sz="2400" b="1" dirty="0">
                <a:solidFill>
                  <a:schemeClr val="accent2">
                    <a:lumMod val="75000"/>
                  </a:schemeClr>
                </a:solidFill>
              </a:rPr>
              <a:t>It’s complicated</a:t>
            </a:r>
          </a:p>
          <a:p>
            <a:pPr marL="285750" indent="-285750">
              <a:buFont typeface="Arial" panose="020B0604020202020204" pitchFamily="34" charset="0"/>
              <a:buChar char="•"/>
            </a:pPr>
            <a:r>
              <a:rPr lang="en-US" dirty="0"/>
              <a:t>Prepare software changes </a:t>
            </a:r>
          </a:p>
          <a:p>
            <a:pPr marL="285750" indent="-285750">
              <a:buFont typeface="Arial" panose="020B0604020202020204" pitchFamily="34" charset="0"/>
              <a:buChar char="•"/>
            </a:pPr>
            <a:r>
              <a:rPr lang="en-US" dirty="0"/>
              <a:t>Make incremental upgrades on maintenance days or outages; return to working order at the end of each period</a:t>
            </a:r>
          </a:p>
          <a:p>
            <a:pPr marL="285750" indent="-285750">
              <a:buFont typeface="Arial" panose="020B0604020202020204" pitchFamily="34" charset="0"/>
              <a:buChar char="•"/>
            </a:pPr>
            <a:r>
              <a:rPr lang="en-US" dirty="0"/>
              <a:t>Plan the work, phase in, coordinated team effort</a:t>
            </a:r>
          </a:p>
          <a:p>
            <a:pPr marL="971550" lvl="1" indent="-285750">
              <a:spcBef>
                <a:spcPts val="600"/>
              </a:spcBef>
            </a:pPr>
            <a:r>
              <a:rPr lang="en-US" dirty="0"/>
              <a:t>Soft IOCs</a:t>
            </a:r>
          </a:p>
          <a:p>
            <a:pPr marL="971550" lvl="1" indent="-285750">
              <a:spcBef>
                <a:spcPts val="600"/>
              </a:spcBef>
            </a:pPr>
            <a:r>
              <a:rPr lang="en-US" dirty="0"/>
              <a:t>Hard IOCs</a:t>
            </a:r>
          </a:p>
          <a:p>
            <a:pPr marL="971550" lvl="1" indent="-285750">
              <a:spcBef>
                <a:spcPts val="600"/>
              </a:spcBef>
            </a:pPr>
            <a:r>
              <a:rPr lang="en-US" dirty="0"/>
              <a:t>EPICS Clients – Phoebus is ready, EDM will not be not be supported</a:t>
            </a:r>
          </a:p>
          <a:p>
            <a:pPr marL="971550" lvl="1" indent="-285750">
              <a:spcBef>
                <a:spcPts val="600"/>
              </a:spcBef>
            </a:pPr>
            <a:r>
              <a:rPr lang="en-US" dirty="0"/>
              <a:t>Other clients – User donated software (scripts) may need modifications</a:t>
            </a:r>
          </a:p>
          <a:p>
            <a:pPr marL="971550" lvl="1" indent="-285750">
              <a:spcBef>
                <a:spcPts val="600"/>
              </a:spcBef>
            </a:pPr>
            <a:r>
              <a:rPr lang="en-US" dirty="0"/>
              <a:t>Communications, run both protocols, then phase out CA</a:t>
            </a:r>
          </a:p>
          <a:p>
            <a:pPr marL="971550" lvl="1" indent="-285750">
              <a:spcBef>
                <a:spcPts val="600"/>
              </a:spcBef>
            </a:pPr>
            <a:r>
              <a:rPr lang="en-US" dirty="0"/>
              <a:t>Get ready for Secure EPICS</a:t>
            </a:r>
          </a:p>
          <a:p>
            <a:pPr marL="285750" indent="-285750">
              <a:buFont typeface="Arial" panose="020B0604020202020204" pitchFamily="34" charset="0"/>
              <a:buChar char="•"/>
            </a:pPr>
            <a:r>
              <a:rPr lang="en-US" dirty="0"/>
              <a:t>Test changes, rollback if issues are discovered while testing</a:t>
            </a:r>
          </a:p>
          <a:p>
            <a:pPr marL="971550" lvl="1" indent="-285750"/>
            <a:endParaRPr lang="en-US" dirty="0"/>
          </a:p>
        </p:txBody>
      </p:sp>
    </p:spTree>
    <p:extLst>
      <p:ext uri="{BB962C8B-B14F-4D97-AF65-F5344CB8AC3E}">
        <p14:creationId xmlns:p14="http://schemas.microsoft.com/office/powerpoint/2010/main" val="3915140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FEEF-F44C-C268-1D3D-B2DA3EA58563}"/>
              </a:ext>
            </a:extLst>
          </p:cNvPr>
          <p:cNvSpPr>
            <a:spLocks noGrp="1"/>
          </p:cNvSpPr>
          <p:nvPr>
            <p:ph type="title"/>
          </p:nvPr>
        </p:nvSpPr>
        <p:spPr/>
        <p:txBody>
          <a:bodyPr/>
          <a:lstStyle/>
          <a:p>
            <a:r>
              <a:rPr lang="en-US" dirty="0"/>
              <a:t>Success!</a:t>
            </a:r>
          </a:p>
        </p:txBody>
      </p:sp>
      <p:sp>
        <p:nvSpPr>
          <p:cNvPr id="3" name="Content Placeholder 2">
            <a:extLst>
              <a:ext uri="{FF2B5EF4-FFF2-40B4-BE49-F238E27FC236}">
                <a16:creationId xmlns:a16="http://schemas.microsoft.com/office/drawing/2014/main" id="{1F480D71-0251-3D0A-DBD7-7B38BE521CEA}"/>
              </a:ext>
            </a:extLst>
          </p:cNvPr>
          <p:cNvSpPr>
            <a:spLocks noGrp="1"/>
          </p:cNvSpPr>
          <p:nvPr>
            <p:ph idx="1"/>
          </p:nvPr>
        </p:nvSpPr>
        <p:spPr/>
        <p:txBody>
          <a:bodyPr/>
          <a:lstStyle/>
          <a:p>
            <a:r>
              <a:rPr lang="en-US" sz="2400" dirty="0"/>
              <a:t>EPICS 7 provides a strong foundation for our new reality</a:t>
            </a:r>
          </a:p>
          <a:p>
            <a:pPr marL="285750" indent="-285750">
              <a:buFont typeface="Arial" panose="020B0604020202020204" pitchFamily="34" charset="0"/>
              <a:buChar char="•"/>
            </a:pPr>
            <a:r>
              <a:rPr lang="en-US" sz="2400" dirty="0"/>
              <a:t>Staying cyber compliant/secure =&gt; Secure EPICS – time to manage all those certificates</a:t>
            </a:r>
          </a:p>
          <a:p>
            <a:pPr marL="285750" indent="-285750">
              <a:buFont typeface="Arial" panose="020B0604020202020204" pitchFamily="34" charset="0"/>
              <a:buChar char="•"/>
            </a:pPr>
            <a:r>
              <a:rPr lang="en-US" sz="2400" dirty="0"/>
              <a:t>Support endless undefined ML/AI experiments =&gt; Without additional infrastructure?</a:t>
            </a:r>
          </a:p>
          <a:p>
            <a:pPr marL="285750" indent="-285750">
              <a:buFont typeface="Arial" panose="020B0604020202020204" pitchFamily="34" charset="0"/>
              <a:buChar char="•"/>
            </a:pPr>
            <a:r>
              <a:rPr lang="en-US" sz="2400" dirty="0"/>
              <a:t>Automate everything or more</a:t>
            </a:r>
          </a:p>
          <a:p>
            <a:pPr marL="285750" indent="-285750">
              <a:buFont typeface="Arial" panose="020B0604020202020204" pitchFamily="34" charset="0"/>
              <a:buChar char="•"/>
            </a:pPr>
            <a:r>
              <a:rPr lang="en-US" sz="2400" dirty="0"/>
              <a:t>Thanks to all the developers who worked to make EPICS 7 a success without requiring huge code changes to migrate!</a:t>
            </a:r>
          </a:p>
        </p:txBody>
      </p:sp>
    </p:spTree>
    <p:extLst>
      <p:ext uri="{BB962C8B-B14F-4D97-AF65-F5344CB8AC3E}">
        <p14:creationId xmlns:p14="http://schemas.microsoft.com/office/powerpoint/2010/main" val="745067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6558D-1604-C801-0127-DA75B3434656}"/>
              </a:ext>
            </a:extLst>
          </p:cNvPr>
          <p:cNvSpPr>
            <a:spLocks noGrp="1"/>
          </p:cNvSpPr>
          <p:nvPr>
            <p:ph type="title"/>
          </p:nvPr>
        </p:nvSpPr>
        <p:spPr>
          <a:xfrm>
            <a:off x="314692" y="243745"/>
            <a:ext cx="11492432" cy="886397"/>
          </a:xfrm>
        </p:spPr>
        <p:txBody>
          <a:bodyPr/>
          <a:lstStyle/>
          <a:p>
            <a:pPr algn="ctr"/>
            <a:r>
              <a:rPr lang="en-US" dirty="0">
                <a:solidFill>
                  <a:schemeClr val="accent2">
                    <a:lumMod val="75000"/>
                  </a:schemeClr>
                </a:solidFill>
              </a:rPr>
              <a:t>It takes a lot of people!</a:t>
            </a:r>
            <a:br>
              <a:rPr lang="en-US" dirty="0">
                <a:solidFill>
                  <a:schemeClr val="accent2">
                    <a:lumMod val="75000"/>
                  </a:schemeClr>
                </a:solidFill>
              </a:rPr>
            </a:br>
            <a:r>
              <a:rPr lang="en-US" dirty="0">
                <a:solidFill>
                  <a:schemeClr val="accent2">
                    <a:lumMod val="75000"/>
                  </a:schemeClr>
                </a:solidFill>
              </a:rPr>
              <a:t>SNS Control System Section is hiring</a:t>
            </a:r>
          </a:p>
        </p:txBody>
      </p:sp>
      <p:pic>
        <p:nvPicPr>
          <p:cNvPr id="4" name="Picture 3">
            <a:extLst>
              <a:ext uri="{FF2B5EF4-FFF2-40B4-BE49-F238E27FC236}">
                <a16:creationId xmlns:a16="http://schemas.microsoft.com/office/drawing/2014/main" id="{3ED5764C-A969-4C52-6935-04460A418A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6241" y="1226559"/>
            <a:ext cx="10001755" cy="5605851"/>
          </a:xfrm>
          <a:prstGeom prst="rect">
            <a:avLst/>
          </a:prstGeom>
        </p:spPr>
      </p:pic>
      <p:sp>
        <p:nvSpPr>
          <p:cNvPr id="3" name="Content Placeholder 2">
            <a:extLst>
              <a:ext uri="{FF2B5EF4-FFF2-40B4-BE49-F238E27FC236}">
                <a16:creationId xmlns:a16="http://schemas.microsoft.com/office/drawing/2014/main" id="{AFEE1DE4-9E96-F327-A7D9-AC623D258961}"/>
              </a:ext>
            </a:extLst>
          </p:cNvPr>
          <p:cNvSpPr>
            <a:spLocks noGrp="1"/>
          </p:cNvSpPr>
          <p:nvPr>
            <p:ph idx="1"/>
          </p:nvPr>
        </p:nvSpPr>
        <p:spPr>
          <a:xfrm>
            <a:off x="3142407" y="2011743"/>
            <a:ext cx="5907186" cy="3005319"/>
          </a:xfrm>
        </p:spPr>
        <p:txBody>
          <a:bodyPr/>
          <a:lstStyle/>
          <a:p>
            <a:pPr algn="ctr"/>
            <a:r>
              <a:rPr lang="en-US" sz="2800" dirty="0">
                <a:solidFill>
                  <a:schemeClr val="bg1"/>
                </a:solidFill>
              </a:rPr>
              <a:t>Controls Software Engineer</a:t>
            </a:r>
          </a:p>
          <a:p>
            <a:pPr algn="ctr"/>
            <a:r>
              <a:rPr lang="en-US" sz="2800" dirty="0">
                <a:solidFill>
                  <a:schemeClr val="bg1"/>
                </a:solidFill>
              </a:rPr>
              <a:t>Protection Systems Engineer</a:t>
            </a:r>
          </a:p>
          <a:p>
            <a:pPr algn="ctr"/>
            <a:r>
              <a:rPr lang="en-US" sz="2800" dirty="0">
                <a:solidFill>
                  <a:schemeClr val="bg1"/>
                </a:solidFill>
              </a:rPr>
              <a:t>Controls Infrastructure Engineer</a:t>
            </a:r>
          </a:p>
          <a:p>
            <a:pPr algn="ctr"/>
            <a:r>
              <a:rPr lang="en-US" sz="2800" dirty="0">
                <a:solidFill>
                  <a:schemeClr val="bg1"/>
                </a:solidFill>
              </a:rPr>
              <a:t>AutoCad Designer</a:t>
            </a:r>
          </a:p>
        </p:txBody>
      </p:sp>
      <p:sp>
        <p:nvSpPr>
          <p:cNvPr id="5" name="TextBox 4">
            <a:extLst>
              <a:ext uri="{FF2B5EF4-FFF2-40B4-BE49-F238E27FC236}">
                <a16:creationId xmlns:a16="http://schemas.microsoft.com/office/drawing/2014/main" id="{D76500B0-17B8-F757-44B2-91C53A9A1645}"/>
              </a:ext>
            </a:extLst>
          </p:cNvPr>
          <p:cNvSpPr txBox="1"/>
          <p:nvPr/>
        </p:nvSpPr>
        <p:spPr>
          <a:xfrm>
            <a:off x="9119724" y="6311788"/>
            <a:ext cx="1869260" cy="369332"/>
          </a:xfrm>
          <a:prstGeom prst="rect">
            <a:avLst/>
          </a:prstGeom>
          <a:noFill/>
        </p:spPr>
        <p:txBody>
          <a:bodyPr wrap="square" rtlCol="0">
            <a:spAutoFit/>
          </a:bodyPr>
          <a:lstStyle/>
          <a:p>
            <a:r>
              <a:rPr lang="en-US" dirty="0">
                <a:solidFill>
                  <a:schemeClr val="bg1"/>
                </a:solidFill>
              </a:rPr>
              <a:t>ksw@ornl.gov</a:t>
            </a:r>
          </a:p>
        </p:txBody>
      </p:sp>
    </p:spTree>
    <p:extLst>
      <p:ext uri="{BB962C8B-B14F-4D97-AF65-F5344CB8AC3E}">
        <p14:creationId xmlns:p14="http://schemas.microsoft.com/office/powerpoint/2010/main" val="3420975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6DA372B-5B06-5DF4-6EA9-56E024026D37}"/>
              </a:ext>
            </a:extLst>
          </p:cNvPr>
          <p:cNvPicPr>
            <a:picLocks noGrp="1" noChangeAspect="1"/>
          </p:cNvPicPr>
          <p:nvPr>
            <p:ph idx="1"/>
          </p:nvPr>
        </p:nvPicPr>
        <p:blipFill>
          <a:blip r:embed="rId2">
            <a:extLst>
              <a:ext uri="{28A0092B-C50C-407E-A947-70E740481C1C}">
                <a14:useLocalDpi xmlns:a14="http://schemas.microsoft.com/office/drawing/2010/main"/>
              </a:ext>
            </a:extLst>
          </a:blip>
          <a:srcRect l="1333"/>
          <a:stretch>
            <a:fillRect/>
          </a:stretch>
        </p:blipFill>
        <p:spPr>
          <a:xfrm>
            <a:off x="20" y="242771"/>
            <a:ext cx="12191980" cy="6857990"/>
          </a:xfrm>
          <a:prstGeom prst="rect">
            <a:avLst/>
          </a:prstGeom>
          <a:noFill/>
        </p:spPr>
      </p:pic>
    </p:spTree>
    <p:extLst>
      <p:ext uri="{BB962C8B-B14F-4D97-AF65-F5344CB8AC3E}">
        <p14:creationId xmlns:p14="http://schemas.microsoft.com/office/powerpoint/2010/main" val="714371896"/>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SNS" id="{8EE2BD7B-39F9-9940-9D34-E3466DE3E891}" vid="{346E8014-5EE2-7246-B3E3-DA13FBB141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ORNL Presentation</Template>
  <TotalTime>10220</TotalTime>
  <Words>864</Words>
  <Application>Microsoft Macintosh PowerPoint</Application>
  <PresentationFormat>Widescreen</PresentationFormat>
  <Paragraphs>123</Paragraphs>
  <Slides>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Aptos</vt:lpstr>
      <vt:lpstr>Aptos Light</vt:lpstr>
      <vt:lpstr>Arial</vt:lpstr>
      <vt:lpstr>Roboto</vt:lpstr>
      <vt:lpstr>Wingdings</vt:lpstr>
      <vt:lpstr>ORNL Presentation</vt:lpstr>
      <vt:lpstr>Upgrading an Operational Control System to EPICS 7</vt:lpstr>
      <vt:lpstr>Sustaining Operations - lifecycle</vt:lpstr>
      <vt:lpstr>Software becomes obsolete</vt:lpstr>
      <vt:lpstr>EPICS Architecture makes phased upgrades possible</vt:lpstr>
      <vt:lpstr>Start with a strong foundation</vt:lpstr>
      <vt:lpstr>Goal: Seamlessly upgrade control system during normal operations cycle</vt:lpstr>
      <vt:lpstr>Success!</vt:lpstr>
      <vt:lpstr>It takes a lot of people! SNS Control System Section is hiring</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Microsoft Office User</dc:creator>
  <cp:keywords/>
  <dc:description/>
  <cp:lastModifiedBy>White, Karen S.</cp:lastModifiedBy>
  <cp:revision>23</cp:revision>
  <cp:lastPrinted>2026-04-15T15:51:47Z</cp:lastPrinted>
  <dcterms:created xsi:type="dcterms:W3CDTF">2026-04-09T19:17:05Z</dcterms:created>
  <dcterms:modified xsi:type="dcterms:W3CDTF">2026-04-18T00:35:52Z</dcterms:modified>
  <cp:category/>
</cp:coreProperties>
</file>