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347" r:id="rId6"/>
    <p:sldId id="497" r:id="rId7"/>
    <p:sldId id="546" r:id="rId8"/>
    <p:sldId id="545" r:id="rId9"/>
    <p:sldId id="539" r:id="rId10"/>
    <p:sldId id="540" r:id="rId11"/>
    <p:sldId id="549" r:id="rId12"/>
    <p:sldId id="537" r:id="rId13"/>
    <p:sldId id="542" r:id="rId14"/>
    <p:sldId id="550" r:id="rId15"/>
    <p:sldId id="535" r:id="rId16"/>
    <p:sldId id="536" r:id="rId17"/>
    <p:sldId id="538" r:id="rId18"/>
    <p:sldId id="543" r:id="rId19"/>
    <p:sldId id="534" r:id="rId20"/>
    <p:sldId id="544" r:id="rId21"/>
    <p:sldId id="548" r:id="rId22"/>
    <p:sldId id="54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0019"/>
    <a:srgbClr val="3E4A83"/>
    <a:srgbClr val="BD987A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6" autoAdjust="0"/>
    <p:restoredTop sz="93238" autoAdjust="0"/>
  </p:normalViewPr>
  <p:slideViewPr>
    <p:cSldViewPr snapToGrid="0">
      <p:cViewPr varScale="1">
        <p:scale>
          <a:sx n="105" d="100"/>
          <a:sy n="105" d="100"/>
        </p:scale>
        <p:origin x="1326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90" d="100"/>
          <a:sy n="90" d="100"/>
        </p:scale>
        <p:origin x="35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801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22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685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810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0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15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83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43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55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66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38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97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6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40504"/>
            <a:ext cx="3716872" cy="17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03/04/2023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37441/timetable/#20260423.detail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hyperlink" Target="https://indico.in2p3.fr/e/springepicsmeeting2026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37441/contributions/min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EPICS collaboration meeting 2026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point</a:t>
            </a:r>
          </a:p>
          <a:p>
            <a:endParaRPr lang="en-US" dirty="0"/>
          </a:p>
          <a:p>
            <a:r>
              <a:rPr lang="en-US" dirty="0"/>
              <a:t>Paul Lotrus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20/04/26</a:t>
            </a:r>
          </a:p>
        </p:txBody>
      </p:sp>
      <p:pic>
        <p:nvPicPr>
          <p:cNvPr id="1026" name="Picture 2" descr="Spring EPICS collaboration meeting 2026">
            <a:extLst>
              <a:ext uri="{FF2B5EF4-FFF2-40B4-BE49-F238E27FC236}">
                <a16:creationId xmlns:a16="http://schemas.microsoft.com/office/drawing/2014/main" id="{2CBB50F8-54F7-490D-8FAC-E5200B8F6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0"/>
            <a:ext cx="12192000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8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Trainings and workshops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Depending on the workshop, you may need to download a Virtual Machine which will contains all the EPICS environment or configure a </a:t>
            </a:r>
            <a:r>
              <a:rPr lang="en-US" dirty="0" err="1"/>
              <a:t>Github</a:t>
            </a:r>
            <a:r>
              <a:rPr lang="en-US" dirty="0"/>
              <a:t> </a:t>
            </a:r>
            <a:r>
              <a:rPr lang="en-US" dirty="0" err="1"/>
              <a:t>codespace</a:t>
            </a:r>
            <a:endParaRPr lang="en-US" dirty="0"/>
          </a:p>
          <a:p>
            <a:pPr lvl="1"/>
            <a:r>
              <a:rPr lang="en-US" dirty="0"/>
              <a:t>Please, go on the description of the workshop session in the Timetable – detailed view (</a:t>
            </a:r>
            <a:r>
              <a:rPr lang="en-US" dirty="0">
                <a:hlinkClick r:id="rId3"/>
              </a:rPr>
              <a:t>https://indico.in2p3.fr/event/37441/timetable/#20260423.detailed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Github</a:t>
            </a:r>
            <a:r>
              <a:rPr lang="en-US" dirty="0"/>
              <a:t> code space for the session Introduction to EPICS</a:t>
            </a:r>
          </a:p>
          <a:p>
            <a:pPr lvl="1"/>
            <a:r>
              <a:rPr lang="en-US" dirty="0"/>
              <a:t>Same VM will be used for the sessions:</a:t>
            </a:r>
          </a:p>
          <a:p>
            <a:pPr lvl="2"/>
            <a:r>
              <a:rPr lang="en-US" dirty="0" err="1"/>
              <a:t>StreamDevice</a:t>
            </a:r>
            <a:r>
              <a:rPr lang="en-US" dirty="0"/>
              <a:t> (Thursday 11h00)</a:t>
            </a:r>
          </a:p>
          <a:p>
            <a:pPr lvl="2"/>
            <a:r>
              <a:rPr lang="en-US" dirty="0"/>
              <a:t>EPICS 7 (Thursday 10h00)</a:t>
            </a:r>
          </a:p>
          <a:p>
            <a:pPr lvl="2"/>
            <a:r>
              <a:rPr lang="en-US" dirty="0"/>
              <a:t>OPC UA Security (Thursday 13h30)</a:t>
            </a:r>
          </a:p>
          <a:p>
            <a:pPr lvl="2"/>
            <a:r>
              <a:rPr lang="en-US" dirty="0" err="1"/>
              <a:t>oac</a:t>
            </a:r>
            <a:r>
              <a:rPr lang="en-US" dirty="0"/>
              <a:t>-tree (Friday 9h00)</a:t>
            </a:r>
          </a:p>
          <a:p>
            <a:pPr lvl="1"/>
            <a:r>
              <a:rPr lang="en-US" dirty="0"/>
              <a:t>A VM for the session Phoebus GUI and services workshop (Thursday 13h30)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98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event: Welcome drink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Here at ENS after the meeting, ground floor in hall Emmy </a:t>
            </a:r>
            <a:r>
              <a:rPr lang="en-US" dirty="0" err="1"/>
              <a:t>Noether</a:t>
            </a:r>
            <a:r>
              <a:rPr lang="en-US" dirty="0"/>
              <a:t> at 17h45 (Diner on your side)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0D5C079-3E8D-49DF-B7F5-4252CE15D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90" y="2149076"/>
            <a:ext cx="6745074" cy="4194574"/>
          </a:xfrm>
          <a:prstGeom prst="rect">
            <a:avLst/>
          </a:prstGeom>
        </p:spPr>
      </p:pic>
      <p:sp>
        <p:nvSpPr>
          <p:cNvPr id="11" name="Légende : flèche vers le haut 10">
            <a:extLst>
              <a:ext uri="{FF2B5EF4-FFF2-40B4-BE49-F238E27FC236}">
                <a16:creationId xmlns:a16="http://schemas.microsoft.com/office/drawing/2014/main" id="{140DBC16-8CCB-4AC8-95F5-79CA8DF8EE18}"/>
              </a:ext>
            </a:extLst>
          </p:cNvPr>
          <p:cNvSpPr/>
          <p:nvPr/>
        </p:nvSpPr>
        <p:spPr>
          <a:xfrm>
            <a:off x="3213354" y="3127503"/>
            <a:ext cx="2121408" cy="1310079"/>
          </a:xfrm>
          <a:prstGeom prst="upArrowCallout">
            <a:avLst>
              <a:gd name="adj1" fmla="val 25000"/>
              <a:gd name="adj2" fmla="val 25000"/>
              <a:gd name="adj3" fmla="val 18990"/>
              <a:gd name="adj4" fmla="val 75195"/>
            </a:avLst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Hall</a:t>
            </a:r>
            <a:r>
              <a:rPr lang="fr-FR" sz="1600" b="1" dirty="0">
                <a:solidFill>
                  <a:schemeClr val="tx1"/>
                </a:solidFill>
              </a:rPr>
              <a:t> Emmy Noether</a:t>
            </a:r>
          </a:p>
          <a:p>
            <a:pPr algn="ctr"/>
            <a:r>
              <a:rPr lang="fr-FR" sz="1600" dirty="0" err="1">
                <a:solidFill>
                  <a:schemeClr val="tx1"/>
                </a:solidFill>
              </a:rPr>
              <a:t>Welcome</a:t>
            </a:r>
            <a:r>
              <a:rPr lang="fr-FR" sz="1600" dirty="0">
                <a:solidFill>
                  <a:schemeClr val="tx1"/>
                </a:solidFill>
              </a:rPr>
              <a:t> drink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275CAE-527B-424D-8AAE-F139935A1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626" y="2284807"/>
            <a:ext cx="4156377" cy="39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6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event: Gala diner on Wednesday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Registration are closed (full)</a:t>
            </a:r>
          </a:p>
          <a:p>
            <a:pPr lvl="1"/>
            <a:r>
              <a:rPr lang="en-US" dirty="0"/>
              <a:t>Domaine de </a:t>
            </a:r>
            <a:r>
              <a:rPr lang="en-US" dirty="0" err="1"/>
              <a:t>Quincampoix</a:t>
            </a:r>
            <a:endParaRPr lang="en-US" dirty="0"/>
          </a:p>
          <a:p>
            <a:pPr lvl="2"/>
            <a:r>
              <a:rPr lang="en-US" dirty="0"/>
              <a:t>2 buses at 17h45 at the </a:t>
            </a:r>
            <a:r>
              <a:rPr lang="en-US" b="1" dirty="0"/>
              <a:t>Hall Emmy </a:t>
            </a:r>
            <a:r>
              <a:rPr lang="en-US" b="1" dirty="0" err="1"/>
              <a:t>Noether</a:t>
            </a:r>
            <a:r>
              <a:rPr lang="en-US" b="1" dirty="0"/>
              <a:t> </a:t>
            </a:r>
            <a:r>
              <a:rPr lang="en-US" dirty="0"/>
              <a:t>(ground floor)</a:t>
            </a:r>
          </a:p>
          <a:p>
            <a:pPr lvl="2"/>
            <a:r>
              <a:rPr lang="en-US" dirty="0"/>
              <a:t>Return by bus in 2 locations: One bus at </a:t>
            </a:r>
            <a:r>
              <a:rPr lang="en-US" b="1" dirty="0"/>
              <a:t>ENS</a:t>
            </a:r>
            <a:r>
              <a:rPr lang="en-US" dirty="0"/>
              <a:t> (here), one bus at </a:t>
            </a:r>
            <a:r>
              <a:rPr lang="en-US" b="1" dirty="0"/>
              <a:t>Massy-</a:t>
            </a:r>
            <a:r>
              <a:rPr lang="en-US" b="1" dirty="0" err="1"/>
              <a:t>Palaiseau</a:t>
            </a:r>
            <a:r>
              <a:rPr lang="en-US" b="1" dirty="0"/>
              <a:t> train station </a:t>
            </a:r>
          </a:p>
          <a:p>
            <a:pPr lvl="1"/>
            <a:r>
              <a:rPr lang="en-US" dirty="0"/>
              <a:t>Vegetarian menu: You should have a green paper in your badge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48881EC-5158-4EEB-A0E7-7CC79D91AA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156" y="762496"/>
            <a:ext cx="2639871" cy="16799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2C3D28-AA17-418C-9579-C072203C9A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75" t="26977" r="26650" b="15813"/>
          <a:stretch/>
        </p:blipFill>
        <p:spPr>
          <a:xfrm>
            <a:off x="1636776" y="3401442"/>
            <a:ext cx="4562938" cy="27964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A16F4E7-1774-483C-AA81-0883C3BA6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111" y="3318281"/>
            <a:ext cx="3592091" cy="3390494"/>
          </a:xfrm>
          <a:prstGeom prst="rect">
            <a:avLst/>
          </a:prstGeom>
        </p:spPr>
      </p:pic>
      <p:sp>
        <p:nvSpPr>
          <p:cNvPr id="11" name="Légende : flèche vers le bas 10">
            <a:extLst>
              <a:ext uri="{FF2B5EF4-FFF2-40B4-BE49-F238E27FC236}">
                <a16:creationId xmlns:a16="http://schemas.microsoft.com/office/drawing/2014/main" id="{3205744F-7F8D-4019-90C1-9C229AB6E63C}"/>
              </a:ext>
            </a:extLst>
          </p:cNvPr>
          <p:cNvSpPr/>
          <p:nvPr/>
        </p:nvSpPr>
        <p:spPr>
          <a:xfrm>
            <a:off x="10148424" y="0"/>
            <a:ext cx="1464077" cy="785175"/>
          </a:xfrm>
          <a:prstGeom prst="downArrowCallout">
            <a:avLst>
              <a:gd name="adj1" fmla="val 25000"/>
              <a:gd name="adj2" fmla="val 25000"/>
              <a:gd name="adj3" fmla="val 14167"/>
              <a:gd name="adj4" fmla="val 70967"/>
            </a:avLst>
          </a:prstGeom>
          <a:solidFill>
            <a:schemeClr val="bg1"/>
          </a:solidFill>
          <a:ln w="38100">
            <a:solidFill>
              <a:srgbClr val="E6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Bus departure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Ground floor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on Friday afternoon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Departure by bus at </a:t>
            </a:r>
            <a:r>
              <a:rPr lang="en-US" b="1" dirty="0"/>
              <a:t>13h50</a:t>
            </a:r>
            <a:r>
              <a:rPr lang="en-US" dirty="0"/>
              <a:t> from ENS (lunch exit) </a:t>
            </a:r>
            <a:br>
              <a:rPr lang="en-US" dirty="0"/>
            </a:br>
            <a:r>
              <a:rPr lang="en-US" dirty="0"/>
              <a:t>Return by bus </a:t>
            </a:r>
            <a:r>
              <a:rPr lang="en-US" b="1" dirty="0"/>
              <a:t>at ENS</a:t>
            </a:r>
          </a:p>
          <a:p>
            <a:pPr lvl="1"/>
            <a:r>
              <a:rPr lang="en-US" b="1" dirty="0" err="1"/>
              <a:t>Synergium</a:t>
            </a:r>
            <a:r>
              <a:rPr lang="en-US" b="1" dirty="0"/>
              <a:t> visit (full):</a:t>
            </a:r>
          </a:p>
          <a:p>
            <a:pPr lvl="2"/>
            <a:r>
              <a:rPr lang="en-US" dirty="0"/>
              <a:t>You MUST have your </a:t>
            </a:r>
            <a:r>
              <a:rPr lang="en-US" b="1" dirty="0"/>
              <a:t>passport</a:t>
            </a:r>
          </a:p>
          <a:p>
            <a:pPr lvl="2"/>
            <a:r>
              <a:rPr lang="en-US" dirty="0"/>
              <a:t>You MUST </a:t>
            </a:r>
            <a:r>
              <a:rPr lang="en-US" b="1" dirty="0"/>
              <a:t>stay with your group</a:t>
            </a:r>
          </a:p>
          <a:p>
            <a:pPr lvl="2"/>
            <a:r>
              <a:rPr lang="en-US" dirty="0"/>
              <a:t>2 groups of 10</a:t>
            </a:r>
          </a:p>
          <a:p>
            <a:pPr lvl="2"/>
            <a:r>
              <a:rPr lang="en-US" dirty="0"/>
              <a:t>Duration: 2h</a:t>
            </a:r>
          </a:p>
          <a:p>
            <a:pPr lvl="1"/>
            <a:r>
              <a:rPr lang="en-US" b="1" dirty="0"/>
              <a:t>SOLEIL (full):</a:t>
            </a:r>
          </a:p>
          <a:p>
            <a:pPr lvl="2"/>
            <a:r>
              <a:rPr lang="en-US" dirty="0"/>
              <a:t>Take your Id just in case</a:t>
            </a:r>
          </a:p>
          <a:p>
            <a:pPr lvl="2"/>
            <a:r>
              <a:rPr lang="en-US" dirty="0"/>
              <a:t>Duration 2h30</a:t>
            </a:r>
          </a:p>
          <a:p>
            <a:pPr lvl="1"/>
            <a:r>
              <a:rPr lang="en-US" b="1" dirty="0"/>
              <a:t>Maison de la simulation (Universe simulation):</a:t>
            </a:r>
          </a:p>
          <a:p>
            <a:pPr lvl="2"/>
            <a:r>
              <a:rPr lang="en-US" dirty="0"/>
              <a:t>Duration : 2h</a:t>
            </a:r>
          </a:p>
          <a:p>
            <a:pPr lvl="2"/>
            <a:endParaRPr lang="en-US" b="1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5BC120-42D1-4071-8244-3256A2C4B0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335" y="1505691"/>
            <a:ext cx="4757737" cy="3027651"/>
          </a:xfrm>
          <a:prstGeom prst="rect">
            <a:avLst/>
          </a:prstGeom>
        </p:spPr>
      </p:pic>
      <p:sp>
        <p:nvSpPr>
          <p:cNvPr id="10" name="Légende : flèche vers le bas 9">
            <a:extLst>
              <a:ext uri="{FF2B5EF4-FFF2-40B4-BE49-F238E27FC236}">
                <a16:creationId xmlns:a16="http://schemas.microsoft.com/office/drawing/2014/main" id="{1EF26578-49F8-4FE9-BE1D-C4538DE93CCF}"/>
              </a:ext>
            </a:extLst>
          </p:cNvPr>
          <p:cNvSpPr/>
          <p:nvPr/>
        </p:nvSpPr>
        <p:spPr>
          <a:xfrm>
            <a:off x="8423615" y="37743"/>
            <a:ext cx="1781175" cy="1644806"/>
          </a:xfrm>
          <a:prstGeom prst="downArrowCallout">
            <a:avLst>
              <a:gd name="adj1" fmla="val 25000"/>
              <a:gd name="adj2" fmla="val 25000"/>
              <a:gd name="adj3" fmla="val 14167"/>
              <a:gd name="adj4" fmla="val 70967"/>
            </a:avLst>
          </a:prstGeom>
          <a:solidFill>
            <a:schemeClr val="bg1"/>
          </a:solidFill>
          <a:ln w="38100">
            <a:solidFill>
              <a:srgbClr val="E6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Visit bus departure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Ground floor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4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event: Farewell drink on Friday after visit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Farewell drink on Friday night at “</a:t>
            </a:r>
            <a:r>
              <a:rPr lang="en-US" b="1" dirty="0"/>
              <a:t>Brass &amp; Co</a:t>
            </a:r>
            <a:r>
              <a:rPr lang="en-US" dirty="0"/>
              <a:t>” bar nearby (at your expense) at around 17h30</a:t>
            </a:r>
            <a:endParaRPr lang="en-US" b="1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EFFB97-26C2-413B-BC29-DF418C936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440" y="2102739"/>
            <a:ext cx="4453128" cy="33741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FC8385-32B3-4F6A-8E9E-E0A458E2D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621" y="2890996"/>
            <a:ext cx="735855" cy="8211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79466C-DE82-4049-8948-59DBA858C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032" y="4434839"/>
            <a:ext cx="75868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4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More information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Website of this meeting</a:t>
            </a:r>
            <a:r>
              <a:rPr lang="en-US" b="1" dirty="0"/>
              <a:t>: </a:t>
            </a:r>
            <a:r>
              <a:rPr lang="en-US" b="0" i="0" u="none" strike="noStrike" dirty="0">
                <a:solidFill>
                  <a:srgbClr val="0099CC"/>
                </a:solidFill>
                <a:effectLst/>
                <a:latin typeface="Liberation Sans"/>
                <a:hlinkClick r:id="rId2"/>
              </a:rPr>
              <a:t>https://indico.in2p3.fr/e/springepicsmeeting2026</a:t>
            </a:r>
            <a:endParaRPr lang="en-US" b="0" i="0" u="none" strike="noStrike" dirty="0">
              <a:solidFill>
                <a:srgbClr val="0099CC"/>
              </a:solidFill>
              <a:effectLst/>
              <a:latin typeface="Liberation Sans"/>
            </a:endParaRPr>
          </a:p>
          <a:p>
            <a:pPr marL="266700" lvl="2" indent="0">
              <a:buNone/>
            </a:pPr>
            <a:endParaRPr lang="en-US" dirty="0"/>
          </a:p>
          <a:p>
            <a:pPr lvl="1"/>
            <a:r>
              <a:rPr lang="en-US" dirty="0"/>
              <a:t>Organization comity: Sophie DURAND, Natacha LOMET, Eva PROSZENUCK, Pierre MANIL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Scientific comity: Alexis GAGET, Françoise GOUGNAUD, Paul LOTRUS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Any person with a badge “CEA Paris-Saclay” can help you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F3BBD5-18AC-45A1-86F4-621EB3FA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277" y="2430364"/>
            <a:ext cx="792924" cy="11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AC212B-4EBF-4CCE-8E9C-E6BBB1FA3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1737" y="2430364"/>
            <a:ext cx="792924" cy="11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7987E82-ACE1-430D-8AAA-B9A87FC3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399" y="4107566"/>
            <a:ext cx="1093755" cy="11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0D079E5-260E-4402-BFAA-0F7F035EC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011" y="4107566"/>
            <a:ext cx="792924" cy="11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11371CA-0382-4312-87B8-A59CE7E3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233" y="4107566"/>
            <a:ext cx="792925" cy="11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1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Photo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Group photo at </a:t>
            </a:r>
            <a:r>
              <a:rPr lang="en-US" b="1" dirty="0"/>
              <a:t>11h30</a:t>
            </a:r>
            <a:r>
              <a:rPr lang="en-US" dirty="0"/>
              <a:t> today on </a:t>
            </a:r>
            <a:r>
              <a:rPr lang="en-US" b="1" dirty="0"/>
              <a:t>ground floor</a:t>
            </a:r>
          </a:p>
          <a:p>
            <a:pPr lvl="1"/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1197AAC-6DA7-49C7-83F9-E0C0808ED8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204" y="1879878"/>
            <a:ext cx="7122568" cy="446377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4C0E5C-FDCD-42EC-BC20-F120308B3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006" y="3576265"/>
            <a:ext cx="611130" cy="4989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665F98-CD6C-45DD-A72F-F1F710DEF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397" y="3768820"/>
            <a:ext cx="735855" cy="8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5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Morning program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1AB695-C14C-4C6F-82D6-A62E464F1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6307"/>
            <a:ext cx="8550691" cy="5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57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18</a:t>
            </a:fld>
            <a:endParaRPr lang="fr-FR"/>
          </a:p>
        </p:txBody>
      </p:sp>
      <p:pic>
        <p:nvPicPr>
          <p:cNvPr id="11" name="Picture 2" descr="Spring EPICS collaboration meeting 2026">
            <a:extLst>
              <a:ext uri="{FF2B5EF4-FFF2-40B4-BE49-F238E27FC236}">
                <a16:creationId xmlns:a16="http://schemas.microsoft.com/office/drawing/2014/main" id="{F47DF0BF-9031-4822-876E-963E34FC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31" y="242363"/>
            <a:ext cx="9162288" cy="17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34A7D77-9419-47D2-935F-7D3024A56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86" y="2012784"/>
            <a:ext cx="4876536" cy="46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Laboratory: LDISC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Localization: Saclay (France) on 2 buildings</a:t>
            </a:r>
          </a:p>
          <a:p>
            <a:pPr lvl="1"/>
            <a:r>
              <a:rPr lang="en-US" dirty="0"/>
              <a:t>Team: 22 technicians et engineers plus 2 fixed-term contract and 11 students (9 apprentices)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8B433D2-6AE5-4CFB-A32F-D9DE7471A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17156"/>
              </p:ext>
            </p:extLst>
          </p:nvPr>
        </p:nvGraphicFramePr>
        <p:xfrm>
          <a:off x="6379335" y="2636254"/>
          <a:ext cx="5418251" cy="27716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22651">
                  <a:extLst>
                    <a:ext uri="{9D8B030D-6E8A-4147-A177-3AD203B41FA5}">
                      <a16:colId xmlns:a16="http://schemas.microsoft.com/office/drawing/2014/main" val="848981709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586183968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1703665973"/>
                    </a:ext>
                  </a:extLst>
                </a:gridCol>
              </a:tblGrid>
              <a:tr h="267872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Non</a:t>
                      </a:r>
                      <a:r>
                        <a:rPr lang="en-US" sz="1400" baseline="0" noProof="0"/>
                        <a:t> permanent</a:t>
                      </a:r>
                      <a:endParaRPr lang="en-US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644445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/>
                        <a:t>Project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591773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r>
                        <a:rPr lang="en-US" sz="1400" noProof="0"/>
                        <a:t>PLC 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305441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r>
                        <a:rPr lang="en-US" sz="1400" noProof="0"/>
                        <a:t>EPICS IOC 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19546"/>
                  </a:ext>
                </a:extLst>
              </a:tr>
              <a:tr h="33326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Java</a:t>
                      </a:r>
                      <a:r>
                        <a:rPr lang="en-US" sz="1400" baseline="0" noProof="0" dirty="0"/>
                        <a:t> and co developer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269465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LabVIEW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829761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r>
                        <a:rPr lang="en-US" sz="1400" noProof="0"/>
                        <a:t>FPGA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074905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r>
                        <a:rPr lang="en-US" sz="1400" noProof="0"/>
                        <a:t>System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31081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Cybersecurity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237646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F6B8F4F-2408-48D3-AD8D-89200A5B5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7504"/>
              </p:ext>
            </p:extLst>
          </p:nvPr>
        </p:nvGraphicFramePr>
        <p:xfrm>
          <a:off x="623661" y="3137740"/>
          <a:ext cx="5418251" cy="1524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22651">
                  <a:extLst>
                    <a:ext uri="{9D8B030D-6E8A-4147-A177-3AD203B41FA5}">
                      <a16:colId xmlns:a16="http://schemas.microsoft.com/office/drawing/2014/main" val="848981709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586183968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1703665973"/>
                    </a:ext>
                  </a:extLst>
                </a:gridCol>
              </a:tblGrid>
              <a:tr h="267872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Non</a:t>
                      </a:r>
                      <a:r>
                        <a:rPr lang="en-US" sz="1400" baseline="0" noProof="0"/>
                        <a:t> permanent</a:t>
                      </a:r>
                      <a:endParaRPr lang="en-US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644445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Automation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591773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305441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System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31081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Cybersecurity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023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57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Laboratory: LDISC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64191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3 main software:</a:t>
            </a:r>
          </a:p>
          <a:p>
            <a:pPr lvl="2"/>
            <a:r>
              <a:rPr lang="en-US" dirty="0"/>
              <a:t>EPICS: accelerator control and more</a:t>
            </a:r>
          </a:p>
          <a:p>
            <a:pPr lvl="2"/>
            <a:r>
              <a:rPr lang="en-US" dirty="0"/>
              <a:t>Muscade: homemade SCADA for lightweight experiment</a:t>
            </a:r>
          </a:p>
          <a:p>
            <a:pPr lvl="2"/>
            <a:r>
              <a:rPr lang="en-US" dirty="0"/>
              <a:t>ASNET: homemade acquisition system for superconducting magnet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Working for 10 years to adapt EPICS for lightweight experiment, mainly providing tools for making PLC profile autonomous on EPICS</a:t>
            </a:r>
          </a:p>
          <a:p>
            <a:pPr lvl="2"/>
            <a:r>
              <a:rPr lang="en-US" dirty="0" err="1"/>
              <a:t>PLCParserTool</a:t>
            </a:r>
            <a:r>
              <a:rPr lang="en-US" dirty="0"/>
              <a:t>: generates EPICS database from TIA Portal variables description for Modbus/TCP, S7 PLC, OPC UA, …</a:t>
            </a:r>
          </a:p>
          <a:p>
            <a:pPr lvl="2"/>
            <a:r>
              <a:rPr lang="en-US" dirty="0"/>
              <a:t>DFXTOOPI: generates Phoebus GUI from AutoCAD</a:t>
            </a:r>
          </a:p>
          <a:p>
            <a:pPr lvl="2"/>
            <a:r>
              <a:rPr lang="en-US" dirty="0"/>
              <a:t>Participation on </a:t>
            </a:r>
            <a:r>
              <a:rPr lang="en-US" dirty="0" err="1"/>
              <a:t>codeathon</a:t>
            </a:r>
            <a:r>
              <a:rPr lang="en-US" dirty="0"/>
              <a:t>: Have internal EPICS specialists (from IOC to GUI)</a:t>
            </a:r>
          </a:p>
          <a:p>
            <a:pPr lvl="2"/>
            <a:r>
              <a:rPr lang="en-US" dirty="0"/>
              <a:t>Participation on </a:t>
            </a:r>
            <a:r>
              <a:rPr lang="en-US" dirty="0" err="1"/>
              <a:t>documentathon</a:t>
            </a:r>
            <a:r>
              <a:rPr lang="en-US" dirty="0"/>
              <a:t>: Help beginners and non EPICS profiles to work with EPICS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0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Information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It is forbidden to smoke inside the ENS, even in the park inside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WIFI : </a:t>
            </a:r>
            <a:r>
              <a:rPr lang="en-US" sz="1800" b="1" dirty="0"/>
              <a:t>ENS-GUEST</a:t>
            </a:r>
            <a:endParaRPr lang="en-US" dirty="0"/>
          </a:p>
          <a:p>
            <a:pPr lvl="2"/>
            <a:r>
              <a:rPr lang="en-US" sz="1800" dirty="0"/>
              <a:t>Connect with web browser</a:t>
            </a:r>
          </a:p>
          <a:p>
            <a:pPr lvl="2"/>
            <a:r>
              <a:rPr lang="en-US" sz="1800" dirty="0"/>
              <a:t>Your email address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Badge</a:t>
            </a:r>
          </a:p>
          <a:p>
            <a:pPr lvl="2"/>
            <a:r>
              <a:rPr lang="en-US" dirty="0"/>
              <a:t>Phone numbers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Red Point</a:t>
            </a:r>
            <a:r>
              <a:rPr lang="en-US" dirty="0"/>
              <a:t>: You do not wish to appear in any official event media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Green ticket</a:t>
            </a:r>
            <a:r>
              <a:rPr lang="en-US" dirty="0"/>
              <a:t>: You have chosen the vegetarian menu at the Gala diner</a:t>
            </a:r>
          </a:p>
          <a:p>
            <a:pPr lvl="2"/>
            <a:r>
              <a:rPr lang="en-US" dirty="0"/>
              <a:t>Visit : Name of the visit and color point</a:t>
            </a:r>
          </a:p>
          <a:p>
            <a:pPr lvl="2"/>
            <a:r>
              <a:rPr lang="en-US" dirty="0"/>
              <a:t>Give back the badge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F51A55-23D1-44B0-BF34-23A5D571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216" y="2040105"/>
            <a:ext cx="3248215" cy="213857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F1CFEE4-9825-4510-BDA4-801811B93A76}"/>
              </a:ext>
            </a:extLst>
          </p:cNvPr>
          <p:cNvSpPr/>
          <p:nvPr/>
        </p:nvSpPr>
        <p:spPr>
          <a:xfrm>
            <a:off x="11261803" y="3337560"/>
            <a:ext cx="431269" cy="4297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52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Entrance: Ground floor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1F6CF7D-6869-46A0-926E-F0765D9815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31" y="749949"/>
            <a:ext cx="9228137" cy="5738721"/>
          </a:xfrm>
          <a:prstGeom prst="rect">
            <a:avLst/>
          </a:prstGeom>
        </p:spPr>
      </p:pic>
      <p:sp>
        <p:nvSpPr>
          <p:cNvPr id="11" name="Légende : flèche vers le haut 10">
            <a:extLst>
              <a:ext uri="{FF2B5EF4-FFF2-40B4-BE49-F238E27FC236}">
                <a16:creationId xmlns:a16="http://schemas.microsoft.com/office/drawing/2014/main" id="{8A0CB2E6-7070-44BB-8599-C9C5B86E443B}"/>
              </a:ext>
            </a:extLst>
          </p:cNvPr>
          <p:cNvSpPr/>
          <p:nvPr/>
        </p:nvSpPr>
        <p:spPr>
          <a:xfrm>
            <a:off x="6291072" y="5199457"/>
            <a:ext cx="1847088" cy="1144193"/>
          </a:xfrm>
          <a:prstGeom prst="upArrowCallou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Entrance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Support team</a:t>
            </a:r>
          </a:p>
        </p:txBody>
      </p:sp>
      <p:sp>
        <p:nvSpPr>
          <p:cNvPr id="3" name="Légende : flèche vers le haut 2">
            <a:extLst>
              <a:ext uri="{FF2B5EF4-FFF2-40B4-BE49-F238E27FC236}">
                <a16:creationId xmlns:a16="http://schemas.microsoft.com/office/drawing/2014/main" id="{F410FB99-E053-4A88-9000-A5C30787D56C}"/>
              </a:ext>
            </a:extLst>
          </p:cNvPr>
          <p:cNvSpPr/>
          <p:nvPr/>
        </p:nvSpPr>
        <p:spPr>
          <a:xfrm>
            <a:off x="5413248" y="1971625"/>
            <a:ext cx="1579512" cy="1380744"/>
          </a:xfrm>
          <a:prstGeom prst="upArrow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32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Talks: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0139AFD-813A-43A2-9F10-F7ECD1B410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812" y="944562"/>
            <a:ext cx="8732383" cy="5310781"/>
          </a:xfrm>
          <a:prstGeom prst="rect">
            <a:avLst/>
          </a:prstGeom>
        </p:spPr>
      </p:pic>
      <p:sp>
        <p:nvSpPr>
          <p:cNvPr id="19" name="Légende : flèche vers le bas 18">
            <a:extLst>
              <a:ext uri="{FF2B5EF4-FFF2-40B4-BE49-F238E27FC236}">
                <a16:creationId xmlns:a16="http://schemas.microsoft.com/office/drawing/2014/main" id="{E686ACA6-FC91-4E41-B98A-F5D50A1FE8CD}"/>
              </a:ext>
            </a:extLst>
          </p:cNvPr>
          <p:cNvSpPr/>
          <p:nvPr/>
        </p:nvSpPr>
        <p:spPr>
          <a:xfrm>
            <a:off x="6753224" y="3182540"/>
            <a:ext cx="1781175" cy="1601825"/>
          </a:xfrm>
          <a:prstGeom prst="downArrowCallout">
            <a:avLst>
              <a:gd name="adj1" fmla="val 25000"/>
              <a:gd name="adj2" fmla="val 25000"/>
              <a:gd name="adj3" fmla="val 14167"/>
              <a:gd name="adj4" fmla="val 70967"/>
            </a:avLst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Auditorium</a:t>
            </a:r>
            <a:r>
              <a:rPr lang="fr-FR" dirty="0">
                <a:solidFill>
                  <a:schemeClr val="tx1"/>
                </a:solidFill>
              </a:rPr>
              <a:t> Alain Aspect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</a:rPr>
              <a:t>Monday, Tuesday, </a:t>
            </a:r>
            <a:r>
              <a:rPr lang="fr-FR" sz="1100" dirty="0" err="1">
                <a:solidFill>
                  <a:schemeClr val="tx1"/>
                </a:solidFill>
              </a:rPr>
              <a:t>Wednesday</a:t>
            </a:r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1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Download your presentation on the website: </a:t>
            </a:r>
            <a:r>
              <a:rPr lang="en-US" dirty="0">
                <a:hlinkClick r:id="rId3"/>
              </a:rPr>
              <a:t>https://indico.in2p3.fr/event/37441/contributions/mine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Meeting talks</a:t>
            </a:r>
          </a:p>
          <a:p>
            <a:pPr lvl="2"/>
            <a:r>
              <a:rPr lang="en-US" sz="1800" dirty="0"/>
              <a:t>15 minutes</a:t>
            </a:r>
          </a:p>
          <a:p>
            <a:pPr lvl="2"/>
            <a:r>
              <a:rPr lang="en-US" sz="1800" dirty="0"/>
              <a:t>5 minutes of questions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Lightning talks</a:t>
            </a:r>
          </a:p>
          <a:p>
            <a:pPr lvl="2"/>
            <a:r>
              <a:rPr lang="en-US" dirty="0"/>
              <a:t>5 minutes</a:t>
            </a:r>
          </a:p>
          <a:p>
            <a:pPr lvl="2"/>
            <a:r>
              <a:rPr lang="en-US" dirty="0"/>
              <a:t>No question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Please, be on time for the other presentation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0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Breaks: Ground floor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1F6CF7D-6869-46A0-926E-F0765D9815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31" y="749949"/>
            <a:ext cx="9228137" cy="5738721"/>
          </a:xfrm>
          <a:prstGeom prst="rect">
            <a:avLst/>
          </a:prstGeom>
        </p:spPr>
      </p:pic>
      <p:sp>
        <p:nvSpPr>
          <p:cNvPr id="11" name="Légende : flèche vers le haut 10">
            <a:extLst>
              <a:ext uri="{FF2B5EF4-FFF2-40B4-BE49-F238E27FC236}">
                <a16:creationId xmlns:a16="http://schemas.microsoft.com/office/drawing/2014/main" id="{8A0CB2E6-7070-44BB-8599-C9C5B86E443B}"/>
              </a:ext>
            </a:extLst>
          </p:cNvPr>
          <p:cNvSpPr/>
          <p:nvPr/>
        </p:nvSpPr>
        <p:spPr>
          <a:xfrm>
            <a:off x="6469380" y="5291133"/>
            <a:ext cx="1655064" cy="767003"/>
          </a:xfrm>
          <a:prstGeom prst="upArrowCallou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Support team</a:t>
            </a:r>
          </a:p>
        </p:txBody>
      </p:sp>
      <p:sp>
        <p:nvSpPr>
          <p:cNvPr id="12" name="Légende : flèche vers le haut 11">
            <a:extLst>
              <a:ext uri="{FF2B5EF4-FFF2-40B4-BE49-F238E27FC236}">
                <a16:creationId xmlns:a16="http://schemas.microsoft.com/office/drawing/2014/main" id="{DB23369D-18B5-498F-9287-4D6B7BED4B7E}"/>
              </a:ext>
            </a:extLst>
          </p:cNvPr>
          <p:cNvSpPr/>
          <p:nvPr/>
        </p:nvSpPr>
        <p:spPr>
          <a:xfrm>
            <a:off x="5175504" y="1878776"/>
            <a:ext cx="2121408" cy="1959684"/>
          </a:xfrm>
          <a:prstGeom prst="upArrowCallout">
            <a:avLst>
              <a:gd name="adj1" fmla="val 25000"/>
              <a:gd name="adj2" fmla="val 25000"/>
              <a:gd name="adj3" fmla="val 18990"/>
              <a:gd name="adj4" fmla="val 75195"/>
            </a:avLst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Hall</a:t>
            </a:r>
            <a:r>
              <a:rPr lang="fr-FR" sz="1600" b="1" dirty="0">
                <a:solidFill>
                  <a:schemeClr val="tx1"/>
                </a:solidFill>
              </a:rPr>
              <a:t> Emmy Noether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Coffee break, Lunch, Tea break, </a:t>
            </a:r>
            <a:r>
              <a:rPr lang="fr-FR" sz="1600" dirty="0" err="1">
                <a:solidFill>
                  <a:schemeClr val="tx1"/>
                </a:solidFill>
              </a:rPr>
              <a:t>Welcome</a:t>
            </a:r>
            <a:r>
              <a:rPr lang="fr-FR" sz="1600" dirty="0">
                <a:solidFill>
                  <a:schemeClr val="tx1"/>
                </a:solidFill>
              </a:rPr>
              <a:t> drink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640A5C3-40FF-4E6B-980F-6D3210B37841}"/>
              </a:ext>
            </a:extLst>
          </p:cNvPr>
          <p:cNvSpPr txBox="1"/>
          <p:nvPr/>
        </p:nvSpPr>
        <p:spPr>
          <a:xfrm>
            <a:off x="6095999" y="51465"/>
            <a:ext cx="33293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It is </a:t>
            </a:r>
            <a:r>
              <a:rPr lang="en-US" b="1" dirty="0"/>
              <a:t>forbidden to open the doors </a:t>
            </a:r>
            <a:r>
              <a:rPr lang="en-US" dirty="0"/>
              <a:t>on the street side</a:t>
            </a:r>
            <a:endParaRPr lang="fr-FR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4C518360-8961-4ED5-B731-5408A76BC830}"/>
              </a:ext>
            </a:extLst>
          </p:cNvPr>
          <p:cNvSpPr/>
          <p:nvPr/>
        </p:nvSpPr>
        <p:spPr>
          <a:xfrm>
            <a:off x="6128003" y="655336"/>
            <a:ext cx="402336" cy="595936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0759B8E-8E3A-4CF3-8F49-21A4B3EA0046}"/>
              </a:ext>
            </a:extLst>
          </p:cNvPr>
          <p:cNvSpPr/>
          <p:nvPr/>
        </p:nvSpPr>
        <p:spPr>
          <a:xfrm>
            <a:off x="1662986" y="3426345"/>
            <a:ext cx="2928524" cy="47548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C827AFD-2D4B-4065-BAEF-3C4F349DB335}"/>
              </a:ext>
            </a:extLst>
          </p:cNvPr>
          <p:cNvSpPr txBox="1"/>
          <p:nvPr/>
        </p:nvSpPr>
        <p:spPr>
          <a:xfrm>
            <a:off x="195674" y="3248590"/>
            <a:ext cx="128625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It is </a:t>
            </a:r>
            <a:r>
              <a:rPr lang="en-US" b="1" dirty="0"/>
              <a:t>allowed to eat in the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13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Workshops: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0139AFD-813A-43A2-9F10-F7ECD1B410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812" y="944562"/>
            <a:ext cx="8732383" cy="5310781"/>
          </a:xfrm>
          <a:prstGeom prst="rect">
            <a:avLst/>
          </a:prstGeom>
        </p:spPr>
      </p:pic>
      <p:sp>
        <p:nvSpPr>
          <p:cNvPr id="9" name="Légende : flèche vers le bas 8">
            <a:extLst>
              <a:ext uri="{FF2B5EF4-FFF2-40B4-BE49-F238E27FC236}">
                <a16:creationId xmlns:a16="http://schemas.microsoft.com/office/drawing/2014/main" id="{407266FA-23BF-4A47-A04A-7994849DC122}"/>
              </a:ext>
            </a:extLst>
          </p:cNvPr>
          <p:cNvSpPr/>
          <p:nvPr/>
        </p:nvSpPr>
        <p:spPr>
          <a:xfrm>
            <a:off x="8320159" y="31026"/>
            <a:ext cx="1781175" cy="1129028"/>
          </a:xfrm>
          <a:prstGeom prst="downArrowCallout">
            <a:avLst>
              <a:gd name="adj1" fmla="val 25000"/>
              <a:gd name="adj2" fmla="val 25000"/>
              <a:gd name="adj3" fmla="val 14167"/>
              <a:gd name="adj4" fmla="val 709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Gradinée room </a:t>
            </a:r>
            <a:r>
              <a:rPr lang="fr-FR" sz="1050" dirty="0">
                <a:solidFill>
                  <a:schemeClr val="tx1"/>
                </a:solidFill>
              </a:rPr>
              <a:t>(60 </a:t>
            </a:r>
            <a:r>
              <a:rPr lang="fr-FR" sz="1050" dirty="0" err="1">
                <a:solidFill>
                  <a:schemeClr val="tx1"/>
                </a:solidFill>
              </a:rPr>
              <a:t>seats</a:t>
            </a:r>
            <a:r>
              <a:rPr lang="fr-FR" sz="1050" dirty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</a:rPr>
              <a:t>Thursday, Friday</a:t>
            </a:r>
          </a:p>
        </p:txBody>
      </p:sp>
      <p:sp>
        <p:nvSpPr>
          <p:cNvPr id="10" name="Légende : flèche vers le bas 9">
            <a:extLst>
              <a:ext uri="{FF2B5EF4-FFF2-40B4-BE49-F238E27FC236}">
                <a16:creationId xmlns:a16="http://schemas.microsoft.com/office/drawing/2014/main" id="{CBF6B355-640A-4B90-A81D-D850AE3CCBD6}"/>
              </a:ext>
            </a:extLst>
          </p:cNvPr>
          <p:cNvSpPr/>
          <p:nvPr/>
        </p:nvSpPr>
        <p:spPr>
          <a:xfrm>
            <a:off x="6538984" y="19199"/>
            <a:ext cx="1781175" cy="1129028"/>
          </a:xfrm>
          <a:prstGeom prst="downArrowCallout">
            <a:avLst>
              <a:gd name="adj1" fmla="val 25000"/>
              <a:gd name="adj2" fmla="val 25000"/>
              <a:gd name="adj3" fmla="val 14167"/>
              <a:gd name="adj4" fmla="val 709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Gradinée room </a:t>
            </a:r>
            <a:r>
              <a:rPr lang="fr-FR" sz="1100" dirty="0">
                <a:solidFill>
                  <a:schemeClr val="tx1"/>
                </a:solidFill>
              </a:rPr>
              <a:t>(60 </a:t>
            </a:r>
            <a:r>
              <a:rPr lang="fr-FR" sz="1100" dirty="0" err="1">
                <a:solidFill>
                  <a:schemeClr val="tx1"/>
                </a:solidFill>
              </a:rPr>
              <a:t>seats</a:t>
            </a:r>
            <a:r>
              <a:rPr lang="fr-FR" sz="1100" dirty="0">
                <a:solidFill>
                  <a:schemeClr val="tx1"/>
                </a:solidFill>
              </a:rPr>
              <a:t>)</a:t>
            </a:r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</a:rPr>
              <a:t>Thursday, Friday</a:t>
            </a:r>
          </a:p>
        </p:txBody>
      </p:sp>
    </p:spTree>
    <p:extLst>
      <p:ext uri="{BB962C8B-B14F-4D97-AF65-F5344CB8AC3E}">
        <p14:creationId xmlns:p14="http://schemas.microsoft.com/office/powerpoint/2010/main" val="20283964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LDISC</TermName>
          <TermId xmlns="http://schemas.microsoft.com/office/infopath/2007/PartnerControls">11111111-1111-1111-1111-111111111111</TermId>
        </TermInfo>
        <TermInfo xmlns="http://schemas.microsoft.com/office/infopath/2007/PartnerControls">
          <TermName xmlns="http://schemas.microsoft.com/office/infopath/2007/PartnerControls">réunion labo</TermName>
          <TermId xmlns="http://schemas.microsoft.com/office/infopath/2007/PartnerControls">11111111-1111-1111-1111-111111111111</TermId>
        </TermInfo>
      </Terms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Props1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F5003DA-E900-47F2-BA91-7AD870D471EB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151dffeb-2989-4a61-aef8-844a993007f8"/>
    <ds:schemaRef ds:uri="582fa2ad-bcfb-4c30-8490-7bbd511b1880"/>
    <ds:schemaRef ds:uri="http://purl.org/dc/elements/1.1/"/>
    <ds:schemaRef ds:uri="http://schemas.microsoft.com/office/2006/documentManagement/types"/>
    <ds:schemaRef ds:uri="http://purl.org/dc/dcmitype/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90619</TotalTime>
  <Words>931</Words>
  <Application>Microsoft Office PowerPoint</Application>
  <PresentationFormat>Grand écran</PresentationFormat>
  <Paragraphs>201</Paragraphs>
  <Slides>18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Liberation Sans</vt:lpstr>
      <vt:lpstr>Thème Office</vt:lpstr>
      <vt:lpstr>Spring EPICS collaboration meeting 2026</vt:lpstr>
      <vt:lpstr>Laboratory: LDISC</vt:lpstr>
      <vt:lpstr>Laboratory: LDISC</vt:lpstr>
      <vt:lpstr>Information</vt:lpstr>
      <vt:lpstr>Entrance: Ground floor</vt:lpstr>
      <vt:lpstr>Talks: 1st floor</vt:lpstr>
      <vt:lpstr>Talks</vt:lpstr>
      <vt:lpstr>Breaks: Ground floor</vt:lpstr>
      <vt:lpstr>Workshops: 1st floor</vt:lpstr>
      <vt:lpstr>Trainings and workshops</vt:lpstr>
      <vt:lpstr>Social event: Welcome drink</vt:lpstr>
      <vt:lpstr>Social event: Gala diner on Wednesday</vt:lpstr>
      <vt:lpstr>Visit on Friday afternoon</vt:lpstr>
      <vt:lpstr>Social event: Farewell drink on Friday after visit</vt:lpstr>
      <vt:lpstr>More information</vt:lpstr>
      <vt:lpstr>Photo</vt:lpstr>
      <vt:lpstr>Morning program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EPICS organization</dc:title>
  <dc:creator>LOTRUS Paul</dc:creator>
  <cp:keywords>meeting EPICS</cp:keywords>
  <cp:lastModifiedBy>LOTRUS Paul</cp:lastModifiedBy>
  <cp:revision>768</cp:revision>
  <dcterms:created xsi:type="dcterms:W3CDTF">2023-01-13T15:17:34Z</dcterms:created>
  <dcterms:modified xsi:type="dcterms:W3CDTF">2026-04-19T17:22:57Z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