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79" r:id="rId4"/>
    <p:sldId id="278" r:id="rId5"/>
    <p:sldId id="280" r:id="rId6"/>
    <p:sldId id="27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1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2026-04-21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2026-04-21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.eu/e/epics-school-20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.eu/e/epics-school-202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European ㅤEPICS Summer School 2026">
            <a:extLst>
              <a:ext uri="{FF2B5EF4-FFF2-40B4-BE49-F238E27FC236}">
                <a16:creationId xmlns:a16="http://schemas.microsoft.com/office/drawing/2014/main" id="{8BD30E06-266A-C1F4-D05C-A32FFA48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5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EE7BDB-0C16-5B01-6908-09E2258A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2830279"/>
            <a:ext cx="11139055" cy="3653304"/>
          </a:xfrm>
        </p:spPr>
        <p:txBody>
          <a:bodyPr/>
          <a:lstStyle/>
          <a:p>
            <a:r>
              <a:rPr lang="en-GB" sz="1800" dirty="0"/>
              <a:t>Following the two previous summer schools at Helmholtz Zentrum Berlin (BESSY II), I am pleased to announce that this year we will continue the series at the European Spallation Source.</a:t>
            </a:r>
          </a:p>
          <a:p>
            <a:r>
              <a:rPr lang="en-GB" sz="1800" dirty="0"/>
              <a:t>The school is intended for people who are (relatively) new to EPICS:</a:t>
            </a:r>
          </a:p>
          <a:p>
            <a:pPr lvl="1"/>
            <a:r>
              <a:rPr lang="en-GB" sz="1800" dirty="0"/>
              <a:t>Students interested in the field, professionals who are new to EPICS</a:t>
            </a:r>
          </a:p>
          <a:p>
            <a:r>
              <a:rPr lang="en-GB" sz="1800" dirty="0"/>
              <a:t>The two-week school program consists of: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Presentations by expert scientists and engineers about </a:t>
            </a:r>
            <a:r>
              <a:rPr lang="en-GB" sz="1600" b="1" dirty="0"/>
              <a:t>how big (and small) experimental facilities work</a:t>
            </a:r>
            <a:r>
              <a:rPr lang="en-GB" sz="16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Training to introduce the fundamentals of  </a:t>
            </a:r>
            <a:r>
              <a:rPr lang="en-GB" sz="1600" b="1" dirty="0"/>
              <a:t>EPICS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Work in on a challenging </a:t>
            </a:r>
            <a:r>
              <a:rPr lang="en-GB" sz="1600" b="1" dirty="0"/>
              <a:t>project using real hardware</a:t>
            </a:r>
            <a:r>
              <a:rPr lang="en-GB" sz="16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Site visit to the </a:t>
            </a:r>
            <a:r>
              <a:rPr lang="en-GB" sz="1600" b="1" dirty="0"/>
              <a:t>European Spallation Source</a:t>
            </a:r>
            <a:r>
              <a:rPr lang="en-GB" sz="1600" dirty="0"/>
              <a:t> guided by our scientists and engineers.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44A4D-AE9A-85AA-824E-DFC9B399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0" y="1607001"/>
            <a:ext cx="6716960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8D7B-F7C4-2605-6592-C2A32520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72C2D-B76B-325B-EAB5-3038BDC3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 descr="European ㅤEPICS Summer School 2026">
            <a:extLst>
              <a:ext uri="{FF2B5EF4-FFF2-40B4-BE49-F238E27FC236}">
                <a16:creationId xmlns:a16="http://schemas.microsoft.com/office/drawing/2014/main" id="{AAB532C9-328E-8409-2A1B-CF41C898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5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23C49C-6E80-0D92-CAEC-8ABF826E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2830279"/>
            <a:ext cx="11139055" cy="3653304"/>
          </a:xfrm>
        </p:spPr>
        <p:txBody>
          <a:bodyPr/>
          <a:lstStyle/>
          <a:p>
            <a:r>
              <a:rPr lang="en-GB" sz="1800" dirty="0"/>
              <a:t>Registration for the summer school is open at </a:t>
            </a:r>
            <a:r>
              <a:rPr lang="en-GB" sz="1600" dirty="0"/>
              <a:t> </a:t>
            </a:r>
            <a:r>
              <a:rPr lang="en-GB" dirty="0">
                <a:hlinkClick r:id="rId3"/>
              </a:rPr>
              <a:t>https://indico.ess.eu/e/epics-school-2026</a:t>
            </a:r>
            <a:endParaRPr lang="en-GB" dirty="0"/>
          </a:p>
          <a:p>
            <a:r>
              <a:rPr lang="en-GB" sz="1800" dirty="0"/>
              <a:t>We can take 32 students. If there are more applicants than places, we will select the students based on their background, merits and interests.</a:t>
            </a:r>
          </a:p>
          <a:p>
            <a:r>
              <a:rPr lang="en-GB" sz="1800" dirty="0"/>
              <a:t>The is no fee for the course, however the students must cover their travel and accommodation costs.</a:t>
            </a:r>
          </a:p>
          <a:p>
            <a:pPr lvl="1"/>
            <a:r>
              <a:rPr lang="en-GB" sz="1800" dirty="0"/>
              <a:t>Easy access by train; closest airport is Copenhagen. Travel instructions are on the website.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For students with no institutional backing, we are preparing (a limited number of) grants to support them with accommodation in nearby hotels (ESS has no guest house facilities.)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Lunch and refreshments (Swedish ”fika”) will be provided during the school on-site.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An event dinner and other social activities are planned (TBD).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84255-4B94-C78B-3ECB-B8D39E40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1076-CD9C-7E15-A1CD-C6B90E7F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European Spallation Source 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B6B4-0088-F727-DA6E-A5A0D151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19" y="1502489"/>
            <a:ext cx="7430986" cy="28557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accelerator-based neutron source in Lund, southern Sweden and Data Management Center (DMSC) in Copenhagen, Denmark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Material and life sciences research</a:t>
            </a:r>
          </a:p>
          <a:p>
            <a:r>
              <a:rPr lang="en-US" dirty="0">
                <a:solidFill>
                  <a:schemeClr val="tx1"/>
                </a:solidFill>
              </a:rPr>
              <a:t>A collaboration of 13 European nations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Superconducting linac, rotating tungsten target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13 neutron instruments in construction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AB2A-DCCC-240F-4759-13262D3E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ESS member countries map">
            <a:extLst>
              <a:ext uri="{FF2B5EF4-FFF2-40B4-BE49-F238E27FC236}">
                <a16:creationId xmlns:a16="http://schemas.microsoft.com/office/drawing/2014/main" id="{5C84C519-F399-4090-098C-291B7559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38" y="4125291"/>
            <a:ext cx="2599580" cy="26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9E7DC0-1152-92EE-E768-BE962B3B05E6}"/>
              </a:ext>
            </a:extLst>
          </p:cNvPr>
          <p:cNvSpPr/>
          <p:nvPr/>
        </p:nvSpPr>
        <p:spPr>
          <a:xfrm>
            <a:off x="1903191" y="5155094"/>
            <a:ext cx="198025" cy="200417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26C9F-22E5-D1B4-3EBA-EB9866710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104" y="4522273"/>
            <a:ext cx="3819501" cy="1861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86417-3915-3653-868F-EF077A13F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444" y="2083310"/>
            <a:ext cx="3811373" cy="1861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94667-F983-FE6D-6A6D-1E72AAF29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802" y="4522273"/>
            <a:ext cx="3795015" cy="18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FA38-553A-0E63-61BA-7CFD5F57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64F92-F3EF-5D5B-D2F9-F337F81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2" descr="European ㅤEPICS Summer School 2026">
            <a:extLst>
              <a:ext uri="{FF2B5EF4-FFF2-40B4-BE49-F238E27FC236}">
                <a16:creationId xmlns:a16="http://schemas.microsoft.com/office/drawing/2014/main" id="{7A92BD40-661A-8A39-77BE-EDECEA3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5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C1A760-ED99-A276-D62D-B34BD3E1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7" y="2830279"/>
            <a:ext cx="11139055" cy="3653304"/>
          </a:xfrm>
        </p:spPr>
        <p:txBody>
          <a:bodyPr/>
          <a:lstStyle/>
          <a:p>
            <a:r>
              <a:rPr lang="en-GB" sz="1800" dirty="0"/>
              <a:t>If this sounds interesting:</a:t>
            </a:r>
          </a:p>
          <a:p>
            <a:pPr lvl="1"/>
            <a:r>
              <a:rPr lang="en-GB" sz="1800" dirty="0"/>
              <a:t>Consider applying if you think that the program would be suitable for you</a:t>
            </a:r>
          </a:p>
          <a:p>
            <a:pPr lvl="1"/>
            <a:r>
              <a:rPr lang="en-GB" sz="1800" dirty="0"/>
              <a:t>Please spread the word at your school, university or workplace</a:t>
            </a:r>
          </a:p>
          <a:p>
            <a:pPr lvl="1"/>
            <a:r>
              <a:rPr lang="en-GB" sz="1800" dirty="0"/>
              <a:t>We are looking forward to train a group of new talented control system engineers!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 algn="ctr">
              <a:buNone/>
            </a:pPr>
            <a:r>
              <a:rPr lang="en-GB" sz="2800" dirty="0">
                <a:hlinkClick r:id="rId3"/>
              </a:rPr>
              <a:t>https://indico.ess.eu/e/epics-school-2026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3DA9B-B288-1B01-A9FE-F4E91CB7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866" y="4316275"/>
            <a:ext cx="1809997" cy="18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9926</TotalTime>
  <Words>367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PowerPoint Presentation</vt:lpstr>
      <vt:lpstr>PowerPoint Presentation</vt:lpstr>
      <vt:lpstr>The European Spallation Source ERIC</vt:lpstr>
      <vt:lpstr>PowerPoint Presentation</vt:lpstr>
      <vt:lpstr>Finish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Timo Korhonen</dc:creator>
  <cp:keywords/>
  <dc:description/>
  <cp:lastModifiedBy>Timo Korhonen</cp:lastModifiedBy>
  <cp:revision>20</cp:revision>
  <cp:lastPrinted>2019-03-08T10:27:30Z</cp:lastPrinted>
  <dcterms:created xsi:type="dcterms:W3CDTF">2023-09-21T10:10:13Z</dcterms:created>
  <dcterms:modified xsi:type="dcterms:W3CDTF">2026-04-22T11:53:41Z</dcterms:modified>
  <cp:category/>
</cp:coreProperties>
</file>