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2.xml" ContentType="application/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3.xml" ContentType="application/xml"/>
  <Override PartName="/customXml/item4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_rels/item4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wmf" ContentType="image/x-wmf"/>
  <Override PartName="/ppt/media/image3.png" ContentType="image/png"/>
  <Override PartName="/ppt/media/image4.wmf" ContentType="image/x-wmf"/>
  <Override PartName="/ppt/media/image16.png" ContentType="image/png"/>
  <Override PartName="/ppt/media/image6.jpeg" ContentType="image/jpeg"/>
  <Override PartName="/ppt/media/image10.png" ContentType="image/png"/>
  <Override PartName="/ppt/media/image5.png" ContentType="image/png"/>
  <Override PartName="/ppt/media/image7.jpeg" ContentType="image/jpe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1.png" ContentType="image/png"/>
  <Override PartName="/ppt/media/image12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0" name="Object 5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3" spid="">
              <p:embed/>
              <p:pic>
                <p:nvPicPr>
                  <p:cNvPr id="1" name="Object 5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Rectangle 3" hidden="1"/>
          <p:cNvSpPr/>
          <p:nvPr/>
        </p:nvSpPr>
        <p:spPr>
          <a:xfrm>
            <a:off x="0" y="0"/>
            <a:ext cx="157680" cy="157680"/>
          </a:xfrm>
          <a:prstGeom prst="rect">
            <a:avLst/>
          </a:prstGeom>
          <a:solidFill>
            <a:srgbClr val="006c66"/>
          </a:solidFill>
          <a:ln>
            <a:solidFill>
              <a:srgbClr val="004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de-DE" sz="23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3" name="Grafik 8" descr=""/>
          <p:cNvPicPr/>
          <p:nvPr/>
        </p:nvPicPr>
        <p:blipFill>
          <a:blip r:embed="rId5"/>
          <a:stretch/>
        </p:blipFill>
        <p:spPr>
          <a:xfrm>
            <a:off x="11358000" y="162000"/>
            <a:ext cx="652680" cy="6505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&lt;Fußzeile&gt;</a:t>
            </a:r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5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2" spid="">
              <p:embed/>
              <p:pic>
                <p:nvPicPr>
                  <p:cNvPr id="44" name="Object 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" name="Rectangle 3" hidden="1"/>
          <p:cNvSpPr/>
          <p:nvPr/>
        </p:nvSpPr>
        <p:spPr>
          <a:xfrm>
            <a:off x="0" y="0"/>
            <a:ext cx="157680" cy="157680"/>
          </a:xfrm>
          <a:prstGeom prst="rect">
            <a:avLst/>
          </a:prstGeom>
          <a:solidFill>
            <a:srgbClr val="006c66"/>
          </a:solidFill>
          <a:ln>
            <a:solidFill>
              <a:srgbClr val="004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de-DE" sz="23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46" name="Grafik 8" descr=""/>
          <p:cNvPicPr/>
          <p:nvPr/>
        </p:nvPicPr>
        <p:blipFill>
          <a:blip r:embed="rId4"/>
          <a:stretch/>
        </p:blipFill>
        <p:spPr>
          <a:xfrm>
            <a:off x="11358000" y="162000"/>
            <a:ext cx="652680" cy="650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7" name="Object 3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5" spid="">
              <p:embed/>
              <p:pic>
                <p:nvPicPr>
                  <p:cNvPr id="48" name="Object 3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Rectangle 7" hidden="1"/>
          <p:cNvSpPr/>
          <p:nvPr/>
        </p:nvSpPr>
        <p:spPr>
          <a:xfrm>
            <a:off x="0" y="0"/>
            <a:ext cx="157680" cy="157680"/>
          </a:xfrm>
          <a:prstGeom prst="rect">
            <a:avLst/>
          </a:prstGeom>
          <a:solidFill>
            <a:srgbClr val="006c66"/>
          </a:solidFill>
          <a:ln>
            <a:solidFill>
              <a:srgbClr val="004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23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2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&lt;Fußzeile&gt;</a:t>
            </a:r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Objek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1" spid="">
              <p:embed/>
              <p:pic>
                <p:nvPicPr>
                  <p:cNvPr id="90" name="Objek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1" name="Rechteck 3" hidden="1"/>
          <p:cNvSpPr/>
          <p:nvPr/>
        </p:nvSpPr>
        <p:spPr>
          <a:xfrm>
            <a:off x="0" y="0"/>
            <a:ext cx="157680" cy="157680"/>
          </a:xfrm>
          <a:prstGeom prst="rect">
            <a:avLst/>
          </a:prstGeom>
          <a:solidFill>
            <a:srgbClr val="006c66"/>
          </a:solidFill>
          <a:ln>
            <a:solidFill>
              <a:srgbClr val="004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wrap="none"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de-DE" sz="23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29200" y="2196000"/>
            <a:ext cx="8998920" cy="21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ffffff"/>
                </a:solidFill>
                <a:latin typeface="Arial"/>
              </a:rPr>
              <a:t>Spring EPICS Collaboration Meeting</a:t>
            </a:r>
            <a:br>
              <a:rPr sz="2300"/>
            </a:br>
            <a:br>
              <a:rPr sz="2300"/>
            </a:br>
            <a:r>
              <a:rPr b="0" lang="de-DE" sz="2300" spc="131" strike="noStrike">
                <a:solidFill>
                  <a:srgbClr val="ffffff"/>
                </a:solidFill>
                <a:latin typeface="Arial"/>
              </a:rPr>
              <a:t>Integration of non digital devices using modbus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440000" y="3744000"/>
            <a:ext cx="9142920" cy="21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ts val="2200"/>
              </a:lnSpc>
              <a:spcBef>
                <a:spcPts val="2299"/>
              </a:spcBef>
              <a:buNone/>
              <a:tabLst>
                <a:tab algn="l" pos="0"/>
              </a:tabLst>
            </a:pPr>
            <a:r>
              <a:rPr b="1" lang="de-DE" sz="1900" spc="182" strike="noStrike">
                <a:solidFill>
                  <a:srgbClr val="ffffff"/>
                </a:solidFill>
                <a:latin typeface="Arial"/>
              </a:rPr>
              <a:t>Falk Rosenhahn</a:t>
            </a:r>
            <a:endParaRPr b="0" lang="de-DE" sz="19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252000">
              <a:lnSpc>
                <a:spcPts val="2200"/>
              </a:lnSpc>
              <a:spcBef>
                <a:spcPts val="300"/>
              </a:spcBef>
              <a:buClr>
                <a:srgbClr val="ffffff"/>
              </a:buClr>
              <a:buSzPct val="110000"/>
              <a:buFont typeface=".SF NS Symbols Regular"/>
              <a:buChar char="↘"/>
              <a:tabLst>
                <a:tab algn="l" pos="0"/>
              </a:tabLst>
            </a:pPr>
            <a:r>
              <a:rPr b="0" i="1" lang="de-DE" sz="1300" spc="32" strike="noStrike">
                <a:solidFill>
                  <a:srgbClr val="ffffff"/>
                </a:solidFill>
                <a:latin typeface="Arial"/>
              </a:rPr>
              <a:t>Fritz Haber Institute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252000">
              <a:lnSpc>
                <a:spcPts val="2200"/>
              </a:lnSpc>
              <a:spcBef>
                <a:spcPts val="300"/>
              </a:spcBef>
              <a:buClr>
                <a:srgbClr val="ffffff"/>
              </a:buClr>
              <a:buSzPct val="110000"/>
              <a:buFont typeface=".SF NS Symbols Regular"/>
              <a:buChar char="↘"/>
              <a:tabLst>
                <a:tab algn="l" pos="0"/>
              </a:tabLst>
            </a:pPr>
            <a:r>
              <a:rPr b="0" i="1" lang="de-DE" sz="1300" spc="32" strike="noStrike">
                <a:solidFill>
                  <a:srgbClr val="ffffff"/>
                </a:solidFill>
                <a:latin typeface="Arial"/>
              </a:rPr>
              <a:t>PP&amp;B and Elab Department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ts val="2200"/>
              </a:lnSpc>
              <a:spcBef>
                <a:spcPts val="2299"/>
              </a:spcBef>
              <a:buNone/>
              <a:tabLst>
                <a:tab algn="l" pos="0"/>
              </a:tabLst>
            </a:pPr>
            <a:r>
              <a:rPr b="1" lang="de-DE" sz="1900" spc="182" strike="noStrike">
                <a:solidFill>
                  <a:srgbClr val="ffffff"/>
                </a:solidFill>
                <a:latin typeface="Arial"/>
              </a:rPr>
              <a:t>Paris-Saclay, 21.04.2026</a:t>
            </a:r>
            <a:endParaRPr b="0" lang="de-DE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5280" cy="14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Ask for Automation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ftr" idx="11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6A373541-2BB7-462A-9321-10F695721ABE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6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437040" y="2780280"/>
            <a:ext cx="11262960" cy="207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5280" cy="14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Ask for Automation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ftr" idx="12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02951398-349E-4A27-8BA5-3F81FCBEE285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6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360000" y="2340000"/>
            <a:ext cx="11080800" cy="34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4812120" cy="92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Integration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ftr" idx="13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82E7DA10-43E4-4925-9481-880178CAFA02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6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5827680" y="2194920"/>
            <a:ext cx="2808000" cy="233964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9252720" y="2749680"/>
            <a:ext cx="2591280" cy="161604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8460000" y="3420000"/>
            <a:ext cx="7092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LAN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2369880" y="3420360"/>
            <a:ext cx="124920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Analog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5112360" y="3420000"/>
            <a:ext cx="10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RS485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495000" y="4500000"/>
            <a:ext cx="202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NF 1.60 DCB-4B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3600000" y="4499640"/>
            <a:ext cx="148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N4DAC2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6502680" y="4476240"/>
            <a:ext cx="148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0000"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EPICS-Server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9819360" y="4441680"/>
            <a:ext cx="148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3000"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EPICS Client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540000" y="2340000"/>
            <a:ext cx="1829880" cy="198000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4"/>
          <a:stretch/>
        </p:blipFill>
        <p:spPr>
          <a:xfrm>
            <a:off x="3413520" y="3132000"/>
            <a:ext cx="1721160" cy="11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4632120" cy="56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ST.CMD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ftr" idx="14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69A6AD3D-3BE2-40DB-8CDB-284B83E3A91D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12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360000" y="1448640"/>
            <a:ext cx="11618640" cy="449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4632120" cy="56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USE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ftr" idx="15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DECFD1B5-9F87-4FA0-A6F8-0FFE3460AB10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12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900000" y="3240000"/>
            <a:ext cx="10503720" cy="12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4632120" cy="56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USE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ftr" idx="16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6DD64792-4601-4041-B72A-CA114E127452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12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1620000" y="1620000"/>
            <a:ext cx="8460000" cy="451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4632120" cy="56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Conclusion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ftr" idx="17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0A422D45-294F-4881-B293-A1EDB8AFCB5B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12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2919240" y="2484000"/>
            <a:ext cx="1760760" cy="295956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6300000" y="2520000"/>
            <a:ext cx="3508560" cy="288000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 txBox="1"/>
          <p:nvPr/>
        </p:nvSpPr>
        <p:spPr>
          <a:xfrm>
            <a:off x="3600000" y="1620000"/>
            <a:ext cx="50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What will be cost more for our institude?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907880" y="3032280"/>
            <a:ext cx="2112120" cy="56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Thank you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ftr" idx="18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DA491B36-47B0-426A-8091-C45C74164BF4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&lt;Foliennummer&gt;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40000" y="692280"/>
            <a:ext cx="10295280" cy="14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Benefit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3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1706DEAE-AF71-43D6-BB4D-B87CC56DCB37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&lt;Foliennummer&gt;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3060360" y="4300920"/>
            <a:ext cx="7199640" cy="127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No coding and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no hardware development required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2757240" y="1549440"/>
            <a:ext cx="6602760" cy="205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356720" y="3096000"/>
            <a:ext cx="3095280" cy="6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First Example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ftr" idx="4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AE10FDAB-E1C9-40B8-9CD4-A520B80E6B21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&lt;Foliennummer&gt;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643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UHV system for surface science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ftr" idx="5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7697D7F0-7DF4-4809-8B60-796DB129B176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&lt;Foliennummer&gt;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" name="Grafik 2" descr=""/>
          <p:cNvPicPr/>
          <p:nvPr/>
        </p:nvPicPr>
        <p:blipFill>
          <a:blip r:embed="rId1"/>
          <a:stretch/>
        </p:blipFill>
        <p:spPr>
          <a:xfrm>
            <a:off x="2700000" y="1260000"/>
            <a:ext cx="6839640" cy="513000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/>
          <p:nvPr/>
        </p:nvSpPr>
        <p:spPr>
          <a:xfrm>
            <a:off x="730080" y="2760480"/>
            <a:ext cx="168768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LEED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720000" y="3253680"/>
            <a:ext cx="189504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SPUTTER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720000" y="3718080"/>
            <a:ext cx="2231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GARAGE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751320" y="4225680"/>
            <a:ext cx="158868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VALVE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ftr" idx="6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47A79316-2FFD-4C81-B454-D3FF5C429B8E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&lt;Foliennummer&gt;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" name="Picture 5" descr=""/>
          <p:cNvPicPr/>
          <p:nvPr/>
        </p:nvPicPr>
        <p:blipFill>
          <a:blip r:embed="rId1"/>
          <a:srcRect l="305" t="15310" r="29786" b="0"/>
          <a:stretch/>
        </p:blipFill>
        <p:spPr>
          <a:xfrm>
            <a:off x="947880" y="2096280"/>
            <a:ext cx="4851360" cy="330372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6796440" y="2088000"/>
            <a:ext cx="4363560" cy="3340080"/>
          </a:xfrm>
          <a:prstGeom prst="rect">
            <a:avLst/>
          </a:prstGeom>
          <a:ln w="0">
            <a:noFill/>
          </a:ln>
        </p:spPr>
      </p:pic>
      <p:sp>
        <p:nvSpPr>
          <p:cNvPr id="110" name="Arrow: Right 7"/>
          <p:cNvSpPr/>
          <p:nvPr/>
        </p:nvSpPr>
        <p:spPr>
          <a:xfrm>
            <a:off x="5896080" y="3600000"/>
            <a:ext cx="799920" cy="281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1" name="PlaceHolder 4"/>
          <p:cNvSpPr txBox="1"/>
          <p:nvPr/>
        </p:nvSpPr>
        <p:spPr>
          <a:xfrm>
            <a:off x="943560" y="692280"/>
            <a:ext cx="1029528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Automate linear motion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4812120" cy="92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Integration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ftr" idx="7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92A7CF56-4D44-45CB-A62B-652CAB38F593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&lt;Foliennummer&gt;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743040" y="2290320"/>
            <a:ext cx="1416960" cy="2043000"/>
          </a:xfrm>
          <a:prstGeom prst="rect">
            <a:avLst/>
          </a:prstGeom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5827680" y="2194920"/>
            <a:ext cx="2808000" cy="2339640"/>
          </a:xfrm>
          <a:prstGeom prst="rect">
            <a:avLst/>
          </a:prstGeom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880360" y="1980000"/>
            <a:ext cx="2519640" cy="251964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4"/>
          <a:stretch/>
        </p:blipFill>
        <p:spPr>
          <a:xfrm>
            <a:off x="9252720" y="2533680"/>
            <a:ext cx="2591280" cy="1616040"/>
          </a:xfrm>
          <a:prstGeom prst="rect">
            <a:avLst/>
          </a:prstGeom>
          <a:ln w="0">
            <a:noFill/>
          </a:ln>
        </p:spPr>
      </p:pic>
      <p:sp>
        <p:nvSpPr>
          <p:cNvPr id="118" name=""/>
          <p:cNvSpPr/>
          <p:nvPr/>
        </p:nvSpPr>
        <p:spPr>
          <a:xfrm>
            <a:off x="8460000" y="3240000"/>
            <a:ext cx="7092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LAN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5230800" y="3240000"/>
            <a:ext cx="70920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LAN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2160360" y="3240000"/>
            <a:ext cx="107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RS485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675000" y="4513680"/>
            <a:ext cx="148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iCL42-RS06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3375000" y="4499640"/>
            <a:ext cx="148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3000"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Serial-Server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6502680" y="4548240"/>
            <a:ext cx="148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0000"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EPICS-Server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9819360" y="4513680"/>
            <a:ext cx="1485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3000"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EPICS Client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20000" y="692280"/>
            <a:ext cx="10295280" cy="14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st.cmd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ftr" idx="8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FC7436F8-B591-41E9-A33E-22DBF5352068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6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67880" y="2160000"/>
            <a:ext cx="11291760" cy="21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epicsEnvSet("PORTT", "LAN")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epicsEnvSet("SM", "ICL42MOTOR")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drvAsynIPPortConfigure("$(PORTT)", "10.0.0.100:4005", 0, 0, 0)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modbusInterposeConfig("$(PORTT)", 1, 2000, 4)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drvModbusAsynConfigure("POS_SET$(PORTT)",  "$(PORTT)", 1, 16, 0x6201, 2 , INT32_BE, 0  , "$(SM)")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drvModbusAsynConfigure("POS_START$(PORTT)", "$(PORTT)", 1, 16, 0x6002, 1 , INT16   , 0  , "$(SM)")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epicsEnvSet("ARG_LEED$(SM)", "PORTA=POS_SET$(PORTT), PORTB=POS_START$(PORTT)")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dbLoadRecords("db/StepperMotor.template","$(ARG_LEED$(SM))")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40000" y="692280"/>
            <a:ext cx="10295280" cy="14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Steppermotor.template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ftr" idx="9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A05522C8-B58F-43AE-ADA0-4741A0BBEEA7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6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540000" y="1281960"/>
            <a:ext cx="5399640" cy="21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record(longout, "$(P):$(M):Set_pos") {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field(DTYP, "asynInt32")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field(OUT, "@asyn($(PORTA) 0)")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field(EGU,  "Steps")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field(FLNK, "$(P):$(M):Delay_start")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}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165480" y="2920680"/>
            <a:ext cx="6014160" cy="21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record(calcout, "$(P):$(M):Delay_start") {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field(SCAN, "Passive")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field(INPA, "$(P):$(M):Set_pos.VAL CP")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field(CALC, "A")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field(ODLY, "0.1")  #Delay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field(OUT,  "$(P):$(M):Start.PROC PP")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}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6585480" y="5040000"/>
            <a:ext cx="6014160" cy="15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record(longout, "$(P):$(M):Start") {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field(DTYP, "asynInt32")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field(OUT, "@asyn($(PORTB) 0)")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field(VAL, "16")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}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104720" y="2916000"/>
            <a:ext cx="10295280" cy="14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2599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de-DE" sz="2300" spc="131" strike="noStrike" cap="all">
                <a:solidFill>
                  <a:srgbClr val="005555"/>
                </a:solidFill>
                <a:latin typeface="Arial"/>
              </a:rPr>
              <a:t>Second Example</a:t>
            </a:r>
            <a:endParaRPr b="0" lang="de-DE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ftr" idx="10"/>
          </p:nvPr>
        </p:nvSpPr>
        <p:spPr>
          <a:xfrm>
            <a:off x="0" y="6454800"/>
            <a:ext cx="12184920" cy="178920"/>
          </a:xfrm>
          <a:prstGeom prst="rect">
            <a:avLst/>
          </a:prstGeom>
          <a:noFill/>
          <a:ln w="0">
            <a:noFill/>
          </a:ln>
        </p:spPr>
        <p:txBody>
          <a:bodyPr lIns="94680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600" spc="83" strike="noStrike">
                <a:solidFill>
                  <a:srgbClr val="40404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MAX-PLANCK-GESELLSCHAFT | Fritz Haber Institut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de-DE" sz="600" spc="83" strike="noStrike">
                <a:solidFill>
                  <a:srgbClr val="404040"/>
                </a:solidFill>
                <a:latin typeface="Arial"/>
              </a:rPr>
              <a:t>	</a:t>
            </a:r>
            <a:fld id="{E393C25B-8325-44F7-B9AF-7D8466CE7946}" type="slidenum">
              <a:rPr b="0" lang="de-DE" sz="600" spc="83" strike="noStrike">
                <a:solidFill>
                  <a:srgbClr val="404040"/>
                </a:solidFill>
                <a:latin typeface="Arial"/>
              </a:rPr>
              <a:t>6</a:t>
            </a:fld>
            <a:endParaRPr b="0" lang="de-DE" sz="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lank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Blank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item1.xml><?xml version="1.0" encoding="utf-8"?>
<?mso-contentType ?>
<spe:Receivers xmlns:spe="http://schemas.microsoft.com/sharepoint/events">
  <Receiver>
    <Name>DocumentEventReceiverItemAdded</Name>
    <Synchronization>Synchronous</Synchronization>
    <Type>10001</Type>
    <SequenceNumber>16000</SequenceNumber>
    <Url/>
    <Assembly>MPG.Intra20.Publishing, Version=1.0.0.0, Culture=neutral, PublicKeyToken=87bb4b3fa8c36758</Assembly>
    <Class>MPG.Intra20.Publishing.SharePoint.EventReceiver.DocumentEventReceiver.DocumentEventReceiver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PG Dokument" ma:contentTypeID="0x0101004AB6DF3283EA4DF58212D22E9467034C009AE54748E543DB4E897550B5FCF4F56F" ma:contentTypeVersion="122" ma:contentTypeDescription="Dokument Inhaltstyp" ma:contentTypeScope="" ma:versionID="5d50fa3fdd412e03ea1824b6b89e9526">
  <xsd:schema xmlns:xsd="http://www.w3.org/2001/XMLSchema" xmlns:xs="http://www.w3.org/2001/XMLSchema" xmlns:p="http://schemas.microsoft.com/office/2006/metadata/properties" xmlns:ns1="http://schemas.microsoft.com/sharepoint/v3" xmlns:ns2="c6c67821-26bb-42f7-bdf8-5a2625b641ff" targetNamespace="http://schemas.microsoft.com/office/2006/metadata/properties" ma:root="true" ma:fieldsID="c716f81d2c21273f69a714a80fa5c6de" ns1:_="" ns2:_="">
    <xsd:import namespace="http://schemas.microsoft.com/sharepoint/v3"/>
    <xsd:import namespace="c6c67821-26bb-42f7-bdf8-5a2625b641ff"/>
    <xsd:element name="properties">
      <xsd:complexType>
        <xsd:sequence>
          <xsd:element name="documentManagement">
            <xsd:complexType>
              <xsd:all>
                <xsd:element ref="ns1:mpgPLContentResponsible"/>
                <xsd:element ref="ns1:mpgPLPublishingDate" minOccurs="0"/>
                <xsd:element ref="ns1:mpgPLExpiryDate" minOccurs="0"/>
                <xsd:element ref="ns2:TaxKeywordTaxHTField" minOccurs="0"/>
                <xsd:element ref="ns1:mpgDocDocTypeTaxHTField" minOccurs="0"/>
                <xsd:element ref="ns2:TaxCatchAll" minOccurs="0"/>
                <xsd:element ref="ns2:TaxCatchAllLabel" minOccurs="0"/>
                <xsd:element ref="ns1:mpgDocTargetGroupTaxHTField" minOccurs="0"/>
                <xsd:element ref="ns1:mpgPLLanguageTaxHTField" minOccurs="0"/>
                <xsd:element ref="ns2:SharedWithUsers" minOccurs="0"/>
                <xsd:element ref="ns2:mpgDoc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pgPLContentResponsible" ma:index="8" ma:displayName="Inhaltsverantwortliche*r" ma:description="" ma:list="UserInfo" ma:SharePointGroup="0" ma:internalName="mpgPLContent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pgPLPublishingDate" ma:index="9" nillable="true" ma:displayName="Veröffentlichungsdatum" ma:default="[TODAY]" ma:description="" ma:format="DateOnly" ma:internalName="mpgPLPublishingDate">
      <xsd:simpleType>
        <xsd:restriction base="dms:DateTime"/>
      </xsd:simpleType>
    </xsd:element>
    <xsd:element name="mpgPLExpiryDate" ma:index="10" nillable="true" ma:displayName="Ablaufdatum" ma:description="" ma:format="DateOnly" ma:internalName="mpgPLExpiryDate">
      <xsd:simpleType>
        <xsd:restriction base="dms:DateTime"/>
      </xsd:simpleType>
    </xsd:element>
    <xsd:element name="mpgDocDocTypeTaxHTField" ma:index="13" ma:taxonomy="true" ma:internalName="mpgDocDocTypeTaxHTField" ma:taxonomyFieldName="mpgDocDocType" ma:displayName="Art" ma:fieldId="{601dbd04-b693-439b-b28e-0b23f1dc2428}" ma:sspId="41004379-2ab6-411a-b317-f2f5ec94df92" ma:termSetId="e1711f15-461a-476e-9d7d-f02bebbadd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pgDocTargetGroupTaxHTField" ma:index="17" ma:taxonomy="true" ma:internalName="mpgDocTargetGroupTaxHTField" ma:taxonomyFieldName="mpgDocTargetGroup" ma:displayName="Zielgruppe" ma:fieldId="{6ba75283-d0e7-4150-bb2c-741bb77c72d2}" ma:sspId="41004379-2ab6-411a-b317-f2f5ec94df92" ma:termSetId="54bc12ce-a5a6-4ae3-8b04-494423616d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pgPLLanguageTaxHTField" ma:index="19" ma:taxonomy="true" ma:internalName="mpgPLLanguageTaxHTField" ma:taxonomyFieldName="mpgPLLanguage" ma:displayName="Sprache" ma:fieldId="{b1679fa1-1b0d-44c5-99e4-91e3fdab4b26}" ma:sspId="41004379-2ab6-411a-b317-f2f5ec94df92" ma:termSetId="e30160ba-dae6-41a6-ae27-2318da01846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67821-26bb-42f7-bdf8-5a2625b641f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41004379-2ab6-411a-b317-f2f5ec94df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d7fbe5fd-9a95-431e-af01-f63580c6228b}" ma:internalName="TaxCatchAll" ma:showField="CatchAllData" ma:web="c6c67821-26bb-42f7-bdf8-5a2625b6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d7fbe5fd-9a95-431e-af01-f63580c6228b}" ma:internalName="TaxCatchAllLabel" ma:readOnly="true" ma:showField="CatchAllDataLabel" ma:web="c6c67821-26bb-42f7-bdf8-5a2625b6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pgDocDescription" ma:index="22" nillable="true" ma:displayName="Description" ma:description="" ma:internalName="mpgDoc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gDocDescription xmlns="c6c67821-26bb-42f7-bdf8-5a2625b641ff">Mustermappe zur Erstellung von PowerPoint-Präsentationen.</mpgDocDescription>
    <mpgPLPublishingDate xmlns="http://schemas.microsoft.com/sharepoint/v3">2020-05-27T22:00:00+00:00</mpgPLPublishingDate>
    <mpgPLContentResponsible xmlns="http://schemas.microsoft.com/sharepoint/v3">
      <UserInfo>
        <DisplayName>i:0e.t|sso-gv|057328</DisplayName>
        <AccountId>493</AccountId>
        <AccountType/>
      </UserInfo>
    </mpgPLContentResponsible>
    <mpgDocTargetGroupTaxHTField xmlns="http://schemas.microsoft.com/sharepoint/v3">
      <Terms xmlns="http://schemas.microsoft.com/office/infopath/2007/PartnerControls">
        <TermInfo>
          <TermName>GV</TermName>
          <TermId>57c45585-e7ac-4fd7-9240-3f1dcd05ca05</TermId>
        </TermInfo>
      </Terms>
    </mpgDocTargetGroupTaxHTField>
    <TaxCatchAll xmlns="c6c67821-26bb-42f7-bdf8-5a2625b641ff">
      <Value>2540</Value>
      <Value>9</Value>
      <Value>2</Value>
    </TaxCatchAll>
    <mpgPLLanguageTaxHTField xmlns="http://schemas.microsoft.com/sharepoint/v3">
      <Terms xmlns="http://schemas.microsoft.com/office/infopath/2007/PartnerControls">
        <TermInfo>
          <TermName>deutsch</TermName>
          <TermId>44abdae6-0e73-433a-aa95-162c84ae1ca9</TermId>
        </TermInfo>
      </Terms>
    </mpgPLLanguageTaxHTField>
    <TaxKeywordTaxHTField xmlns="c6c67821-26bb-42f7-bdf8-5a2625b641ff">
      <Terms xmlns="http://schemas.microsoft.com/office/infopath/2007/PartnerControls"/>
    </TaxKeywordTaxHTField>
    <mpgDocDocTypeTaxHTField xmlns="http://schemas.microsoft.com/sharepoint/v3">
      <Terms xmlns="http://schemas.microsoft.com/office/infopath/2007/PartnerControls">
        <TermInfo>
          <TermName>Vorlage</TermName>
          <TermId>09f70767-5cdb-414d-a322-d8016a38f1a6</TermId>
        </TermInfo>
      </Terms>
    </mpgDocDocTypeTaxHTField>
    <mpgPLExpiry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97DD61-7904-449B-A634-CDAECE14548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62CAEBB-EFFA-4B99-A134-68D8B99B2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6c67821-26bb-42f7-bdf8-5a2625b64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4D114E-A335-4D1F-B2AB-59B85C9B000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B04CF1-2BB0-4521-84A0-B4B2049AA8D3}">
  <ds:schemaRefs>
    <ds:schemaRef ds:uri="http://purl.org/dc/dcmitype/"/>
    <ds:schemaRef ds:uri="http://schemas.microsoft.com/sharepoint/v3"/>
    <ds:schemaRef ds:uri="http://www.w3.org/XML/1998/namespace"/>
    <ds:schemaRef ds:uri="c6c67821-26bb-42f7-bdf8-5a2625b641f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512</TotalTime>
  <Application>LibreOffice/7.5.9.2$Windows_X86_64 LibreOffice_project/cdeefe45c17511d326101eed8008ac4092f278a9</Application>
  <AppVersion>15.0000</AppVersion>
  <Words>4789</Words>
  <Paragraphs>820</Paragraphs>
  <Company>Max-Planck-Gesellschaft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2021-11-17T15:55:04Z</dcterms:created>
  <dc:creator>Dalija Budimlic</dc:creator>
  <dc:description/>
  <dc:language>de-DE</dc:language>
  <cp:lastModifiedBy/>
  <dcterms:modified xsi:type="dcterms:W3CDTF">2026-04-20T19:46:38Z</dcterms:modified>
  <cp:revision>24</cp:revision>
  <dc:subject/>
  <dc:title>Der Neue Max Planck Master Musterfolien zur Inspiration,  zum editieren &amp;  weiterarbeiten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0x0101004AB6DF3283EA4DF58212D22E9467034C009AE54748E543DB4E897550B5FCF4F56F</vt:lpwstr>
  </property>
  <property fmtid="{D5CDD505-2E9C-101B-9397-08002B2CF9AE}" pid="3" name="MMClips">
    <vt:i4>1</vt:i4>
  </property>
  <property fmtid="{D5CDD505-2E9C-101B-9397-08002B2CF9AE}" pid="4" name="PresentationFormat">
    <vt:lpwstr>Breitbild</vt:lpwstr>
  </property>
  <property fmtid="{D5CDD505-2E9C-101B-9397-08002B2CF9AE}" pid="5" name="Slides">
    <vt:i4>80</vt:i4>
  </property>
  <property fmtid="{D5CDD505-2E9C-101B-9397-08002B2CF9AE}" pid="6" name="TaxKeyword">
    <vt:lpwstr/>
  </property>
  <property fmtid="{D5CDD505-2E9C-101B-9397-08002B2CF9AE}" pid="7" name="mpgDocDocType">
    <vt:lpwstr>2540;#Vorlage|09f70767-5cdb-414d-a322-d8016a38f1a6</vt:lpwstr>
  </property>
  <property fmtid="{D5CDD505-2E9C-101B-9397-08002B2CF9AE}" pid="8" name="mpgDocTargetGroup">
    <vt:lpwstr>2;#GV|57c45585-e7ac-4fd7-9240-3f1dcd05ca05</vt:lpwstr>
  </property>
  <property fmtid="{D5CDD505-2E9C-101B-9397-08002B2CF9AE}" pid="9" name="mpgPLLanguage">
    <vt:lpwstr>9;#deutsch|44abdae6-0e73-433a-aa95-162c84ae1ca9</vt:lpwstr>
  </property>
</Properties>
</file>