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17"/>
  </p:notesMasterIdLst>
  <p:handoutMasterIdLst>
    <p:handoutMasterId r:id="rId18"/>
  </p:handoutMasterIdLst>
  <p:sldIdLst>
    <p:sldId id="256" r:id="rId8"/>
    <p:sldId id="270" r:id="rId9"/>
    <p:sldId id="269" r:id="rId10"/>
    <p:sldId id="274" r:id="rId11"/>
    <p:sldId id="257" r:id="rId12"/>
    <p:sldId id="258" r:id="rId13"/>
    <p:sldId id="273" r:id="rId14"/>
    <p:sldId id="271" r:id="rId15"/>
    <p:sldId id="272" r:id="rId16"/>
  </p:sldIdLst>
  <p:sldSz cx="12192000" cy="6858000"/>
  <p:notesSz cx="6858000" cy="9144000"/>
  <p:embeddedFontLst>
    <p:embeddedFont>
      <p:font typeface="Moderat Medium" panose="020B0604020202020204" charset="0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76767"/>
    <a:srgbClr val="FF9D1B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10" autoAdjust="0"/>
  </p:normalViewPr>
  <p:slideViewPr>
    <p:cSldViewPr snapToGrid="0">
      <p:cViewPr varScale="1">
        <p:scale>
          <a:sx n="84" d="100"/>
          <a:sy n="84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5.fntdata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tmarsh, Ross (STFC,RAL,ISIS)" userId="42693f75-65a1-46f8-99da-60eb21146df9" providerId="ADAL" clId="{12F8D129-C361-490E-8B16-21A711CFC6CC}"/>
    <pc:docChg chg="modSld sldOrd">
      <pc:chgData name="Titmarsh, Ross (STFC,RAL,ISIS)" userId="42693f75-65a1-46f8-99da-60eb21146df9" providerId="ADAL" clId="{12F8D129-C361-490E-8B16-21A711CFC6CC}" dt="2026-04-21T00:38:00.786" v="1"/>
      <pc:docMkLst>
        <pc:docMk/>
      </pc:docMkLst>
      <pc:sldChg chg="ord">
        <pc:chgData name="Titmarsh, Ross (STFC,RAL,ISIS)" userId="42693f75-65a1-46f8-99da-60eb21146df9" providerId="ADAL" clId="{12F8D129-C361-490E-8B16-21A711CFC6CC}" dt="2026-04-21T00:38:00.786" v="1"/>
        <pc:sldMkLst>
          <pc:docMk/>
          <pc:sldMk cId="1921674888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C2551-2223-4255-B4F7-BB050C8701EF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247C-13E9-42B0-AE2E-47B13F23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Allows you to read the value and timestamps fields</a:t>
            </a:r>
          </a:p>
          <a:p>
            <a:r>
              <a:rPr lang="en-GB" dirty="0"/>
              <a:t>Timestamp in and out terminals are on the bottoms of the Vis</a:t>
            </a:r>
          </a:p>
          <a:p>
            <a:r>
              <a:rPr lang="en-GB" dirty="0"/>
              <a:t>Minimal serialisation, direct calls to PVXS get and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3247C-13E9-42B0-AE2E-47B13F23AD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9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3247C-13E9-42B0-AE2E-47B13F23AD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5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333"/>
            <a:ext cx="12190813" cy="6857332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1"/>
            <a:ext cx="12189289" cy="6856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12189289" cy="68564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21/04/2026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github.com/ISISNeutronMuon/pvaccess-lab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PVAccess for LabVIEW</a:t>
            </a:r>
            <a:br>
              <a:rPr lang="en-GB" dirty="0"/>
            </a:br>
            <a:r>
              <a:rPr lang="en-GB" dirty="0"/>
              <a:t>Project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Ross Titmarsh – ISIS Accelerator Diagnostics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ENS Paris-</a:t>
            </a:r>
            <a:r>
              <a:rPr lang="en-GB" dirty="0" err="1"/>
              <a:t>Saclay</a:t>
            </a:r>
            <a:r>
              <a:rPr lang="en-GB" dirty="0"/>
              <a:t>, Paris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Tuesday 21 April 2026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BE5A31-7F79-3550-79F6-72CE82B2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basic interface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9C24C-6464-555A-1430-37A18EC5F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9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D0BFB8-3260-1569-894C-902F0420C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9" y="523741"/>
            <a:ext cx="9364382" cy="4953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10500-AEB4-695B-FF74-B7C3EC3E6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256" y="418415"/>
            <a:ext cx="2955463" cy="62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E5CF0F-7CB4-5EA9-440D-73714997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deployments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6D89B6-9D7B-73D5-1CD8-85C4C4564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300000"/>
              </a:lnSpc>
            </a:pPr>
            <a:r>
              <a:rPr lang="en-GB" sz="2400" dirty="0"/>
              <a:t>Deployed in ISIS for 6 months on some non-critical systems for testing</a:t>
            </a:r>
          </a:p>
          <a:p>
            <a:pPr>
              <a:lnSpc>
                <a:spcPct val="300000"/>
              </a:lnSpc>
            </a:pPr>
            <a:r>
              <a:rPr lang="en-GB" sz="2400" dirty="0"/>
              <a:t>Being used externally at INFN</a:t>
            </a:r>
          </a:p>
          <a:p>
            <a:pPr>
              <a:lnSpc>
                <a:spcPct val="300000"/>
              </a:lnSpc>
            </a:pPr>
            <a:r>
              <a:rPr lang="en-GB" sz="2400" dirty="0"/>
              <a:t>It will replace our legacy XML over HTTP interface over the next year</a:t>
            </a:r>
          </a:p>
        </p:txBody>
      </p:sp>
    </p:spTree>
    <p:extLst>
      <p:ext uri="{BB962C8B-B14F-4D97-AF65-F5344CB8AC3E}">
        <p14:creationId xmlns:p14="http://schemas.microsoft.com/office/powerpoint/2010/main" val="192167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FAF8-8533-474F-05CE-C610721D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Metadata!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6BD73-E97C-CD82-1218-3DD057BD4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98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304A-B996-D9E2-C187-D951A5FE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LabVIEW 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A79F-702F-BD5F-9F18-ED163BE73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804291" cy="386559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For reading and writing metadata, the </a:t>
            </a:r>
            <a:r>
              <a:rPr lang="en-GB" dirty="0" err="1"/>
              <a:t>PVData</a:t>
            </a:r>
            <a:r>
              <a:rPr lang="en-GB" dirty="0"/>
              <a:t> is encoded into LabVIEW classes</a:t>
            </a:r>
          </a:p>
          <a:p>
            <a:pPr>
              <a:lnSpc>
                <a:spcPct val="200000"/>
              </a:lnSpc>
            </a:pPr>
            <a:r>
              <a:rPr lang="en-GB" dirty="0"/>
              <a:t>Two concrete classes are currently implemented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NT Scalar			(for </a:t>
            </a:r>
            <a:r>
              <a:rPr lang="en-GB" dirty="0" err="1"/>
              <a:t>booleans</a:t>
            </a:r>
            <a:r>
              <a:rPr lang="en-GB" dirty="0"/>
              <a:t>, strings and arrays of them)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NT Scalar (Numeric)	(for </a:t>
            </a:r>
            <a:r>
              <a:rPr lang="en-GB" dirty="0" err="1"/>
              <a:t>numerics</a:t>
            </a:r>
            <a:r>
              <a:rPr lang="en-GB" dirty="0"/>
              <a:t> and arrays of them)</a:t>
            </a:r>
          </a:p>
          <a:p>
            <a:pPr>
              <a:lnSpc>
                <a:spcPct val="200000"/>
              </a:lnSpc>
            </a:pPr>
            <a:r>
              <a:rPr lang="en-GB" dirty="0"/>
              <a:t>Properties are accessed with property nodes</a:t>
            </a:r>
          </a:p>
        </p:txBody>
      </p:sp>
    </p:spTree>
    <p:extLst>
      <p:ext uri="{BB962C8B-B14F-4D97-AF65-F5344CB8AC3E}">
        <p14:creationId xmlns:p14="http://schemas.microsoft.com/office/powerpoint/2010/main" val="369937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B8CF-BE41-A971-6D38-26E2FC10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93055-A886-B5E0-AD24-4E32FC412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64EFE-1956-1068-564D-8E81FAE07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26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38634-D887-9AC1-5112-416C8FF38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422" y="5056632"/>
            <a:ext cx="3306815" cy="15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4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08E4-53F7-75A8-B05D-061EF228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76777-9DAD-86CA-86E8-1F083B979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LabVIEW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err="1"/>
              <a:t>NTEnum</a:t>
            </a:r>
            <a:r>
              <a:rPr lang="en-GB" sz="3600" dirty="0"/>
              <a:t>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 err="1"/>
              <a:t>NTTable</a:t>
            </a:r>
            <a:r>
              <a:rPr lang="en-GB" sz="3600" dirty="0"/>
              <a:t> support and custom data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Data 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Read only PVs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Alarm logic</a:t>
            </a:r>
          </a:p>
        </p:txBody>
      </p:sp>
    </p:spTree>
    <p:extLst>
      <p:ext uri="{BB962C8B-B14F-4D97-AF65-F5344CB8AC3E}">
        <p14:creationId xmlns:p14="http://schemas.microsoft.com/office/powerpoint/2010/main" val="2386897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github.com/ISISNeutronMuon/pvaccess-labview">
            <a:extLst>
              <a:ext uri="{FF2B5EF4-FFF2-40B4-BE49-F238E27FC236}">
                <a16:creationId xmlns:a16="http://schemas.microsoft.com/office/drawing/2014/main" id="{E1A90B4D-0FC0-BB94-5B41-349250683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97" y="797859"/>
            <a:ext cx="4024618" cy="402461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3612A95-FEEE-C78F-419F-4B418A8C1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4333" y="5192919"/>
            <a:ext cx="6738195" cy="496409"/>
          </a:xfrm>
        </p:spPr>
        <p:txBody>
          <a:bodyPr>
            <a:normAutofit/>
          </a:bodyPr>
          <a:lstStyle/>
          <a:p>
            <a:r>
              <a:rPr lang="en-GB" sz="1800" dirty="0">
                <a:hlinkClick r:id="rId4"/>
              </a:rPr>
              <a:t>https://github.com/ISISNeutronMuon/pvaccess-labview</a:t>
            </a:r>
            <a:endParaRPr lang="en-GB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418DC1-70E2-0B5D-D871-971CEF308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Beta release now live!  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C34F74-2505-09FC-F51B-7CA5E91A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122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7" ma:contentTypeDescription="Create a new document." ma:contentTypeScope="" ma:versionID="a3dd40fe961babd590db7e6ab2b6c3cc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9c9a1b7cbcb1e6780652342e7736d883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4F5BA3-79C3-4C5A-A3F0-A9B7B86BEE22}">
  <ds:schemaRefs>
    <ds:schemaRef ds:uri="4367b676-3231-4229-b246-27e36f6a6ea0"/>
    <ds:schemaRef ds:uri="7a6c5452-7205-4e2c-a322-0d36e47a40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62D15E-264E-46BA-8227-F78B9A4A7183}">
  <ds:schemaRefs>
    <ds:schemaRef ds:uri="4367b676-3231-4229-b246-27e36f6a6ea0"/>
    <ds:schemaRef ds:uri="7a6c5452-7205-4e2c-a322-0d36e47a40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B8F5E0-6443-4F3B-85F5-E23BF401A0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182</Words>
  <Application>Microsoft Office PowerPoint</Application>
  <PresentationFormat>Widescreen</PresentationFormat>
  <Paragraphs>34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Wingdings</vt:lpstr>
      <vt:lpstr>Roboto</vt:lpstr>
      <vt:lpstr>Calibri</vt:lpstr>
      <vt:lpstr>Arial</vt:lpstr>
      <vt:lpstr>Aptos</vt:lpstr>
      <vt:lpstr>Moderat Medium</vt:lpstr>
      <vt:lpstr>1_Title slide</vt:lpstr>
      <vt:lpstr>2_Triangles</vt:lpstr>
      <vt:lpstr>3_Pattern</vt:lpstr>
      <vt:lpstr>4_Blank Layouts</vt:lpstr>
      <vt:lpstr>PVAccess for LabVIEW Project Update</vt:lpstr>
      <vt:lpstr>The basic interface</vt:lpstr>
      <vt:lpstr>PowerPoint Presentation</vt:lpstr>
      <vt:lpstr>Current deployments</vt:lpstr>
      <vt:lpstr>Metadata!</vt:lpstr>
      <vt:lpstr>A LabVIEW OOP</vt:lpstr>
      <vt:lpstr>PowerPoint Presentation</vt:lpstr>
      <vt:lpstr>Roadmap</vt:lpstr>
      <vt:lpstr>Thank you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Titmarsh, Ross (STFC,RAL,ISIS)</cp:lastModifiedBy>
  <cp:revision>3</cp:revision>
  <dcterms:created xsi:type="dcterms:W3CDTF">2023-01-10T12:41:06Z</dcterms:created>
  <dcterms:modified xsi:type="dcterms:W3CDTF">2026-04-21T00:38:09Z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