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8" r:id="rId6"/>
    <p:sldId id="266" r:id="rId7"/>
    <p:sldId id="270" r:id="rId8"/>
    <p:sldId id="269" r:id="rId9"/>
    <p:sldId id="260" r:id="rId10"/>
    <p:sldId id="261" r:id="rId11"/>
    <p:sldId id="271" r:id="rId12"/>
    <p:sldId id="262" r:id="rId13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295"/>
    <a:srgbClr val="A79E70"/>
    <a:srgbClr val="DB5807"/>
    <a:srgbClr val="F66308"/>
    <a:srgbClr val="E17000"/>
    <a:srgbClr val="981E32"/>
    <a:srgbClr val="FFFFFF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00" autoAdjust="0"/>
    <p:restoredTop sz="95808" autoAdjust="0"/>
  </p:normalViewPr>
  <p:slideViewPr>
    <p:cSldViewPr snapToObjects="1" showGuides="1">
      <p:cViewPr varScale="1">
        <p:scale>
          <a:sx n="159" d="100"/>
          <a:sy n="159" d="100"/>
        </p:scale>
        <p:origin x="184" y="376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4/16/26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4/16/26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23" y="4566855"/>
            <a:ext cx="2302769" cy="669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402432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6" y="2730330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066259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laclab.github.io/trace/" TargetMode="External"/><Relationship Id="rId2" Type="http://schemas.openxmlformats.org/officeDocument/2006/relationships/hyperlink" Target="https://github.com/slaclab/trac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zdomke@slac.stanford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15F86-977F-0710-D3A4-659D7753B9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6E879-9FFD-0990-54A3-ED018285A0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Zach Domke</a:t>
            </a:r>
          </a:p>
          <a:p>
            <a:r>
              <a:rPr lang="en-US" dirty="0">
                <a:solidFill>
                  <a:schemeClr val="tx1"/>
                </a:solidFill>
              </a:rPr>
              <a:t>April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1AE14-CB66-360D-0B24-ABE7049D1A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PyDM</a:t>
            </a:r>
            <a:r>
              <a:rPr lang="en-US" dirty="0"/>
              <a:t> Plotting Tool</a:t>
            </a:r>
          </a:p>
        </p:txBody>
      </p:sp>
    </p:spTree>
    <p:extLst>
      <p:ext uri="{BB962C8B-B14F-4D97-AF65-F5344CB8AC3E}">
        <p14:creationId xmlns:p14="http://schemas.microsoft.com/office/powerpoint/2010/main" val="3515680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646EBD-A2F0-9299-C671-0F3A6F14E2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6A3C50-CEAF-B82D-7390-27ED36E8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F9A2A0-7812-71F9-9413-E58A9E25A7A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2400" y="932688"/>
            <a:ext cx="3276600" cy="3799142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PyDM</a:t>
            </a:r>
            <a:r>
              <a:rPr lang="en-US" sz="2000" dirty="0"/>
              <a:t>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Bundle EPICS </a:t>
            </a:r>
            <a:r>
              <a:rPr lang="en-US" sz="2000" dirty="0" err="1"/>
              <a:t>StripTool</a:t>
            </a:r>
            <a:r>
              <a:rPr lang="en-US" sz="2000" dirty="0"/>
              <a:t> and </a:t>
            </a:r>
            <a:r>
              <a:rPr lang="en-US" sz="2000" dirty="0" err="1"/>
              <a:t>ArchiveViewer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Plot </a:t>
            </a:r>
            <a:r>
              <a:rPr lang="en-US" sz="2000" b="1" dirty="0"/>
              <a:t>live </a:t>
            </a:r>
            <a:r>
              <a:rPr lang="en-US" sz="2000" dirty="0"/>
              <a:t>(CA / PVA) and </a:t>
            </a:r>
            <a:r>
              <a:rPr lang="en-US" sz="2000" b="1" dirty="0"/>
              <a:t>archived</a:t>
            </a:r>
            <a:r>
              <a:rPr lang="en-US" sz="2000" dirty="0"/>
              <a:t> data</a:t>
            </a:r>
          </a:p>
          <a:p>
            <a:pPr marL="800100" lvl="1" indent="-342900"/>
            <a:r>
              <a:rPr lang="en-US" sz="1800" dirty="0"/>
              <a:t>Archive Appliance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Previously known as </a:t>
            </a:r>
            <a:r>
              <a:rPr lang="en-US" sz="2000" dirty="0" err="1"/>
              <a:t>PyDM</a:t>
            </a:r>
            <a:r>
              <a:rPr lang="en-US" sz="2000" dirty="0"/>
              <a:t> Archive Viewer</a:t>
            </a:r>
          </a:p>
          <a:p>
            <a:pPr marL="800100" lvl="1" indent="-342900"/>
            <a:r>
              <a:rPr lang="en-US" sz="1800" dirty="0"/>
              <a:t>Presented in 2024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AF6640-A685-A257-049E-D6B957E4FD1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3124200" y="932688"/>
            <a:ext cx="6209159" cy="40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0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7C142-9601-84B0-6AC7-803E52C04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E0EDEC-0597-EA99-9EC7-12A4581835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839EE0-A849-43A5-6FA8-B5AF7C103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A2FA6E-0637-340F-9749-78D136DB50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2400" y="932688"/>
            <a:ext cx="3276600" cy="3799142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CD05FF-CA70-2E66-F96E-1B4FAC1D72B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rcRect/>
          <a:stretch/>
        </p:blipFill>
        <p:spPr>
          <a:xfrm>
            <a:off x="3124200" y="932688"/>
            <a:ext cx="6209159" cy="40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79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4A830-9A5A-5DFE-154E-B33F037F3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C96753-6F2F-1E23-1B0A-4E2E17A50C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1083A5-1581-8756-7490-1CDB7B189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F461ED-632A-6EC8-6353-2722403A48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2400" y="932688"/>
            <a:ext cx="3276600" cy="3799142"/>
          </a:xfrm>
        </p:spPr>
        <p:txBody>
          <a:bodyPr anchor="t">
            <a:normAutofit lnSpcReduction="10000"/>
          </a:bodyPr>
          <a:lstStyle/>
          <a:p>
            <a:pPr marL="342900" indent="-342900">
              <a:buFont typeface="System Font Regular"/>
              <a:buChar char="←"/>
            </a:pPr>
            <a:r>
              <a:rPr lang="en-US" sz="2000" dirty="0"/>
              <a:t>Plot Section</a:t>
            </a:r>
          </a:p>
          <a:p>
            <a:pPr marL="800100" lvl="1" indent="-342900"/>
            <a:r>
              <a:rPr lang="en-US" sz="1900" dirty="0"/>
              <a:t>Mouse Controls</a:t>
            </a:r>
          </a:p>
          <a:p>
            <a:pPr marL="1033463" lvl="2" indent="-342900"/>
            <a:r>
              <a:rPr lang="en-US" sz="1700" dirty="0"/>
              <a:t>Zoom / Pan</a:t>
            </a:r>
          </a:p>
          <a:p>
            <a:pPr marL="800100" lvl="1" indent="-342900"/>
            <a:r>
              <a:rPr lang="en-US" sz="1900" dirty="0"/>
              <a:t>Timescale options</a:t>
            </a:r>
            <a:endParaRPr lang="en-US" sz="1700" dirty="0"/>
          </a:p>
          <a:p>
            <a:pPr marL="800100" lvl="1" indent="-342900"/>
            <a:r>
              <a:rPr lang="en-US" sz="1900" dirty="0"/>
              <a:t>Plot Settings</a:t>
            </a:r>
          </a:p>
          <a:p>
            <a:pPr marL="1033463" lvl="2" indent="-342900"/>
            <a:r>
              <a:rPr lang="en-US" sz="1700" dirty="0"/>
              <a:t>Legend &amp; Crosshairs</a:t>
            </a:r>
          </a:p>
          <a:p>
            <a:endParaRPr lang="en-US" sz="2100" dirty="0"/>
          </a:p>
          <a:p>
            <a:pPr marL="342900" indent="-342900">
              <a:buFont typeface="System Font Regular"/>
              <a:buChar char="→"/>
            </a:pPr>
            <a:r>
              <a:rPr lang="en-US" sz="2000" dirty="0"/>
              <a:t>Configuration Section</a:t>
            </a:r>
          </a:p>
          <a:p>
            <a:pPr marL="742950" lvl="1" indent="-285750"/>
            <a:r>
              <a:rPr lang="en-US" sz="1900" dirty="0"/>
              <a:t>Add Traces</a:t>
            </a:r>
          </a:p>
          <a:p>
            <a:pPr marL="742950" lvl="1" indent="-285750"/>
            <a:r>
              <a:rPr lang="en-US" sz="1900" dirty="0"/>
              <a:t>Add multiple Y-Axes</a:t>
            </a:r>
          </a:p>
          <a:p>
            <a:pPr marL="742950" lvl="1" indent="-285750"/>
            <a:r>
              <a:rPr lang="en-US" sz="1900" dirty="0"/>
              <a:t>Customize both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7F0D0F-89BD-27CD-6E8A-9FA50BEA741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rcRect/>
          <a:stretch/>
        </p:blipFill>
        <p:spPr>
          <a:xfrm>
            <a:off x="3124200" y="932688"/>
            <a:ext cx="6209159" cy="4005908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7E87A00E-A3C9-5D42-6A41-554413B48DE6}"/>
              </a:ext>
            </a:extLst>
          </p:cNvPr>
          <p:cNvSpPr/>
          <p:nvPr/>
        </p:nvSpPr>
        <p:spPr>
          <a:xfrm rot="5400000">
            <a:off x="5181600" y="-552450"/>
            <a:ext cx="228600" cy="3733800"/>
          </a:xfrm>
          <a:prstGeom prst="leftBrace">
            <a:avLst>
              <a:gd name="adj1" fmla="val 33139"/>
              <a:gd name="adj2" fmla="val 47199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878D2FE-DFBF-0E4B-2515-06462FF5681C}"/>
              </a:ext>
            </a:extLst>
          </p:cNvPr>
          <p:cNvSpPr/>
          <p:nvPr/>
        </p:nvSpPr>
        <p:spPr>
          <a:xfrm rot="5400000">
            <a:off x="8002772" y="363722"/>
            <a:ext cx="228600" cy="1901456"/>
          </a:xfrm>
          <a:prstGeom prst="leftBrace">
            <a:avLst>
              <a:gd name="adj1" fmla="val 26937"/>
              <a:gd name="adj2" fmla="val 47199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7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4B7F-09A8-EEE5-12B4-4C3984059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B0AD9A-D7A6-F38C-88B8-5629A0EF4D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83BE8A-A9D8-6842-F280-46B15B175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Overview – Documentation &amp; Feedback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3CC88-62AA-4D83-18DB-87A6A433CF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Open default web browser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Feedback Form</a:t>
            </a:r>
          </a:p>
          <a:p>
            <a:pPr marL="800100" lvl="1" indent="-342900"/>
            <a:r>
              <a:rPr lang="en-US" sz="1800" dirty="0"/>
              <a:t>Open Microsoft Form link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Documentation</a:t>
            </a:r>
          </a:p>
          <a:p>
            <a:pPr marL="800100" lvl="1" indent="-342900"/>
            <a:r>
              <a:rPr lang="en-US" sz="1800" dirty="0"/>
              <a:t>Open GitHub hosted docs</a:t>
            </a:r>
          </a:p>
          <a:p>
            <a:endParaRPr lang="en-US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9E206D-AAA9-04F9-E432-7BC3EE72AB4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/>
        </p:blipFill>
        <p:spPr>
          <a:xfrm>
            <a:off x="4648200" y="1463910"/>
            <a:ext cx="3886200" cy="27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39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524637-7ED3-BAC7-31C7-358042277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2DEDE3-F76F-D0E1-5DFC-B67D0A1C5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Workflow</a:t>
            </a:r>
          </a:p>
        </p:txBody>
      </p:sp>
      <p:pic>
        <p:nvPicPr>
          <p:cNvPr id="9" name="Screen Recording 2026-04-16 at 13.54.09.mov">
            <a:hlinkClick r:id="" action="ppaction://media"/>
            <a:extLst>
              <a:ext uri="{FF2B5EF4-FFF2-40B4-BE49-F238E27FC236}">
                <a16:creationId xmlns:a16="http://schemas.microsoft.com/office/drawing/2014/main" id="{3930AFEF-9E51-17DB-A9F9-1E9665D2C958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0213" y="933450"/>
            <a:ext cx="5621337" cy="379888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64347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F0810-1495-5132-C367-5580B56699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1EF031-5F01-CC6C-D35E-56DFD618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16BBF-9CC6-C118-6990-F4203FB30CF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Multiple Y-Axes</a:t>
            </a:r>
          </a:p>
          <a:p>
            <a:pPr marL="800100" lvl="1" indent="-342900"/>
            <a:r>
              <a:rPr lang="en-US" sz="1600" dirty="0"/>
              <a:t>Per axis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Formula traces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PV Searching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Import &amp; export</a:t>
            </a:r>
          </a:p>
          <a:p>
            <a:pPr marL="800100" lvl="1" indent="-342900"/>
            <a:r>
              <a:rPr lang="en-US" sz="1600" dirty="0"/>
              <a:t>Import </a:t>
            </a:r>
            <a:r>
              <a:rPr lang="en-US" sz="1600" dirty="0">
                <a:ea typeface="Menlo" panose="020B0609030804020204" pitchFamily="49" charset="0"/>
              </a:rPr>
              <a:t>.</a:t>
            </a:r>
            <a:r>
              <a:rPr lang="en-US" sz="1600" dirty="0" err="1">
                <a:ea typeface="Menlo" panose="020B0609030804020204" pitchFamily="49" charset="0"/>
              </a:rPr>
              <a:t>stp</a:t>
            </a:r>
            <a:r>
              <a:rPr lang="en-US" sz="1600" dirty="0">
                <a:ea typeface="Menlo" panose="020B0609030804020204" pitchFamily="49" charset="0"/>
              </a:rPr>
              <a:t>, .xml, .</a:t>
            </a:r>
            <a:r>
              <a:rPr lang="en-US" sz="1600" dirty="0" err="1">
                <a:ea typeface="Menlo" panose="020B0609030804020204" pitchFamily="49" charset="0"/>
              </a:rPr>
              <a:t>trc</a:t>
            </a:r>
            <a:endParaRPr lang="en-US" sz="1600" dirty="0">
              <a:ea typeface="Menlo" panose="020B0609030804020204" pitchFamily="49" charset="0"/>
            </a:endParaRPr>
          </a:p>
          <a:p>
            <a:pPr marL="800100" lvl="1" indent="-342900"/>
            <a:r>
              <a:rPr lang="en-US" sz="1600" dirty="0"/>
              <a:t>Only export </a:t>
            </a:r>
            <a:r>
              <a:rPr lang="en-US" sz="1600" dirty="0">
                <a:ea typeface="Menlo" panose="020B0609030804020204" pitchFamily="49" charset="0"/>
              </a:rPr>
              <a:t>.</a:t>
            </a:r>
            <a:r>
              <a:rPr lang="en-US" sz="1600" dirty="0" err="1">
                <a:ea typeface="Menlo" panose="020B0609030804020204" pitchFamily="49" charset="0"/>
              </a:rPr>
              <a:t>trc</a:t>
            </a:r>
            <a:endParaRPr lang="en-US" sz="1600" dirty="0">
              <a:ea typeface="Menlo" panose="020B0609030804020204" pitchFamily="49" charset="0"/>
            </a:endParaRPr>
          </a:p>
          <a:p>
            <a:pPr marL="800100" lvl="1" indent="-342900"/>
            <a:r>
              <a:rPr lang="en-US" sz="1600" dirty="0"/>
              <a:t>Includes CLI converter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Dark mode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B32E5-802B-E3AC-80DC-5DD191215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387" y="2416810"/>
            <a:ext cx="4555613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D30B21-DC35-9437-562C-A462FE929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10"/>
            <a:ext cx="3251200" cy="393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5ECB87-E1E1-9722-17D8-A02164324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311148"/>
            <a:ext cx="29718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31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BE9B08-3498-24C9-D5D6-D9D553B4C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AC51C1-ED8F-CFEF-EB71-C8E50AD4E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Process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3D77A2-C469-06B7-7CFC-8EED9A28444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3600" y="939547"/>
            <a:ext cx="3200400" cy="379914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Team includes UX Designer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Mockups with Figma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Iterate on designs</a:t>
            </a:r>
          </a:p>
          <a:p>
            <a:pPr marL="800100" lvl="1" indent="-342900"/>
            <a:r>
              <a:rPr lang="en-US" sz="1800" dirty="0"/>
              <a:t>Future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Constant feedback from users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7207BAA-7BA0-204C-AC53-149648E84C7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6200" y="1163052"/>
            <a:ext cx="5796737" cy="3352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3309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A63848-7344-3181-08A0-068CB7073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7E9B52-4FC0-0558-3E3A-6D9CD8D8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to 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A4CCCA-C1E3-860D-72F8-7E7F15C4B4E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Try out Trace for yourself</a:t>
            </a:r>
          </a:p>
          <a:p>
            <a:pPr marL="466725" lvl="2" indent="0">
              <a:buNone/>
            </a:pPr>
            <a:r>
              <a:rPr lang="en-US" dirty="0"/>
              <a:t>Request features &amp; Report bugs &amp; Make contributions</a:t>
            </a:r>
          </a:p>
          <a:p>
            <a:endParaRPr lang="en-US" dirty="0"/>
          </a:p>
          <a:p>
            <a:r>
              <a:rPr lang="en-US" dirty="0"/>
              <a:t>Public Repository</a:t>
            </a:r>
          </a:p>
          <a:p>
            <a:pPr marL="466725" lvl="2" indent="0">
              <a:buNone/>
            </a:pPr>
            <a:r>
              <a:rPr lang="en-US" dirty="0">
                <a:hlinkClick r:id="rId2"/>
              </a:rPr>
              <a:t>https://github.com/slaclab/trace</a:t>
            </a:r>
            <a:endParaRPr lang="en-US" dirty="0"/>
          </a:p>
          <a:p>
            <a:pPr indent="-223838"/>
            <a:endParaRPr lang="en-US" dirty="0"/>
          </a:p>
          <a:p>
            <a:r>
              <a:rPr lang="en-US" dirty="0"/>
              <a:t>Documentation</a:t>
            </a:r>
          </a:p>
          <a:p>
            <a:pPr marL="466725" lvl="2" indent="0">
              <a:buNone/>
            </a:pPr>
            <a:r>
              <a:rPr lang="en-US" dirty="0">
                <a:hlinkClick r:id="rId3"/>
              </a:rPr>
              <a:t>https://slaclab.github.io/trace/</a:t>
            </a:r>
            <a:endParaRPr lang="en-US" dirty="0"/>
          </a:p>
          <a:p>
            <a:pPr marL="466725" lvl="2" indent="0">
              <a:buNone/>
            </a:pPr>
            <a:endParaRPr lang="en-US" dirty="0"/>
          </a:p>
          <a:p>
            <a:pPr indent="-223838"/>
            <a:r>
              <a:rPr lang="en-US" dirty="0"/>
              <a:t>Contact</a:t>
            </a:r>
          </a:p>
          <a:p>
            <a:pPr marL="457200" lvl="2" indent="0">
              <a:buNone/>
            </a:pPr>
            <a:r>
              <a:rPr lang="en-US" dirty="0">
                <a:hlinkClick r:id="rId4"/>
              </a:rPr>
              <a:t>zdomke@slac.stanford.edu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8697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emplate" id="{A390C397-206C-114B-B14F-32777DFCABB8}" vid="{7A1CC817-A199-4C48-BCBC-06A173A9FF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DDDE7E1CF77F44937EEA046F848271" ma:contentTypeVersion="5" ma:contentTypeDescription="Create a new document." ma:contentTypeScope="" ma:versionID="e39d029321e67453d9f2059ffe1bde3a">
  <xsd:schema xmlns:xsd="http://www.w3.org/2001/XMLSchema" xmlns:xs="http://www.w3.org/2001/XMLSchema" xmlns:p="http://schemas.microsoft.com/office/2006/metadata/properties" xmlns:ns3="7acb24b9-db8a-4578-b8ce-4bf536dff837" xmlns:ns4="a55e07c4-8a1f-4416-9328-5605a1649f07" targetNamespace="http://schemas.microsoft.com/office/2006/metadata/properties" ma:root="true" ma:fieldsID="b2dc8a85c7f54108cf957cf89f6d891f" ns3:_="" ns4:_="">
    <xsd:import namespace="7acb24b9-db8a-4578-b8ce-4bf536dff837"/>
    <xsd:import namespace="a55e07c4-8a1f-4416-9328-5605a1649f0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b24b9-db8a-4578-b8ce-4bf536dff8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07c4-8a1f-4416-9328-5605a1649f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47C290-D321-4C2B-8AB9-E33C151A0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cb24b9-db8a-4578-b8ce-4bf536dff837"/>
    <ds:schemaRef ds:uri="a55e07c4-8a1f-4416-9328-5605a1649f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CE62D1-286B-49C6-AF19-4827A13B956D}">
  <ds:schemaRefs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2006/documentManagement/types"/>
    <ds:schemaRef ds:uri="a55e07c4-8a1f-4416-9328-5605a1649f07"/>
    <ds:schemaRef ds:uri="7acb24b9-db8a-4578-b8ce-4bf536dff837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3B35E59-30DA-40A8-BAE4-9B1E6EEB8A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754</TotalTime>
  <Words>196</Words>
  <Application>Microsoft Macintosh PowerPoint</Application>
  <PresentationFormat>On-screen Show (16:9)</PresentationFormat>
  <Paragraphs>68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Menlo</vt:lpstr>
      <vt:lpstr>System Font Regular</vt:lpstr>
      <vt:lpstr>Blank</vt:lpstr>
      <vt:lpstr>Trace</vt:lpstr>
      <vt:lpstr>What is Trace?</vt:lpstr>
      <vt:lpstr>Interface Overview</vt:lpstr>
      <vt:lpstr>Interface Overview</vt:lpstr>
      <vt:lpstr>Interface Overview – Documentation &amp; Feedback</vt:lpstr>
      <vt:lpstr>Core Workflow</vt:lpstr>
      <vt:lpstr>Key Features</vt:lpstr>
      <vt:lpstr>Design Process</vt:lpstr>
      <vt:lpstr>Call to 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Zachary A Domke</dc:creator>
  <cp:lastModifiedBy>Zachary A Domke</cp:lastModifiedBy>
  <cp:revision>9</cp:revision>
  <cp:lastPrinted>2018-12-07T23:44:51Z</cp:lastPrinted>
  <dcterms:created xsi:type="dcterms:W3CDTF">2026-04-13T19:19:22Z</dcterms:created>
  <dcterms:modified xsi:type="dcterms:W3CDTF">2026-04-16T23:55:09Z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0x01010018DDDE7E1CF77F44937EEA046F848271</vt:lpwstr>
  </property>
</Properties>
</file>