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311" r:id="rId3"/>
    <p:sldId id="314" r:id="rId4"/>
    <p:sldId id="316" r:id="rId5"/>
    <p:sldId id="315" r:id="rId6"/>
    <p:sldId id="318" r:id="rId7"/>
    <p:sldId id="313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9819" autoAdjust="0"/>
  </p:normalViewPr>
  <p:slideViewPr>
    <p:cSldViewPr snapToGrid="0">
      <p:cViewPr varScale="1">
        <p:scale>
          <a:sx n="66" d="100"/>
          <a:sy n="66" d="100"/>
        </p:scale>
        <p:origin x="109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AD96DE-5F86-4090-8FAB-BB450B05341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F06D7EA-067C-4854-99A9-351BA83E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6D7EA-067C-4854-99A9-351BA83E32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overview (big picture diagram)</a:t>
            </a:r>
          </a:p>
          <a:p>
            <a:endParaRPr lang="en-US" dirty="0"/>
          </a:p>
          <a:p>
            <a:r>
              <a:rPr lang="en-US" dirty="0"/>
              <a:t>We landed on the Xilinx </a:t>
            </a:r>
            <a:r>
              <a:rPr lang="en-US" dirty="0" err="1"/>
              <a:t>Ultrascale</a:t>
            </a:r>
            <a:r>
              <a:rPr lang="en-US" dirty="0"/>
              <a:t> + to have one board instead of the previous two board</a:t>
            </a:r>
          </a:p>
          <a:p>
            <a:r>
              <a:rPr lang="en-US" dirty="0"/>
              <a:t>System on chip architecture allows for </a:t>
            </a:r>
            <a:r>
              <a:rPr lang="en-US" dirty="0" err="1"/>
              <a:t>ioc</a:t>
            </a:r>
            <a:r>
              <a:rPr lang="en-US" dirty="0"/>
              <a:t> to be on ARM processor instead of the previous CR-12 and communication was via a backplane, now it will be using Xilinx IP, AXI</a:t>
            </a:r>
          </a:p>
          <a:p>
            <a:r>
              <a:rPr lang="en-US" dirty="0"/>
              <a:t>Will be taking the open </a:t>
            </a:r>
            <a:r>
              <a:rPr lang="en-US" dirty="0" err="1"/>
              <a:t>evr</a:t>
            </a:r>
            <a:r>
              <a:rPr lang="en-US" dirty="0"/>
              <a:t> project form </a:t>
            </a:r>
            <a:r>
              <a:rPr lang="en-US" dirty="0" err="1"/>
              <a:t>mrf</a:t>
            </a:r>
            <a:r>
              <a:rPr lang="en-US" dirty="0"/>
              <a:t> and mrfioc2 to make this possible on the zcu102 </a:t>
            </a:r>
          </a:p>
          <a:p>
            <a:r>
              <a:rPr lang="en-US" dirty="0"/>
              <a:t>Note we do have the 230 version and open ever is the DC and until we update the master timer, we are stuck with this</a:t>
            </a:r>
          </a:p>
          <a:p>
            <a:endParaRPr lang="en-US" dirty="0"/>
          </a:p>
          <a:p>
            <a:r>
              <a:rPr lang="en-US" dirty="0"/>
              <a:t>Add either dates if possible or if we have any </a:t>
            </a:r>
            <a:r>
              <a:rPr lang="en-US" dirty="0" err="1"/>
              <a:t>reslts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6D7EA-067C-4854-99A9-351BA83E3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EPICS IOC running on ARM Cortex A53</a:t>
            </a:r>
          </a:p>
          <a:p>
            <a:r>
              <a:rPr lang="en-US" dirty="0"/>
              <a:t>Using mrfioc2</a:t>
            </a:r>
          </a:p>
          <a:p>
            <a:pPr lvl="1"/>
            <a:r>
              <a:rPr lang="en-US" dirty="0"/>
              <a:t>Register level abstraction</a:t>
            </a:r>
          </a:p>
          <a:p>
            <a:pPr lvl="1"/>
            <a:r>
              <a:rPr lang="en-US" dirty="0"/>
              <a:t>Integrates EVR into EPICS records</a:t>
            </a:r>
          </a:p>
          <a:p>
            <a:pPr lvl="1"/>
            <a:endParaRPr lang="en-US" dirty="0"/>
          </a:p>
          <a:p>
            <a:pPr marL="483306" lvl="1"/>
            <a:r>
              <a:rPr lang="en-US" dirty="0"/>
              <a:t>What records look like and how the user interacts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6D7EA-067C-4854-99A9-351BA83E3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LANSCE runs up to a rep rate of 120, so each machine cycle runs in about 8.3 </a:t>
            </a:r>
            <a:r>
              <a:rPr lang="en-US" dirty="0" err="1"/>
              <a:t>ms.</a:t>
            </a:r>
            <a:endParaRPr lang="en-US" dirty="0"/>
          </a:p>
          <a:p>
            <a:r>
              <a:rPr lang="en-US" dirty="0"/>
              <a:t>Event handling is done in hardware. Determinism stays in programmable logic side.</a:t>
            </a:r>
          </a:p>
          <a:p>
            <a:r>
              <a:rPr lang="en-US" dirty="0"/>
              <a:t>IOC handles Pulse Updates. User updates are handled in processing system.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Mrf</a:t>
            </a:r>
            <a:r>
              <a:rPr lang="en-US" dirty="0"/>
              <a:t> </a:t>
            </a:r>
            <a:r>
              <a:rPr lang="en-US" dirty="0" err="1"/>
              <a:t>evr</a:t>
            </a:r>
            <a:r>
              <a:rPr lang="en-US" dirty="0"/>
              <a:t> handles event decoding and triggers</a:t>
            </a:r>
          </a:p>
          <a:p>
            <a:r>
              <a:rPr lang="en-US" dirty="0"/>
              <a:t>FPGA executes timing-critical logic</a:t>
            </a:r>
          </a:p>
          <a:p>
            <a:r>
              <a:rPr lang="en-US" dirty="0"/>
              <a:t>Linux-IOX updates registers</a:t>
            </a:r>
          </a:p>
          <a:p>
            <a:r>
              <a:rPr lang="en-US" dirty="0"/>
              <a:t>Interrupt handling connects FPGA to IOC</a:t>
            </a:r>
          </a:p>
          <a:p>
            <a:r>
              <a:rPr lang="en-US" dirty="0"/>
              <a:t>Determinism stays in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6D7EA-067C-4854-99A9-351BA83E3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LANSCE’s effort to update the EVR will allow continued use and future improvement of our current timing system.</a:t>
            </a:r>
          </a:p>
          <a:p>
            <a:r>
              <a:rPr lang="en-US" dirty="0"/>
              <a:t>Using Xilinx products and embedded Linux will get us towards digitalizing old hardware and deploying modern, customizable hardware that is open source for the community.</a:t>
            </a:r>
          </a:p>
          <a:p>
            <a:r>
              <a:rPr lang="en-US" dirty="0"/>
              <a:t>Moving to Xilinx </a:t>
            </a:r>
            <a:r>
              <a:rPr lang="en-US" dirty="0" err="1"/>
              <a:t>UltraScale</a:t>
            </a:r>
            <a:r>
              <a:rPr lang="en-US" dirty="0"/>
              <a:t>+ guarantees chip support through 2045*.</a:t>
            </a:r>
          </a:p>
          <a:p>
            <a:r>
              <a:rPr lang="en-US" dirty="0"/>
              <a:t>Software simplification, having embedded Linux on same board as EVR reduces traffic in chassis. (no more backplane required)</a:t>
            </a:r>
          </a:p>
          <a:p>
            <a:r>
              <a:rPr lang="en-US" dirty="0"/>
              <a:t>Moving to embedded Linux allows users a standard and well-known interface.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Supports LASNCE timing requirements</a:t>
            </a:r>
          </a:p>
          <a:p>
            <a:r>
              <a:rPr lang="en-US" dirty="0"/>
              <a:t>Scalable to other facilities</a:t>
            </a:r>
          </a:p>
          <a:p>
            <a:r>
              <a:rPr lang="en-US" dirty="0"/>
              <a:t>Tighter latency bounds</a:t>
            </a:r>
          </a:p>
          <a:p>
            <a:r>
              <a:rPr lang="en-US" dirty="0"/>
              <a:t>More EPICS record support</a:t>
            </a:r>
          </a:p>
          <a:p>
            <a:r>
              <a:rPr lang="en-US" dirty="0"/>
              <a:t>Expanded timing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6D7EA-067C-4854-99A9-351BA83E3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E85B-7073-061B-30B7-38BAE88E2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0E7C3-56DC-4C93-94AA-383DBC757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1DCC-8778-B9A5-96B8-122515CF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687BD-8E0B-81FA-599E-90D19627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BF5F-C6BE-0A9C-C98F-46B22E42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E0DE-B46D-50A1-CAD8-CCCE20F2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9EF43-E969-241F-CB81-5F9C874B2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6AA2D-990F-95D1-90D3-A64442FF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22FEC-D2AA-952F-50AF-BCEA0B5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5137-22A2-4D17-F846-8BC2B448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65F1A-405A-BE83-70B2-E51885336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5F719-7005-1912-C097-BAA6EC045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D4847-0CD1-DFBE-AC4F-23BA17A5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0367-66CA-E76E-6CA6-7B8170D8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522B-2158-4E29-1F19-D969E680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414" y="253920"/>
            <a:ext cx="11740585" cy="66040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32" y="1981872"/>
            <a:ext cx="5107093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61746"/>
            <a:ext cx="5107093" cy="646853"/>
          </a:xfrm>
        </p:spPr>
        <p:txBody>
          <a:bodyPr lIns="0" tIns="0" rIns="0" bIns="0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7831"/>
            <a:ext cx="4441952" cy="203967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4396170"/>
            <a:ext cx="3618807" cy="324812"/>
          </a:xfrm>
        </p:spPr>
        <p:txBody>
          <a:bodyPr lIns="0" tIns="0" rIns="0" bIns="0"/>
          <a:lstStyle>
            <a:lvl1pPr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11606785" y="6465497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10765536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4/20/2026</a:t>
            </a:fld>
            <a:endParaRPr lang="en-US" sz="933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520163"/>
            <a:ext cx="3462867" cy="505883"/>
          </a:xfrm>
        </p:spPr>
        <p:txBody>
          <a:bodyPr lIns="0" tIns="0" rIns="0" bIns="0" anchor="t" anchorCtr="0"/>
          <a:lstStyle>
            <a:lvl1pPr>
              <a:buFontTx/>
              <a:buNone/>
              <a:defRPr sz="1333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536" y="6335201"/>
            <a:ext cx="797465" cy="366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1224910" y="6479877"/>
            <a:ext cx="518434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3106422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4086577" y="-188728"/>
            <a:ext cx="8105424" cy="704672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6807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3999"/>
            <a:ext cx="10968072" cy="4267200"/>
          </a:xfrm>
        </p:spPr>
        <p:txBody>
          <a:bodyPr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11606785" y="6461336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10765536" y="6461760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4/20/2026</a:t>
            </a:fld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115911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077"/>
          <a:stretch/>
        </p:blipFill>
        <p:spPr>
          <a:xfrm>
            <a:off x="6096001" y="253920"/>
            <a:ext cx="6095999" cy="660408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11606785" y="6461336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10765536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4/20/2026</a:t>
            </a:fld>
            <a:endParaRPr lang="en-US" sz="933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bg1"/>
                </a:solidFill>
              </a:defRPr>
            </a:lvl1pPr>
            <a:lvl2pPr marL="613818" indent="-306910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219170" indent="-302676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91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80E0-989A-7341-4B49-9DB5D5AF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90ED-9EA0-EA75-11CE-AE3FFEC8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B79A-72C5-05C5-9CF0-10A94769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8702-A2CC-EEA7-60F4-4C46BECD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91A1F-FB15-7A64-94B1-7EB31F98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0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1267-D2C6-27CE-D700-3577ECF5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18848-B3D8-AB84-42A8-2729C6BD9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15A5-57E4-E47E-5CAC-FFE9038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9776-DEDF-ED9A-7250-8DCDBD0D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3B734-2009-66FC-B358-88945CBA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11F5-C80D-5CA9-6159-7C520651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4643-9623-BA83-0BE7-BD28FAF39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D7D2E-5395-2991-4852-B18F8EFED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99EE0-BE8B-BEA7-B42E-DA211D27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E0ECF-ECD8-64FF-51FB-2396E15B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EC896-2F25-5563-E980-B02E4F7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9221-7F42-4AE6-3B88-941A93D1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4EA31-9E56-E0E6-D110-873C6E711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D98EA-C4FF-4F67-6D54-7E5A3F0AB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0E7B7-B57F-3958-0AC0-787D480A5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FE371-DC0E-1DC5-7070-B9E4BEDDE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81095-338C-FF86-F3EA-050A1E38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759A8-ED6C-C0DD-010B-54B4B33F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BF177-0336-93A9-D47D-ECA98C84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DAA4-235E-3287-07A1-CBC6857D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2A359-601F-4FD7-D2DF-27A49C4A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44D83-9C99-B32D-46C8-6365F47D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C98CE-E377-C2C4-AD8A-3F2355F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DE9DF-A79E-FE16-DE67-1916EA47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0F288-CB71-A4FB-3590-8A62BA2D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FE90-7049-78DB-0682-C43F0456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A35-B3EA-6CA3-E9D4-8DB80BB9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03895-D2C3-5146-B58B-A2723055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3D829-E883-1550-F7B5-83A699B5C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0E506-D268-7DA5-C14D-45B30AFA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325D-973D-2E93-BBFB-95EC0F62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E1281-714A-20E4-D3A1-34A5F6E8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F3C7-36A9-8B35-1986-75B28585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79068-AFDA-6088-CFA8-545B83E12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58879-6B8A-75FC-704D-9A7031EFE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8F2ED-C69B-DFDE-B407-22E0B2C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31F90-38B1-90DA-6B4A-663C4C8D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7EC50-3CFB-6A04-A9B6-176E5CA2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C516E-FB7B-21C3-92AC-F3C00561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A649-78DF-3355-5237-5A2FEADC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5870-C1BA-F81E-3F40-5E16AFA60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FD857-FA48-48D0-BEC7-DED14B0B8B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A9AF-DC19-6E32-9843-93CB9BD1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D6D2-B5E3-1FB7-7484-5509DAC0F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F3D7D8-AA88-4106-A221-9D9ACA85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amd.com/en/blogs/2024/amd-supports-new-long-lifecycle-fpga-designs-thro.html#:~:text=Smallest%20transceiver%2Denabled%20FPGAs%20from%20AMD%2C%20with%20low,through%202045.%208%20Families%2C%2075%20Unique%20Devices.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F3B99C6-D0D0-D441-BB88-E3B30F0BF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Linux EPICS IOC on a Xilinx </a:t>
            </a:r>
            <a:r>
              <a:rPr lang="en-US" dirty="0" err="1"/>
              <a:t>UltraScale</a:t>
            </a:r>
            <a:r>
              <a:rPr lang="en-US" dirty="0"/>
              <a:t>+ ZCU102 for mrfioc2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Sarah Dolan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April 21, 2026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44ADC2-4BBE-A04E-9F43-2E4E7BE0D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5520163"/>
            <a:ext cx="1412631" cy="324813"/>
          </a:xfrm>
        </p:spPr>
        <p:txBody>
          <a:bodyPr/>
          <a:lstStyle/>
          <a:p>
            <a:r>
              <a:rPr lang="en-US" dirty="0"/>
              <a:t>LA-UR-26-23009</a:t>
            </a:r>
          </a:p>
        </p:txBody>
      </p:sp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19973BC-7168-F349-895F-A9BF412E2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881CEB-0BCB-134D-B272-43949D55A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169893"/>
            <a:ext cx="2886635" cy="51846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Los Alamos Neutron Science Center (LANSCE) is modernizing old hardware. One focus is on timing and replacing our event receiver.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397B8-AACD-D9EB-EAFE-3188B1E3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16" y="1169894"/>
            <a:ext cx="7516675" cy="5009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641EF-5D0A-8601-CE37-5872241FC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9651"/>
            <a:ext cx="15180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D6F88-797C-CA62-A5D3-50F97CB1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A8AAF0-1E5D-D734-628C-A32113F96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Event Receiver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76BC1F-C6BF-6002-AE2D-A71A5BD8CC98}"/>
              </a:ext>
            </a:extLst>
          </p:cNvPr>
          <p:cNvGrpSpPr/>
          <p:nvPr/>
        </p:nvGrpSpPr>
        <p:grpSpPr>
          <a:xfrm>
            <a:off x="309283" y="286510"/>
            <a:ext cx="11763812" cy="6284979"/>
            <a:chOff x="309283" y="286510"/>
            <a:chExt cx="11763812" cy="6284979"/>
          </a:xfrm>
        </p:grpSpPr>
        <p:pic>
          <p:nvPicPr>
            <p:cNvPr id="1028" name="Picture 4" descr="VME Event Receiver (VME-EVR-300) - Micro-Research Finland Oy">
              <a:extLst>
                <a:ext uri="{FF2B5EF4-FFF2-40B4-BE49-F238E27FC236}">
                  <a16:creationId xmlns:a16="http://schemas.microsoft.com/office/drawing/2014/main" id="{564A9657-171E-57BF-D07C-F5C198E49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83" y="2374076"/>
              <a:ext cx="4984376" cy="297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Order Your Xilinx Zynq Ultrascale Mpsoc Fpga Zcu102">
              <a:extLst>
                <a:ext uri="{FF2B5EF4-FFF2-40B4-BE49-F238E27FC236}">
                  <a16:creationId xmlns:a16="http://schemas.microsoft.com/office/drawing/2014/main" id="{E7C698EE-8748-AA16-AE8E-A54A3E4F1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636" y="286510"/>
              <a:ext cx="5979459" cy="628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2A71300-0CD8-56A0-E38E-FE8522DAA372}"/>
                </a:ext>
              </a:extLst>
            </p:cNvPr>
            <p:cNvCxnSpPr/>
            <p:nvPr/>
          </p:nvCxnSpPr>
          <p:spPr>
            <a:xfrm>
              <a:off x="5419165" y="3861600"/>
              <a:ext cx="67447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3598A1-2666-8442-D7A1-B826BE480C15}"/>
              </a:ext>
            </a:extLst>
          </p:cNvPr>
          <p:cNvSpPr txBox="1"/>
          <p:nvPr/>
        </p:nvSpPr>
        <p:spPr>
          <a:xfrm>
            <a:off x="309283" y="6293688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VME-EVR-230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22ED3-C26C-6557-537C-6B2992F2B154}"/>
              </a:ext>
            </a:extLst>
          </p:cNvPr>
          <p:cNvSpPr txBox="1"/>
          <p:nvPr/>
        </p:nvSpPr>
        <p:spPr>
          <a:xfrm>
            <a:off x="6297706" y="6316483"/>
            <a:ext cx="462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Xilinx </a:t>
            </a:r>
            <a:r>
              <a:rPr lang="en-US" dirty="0" err="1"/>
              <a:t>UltraScale</a:t>
            </a:r>
            <a:r>
              <a:rPr lang="en-US" dirty="0"/>
              <a:t>+ Eval Board (Prototype)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16EC5C-4678-B7C5-108D-45A112195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" y="6536318"/>
            <a:ext cx="15180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4358D-1818-6551-0D23-77BBD79B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CFD2E5E-94C8-A072-7D95-BC2D3EA7F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EPICS Integration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AD6ACF-A419-5414-4478-7D9995FE21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523999"/>
            <a:ext cx="4801737" cy="4829034"/>
          </a:xfrm>
        </p:spPr>
        <p:txBody>
          <a:bodyPr/>
          <a:lstStyle/>
          <a:p>
            <a:r>
              <a:rPr lang="en-US" dirty="0"/>
              <a:t>Open source mrfioc2, an EPICS module, runs on the ARM Cortex-A53</a:t>
            </a:r>
          </a:p>
          <a:p>
            <a:r>
              <a:rPr lang="en-US" dirty="0"/>
              <a:t>Embedded Linux + interrupt driven timing updates using yocto-based build</a:t>
            </a:r>
          </a:p>
          <a:p>
            <a:r>
              <a:rPr lang="en-US" dirty="0"/>
              <a:t>Modular kernel for future Xilinx SoC deployments across LANSCE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E6FC8-C5A0-96C1-6E32-77210D72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472" b="81562"/>
          <a:stretch>
            <a:fillRect/>
          </a:stretch>
        </p:blipFill>
        <p:spPr>
          <a:xfrm>
            <a:off x="7369792" y="1125941"/>
            <a:ext cx="3559396" cy="1351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26537-205F-69E0-EFE2-5F4C2BDDF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96" y="2730008"/>
            <a:ext cx="3599077" cy="1569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315EE-1076-C3FB-6244-22342DCC9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796" y="4570786"/>
            <a:ext cx="3599077" cy="1282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A9058-66CD-8E8C-2076-AE3F2C654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96895"/>
            <a:ext cx="15180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0BF8B-368E-0185-080A-A03CA1AD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DE671A-2E7C-EDF3-647A-A1F8F69F96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18C4A6-53D4-EE41-9D07-A625A97530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358373"/>
            <a:ext cx="3531650" cy="5109662"/>
          </a:xfrm>
        </p:spPr>
        <p:txBody>
          <a:bodyPr/>
          <a:lstStyle/>
          <a:p>
            <a:r>
              <a:rPr lang="en-US" dirty="0"/>
              <a:t>LANSCE runs up to a rep rate of 120 Hz, so each machine cycle is about 8.3ms</a:t>
            </a:r>
          </a:p>
          <a:p>
            <a:r>
              <a:rPr lang="en-US" dirty="0"/>
              <a:t>Event handling is done in the FPGA</a:t>
            </a:r>
          </a:p>
          <a:p>
            <a:r>
              <a:rPr lang="en-US" dirty="0"/>
              <a:t>User updates are handled in processing system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38E50-1CA4-6342-882A-FE5FF7E6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547" y="0"/>
            <a:ext cx="896045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83D71-F518-71F8-B42F-519D26643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2466"/>
            <a:ext cx="15180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8A839-2EAD-6211-6385-C96CE720D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79525C-A00A-B1F5-0C27-D06CB286D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98F5F0-2E51-BF86-F166-FB1ED39134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7311" y="1753911"/>
            <a:ext cx="10252994" cy="5466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Continued and future use of timing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75F3B-65F7-3B1C-9879-B8CB2045F1DD}"/>
              </a:ext>
            </a:extLst>
          </p:cNvPr>
          <p:cNvSpPr txBox="1"/>
          <p:nvPr/>
        </p:nvSpPr>
        <p:spPr>
          <a:xfrm>
            <a:off x="1417572" y="6248400"/>
            <a:ext cx="7635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*AMD Supports Long Lifecycle FPGA Designs through 2040, 2045, and Beyond</a:t>
            </a:r>
            <a:endParaRPr lang="en-US" sz="1600" dirty="0"/>
          </a:p>
        </p:txBody>
      </p:sp>
      <p:sp>
        <p:nvSpPr>
          <p:cNvPr id="10" name="AutoShape 4" descr="Generated image: Tux the penguin in simple lines">
            <a:extLst>
              <a:ext uri="{FF2B5EF4-FFF2-40B4-BE49-F238E27FC236}">
                <a16:creationId xmlns:a16="http://schemas.microsoft.com/office/drawing/2014/main" id="{FE46BD79-9874-1EF7-BAF6-D7278504D4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9008" y="56721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3AC5D2-CC19-D91E-B2B8-F9E1ABC0D2DF}"/>
              </a:ext>
            </a:extLst>
          </p:cNvPr>
          <p:cNvGrpSpPr/>
          <p:nvPr/>
        </p:nvGrpSpPr>
        <p:grpSpPr>
          <a:xfrm>
            <a:off x="488058" y="1488404"/>
            <a:ext cx="914400" cy="4387032"/>
            <a:chOff x="5665880" y="1369860"/>
            <a:chExt cx="914400" cy="4387032"/>
          </a:xfrm>
        </p:grpSpPr>
        <p:pic>
          <p:nvPicPr>
            <p:cNvPr id="6" name="Graphic 5" descr="Social network outline">
              <a:extLst>
                <a:ext uri="{FF2B5EF4-FFF2-40B4-BE49-F238E27FC236}">
                  <a16:creationId xmlns:a16="http://schemas.microsoft.com/office/drawing/2014/main" id="{3C66887B-94F7-99D4-B4EE-E3CB66CE597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65880" y="2527824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Stopwatch 25% outline">
              <a:extLst>
                <a:ext uri="{FF2B5EF4-FFF2-40B4-BE49-F238E27FC236}">
                  <a16:creationId xmlns:a16="http://schemas.microsoft.com/office/drawing/2014/main" id="{FE5E5902-5D25-7718-2EE2-C44A54D4AE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65880" y="1369860"/>
              <a:ext cx="914400" cy="914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165D22-16CF-E6AC-BBC9-3FE2B292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3" r="21563"/>
            <a:stretch>
              <a:fillRect/>
            </a:stretch>
          </p:blipFill>
          <p:spPr>
            <a:xfrm>
              <a:off x="5714370" y="4843752"/>
              <a:ext cx="763260" cy="91314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2C137A2-A7C4-0A1D-FBEF-F4B5BC7C1CC3}"/>
              </a:ext>
            </a:extLst>
          </p:cNvPr>
          <p:cNvSpPr txBox="1"/>
          <p:nvPr/>
        </p:nvSpPr>
        <p:spPr>
          <a:xfrm>
            <a:off x="1402458" y="3952296"/>
            <a:ext cx="1010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Moving to Xilinx </a:t>
            </a:r>
            <a:r>
              <a:rPr lang="en-US" sz="2800" dirty="0" err="1"/>
              <a:t>UltraScale</a:t>
            </a:r>
            <a:r>
              <a:rPr lang="en-US" sz="2800" dirty="0"/>
              <a:t>+ guarantees chip support through 2045*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8F528-4AC3-6734-03B2-3B18092F344D}"/>
              </a:ext>
            </a:extLst>
          </p:cNvPr>
          <p:cNvSpPr txBox="1"/>
          <p:nvPr/>
        </p:nvSpPr>
        <p:spPr>
          <a:xfrm>
            <a:off x="1402458" y="5107683"/>
            <a:ext cx="895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Embedded Linux allows for a standard, well-known interface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935D18-DE9F-4EA3-0FEC-5EEF97EF4F0F}"/>
              </a:ext>
            </a:extLst>
          </p:cNvPr>
          <p:cNvSpPr txBox="1"/>
          <p:nvPr/>
        </p:nvSpPr>
        <p:spPr>
          <a:xfrm>
            <a:off x="1417572" y="2827475"/>
            <a:ext cx="832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Open-source hardware and software for the community</a:t>
            </a:r>
          </a:p>
        </p:txBody>
      </p:sp>
      <p:pic>
        <p:nvPicPr>
          <p:cNvPr id="12" name="Graphic 11" descr="Flip calendar outline">
            <a:extLst>
              <a:ext uri="{FF2B5EF4-FFF2-40B4-BE49-F238E27FC236}">
                <a16:creationId xmlns:a16="http://schemas.microsoft.com/office/drawing/2014/main" id="{2BFCF2F1-C85A-5A86-6085-6308E4F88C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78" y="3756706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2CA14-D629-96D3-35E3-A3A625226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76975"/>
            <a:ext cx="15180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9135-7BF8-C941-ACAB-39BD7EFC1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5411" y="406266"/>
            <a:ext cx="2241176" cy="38772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6" descr="Order Your Xilinx Zynq Ultrascale Mpsoc Fpga Zcu102">
            <a:extLst>
              <a:ext uri="{FF2B5EF4-FFF2-40B4-BE49-F238E27FC236}">
                <a16:creationId xmlns:a16="http://schemas.microsoft.com/office/drawing/2014/main" id="{84330792-54DE-3E18-7B1D-9AD3B3C2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95" y="2691231"/>
            <a:ext cx="1939481" cy="20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1F2298-59B3-9C3A-7336-9F464B1C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587" y="2468373"/>
            <a:ext cx="3069881" cy="24842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9D2C22-6BA7-986C-F281-7987834E77DB}"/>
              </a:ext>
            </a:extLst>
          </p:cNvPr>
          <p:cNvGrpSpPr/>
          <p:nvPr/>
        </p:nvGrpSpPr>
        <p:grpSpPr>
          <a:xfrm>
            <a:off x="5143786" y="2506159"/>
            <a:ext cx="1904426" cy="2338700"/>
            <a:chOff x="8379098" y="2571401"/>
            <a:chExt cx="1904426" cy="23387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F680B5-79F6-FC03-60F8-550E01B59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6472" b="81562"/>
            <a:stretch>
              <a:fillRect/>
            </a:stretch>
          </p:blipFill>
          <p:spPr>
            <a:xfrm>
              <a:off x="8379098" y="2571401"/>
              <a:ext cx="1883428" cy="7149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501AF7-7A92-56DC-4AC7-577BD86E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9098" y="3360642"/>
              <a:ext cx="1904425" cy="8302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18EF57-2832-8E01-C26B-63CB34225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9099" y="4231688"/>
              <a:ext cx="1904425" cy="67841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CE9DD-1647-3964-8074-E554859B2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14480"/>
            <a:ext cx="15180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11692</TotalTime>
  <Words>497</Words>
  <Application>Microsoft Office PowerPoint</Application>
  <PresentationFormat>Widescreen</PresentationFormat>
  <Paragraphs>66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Acumin Pro</vt:lpstr>
      <vt:lpstr>Aptos</vt:lpstr>
      <vt:lpstr>Aptos Display</vt:lpstr>
      <vt:lpstr>Arial</vt:lpstr>
      <vt:lpstr>Office Theme</vt:lpstr>
      <vt:lpstr>Embedded Linux EPICS IOC on a Xilinx UltraScale+ ZCU102 for mrfioc2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Dolan, Sarah Madelon</dc:creator>
  <cp:lastModifiedBy>Dolan, Sarah</cp:lastModifiedBy>
  <cp:revision>16</cp:revision>
  <cp:lastPrinted>2026-04-09T19:11:05Z</cp:lastPrinted>
  <dcterms:created xsi:type="dcterms:W3CDTF">2026-04-02T22:44:32Z</dcterms:created>
  <dcterms:modified xsi:type="dcterms:W3CDTF">2026-04-20T21:13:46Z</dcterms:modified>
</cp:coreProperties>
</file>