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301" r:id="rId3"/>
    <p:sldId id="320" r:id="rId4"/>
    <p:sldId id="321" r:id="rId5"/>
    <p:sldId id="318" r:id="rId6"/>
    <p:sldId id="319" r:id="rId7"/>
    <p:sldId id="313" r:id="rId8"/>
  </p:sldIdLst>
  <p:sldSz cx="12192000" cy="6858000"/>
  <p:notesSz cx="6858000" cy="9144000"/>
  <p:embeddedFontLst>
    <p:embeddedFont>
      <p:font typeface="Oswald" pitchFamily="2" charset="77"/>
      <p:regular r:id="rId11"/>
      <p:bold r:id="rId12"/>
    </p:embeddedFont>
    <p:embeddedFont>
      <p:font typeface="Oswald Regular" panose="02000503000000000000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E37"/>
    <a:srgbClr val="156BB8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9" autoAdjust="0"/>
    <p:restoredTop sz="96164" autoAdjust="0"/>
  </p:normalViewPr>
  <p:slideViewPr>
    <p:cSldViewPr snapToGrid="0">
      <p:cViewPr varScale="1">
        <p:scale>
          <a:sx n="122" d="100"/>
          <a:sy n="122" d="100"/>
        </p:scale>
        <p:origin x="39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13.04.26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13.04.26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45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86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23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31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7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4F79-6CC2-701B-8218-417E13D4CE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80160" y="1075038"/>
            <a:ext cx="9283883" cy="4502802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200"/>
            </a:lvl4pPr>
          </a:lstStyle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First Level bullet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Second level</a:t>
            </a:r>
          </a:p>
          <a:p>
            <a:pPr marL="1257300" lvl="2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Third level</a:t>
            </a:r>
          </a:p>
          <a:p>
            <a:pPr marL="1714500" lvl="3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Fourth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BE461B-2CFC-8775-F8F6-756B81223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365126"/>
            <a:ext cx="9283883" cy="637776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44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229100"/>
            <a:ext cx="8090420" cy="1874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en-US" sz="4400" spc="30" noProof="1">
                <a:solidFill>
                  <a:srgbClr val="C7DE37"/>
                </a:solidFill>
                <a:latin typeface="Oswald Regular"/>
                <a:cs typeface="Oswald Regular"/>
              </a:rPr>
              <a:t>A Lightning EPICS Core Update</a:t>
            </a:r>
            <a:br>
              <a:rPr lang="en-US" sz="4400" spc="30" noProof="1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en-US" sz="2400" spc="30" noProof="1">
                <a:solidFill>
                  <a:srgbClr val="C7DE37"/>
                </a:solidFill>
                <a:latin typeface="Oswald Regular"/>
                <a:cs typeface="Oswald Regular"/>
              </a:rPr>
              <a:t>Simon Rose, for EPICS Core Developers</a:t>
            </a:r>
            <a:endParaRPr lang="en-US" sz="2800" spc="30" noProof="1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230" y="754380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C7DE37"/>
                </a:solidFill>
                <a:latin typeface="Oswald" pitchFamily="2" charset="77"/>
              </a:rPr>
              <a:t>EPICS Collaboration Meeting  x April, 2026</a:t>
            </a:r>
          </a:p>
        </p:txBody>
      </p:sp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155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noProof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Last 5 EPICS Releases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7.0.7		7 September 2022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7.0.8  	15 December 2023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7.0.8.1	27 June 2024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7.0.9		21 February 2025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7.0.10	10 February 2026*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8154-FDFD-CAE2-31F4-44A009BA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8EDF544-FEAB-BC74-34D5-67FDDCFD77F9}"/>
              </a:ext>
            </a:extLst>
          </p:cNvPr>
          <p:cNvSpPr txBox="1"/>
          <p:nvPr/>
        </p:nvSpPr>
        <p:spPr>
          <a:xfrm>
            <a:off x="1314628" y="456623"/>
            <a:ext cx="9283883" cy="3155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noProof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Core/Build changes released in EPICS 7.0.10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for MS Visual Studio 2010 &amp; 2012 compilers dropped.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PR’s now add individual Release Note files, no merge conflicts in Git!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ACF file syntax forward compatibility changes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This is to allow for secure PVA’s syntax changes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 Clients can now determine server protocol version</a:t>
            </a:r>
          </a:p>
        </p:txBody>
      </p:sp>
    </p:spTree>
    <p:extLst>
      <p:ext uri="{BB962C8B-B14F-4D97-AF65-F5344CB8AC3E}">
        <p14:creationId xmlns:p14="http://schemas.microsoft.com/office/powerpoint/2010/main" val="183410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8154-FDFD-CAE2-31F4-44A009BA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8EDF544-FEAB-BC74-34D5-67FDDCFD77F9}"/>
              </a:ext>
            </a:extLst>
          </p:cNvPr>
          <p:cNvSpPr txBox="1"/>
          <p:nvPr/>
        </p:nvSpPr>
        <p:spPr>
          <a:xfrm>
            <a:off x="1314628" y="456623"/>
            <a:ext cx="9283883" cy="49562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noProof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IOC changes released in EPICS 7.0.10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noProof="1">
                <a:solidFill>
                  <a:srgbClr val="60737F"/>
                </a:solidFill>
                <a:latin typeface="Source Sans Pro"/>
              </a:rPr>
              <a:t>New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afterIocRunning</a:t>
            </a:r>
            <a:r>
              <a:rPr lang="en-US" sz="2400" noProof="1">
                <a:solidFill>
                  <a:srgbClr val="60737F"/>
                </a:solidFill>
                <a:latin typeface="Source Sans Pro"/>
              </a:rPr>
              <a:t> shell command saves command strings and executes them at the end of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iocInit</a:t>
            </a:r>
            <a:r>
              <a:rPr lang="en-US" sz="2400" noProof="1">
                <a:solidFill>
                  <a:srgbClr val="60737F"/>
                </a:solidFill>
                <a:latin typeface="Source Sans Pro"/>
              </a:rPr>
              <a:t>.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dbgrep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/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dbglob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can print field values of matching records, like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US" sz="20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Note that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dbgrep</a:t>
            </a:r>
            <a:r>
              <a:rPr lang="en-US" sz="20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is to be deprecated; ’twas a silly name anyhow.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dbLoadTemplate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searches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EPICS_DB_INCLUDE_PATH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for template files.</a:t>
            </a:r>
            <a:endParaRPr lang="en-US" sz="2000" noProof="1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 errors &amp; warnings improved, </a:t>
            </a:r>
            <a:r>
              <a:rPr lang="en-US" sz="2400" b="1" noProof="1">
                <a:solidFill>
                  <a:schemeClr val="accent5">
                    <a:lumMod val="50000"/>
                  </a:schemeClr>
                </a:solidFill>
                <a:latin typeface="Source Sans Pro"/>
                <a:ea typeface="Milo-Medium"/>
                <a:cs typeface="Source Sans Pro"/>
              </a:rPr>
              <a:t>more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400" b="1" noProof="1">
                <a:solidFill>
                  <a:srgbClr val="C00000"/>
                </a:solidFill>
                <a:latin typeface="Source Sans Pro"/>
                <a:ea typeface="Milo-Medium"/>
                <a:cs typeface="Source Sans Pro"/>
              </a:rPr>
              <a:t>colored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400" b="1" noProof="1">
                <a:solidFill>
                  <a:srgbClr val="7030A0"/>
                </a:solidFill>
                <a:latin typeface="Source Sans Pro"/>
                <a:ea typeface="Milo-Medium"/>
                <a:cs typeface="Source Sans Pro"/>
              </a:rPr>
              <a:t>text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for visibility.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Multi-line shell commands in st.cmd: Use back-slash newline.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Hex and octal strings in dbPut and dbGet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Note potential incompatibility with leading 0s!</a:t>
            </a:r>
          </a:p>
        </p:txBody>
      </p:sp>
    </p:spTree>
    <p:extLst>
      <p:ext uri="{BB962C8B-B14F-4D97-AF65-F5344CB8AC3E}">
        <p14:creationId xmlns:p14="http://schemas.microsoft.com/office/powerpoint/2010/main" val="388490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8154-FDFD-CAE2-31F4-44A009BA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8EDF544-FEAB-BC74-34D5-67FDDCFD77F9}"/>
              </a:ext>
            </a:extLst>
          </p:cNvPr>
          <p:cNvSpPr txBox="1"/>
          <p:nvPr/>
        </p:nvSpPr>
        <p:spPr>
          <a:xfrm>
            <a:off x="1314628" y="456623"/>
            <a:ext cx="9283883" cy="2032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noProof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Record changes released in EPICS 7.0.10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 types calc, calcout and sub now have 21 inputs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-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Calc expressions up to 159 characters support these extra input variables.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 type dfanout has 16 outputs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-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supports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IVOA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IVOV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01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8154-FDFD-CAE2-31F4-44A009BA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8EDF544-FEAB-BC74-34D5-67FDDCFD77F9}"/>
              </a:ext>
            </a:extLst>
          </p:cNvPr>
          <p:cNvSpPr txBox="1"/>
          <p:nvPr/>
        </p:nvSpPr>
        <p:spPr>
          <a:xfrm>
            <a:off x="1314628" y="456623"/>
            <a:ext cx="9283883" cy="365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noProof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merged since 7.0.10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 undefined timestamp for </a:t>
            </a: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NORD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iocInit 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 for local CA links to connect*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dbCreateRecord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exposed to IOC shell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b="1" noProof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AFTC</a:t>
            </a: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updates and fixes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Added to bi record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noProof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Fixed in mbbi record</a:t>
            </a:r>
          </a:p>
        </p:txBody>
      </p:sp>
    </p:spTree>
    <p:extLst>
      <p:ext uri="{BB962C8B-B14F-4D97-AF65-F5344CB8AC3E}">
        <p14:creationId xmlns:p14="http://schemas.microsoft.com/office/powerpoint/2010/main" val="140701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1711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noProof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 You!</a:t>
            </a:r>
          </a:p>
          <a:p>
            <a:pPr>
              <a:lnSpc>
                <a:spcPct val="110000"/>
              </a:lnSpc>
            </a:pPr>
            <a:endParaRPr lang="en-US" sz="3467" noProof="1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en-US" sz="2800" noProof="1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See me later if you have questions or comments.</a:t>
            </a:r>
            <a:endParaRPr lang="en-US" sz="1600" noProof="1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:a16="http://schemas.microsoft.com/office/drawing/2014/main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Widescreen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Oswald</vt:lpstr>
      <vt:lpstr>Courier New</vt:lpstr>
      <vt:lpstr>Arial</vt:lpstr>
      <vt:lpstr>Source Sans Pro</vt:lpstr>
      <vt:lpstr>Calibri</vt:lpstr>
      <vt:lpstr>Oswald Regular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2026-04-13T07:51:30Z</dcterms:modified>
</cp:coreProperties>
</file>