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8" r:id="rId6"/>
    <p:sldMasterId id="2147483692" r:id="rId7"/>
  </p:sldMasterIdLst>
  <p:sldIdLst>
    <p:sldId id="256" r:id="rId8"/>
    <p:sldId id="265" r:id="rId9"/>
    <p:sldId id="257" r:id="rId10"/>
    <p:sldId id="271" r:id="rId11"/>
    <p:sldId id="272" r:id="rId12"/>
    <p:sldId id="273" r:id="rId13"/>
    <p:sldId id="27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A3A252-22B8-44C1-9215-4716713D305D}" v="1" dt="2026-04-17T12:46:32.703"/>
    <p1510:client id="{6FE78894-9027-4CD6-8D8A-0C5707EDE2C8}" v="3" dt="2026-04-17T12:37:48.066"/>
    <p1510:client id="{99CAE106-34C4-51A2-0EE3-CE00951D443C}" v="18" dt="2026-04-17T12:49:28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76743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0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66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7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3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83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748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891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4539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DC66F-DE27-457D-B43D-30A13CED0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E0ACC-E427-45CF-88DB-17FBD258A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20C39-B6A2-4FCF-A971-9F3049BB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86D8-70B7-4A4F-81C0-8E67C04A3D2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A9207-C8B4-40FD-B3C0-BBF87FDE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8FDD-FEB6-45BD-9B55-CF17322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0079-3461-4EF0-B94D-62F796E4F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041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5615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4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84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76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353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378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21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447E-5450-4024-B404-CD0AD806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DB101-37C2-4E72-86DA-F8F2A781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1AC-3D2F-4214-92E2-C1BE394FC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186D8-70B7-4A4F-81C0-8E67C04A3D2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F42-BA82-449A-8219-831744C9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E363B-2628-4CF3-A058-D272EDFC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10079-3461-4EF0-B94D-62F796E4F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187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89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068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541501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970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83336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36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3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9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9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7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950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75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9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1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25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7346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12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29138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05966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1717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CD4B-7997-4EF4-8BD6-F617A63BE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2" y="1295589"/>
            <a:ext cx="6622638" cy="1138240"/>
          </a:xfrm>
        </p:spPr>
        <p:txBody>
          <a:bodyPr>
            <a:normAutofit fontScale="90000"/>
          </a:bodyPr>
          <a:lstStyle/>
          <a:p>
            <a:r>
              <a:rPr lang="en-GB"/>
              <a:t>Enhancing EPICS Service Resilience with VRRP and Round-Robin DNS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C69A74-481E-4B94-857C-34C2D6DB9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/>
              <a:t>EPICS collaboration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5C432-6863-4330-8870-B2D5982F9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200" y="4610100"/>
            <a:ext cx="8648700" cy="56432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Paul Ray </a:t>
            </a:r>
          </a:p>
          <a:p>
            <a:r>
              <a:rPr lang="en-GB"/>
              <a:t>with Ivan Finch and Mateusz Leputa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E8BA99-89AE-42A2-892F-087590F1B7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5424117"/>
            <a:ext cx="8648700" cy="826384"/>
          </a:xfrm>
        </p:spPr>
        <p:txBody>
          <a:bodyPr>
            <a:normAutofit/>
          </a:bodyPr>
          <a:lstStyle/>
          <a:p>
            <a:r>
              <a:rPr lang="en-GB"/>
              <a:t>ENS Paris-</a:t>
            </a:r>
            <a:r>
              <a:rPr lang="en-GB" err="1"/>
              <a:t>Saclay</a:t>
            </a:r>
            <a:r>
              <a:rPr lang="en-GB"/>
              <a:t>, Paris</a:t>
            </a:r>
          </a:p>
          <a:p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April 2026</a:t>
            </a:r>
          </a:p>
        </p:txBody>
      </p:sp>
    </p:spTree>
    <p:extLst>
      <p:ext uri="{BB962C8B-B14F-4D97-AF65-F5344CB8AC3E}">
        <p14:creationId xmlns:p14="http://schemas.microsoft.com/office/powerpoint/2010/main" val="410911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CA44-FF4C-4CCA-8FEB-9723960C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/>
              <a:t>Belt &amp; Braces for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340FC-8499-4DD4-9361-C5B110578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" y="782629"/>
            <a:ext cx="10627699" cy="6075371"/>
          </a:xfrm>
        </p:spPr>
        <p:txBody>
          <a:bodyPr>
            <a:normAutofit/>
          </a:bodyPr>
          <a:lstStyle/>
          <a:p>
            <a:endParaRPr lang="en-GB"/>
          </a:p>
          <a:p>
            <a:r>
              <a:rPr lang="en-GB"/>
              <a:t>Started working with Infrastructure for EPICS ~ 2 years ago.</a:t>
            </a:r>
          </a:p>
          <a:p>
            <a:r>
              <a:rPr lang="en-GB"/>
              <a:t>Round Robin DNS in place.</a:t>
            </a:r>
          </a:p>
          <a:p>
            <a:r>
              <a:rPr lang="en-GB"/>
              <a:t>Opportunity to add additional resiliency with no material costs.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54B24-1B11-E827-0870-819AFFA84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2" y="3032530"/>
            <a:ext cx="3072963" cy="2048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2EA62-7877-A1D7-3A22-446F6BA1A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2" y="3032531"/>
            <a:ext cx="3072963" cy="20486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907968F-C7A1-9765-AF9F-BF2BB7286BE5}"/>
              </a:ext>
            </a:extLst>
          </p:cNvPr>
          <p:cNvSpPr/>
          <p:nvPr/>
        </p:nvSpPr>
        <p:spPr>
          <a:xfrm>
            <a:off x="1450848" y="4524703"/>
            <a:ext cx="1844566" cy="55646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DB10669-C491-4375-256C-C8C31E32A78F}"/>
              </a:ext>
            </a:extLst>
          </p:cNvPr>
          <p:cNvSpPr/>
          <p:nvPr/>
        </p:nvSpPr>
        <p:spPr>
          <a:xfrm>
            <a:off x="3513500" y="2476061"/>
            <a:ext cx="2728328" cy="556469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F02D02-E11E-648F-AD96-0546A960EB85}"/>
              </a:ext>
            </a:extLst>
          </p:cNvPr>
          <p:cNvSpPr/>
          <p:nvPr/>
        </p:nvSpPr>
        <p:spPr>
          <a:xfrm>
            <a:off x="6463862" y="3263462"/>
            <a:ext cx="472966" cy="930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E829B1-BE63-1D9E-DE85-8757E1A5C0C2}"/>
              </a:ext>
            </a:extLst>
          </p:cNvPr>
          <p:cNvSpPr/>
          <p:nvPr/>
        </p:nvSpPr>
        <p:spPr>
          <a:xfrm>
            <a:off x="7574881" y="3279228"/>
            <a:ext cx="472966" cy="93016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E48E-3ECA-43F1-99EF-9CEB543B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2" y="216112"/>
            <a:ext cx="10515600" cy="787019"/>
          </a:xfrm>
        </p:spPr>
        <p:txBody>
          <a:bodyPr/>
          <a:lstStyle/>
          <a:p>
            <a:r>
              <a:rPr lang="en-GB" u="sng"/>
              <a:t>Round Robin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C410-11E6-4D71-80E1-F3B7E055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2" y="1003131"/>
            <a:ext cx="11132598" cy="4263584"/>
          </a:xfrm>
        </p:spPr>
        <p:txBody>
          <a:bodyPr>
            <a:normAutofit/>
          </a:bodyPr>
          <a:lstStyle/>
          <a:p>
            <a:r>
              <a:rPr lang="en-GB"/>
              <a:t>When a device does a nameserver lookup DNS provides the answer with an IP address and a Time To Live (TTL).</a:t>
            </a:r>
          </a:p>
          <a:p>
            <a:r>
              <a:rPr lang="en-GB"/>
              <a:t>The TTL determines how long this answer is good for.</a:t>
            </a:r>
          </a:p>
          <a:p>
            <a:r>
              <a:rPr lang="en-GB"/>
              <a:t>DNS does not have to answer the same all the time.</a:t>
            </a:r>
          </a:p>
          <a:p>
            <a:r>
              <a:rPr lang="en-GB"/>
              <a:t>By providing different answers to different devices it can provide </a:t>
            </a:r>
          </a:p>
          <a:p>
            <a:pPr lvl="1"/>
            <a:r>
              <a:rPr lang="en-GB"/>
              <a:t>Rudimentary load balancing (Random Chance)</a:t>
            </a:r>
          </a:p>
          <a:p>
            <a:pPr lvl="1"/>
            <a:r>
              <a:rPr lang="en-GB"/>
              <a:t>Depending on the TTL it can mitigate device failure 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4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E48E-3ECA-43F1-99EF-9CEB543B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2" y="216112"/>
            <a:ext cx="10515600" cy="787019"/>
          </a:xfrm>
        </p:spPr>
        <p:txBody>
          <a:bodyPr/>
          <a:lstStyle/>
          <a:p>
            <a:r>
              <a:rPr lang="en-GB" u="sng"/>
              <a:t>How we have been using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C410-11E6-4D71-80E1-F3B7E055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2" y="1003130"/>
            <a:ext cx="11132598" cy="4828958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Load balancing HA Proxies with direct connections to Read Only </a:t>
            </a:r>
            <a:r>
              <a:rPr lang="en-GB" err="1"/>
              <a:t>PVAGateway</a:t>
            </a:r>
            <a:r>
              <a:rPr lang="en-GB"/>
              <a:t> for non-controls network access.</a:t>
            </a:r>
          </a:p>
          <a:p>
            <a:r>
              <a:rPr lang="en-GB"/>
              <a:t>The TTL was set aggressively short.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Whilst adds resilience, failures still lead to 50% faults in initial looked up traffic.</a:t>
            </a:r>
          </a:p>
          <a:p>
            <a:r>
              <a:rPr lang="en-GB"/>
              <a:t>Clients making persistent connection may hard code the IP of the connection after single lookup</a:t>
            </a:r>
          </a:p>
          <a:p>
            <a:pPr lvl="1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F41FF-964F-A3F3-AD63-ED8EBF44E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397" y="1980739"/>
            <a:ext cx="4489023" cy="27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6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E48E-3ECA-43F1-99EF-9CEB543B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2" y="216112"/>
            <a:ext cx="10515600" cy="787019"/>
          </a:xfrm>
        </p:spPr>
        <p:txBody>
          <a:bodyPr/>
          <a:lstStyle/>
          <a:p>
            <a:r>
              <a:rPr lang="en-GB" u="sng"/>
              <a:t>Where VRRP comes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C410-11E6-4D71-80E1-F3B7E055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2" y="1003131"/>
            <a:ext cx="11132598" cy="4263584"/>
          </a:xfrm>
        </p:spPr>
        <p:txBody>
          <a:bodyPr>
            <a:normAutofit/>
          </a:bodyPr>
          <a:lstStyle/>
          <a:p>
            <a:r>
              <a:rPr lang="en-GB"/>
              <a:t>VRRP is a vendor neutral implementation for IP level failover.</a:t>
            </a:r>
          </a:p>
          <a:p>
            <a:r>
              <a:rPr lang="en-GB"/>
              <a:t>Standardized by IETF (RFC 2338, 1998)</a:t>
            </a:r>
          </a:p>
          <a:p>
            <a:r>
              <a:rPr lang="en-GB" err="1"/>
              <a:t>keepalived</a:t>
            </a:r>
            <a:r>
              <a:rPr lang="en-GB"/>
              <a:t> initial release in 2001</a:t>
            </a:r>
          </a:p>
          <a:p>
            <a:r>
              <a:rPr lang="en-GB"/>
              <a:t>2008 – 2013 started appearing beyond ISP and router services for the likes of </a:t>
            </a:r>
            <a:r>
              <a:rPr lang="en-GB" err="1"/>
              <a:t>HAProxy</a:t>
            </a:r>
            <a:r>
              <a:rPr lang="en-GB"/>
              <a:t> </a:t>
            </a:r>
          </a:p>
          <a:p>
            <a:pPr lvl="1"/>
            <a:endParaRPr lang="en-GB"/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AC595EEF-9AB7-4A54-A588-08A7ED7789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28825" y="4352315"/>
            <a:ext cx="914400" cy="914400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1875ADEB-788F-D613-A5D0-6C51321AD9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0" y="4352315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7325F-2B4B-A759-3384-1A144097A2DE}"/>
              </a:ext>
            </a:extLst>
          </p:cNvPr>
          <p:cNvCxnSpPr>
            <a:cxnSpLocks/>
          </p:cNvCxnSpPr>
          <p:nvPr/>
        </p:nvCxnSpPr>
        <p:spPr>
          <a:xfrm>
            <a:off x="685800" y="4019550"/>
            <a:ext cx="9148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DDA5AD-6942-E36E-0F05-5EABFBDE23A0}"/>
              </a:ext>
            </a:extLst>
          </p:cNvPr>
          <p:cNvCxnSpPr/>
          <p:nvPr/>
        </p:nvCxnSpPr>
        <p:spPr>
          <a:xfrm flipV="1">
            <a:off x="2486025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265BEF-0976-78BB-A91F-6AFB1EFD99C6}"/>
              </a:ext>
            </a:extLst>
          </p:cNvPr>
          <p:cNvCxnSpPr/>
          <p:nvPr/>
        </p:nvCxnSpPr>
        <p:spPr>
          <a:xfrm flipV="1">
            <a:off x="7857407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7D07E91-248E-41BA-20C8-02E6128A0FA0}"/>
              </a:ext>
            </a:extLst>
          </p:cNvPr>
          <p:cNvSpPr/>
          <p:nvPr/>
        </p:nvSpPr>
        <p:spPr>
          <a:xfrm>
            <a:off x="8315865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925EA4-C1FD-8D14-CB06-176B70B9398D}"/>
              </a:ext>
            </a:extLst>
          </p:cNvPr>
          <p:cNvSpPr/>
          <p:nvPr/>
        </p:nvSpPr>
        <p:spPr>
          <a:xfrm>
            <a:off x="3058243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A376A6C-F8AE-4FFC-2CA9-5B25C21E3069}"/>
              </a:ext>
            </a:extLst>
          </p:cNvPr>
          <p:cNvSpPr/>
          <p:nvPr/>
        </p:nvSpPr>
        <p:spPr>
          <a:xfrm>
            <a:off x="1752779" y="5185054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C01EDE-DB04-FAEC-FC94-04E18E6C0303}"/>
              </a:ext>
            </a:extLst>
          </p:cNvPr>
          <p:cNvSpPr/>
          <p:nvPr/>
        </p:nvSpPr>
        <p:spPr>
          <a:xfrm>
            <a:off x="7065034" y="5154573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4A780-8FEC-71CE-1B32-D76EDF26BB74}"/>
              </a:ext>
            </a:extLst>
          </p:cNvPr>
          <p:cNvSpPr txBox="1"/>
          <p:nvPr/>
        </p:nvSpPr>
        <p:spPr>
          <a:xfrm>
            <a:off x="1795911" y="5118658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BD3E2-532A-6F7C-C2EE-D48A4E4D187E}"/>
              </a:ext>
            </a:extLst>
          </p:cNvPr>
          <p:cNvSpPr txBox="1"/>
          <p:nvPr/>
        </p:nvSpPr>
        <p:spPr>
          <a:xfrm>
            <a:off x="7099540" y="5092136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ADC00-F91C-D76B-E221-3C442FE7F542}"/>
              </a:ext>
            </a:extLst>
          </p:cNvPr>
          <p:cNvSpPr txBox="1"/>
          <p:nvPr/>
        </p:nvSpPr>
        <p:spPr>
          <a:xfrm>
            <a:off x="3158885" y="4416228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65C4A-D5C7-B272-A76B-D662A477C5FA}"/>
              </a:ext>
            </a:extLst>
          </p:cNvPr>
          <p:cNvSpPr txBox="1"/>
          <p:nvPr/>
        </p:nvSpPr>
        <p:spPr>
          <a:xfrm>
            <a:off x="8400871" y="4396107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CD9620F-CC85-E3B7-1D46-CC3DA803151C}"/>
              </a:ext>
            </a:extLst>
          </p:cNvPr>
          <p:cNvSpPr/>
          <p:nvPr/>
        </p:nvSpPr>
        <p:spPr>
          <a:xfrm>
            <a:off x="3062093" y="4971026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59DB46-CCCA-5C8F-154C-7809F9FEF21A}"/>
              </a:ext>
            </a:extLst>
          </p:cNvPr>
          <p:cNvSpPr txBox="1"/>
          <p:nvPr/>
        </p:nvSpPr>
        <p:spPr>
          <a:xfrm>
            <a:off x="3147099" y="4743375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192.168.91.227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85E0C-AA35-5E0F-4101-F5055824D59E}"/>
              </a:ext>
            </a:extLst>
          </p:cNvPr>
          <p:cNvGrpSpPr/>
          <p:nvPr/>
        </p:nvGrpSpPr>
        <p:grpSpPr>
          <a:xfrm>
            <a:off x="7279440" y="4251351"/>
            <a:ext cx="1088183" cy="914399"/>
            <a:chOff x="6374921" y="2898475"/>
            <a:chExt cx="540595" cy="5449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7494C3-3F58-D791-4B9D-94AAE2A24C44}"/>
                </a:ext>
              </a:extLst>
            </p:cNvPr>
            <p:cNvCxnSpPr/>
            <p:nvPr/>
          </p:nvCxnSpPr>
          <p:spPr>
            <a:xfrm>
              <a:off x="6374921" y="2898475"/>
              <a:ext cx="526211" cy="5305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26B913E-46BA-79E5-F723-DAD6E23116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9305" y="2912857"/>
              <a:ext cx="526211" cy="5305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5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875E-6 2.59259E-6 L -0.43073 0.04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9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6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8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5833E-6 -3.7037E-7 L 0.43099 -0.050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9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2" grpId="0"/>
      <p:bldP spid="22" grpId="1"/>
      <p:bldP spid="23" grpId="0" animBg="1"/>
      <p:bldP spid="23" grpId="1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E48E-3ECA-43F1-99EF-9CEB543B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2" y="216112"/>
            <a:ext cx="10515600" cy="787019"/>
          </a:xfrm>
        </p:spPr>
        <p:txBody>
          <a:bodyPr/>
          <a:lstStyle/>
          <a:p>
            <a:r>
              <a:rPr lang="en-GB" u="sng"/>
              <a:t>What a Config might look like</a:t>
            </a: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82190E48-1082-E4A1-5228-92BC50E9EC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28825" y="4352315"/>
            <a:ext cx="914400" cy="914400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36D8D052-342B-91D4-245F-633FF8FF90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0" y="4352315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C539A6-C0CD-056C-0112-6F14980A7C45}"/>
              </a:ext>
            </a:extLst>
          </p:cNvPr>
          <p:cNvCxnSpPr>
            <a:cxnSpLocks/>
          </p:cNvCxnSpPr>
          <p:nvPr/>
        </p:nvCxnSpPr>
        <p:spPr>
          <a:xfrm>
            <a:off x="685800" y="4019550"/>
            <a:ext cx="9148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F6CFC1-3C2B-12F9-DF77-3DA621322546}"/>
              </a:ext>
            </a:extLst>
          </p:cNvPr>
          <p:cNvCxnSpPr/>
          <p:nvPr/>
        </p:nvCxnSpPr>
        <p:spPr>
          <a:xfrm flipV="1">
            <a:off x="2486025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50B916-9CBA-AB21-7E3D-CFAD6CB5FA35}"/>
              </a:ext>
            </a:extLst>
          </p:cNvPr>
          <p:cNvCxnSpPr/>
          <p:nvPr/>
        </p:nvCxnSpPr>
        <p:spPr>
          <a:xfrm flipV="1">
            <a:off x="7857407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B709B63-B7A1-E462-8D17-285BAE9A175E}"/>
              </a:ext>
            </a:extLst>
          </p:cNvPr>
          <p:cNvSpPr/>
          <p:nvPr/>
        </p:nvSpPr>
        <p:spPr>
          <a:xfrm>
            <a:off x="8315865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2F31E6-8DE1-643A-B97A-AE9AF26B6742}"/>
              </a:ext>
            </a:extLst>
          </p:cNvPr>
          <p:cNvSpPr/>
          <p:nvPr/>
        </p:nvSpPr>
        <p:spPr>
          <a:xfrm>
            <a:off x="3058243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9E870A-1916-99EB-A59A-723C91B5A403}"/>
              </a:ext>
            </a:extLst>
          </p:cNvPr>
          <p:cNvSpPr/>
          <p:nvPr/>
        </p:nvSpPr>
        <p:spPr>
          <a:xfrm>
            <a:off x="1752779" y="5185054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7D8DBA-93F4-6303-E226-FC5FEE8EE174}"/>
              </a:ext>
            </a:extLst>
          </p:cNvPr>
          <p:cNvSpPr/>
          <p:nvPr/>
        </p:nvSpPr>
        <p:spPr>
          <a:xfrm>
            <a:off x="7065034" y="5154573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D260D-2816-6AD4-C044-033BBC86FDE6}"/>
              </a:ext>
            </a:extLst>
          </p:cNvPr>
          <p:cNvSpPr txBox="1"/>
          <p:nvPr/>
        </p:nvSpPr>
        <p:spPr>
          <a:xfrm>
            <a:off x="1795911" y="5118658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341B3-5FE8-3CCD-BAE0-8C9231958F00}"/>
              </a:ext>
            </a:extLst>
          </p:cNvPr>
          <p:cNvSpPr txBox="1"/>
          <p:nvPr/>
        </p:nvSpPr>
        <p:spPr>
          <a:xfrm>
            <a:off x="7099540" y="5092136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CBCFB-2E4D-B122-D645-0A3122211573}"/>
              </a:ext>
            </a:extLst>
          </p:cNvPr>
          <p:cNvSpPr txBox="1"/>
          <p:nvPr/>
        </p:nvSpPr>
        <p:spPr>
          <a:xfrm>
            <a:off x="3158885" y="4416228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C8B9E-AB67-C072-BB88-B501A2ED42C9}"/>
              </a:ext>
            </a:extLst>
          </p:cNvPr>
          <p:cNvSpPr txBox="1"/>
          <p:nvPr/>
        </p:nvSpPr>
        <p:spPr>
          <a:xfrm>
            <a:off x="8400871" y="4396107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192.168.91.227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68DDEC-07E4-2E75-455F-89CFB89067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880" t="63464" r="33727" b="-1"/>
          <a:stretch>
            <a:fillRect/>
          </a:stretch>
        </p:blipFill>
        <p:spPr>
          <a:xfrm>
            <a:off x="9502200" y="1496912"/>
            <a:ext cx="2640532" cy="25056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487B3A-1261-5D8B-2B42-3A1A32D4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455"/>
          <a:stretch>
            <a:fillRect/>
          </a:stretch>
        </p:blipFill>
        <p:spPr>
          <a:xfrm>
            <a:off x="6725479" y="915725"/>
            <a:ext cx="2776721" cy="30774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CEB063F-3DC3-1814-C291-8674A5CEB4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5040"/>
          <a:stretch>
            <a:fillRect/>
          </a:stretch>
        </p:blipFill>
        <p:spPr>
          <a:xfrm>
            <a:off x="135402" y="933981"/>
            <a:ext cx="2636511" cy="30631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1B9E991-DA6B-9F2D-7480-48E9E627AE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395" r="32785"/>
          <a:stretch>
            <a:fillRect/>
          </a:stretch>
        </p:blipFill>
        <p:spPr>
          <a:xfrm>
            <a:off x="2889163" y="1558544"/>
            <a:ext cx="2577359" cy="24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E2A7A-8DB1-C2F1-97B8-1AEC64134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4212-8B39-7C73-BB15-15134E3B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2" y="216112"/>
            <a:ext cx="10515600" cy="787019"/>
          </a:xfrm>
        </p:spPr>
        <p:txBody>
          <a:bodyPr/>
          <a:lstStyle/>
          <a:p>
            <a:r>
              <a:rPr lang="en-GB" u="sng"/>
              <a:t>Where it works, and more importantly where it doesn’t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5EBD-795D-666B-6F56-301BC1FD8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2" y="1003131"/>
            <a:ext cx="11132598" cy="4263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Reliable and predictable for network / equipment faults</a:t>
            </a:r>
          </a:p>
          <a:p>
            <a:r>
              <a:rPr lang="en-GB">
                <a:cs typeface="Arial"/>
              </a:rPr>
              <a:t>VRRP itself doesn’t understand service fails, </a:t>
            </a:r>
            <a:r>
              <a:rPr lang="en-GB" err="1">
                <a:cs typeface="Arial"/>
              </a:rPr>
              <a:t>keepalived</a:t>
            </a:r>
            <a:r>
              <a:rPr lang="en-GB">
                <a:cs typeface="Arial"/>
              </a:rPr>
              <a:t> however can be told</a:t>
            </a:r>
            <a:endParaRPr lang="en-GB">
              <a:ea typeface="Roboto"/>
              <a:cs typeface="Arial"/>
            </a:endParaRPr>
          </a:p>
          <a:p>
            <a:r>
              <a:rPr lang="en-GB"/>
              <a:t>Means full equipment failure is not necessary to trigger a VRRP response</a:t>
            </a:r>
          </a:p>
          <a:p>
            <a:r>
              <a:rPr lang="en-GB"/>
              <a:t>Avoid degrading to 0 on service failures, a partially failed node may be better than nothing(!)</a:t>
            </a:r>
          </a:p>
          <a:p>
            <a:r>
              <a:rPr lang="en-GB">
                <a:cs typeface="Arial"/>
              </a:rPr>
              <a:t>If you are using this, don’t collide your </a:t>
            </a:r>
            <a:r>
              <a:rPr lang="en-GB" err="1">
                <a:cs typeface="Arial"/>
              </a:rPr>
              <a:t>Virtual_Router_IDs</a:t>
            </a:r>
            <a:r>
              <a:rPr lang="en-GB">
                <a:cs typeface="Arial"/>
              </a:rPr>
              <a:t>, it’s just a mess.</a:t>
            </a:r>
            <a:endParaRPr lang="en-GB">
              <a:ea typeface="Roboto"/>
              <a:cs typeface="Arial"/>
            </a:endParaRPr>
          </a:p>
          <a:p>
            <a:pPr lvl="1"/>
            <a:r>
              <a:rPr lang="en-GB"/>
              <a:t>Inspect packet from the IPv4 multicast (224.0.0.18) if you think you may have issues.</a:t>
            </a:r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42D5D7DA-6B1A-722D-4146-8071CD1D24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28825" y="4352315"/>
            <a:ext cx="914400" cy="914400"/>
          </a:xfrm>
          <a:prstGeom prst="rect">
            <a:avLst/>
          </a:prstGeom>
        </p:spPr>
      </p:pic>
      <p:pic>
        <p:nvPicPr>
          <p:cNvPr id="7" name="Graphic 6" descr="Computer with solid fill">
            <a:extLst>
              <a:ext uri="{FF2B5EF4-FFF2-40B4-BE49-F238E27FC236}">
                <a16:creationId xmlns:a16="http://schemas.microsoft.com/office/drawing/2014/main" id="{D3F32644-F0C0-7258-4E13-50145289CD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15200" y="4352315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519CD-D477-6438-2A26-2F164A368A8D}"/>
              </a:ext>
            </a:extLst>
          </p:cNvPr>
          <p:cNvCxnSpPr>
            <a:cxnSpLocks/>
          </p:cNvCxnSpPr>
          <p:nvPr/>
        </p:nvCxnSpPr>
        <p:spPr>
          <a:xfrm>
            <a:off x="685800" y="4019550"/>
            <a:ext cx="9148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592DA6-0E07-F08A-487E-7408B5B39A00}"/>
              </a:ext>
            </a:extLst>
          </p:cNvPr>
          <p:cNvCxnSpPr/>
          <p:nvPr/>
        </p:nvCxnSpPr>
        <p:spPr>
          <a:xfrm flipV="1">
            <a:off x="2486025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1F0D82-4108-3FC6-7251-58B23A657A63}"/>
              </a:ext>
            </a:extLst>
          </p:cNvPr>
          <p:cNvCxnSpPr/>
          <p:nvPr/>
        </p:nvCxnSpPr>
        <p:spPr>
          <a:xfrm flipV="1">
            <a:off x="7857407" y="4019550"/>
            <a:ext cx="0" cy="33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251C12A-EC4B-F39D-2E17-5DED361CE06C}"/>
              </a:ext>
            </a:extLst>
          </p:cNvPr>
          <p:cNvSpPr/>
          <p:nvPr/>
        </p:nvSpPr>
        <p:spPr>
          <a:xfrm>
            <a:off x="8315865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222FA6-CC97-5EF5-E311-52025C6D3C72}"/>
              </a:ext>
            </a:extLst>
          </p:cNvPr>
          <p:cNvSpPr/>
          <p:nvPr/>
        </p:nvSpPr>
        <p:spPr>
          <a:xfrm>
            <a:off x="3058243" y="4623758"/>
            <a:ext cx="103517" cy="11214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D23168-F851-3978-1C2E-8A73122F9D83}"/>
              </a:ext>
            </a:extLst>
          </p:cNvPr>
          <p:cNvSpPr/>
          <p:nvPr/>
        </p:nvSpPr>
        <p:spPr>
          <a:xfrm>
            <a:off x="1752779" y="5185054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87B58A-927C-2E45-41FC-316B4173420C}"/>
              </a:ext>
            </a:extLst>
          </p:cNvPr>
          <p:cNvSpPr/>
          <p:nvPr/>
        </p:nvSpPr>
        <p:spPr>
          <a:xfrm>
            <a:off x="7065034" y="5154573"/>
            <a:ext cx="103517" cy="112142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48D430-8DA8-4E8A-32C8-B154B148F97D}"/>
              </a:ext>
            </a:extLst>
          </p:cNvPr>
          <p:cNvSpPr txBox="1"/>
          <p:nvPr/>
        </p:nvSpPr>
        <p:spPr>
          <a:xfrm>
            <a:off x="1795911" y="5118658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0E95B-B46F-783C-6F28-77095C943260}"/>
              </a:ext>
            </a:extLst>
          </p:cNvPr>
          <p:cNvSpPr txBox="1"/>
          <p:nvPr/>
        </p:nvSpPr>
        <p:spPr>
          <a:xfrm>
            <a:off x="7099540" y="5092136"/>
            <a:ext cx="1490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Real IP: 192.168.91.27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B4F1AA-ABCC-E890-18C4-8110B6B5A159}"/>
              </a:ext>
            </a:extLst>
          </p:cNvPr>
          <p:cNvSpPr txBox="1"/>
          <p:nvPr/>
        </p:nvSpPr>
        <p:spPr>
          <a:xfrm>
            <a:off x="3158885" y="4416228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81572-7591-EBDB-F787-6F08742BB186}"/>
              </a:ext>
            </a:extLst>
          </p:cNvPr>
          <p:cNvSpPr txBox="1"/>
          <p:nvPr/>
        </p:nvSpPr>
        <p:spPr>
          <a:xfrm>
            <a:off x="8400871" y="4396107"/>
            <a:ext cx="1117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Virtual IP: 192.168.91.227</a:t>
            </a:r>
          </a:p>
        </p:txBody>
      </p:sp>
    </p:spTree>
    <p:extLst>
      <p:ext uri="{BB962C8B-B14F-4D97-AF65-F5344CB8AC3E}">
        <p14:creationId xmlns:p14="http://schemas.microsoft.com/office/powerpoint/2010/main" val="323449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20BB-7336-7C33-97FA-12F05D9D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B442-35F5-6011-2809-06168662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583473"/>
            <a:ext cx="11654683" cy="358704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  <a:p>
            <a:r>
              <a:rPr lang="en-GB">
                <a:cs typeface="Arial"/>
              </a:rPr>
              <a:t>Round Robin DNS was the initial solution to increase the resilience of device connection</a:t>
            </a:r>
            <a:endParaRPr lang="en-GB">
              <a:ea typeface="Roboto"/>
              <a:cs typeface="Arial"/>
            </a:endParaRPr>
          </a:p>
          <a:p>
            <a:endParaRPr lang="en-GB"/>
          </a:p>
          <a:p>
            <a:r>
              <a:rPr lang="en-GB">
                <a:cs typeface="Arial"/>
              </a:rPr>
              <a:t>VRRP via </a:t>
            </a:r>
            <a:r>
              <a:rPr lang="en-GB" err="1">
                <a:cs typeface="Arial"/>
              </a:rPr>
              <a:t>keepalived</a:t>
            </a:r>
            <a:r>
              <a:rPr lang="en-GB">
                <a:cs typeface="Arial"/>
              </a:rPr>
              <a:t> has added belts to those braces, it is possible to take node points out of service and maintain them without affecting operations.</a:t>
            </a:r>
            <a:endParaRPr lang="en-GB">
              <a:ea typeface="Roboto"/>
              <a:cs typeface="Arial"/>
            </a:endParaRPr>
          </a:p>
          <a:p>
            <a:endParaRPr lang="en-GB"/>
          </a:p>
          <a:p>
            <a:r>
              <a:rPr lang="en-GB">
                <a:cs typeface="Arial"/>
              </a:rPr>
              <a:t>We’re still learning how far and wide we can functionally use this type of solution, but as with all infrastructure, coordinated management is one of the keys to smooth operation.</a:t>
            </a:r>
            <a:endParaRPr lang="en-GB">
              <a:ea typeface="Roboto"/>
              <a:cs typeface="Arial"/>
            </a:endParaRP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50987"/>
      </p:ext>
    </p:extLst>
  </p:cSld>
  <p:clrMapOvr>
    <a:masterClrMapping/>
  </p:clrMapOvr>
</p:sld>
</file>

<file path=ppt/theme/theme1.xml><?xml version="1.0" encoding="utf-8"?>
<a:theme xmlns:a="http://schemas.openxmlformats.org/drawingml/2006/main" name="STFC Them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FC Theme" id="{3F94DBDE-B9C2-4251-84AA-CF9809D2AA26}" vid="{8A1785ED-3CFD-4552-95BC-E54E6BCA7EE3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D009818B-D8F6-CC45-8D2B-BE600AD5B5DB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3E3DFF12-CAE2-6545-BC07-0FF08C19024C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IS PowerPoint template_ModeratRoboto" id="{87791EF0-262E-6A43-9294-72BF7FFFC54F}" vid="{08EDA9D9-4139-BB46-97D9-A6778A3BFC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1480a7-8bf3-472d-93d8-f148e4cc57c4">
      <Terms xmlns="http://schemas.microsoft.com/office/infopath/2007/PartnerControls"/>
    </lcf76f155ced4ddcb4097134ff3c332f>
    <TaxCatchAll xmlns="270f4141-1068-4fba-98f8-b312100036be" xsi:nil="true"/>
    <Comment xmlns="0a1480a7-8bf3-472d-93d8-f148e4cc57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E80C3144D45F49986B9D6551FCCA94" ma:contentTypeVersion="19" ma:contentTypeDescription="Create a new document." ma:contentTypeScope="" ma:versionID="459c71e8d0badf02727068aed49aabd2">
  <xsd:schema xmlns:xsd="http://www.w3.org/2001/XMLSchema" xmlns:xs="http://www.w3.org/2001/XMLSchema" xmlns:p="http://schemas.microsoft.com/office/2006/metadata/properties" xmlns:ns2="0a1480a7-8bf3-472d-93d8-f148e4cc57c4" xmlns:ns3="270f4141-1068-4fba-98f8-b312100036be" targetNamespace="http://schemas.microsoft.com/office/2006/metadata/properties" ma:root="true" ma:fieldsID="6fd3dc0df25623a3ead695015b1773f9" ns2:_="" ns3:_="">
    <xsd:import namespace="0a1480a7-8bf3-472d-93d8-f148e4cc57c4"/>
    <xsd:import namespace="270f4141-1068-4fba-98f8-b312100036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mmen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1480a7-8bf3-472d-93d8-f148e4cc5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ment" ma:index="24" nillable="true" ma:displayName="Comment" ma:description="For file description" ma:format="Dropdown" ma:internalName="Comment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4141-1068-4fba-98f8-b312100036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c93308-c88d-4a79-9ff1-f5226b188795}" ma:internalName="TaxCatchAll" ma:showField="CatchAllData" ma:web="270f4141-1068-4fba-98f8-b312100036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3F722-EBD3-48BE-B52E-08B78BD8781C}">
  <ds:schemaRefs>
    <ds:schemaRef ds:uri="0a1480a7-8bf3-472d-93d8-f148e4cc57c4"/>
    <ds:schemaRef ds:uri="270f4141-1068-4fba-98f8-b312100036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71DC15-61A2-46B9-9902-10DF0B52AF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3470C1-AE7E-400A-9ED4-FE4B99007C67}">
  <ds:schemaRefs>
    <ds:schemaRef ds:uri="0a1480a7-8bf3-472d-93d8-f148e4cc57c4"/>
    <ds:schemaRef ds:uri="270f4141-1068-4fba-98f8-b31210003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STFC Theme</vt:lpstr>
      <vt:lpstr>2_Triangles</vt:lpstr>
      <vt:lpstr>3_Pattern</vt:lpstr>
      <vt:lpstr>4_Blank Layouts</vt:lpstr>
      <vt:lpstr>Enhancing EPICS Service Resilience with VRRP and Round-Robin DNS</vt:lpstr>
      <vt:lpstr>Belt &amp; Braces for Infrastructure</vt:lpstr>
      <vt:lpstr>Round Robin DNS</vt:lpstr>
      <vt:lpstr>How we have been using it.</vt:lpstr>
      <vt:lpstr>Where VRRP comes in</vt:lpstr>
      <vt:lpstr>What a Config might look like</vt:lpstr>
      <vt:lpstr>Where it works, and more importantly where it doesn’t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Controls Network and Security</dc:title>
  <dc:creator>Ray, Paul (STFC,RAL,ISIS)</dc:creator>
  <cp:revision>2</cp:revision>
  <dcterms:created xsi:type="dcterms:W3CDTF">2024-10-01T16:50:57Z</dcterms:created>
  <dcterms:modified xsi:type="dcterms:W3CDTF">2026-04-17T21:38:14Z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0x01010064E80C3144D45F49986B9D6551FCCA94</vt:lpwstr>
  </property>
  <property fmtid="{D5CDD505-2E9C-101B-9397-08002B2CF9AE}" pid="3" name="MediaServiceImageTags">
    <vt:lpwstr/>
  </property>
</Properties>
</file>