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3" r:id="rId5"/>
    <p:sldId id="258" r:id="rId6"/>
    <p:sldId id="261" r:id="rId7"/>
    <p:sldId id="262" r:id="rId8"/>
    <p:sldId id="259" r:id="rId9"/>
    <p:sldId id="265" r:id="rId10"/>
    <p:sldId id="26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184E8B"/>
    <a:srgbClr val="BCD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94"/>
  </p:normalViewPr>
  <p:slideViewPr>
    <p:cSldViewPr snapToGrid="0" snapToObjects="1" showGuides="1">
      <p:cViewPr>
        <p:scale>
          <a:sx n="110" d="100"/>
          <a:sy n="110" d="100"/>
        </p:scale>
        <p:origin x="4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8376-67D4-4BC4-996C-AE07EC230E2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C999A-5A26-482F-B6E8-F8DEB88A06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6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25591CE0-D79E-0246-BC2A-3F5CA4010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62785"/>
            <a:ext cx="12192000" cy="41061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BD8F71-8D1F-DA43-9AE3-DC718A13110D}"/>
              </a:ext>
            </a:extLst>
          </p:cNvPr>
          <p:cNvSpPr/>
          <p:nvPr userDrawn="1"/>
        </p:nvSpPr>
        <p:spPr>
          <a:xfrm>
            <a:off x="578369" y="576262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4E27168-E58C-8041-961E-3402811858C2}"/>
              </a:ext>
            </a:extLst>
          </p:cNvPr>
          <p:cNvSpPr/>
          <p:nvPr userDrawn="1"/>
        </p:nvSpPr>
        <p:spPr>
          <a:xfrm>
            <a:off x="1010369" y="576262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F41899-2BAA-7E42-BE72-A0C2927BD9AD}"/>
              </a:ext>
            </a:extLst>
          </p:cNvPr>
          <p:cNvSpPr/>
          <p:nvPr userDrawn="1"/>
        </p:nvSpPr>
        <p:spPr>
          <a:xfrm>
            <a:off x="1442069" y="5762625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59F48FC-2605-394C-88DA-678ACCBE2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410" y="764619"/>
            <a:ext cx="2603500" cy="8255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828C05B-6588-224C-A400-0B770D4C0864}"/>
              </a:ext>
            </a:extLst>
          </p:cNvPr>
          <p:cNvSpPr/>
          <p:nvPr userDrawn="1"/>
        </p:nvSpPr>
        <p:spPr>
          <a:xfrm>
            <a:off x="8805742" y="4749256"/>
            <a:ext cx="1656184" cy="16561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 dirty="0"/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7714C198-5905-BE49-AC9F-57E747432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40539" y="5305543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DE464674-1518-1647-8861-DF39B0AB3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872667" y="5739490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37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1EB2A590-122C-9E41-BF84-61FE894EF59A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1A12957-312E-7A4C-8525-81C600AB25B4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F048576-E8AD-B649-970A-914BCCB6CCC2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BCD233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FD99AFF-F828-F24B-B40D-0909AA29A358}"/>
              </a:ext>
            </a:extLst>
          </p:cNvPr>
          <p:cNvSpPr/>
          <p:nvPr userDrawn="1"/>
        </p:nvSpPr>
        <p:spPr>
          <a:xfrm>
            <a:off x="0" y="1615931"/>
            <a:ext cx="12192000" cy="4153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019FB14-7253-3C45-B457-58627D06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B5A3834-3A04-D74D-B87D-899C34517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410" y="764619"/>
            <a:ext cx="2603500" cy="8255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5C00210-99AF-0E4F-BE9C-4E18FB441107}"/>
              </a:ext>
            </a:extLst>
          </p:cNvPr>
          <p:cNvSpPr/>
          <p:nvPr userDrawn="1"/>
        </p:nvSpPr>
        <p:spPr>
          <a:xfrm>
            <a:off x="8827666" y="4749256"/>
            <a:ext cx="1656184" cy="1656184"/>
          </a:xfrm>
          <a:prstGeom prst="ellipse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56651F90-87D8-A343-9F3F-9DCBBA9635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40539" y="5305543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62CF7CF-1CAF-4546-9B84-0B533C25F4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872667" y="5739490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3D710C-1D3D-E062-644C-6BC32BC10D86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45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03 z.B.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BEF23178-630A-874F-9CB2-FB6BFF2EE8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926" y="4616450"/>
            <a:ext cx="11614150" cy="19446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B38E91-AAE6-6643-86D1-EE5CEB74B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410" y="764619"/>
            <a:ext cx="2603500" cy="8255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EF8A3F-99D4-0E4F-A11C-D6DCB358D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926" y="1612900"/>
            <a:ext cx="11614150" cy="3284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CCC77F-9184-834F-94BB-65A77A303564}"/>
              </a:ext>
            </a:extLst>
          </p:cNvPr>
          <p:cNvSpPr/>
          <p:nvPr userDrawn="1"/>
        </p:nvSpPr>
        <p:spPr>
          <a:xfrm>
            <a:off x="0" y="1941342"/>
            <a:ext cx="12192000" cy="2675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3249612"/>
            <a:ext cx="11036300" cy="547688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mehrzeilig sein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B68C694-BBB6-1847-A5CC-ED5BB5EC0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1941342"/>
            <a:ext cx="11036300" cy="1855957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27666" y="3854450"/>
            <a:ext cx="1656184" cy="1656184"/>
          </a:xfrm>
          <a:prstGeom prst="ellipse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3544949-F749-CB48-BC8D-DCF4F8DE65FC}"/>
              </a:ext>
            </a:extLst>
          </p:cNvPr>
          <p:cNvSpPr/>
          <p:nvPr userDrawn="1"/>
        </p:nvSpPr>
        <p:spPr>
          <a:xfrm>
            <a:off x="577850" y="461645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3E6ED63-906E-E043-ABF7-0EAB54F027B8}"/>
              </a:ext>
            </a:extLst>
          </p:cNvPr>
          <p:cNvSpPr/>
          <p:nvPr userDrawn="1"/>
        </p:nvSpPr>
        <p:spPr>
          <a:xfrm>
            <a:off x="1009850" y="461645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C1BE680-5E65-2B4D-AB30-5DE75588709B}"/>
              </a:ext>
            </a:extLst>
          </p:cNvPr>
          <p:cNvSpPr/>
          <p:nvPr userDrawn="1"/>
        </p:nvSpPr>
        <p:spPr>
          <a:xfrm>
            <a:off x="1441550" y="461645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40539" y="4410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872667" y="4844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DB4638-6D3F-8FBE-7F91-760A5F545910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54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9FA98-C856-E044-BFF5-2A740457D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11036300" cy="1476375"/>
          </a:xfrm>
        </p:spPr>
        <p:txBody>
          <a:bodyPr/>
          <a:lstStyle>
            <a:lvl1pPr algn="ctr">
              <a:defRPr cap="none" baseline="0">
                <a:solidFill>
                  <a:schemeClr val="accent2">
                    <a:alpha val="69875"/>
                  </a:schemeClr>
                </a:solidFill>
              </a:defRPr>
            </a:lvl1pPr>
          </a:lstStyle>
          <a:p>
            <a:r>
              <a:rPr lang="de-DE" dirty="0"/>
              <a:t>Headline 02 Kapitelüberschrift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A781B0-9769-D341-B617-179DA74B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2692399"/>
            <a:ext cx="11036300" cy="3484563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 b="1" i="0">
                <a:solidFill>
                  <a:schemeClr val="accent5"/>
                </a:solidFill>
                <a:latin typeface="Source Sans Pro" panose="020B0503030403020204" pitchFamily="34" charset="77"/>
              </a:defRPr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E2AD197-4354-804D-A1E7-59F2E7372B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46730D-D583-C94D-B95A-27110E684F1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EBD504-B8B4-9347-9CED-32AA328E963C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974DF12-08C6-654E-9569-4C87E78C33C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2E95589-6537-4D47-84C0-55FA48CA11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3" name="Foliennummernplatzhalter 11">
            <a:extLst>
              <a:ext uri="{FF2B5EF4-FFF2-40B4-BE49-F238E27FC236}">
                <a16:creationId xmlns:a16="http://schemas.microsoft.com/office/drawing/2014/main" id="{934F5C24-478F-4341-8AB2-C3B8DAAADCE3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93E4E5B-8250-48E7-86A0-03124C1ED4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14C7F77-822B-C9F3-F0EC-5828BE6F71EB}"/>
              </a:ext>
            </a:extLst>
          </p:cNvPr>
          <p:cNvSpPr txBox="1"/>
          <p:nvPr userDrawn="1"/>
        </p:nvSpPr>
        <p:spPr>
          <a:xfrm>
            <a:off x="9398154" y="231914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mit Bild und Her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5181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518150" cy="190103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47B437D-28A8-E744-8B2C-38B3F959A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4616450"/>
            <a:ext cx="5518150" cy="828675"/>
          </a:xfrm>
        </p:spPr>
        <p:txBody>
          <a:bodyPr lIns="0" tIns="0" rIns="0" bIns="0"/>
          <a:lstStyle>
            <a:lvl1pPr marL="0" indent="0">
              <a:buFontTx/>
              <a:buNone/>
              <a:defRPr sz="2400" b="1" i="0">
                <a:solidFill>
                  <a:schemeClr val="accent5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524668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EC40868-FCD5-CE4C-B669-67310C7F37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5D844AD-7FE7-7C4B-ABC7-62D1AFD61512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36159AA-0883-E040-B04F-0956C54F2AF6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D9E1E49-C4A6-ED46-A5AD-D3CAAFA0BB8B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FBA6DC7-BF94-48AA-8460-D93B036698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3" name="Foliennummernplatzhalter 11">
            <a:extLst>
              <a:ext uri="{FF2B5EF4-FFF2-40B4-BE49-F238E27FC236}">
                <a16:creationId xmlns:a16="http://schemas.microsoft.com/office/drawing/2014/main" id="{B01C9A59-950A-4DEF-A536-2C1DBF8356C0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AEDFA0C-2E95-4249-82B2-632B5E753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, Texte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502172"/>
            <a:ext cx="5314950" cy="4708128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37798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737100"/>
            <a:ext cx="5518150" cy="14859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Bildunterschrift</a:t>
            </a:r>
          </a:p>
          <a:p>
            <a:pPr lvl="1"/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A25D584-1671-5444-81B4-DC10487C32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166127-8F6F-3747-9D2E-9343E79C6AAB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8ECD78C-D996-2C49-9E17-07F0B3247BE9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7959A54-9950-1B43-817C-EE295E98FAAB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8D0AD654-8EEA-470E-AC89-8552940BB5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3" name="Foliennummernplatzhalter 11">
            <a:extLst>
              <a:ext uri="{FF2B5EF4-FFF2-40B4-BE49-F238E27FC236}">
                <a16:creationId xmlns:a16="http://schemas.microsoft.com/office/drawing/2014/main" id="{BFB1A686-F9A8-464B-A05C-73FD48B605EF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939512-455D-41B3-9A15-5757B3582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EB4123-4516-6458-3D4E-0B264FFCA96A}"/>
              </a:ext>
            </a:extLst>
          </p:cNvPr>
          <p:cNvSpPr txBox="1"/>
          <p:nvPr userDrawn="1"/>
        </p:nvSpPr>
        <p:spPr>
          <a:xfrm>
            <a:off x="9398154" y="231914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7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, Aufzählung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EA8D11C-DAF2-994C-8FA2-681908273A2A}"/>
              </a:ext>
            </a:extLst>
          </p:cNvPr>
          <p:cNvSpPr/>
          <p:nvPr userDrawn="1"/>
        </p:nvSpPr>
        <p:spPr>
          <a:xfrm>
            <a:off x="6096000" y="836613"/>
            <a:ext cx="5518150" cy="493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de-DE" dirty="0"/>
              <a:t>Headline 2 mit Minuskeln blau 16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650" y="4616450"/>
            <a:ext cx="4743450" cy="920750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00" b="0" i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Grafikunterschrift</a:t>
            </a:r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C2F7728-3828-E148-8689-E032CF69B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5327650" cy="45847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1600"/>
            </a:lvl1pPr>
            <a:lvl2pPr marL="342900" indent="-342900">
              <a:lnSpc>
                <a:spcPts val="2500"/>
              </a:lnSpc>
              <a:buFont typeface="+mj-lt"/>
              <a:buAutoNum type="arabicPeriod"/>
              <a:tabLst/>
              <a:defRPr sz="1600" b="1" i="0">
                <a:latin typeface="Source Sans Pro Semibold" panose="020B0503030403020204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iagrammplatzhalter 12">
            <a:extLst>
              <a:ext uri="{FF2B5EF4-FFF2-40B4-BE49-F238E27FC236}">
                <a16:creationId xmlns:a16="http://schemas.microsoft.com/office/drawing/2014/main" id="{D940472C-04D3-C542-AA05-7E986A7A905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38900" y="1663700"/>
            <a:ext cx="4775200" cy="2730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FC399EE-FEF3-4B4E-BD82-85157F5349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7950" y="1136650"/>
            <a:ext cx="4743450" cy="336550"/>
          </a:xfr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i="0"/>
            </a:lvl2pPr>
          </a:lstStyle>
          <a:p>
            <a:pPr lvl="0"/>
            <a:r>
              <a:rPr lang="de-DE" dirty="0"/>
              <a:t>HEADLINE DIAGRAMM</a:t>
            </a:r>
          </a:p>
          <a:p>
            <a:pPr lvl="1"/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A2C33FF2-865D-9D40-A3B2-4DA66009A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B29E17F-F786-DA46-892D-9AC9057EFBEC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8A19D77-AAFF-8B4C-A56A-219924348047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1AF1682-6FCF-B24A-88D5-A567401A8E4A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C867531C-1840-48DB-9725-42BE371E956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8" name="Foliennummernplatzhalter 11">
            <a:extLst>
              <a:ext uri="{FF2B5EF4-FFF2-40B4-BE49-F238E27FC236}">
                <a16:creationId xmlns:a16="http://schemas.microsoft.com/office/drawing/2014/main" id="{A2F92D8B-11D6-4CE3-9144-1D5D6008DEA8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2ACEFA0-62B9-4775-B0CC-1EFE86A8C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2F37F80-8E6C-31F8-4A40-A64C4A3328BA}"/>
              </a:ext>
            </a:extLst>
          </p:cNvPr>
          <p:cNvSpPr txBox="1"/>
          <p:nvPr userDrawn="1"/>
        </p:nvSpPr>
        <p:spPr>
          <a:xfrm>
            <a:off x="9398154" y="231914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de-DE" dirty="0"/>
              <a:t>Headline 2 mit Minuskeln 16 PT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5EA07E5-A9A7-0441-BACA-1C7D4DD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3403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812D9D2-1609-244F-BA78-890B029A8E3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489472"/>
            <a:ext cx="55181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3787775"/>
            <a:ext cx="535940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1" name="Bildplatzhalter 9">
            <a:extLst>
              <a:ext uri="{FF2B5EF4-FFF2-40B4-BE49-F238E27FC236}">
                <a16:creationId xmlns:a16="http://schemas.microsoft.com/office/drawing/2014/main" id="{EAD8A5D9-3277-4B43-BDFE-7A137AA6DC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787775"/>
            <a:ext cx="551815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3750731-1FE8-2145-BCB0-17004C481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CEBBC38-EF7B-F448-AB72-6B21CE4927F6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172F898-CDD2-EB46-935F-1A01F396635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84A07B7-25E7-A147-A6FE-B58A3B5D85F6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6911299D-57C4-48C5-8B2E-2ADB5BE1EEB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BFF68FFA-1044-4E9F-8356-97B6F0E329F9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E258A15-D87F-4778-A194-3C5F2B995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57B5FA0-7F1F-638F-89D8-52CC8F79FEF9}"/>
              </a:ext>
            </a:extLst>
          </p:cNvPr>
          <p:cNvSpPr txBox="1"/>
          <p:nvPr userDrawn="1"/>
        </p:nvSpPr>
        <p:spPr>
          <a:xfrm>
            <a:off x="9398154" y="231914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1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osses Foto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836613"/>
            <a:ext cx="11036300" cy="49323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BECBC40-12B4-6544-9137-FC724FA0D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482" y="5892800"/>
            <a:ext cx="11036300" cy="3937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HL FOTO Hier eine Bildunterschrift 16 PT</a:t>
            </a:r>
          </a:p>
          <a:p>
            <a:pPr lvl="1"/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C11A70-984F-604F-A0EF-DD019FBD9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8C26B1F-6643-5D4B-9331-A6AF47F302BF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E5AE330-4793-1247-A8B2-0502F6C0C372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B5D097C-8800-2843-8D1C-E802969F5417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F2A7931-4B8D-4FA0-B0B0-05D8F7315E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695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1" name="Foliennummernplatzhalter 11">
            <a:extLst>
              <a:ext uri="{FF2B5EF4-FFF2-40B4-BE49-F238E27FC236}">
                <a16:creationId xmlns:a16="http://schemas.microsoft.com/office/drawing/2014/main" id="{47EF36CD-9CB8-453C-8BD8-2E830C36A0DA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89F8082-7472-4054-BF27-BE3C2C9D6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726" y="6273604"/>
            <a:ext cx="1569582" cy="4976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5E6B5EE-52D4-5F52-5E52-753FF1170126}"/>
              </a:ext>
            </a:extLst>
          </p:cNvPr>
          <p:cNvSpPr txBox="1"/>
          <p:nvPr userDrawn="1"/>
        </p:nvSpPr>
        <p:spPr>
          <a:xfrm>
            <a:off x="9398154" y="231914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4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51980-83CB-1643-BA70-568A796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B9FB86-B7F2-0B45-90CD-EF690A68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F44F69-732F-B74F-945A-CBDADE82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6CAF-1EA1-423C-8058-649BCDB34A0D}" type="datetime1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C750C6-0F28-DD4E-ABB0-AE06DA556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230171-9C22-6342-A988-40172D895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F1E7-7728-684B-896D-8CFDB8DC33E7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E64365-23B6-AE43-A8B0-AA3407368BBC}"/>
              </a:ext>
            </a:extLst>
          </p:cNvPr>
          <p:cNvSpPr txBox="1"/>
          <p:nvPr userDrawn="1"/>
        </p:nvSpPr>
        <p:spPr>
          <a:xfrm>
            <a:off x="509155" y="1880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2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61" r:id="rId3"/>
    <p:sldLayoutId id="2147483650" r:id="rId4"/>
    <p:sldLayoutId id="2147483651" r:id="rId5"/>
    <p:sldLayoutId id="2147483662" r:id="rId6"/>
    <p:sldLayoutId id="2147483663" r:id="rId7"/>
    <p:sldLayoutId id="2147483664" r:id="rId8"/>
    <p:sldLayoutId id="214748366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457" userDrawn="1">
          <p15:clr>
            <a:srgbClr val="F26B43"/>
          </p15:clr>
        </p15:guide>
        <p15:guide id="4" orient="horz" pos="2183" userDrawn="1">
          <p15:clr>
            <a:srgbClr val="F26B43"/>
          </p15:clr>
        </p15:guide>
        <p15:guide id="5" orient="horz" pos="2908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pos="182" userDrawn="1">
          <p15:clr>
            <a:srgbClr val="F26B43"/>
          </p15:clr>
        </p15:guide>
        <p15:guide id="9" pos="7498" userDrawn="1">
          <p15:clr>
            <a:srgbClr val="F26B43"/>
          </p15:clr>
        </p15:guide>
        <p15:guide id="10" pos="7316" userDrawn="1">
          <p15:clr>
            <a:srgbClr val="F26B43"/>
          </p15:clr>
        </p15:guide>
        <p15:guide id="11" pos="3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4DB40-66B4-764A-863A-A04AF3385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50" y="2312989"/>
            <a:ext cx="7905750" cy="909896"/>
          </a:xfrm>
        </p:spPr>
        <p:txBody>
          <a:bodyPr>
            <a:noAutofit/>
          </a:bodyPr>
          <a:lstStyle/>
          <a:p>
            <a:r>
              <a:rPr lang="en-US" sz="3200" dirty="0" err="1"/>
              <a:t>AreaDetector</a:t>
            </a:r>
            <a:r>
              <a:rPr lang="en-US" sz="3200" dirty="0"/>
              <a:t> Gaussian Fitting Plugin for Robust Beam Characterization and Alignment Support</a:t>
            </a:r>
            <a:endParaRPr lang="de-DE" sz="32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AEC944-1D7E-344E-A10A-A3BEBA3CD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Luca Porzio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9C0AD8-758C-104A-AA8D-E601C6C781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486283">
            <a:off x="8955079" y="5100307"/>
            <a:ext cx="1386591" cy="5308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EPICS Collaboration Meeting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A7970B-4338-0A4A-A30B-19F0C0B22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486283">
            <a:off x="8879548" y="5718564"/>
            <a:ext cx="1386591" cy="422198"/>
          </a:xfrm>
        </p:spPr>
        <p:txBody>
          <a:bodyPr>
            <a:normAutofit/>
          </a:bodyPr>
          <a:lstStyle/>
          <a:p>
            <a:r>
              <a:rPr lang="en-US" dirty="0"/>
              <a:t>ENS Paris-</a:t>
            </a:r>
            <a:r>
              <a:rPr lang="en-US" dirty="0" err="1"/>
              <a:t>Saclay</a:t>
            </a:r>
            <a:r>
              <a:rPr lang="en-US" dirty="0"/>
              <a:t> Spring 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6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557C-3BDD-D5E6-0E73-A4D32EAD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tests developments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25DCC-4068-20B8-67FA-8EE0FD4A1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1"/>
            <a:ext cx="4515443" cy="42424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to </a:t>
            </a:r>
            <a:r>
              <a:rPr lang="en-US" b="1" i="1" dirty="0"/>
              <a:t>Voigt-like </a:t>
            </a:r>
            <a:r>
              <a:rPr lang="en-US" dirty="0"/>
              <a:t>beams.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Kalman Filter Integration</a:t>
            </a:r>
            <a:r>
              <a:rPr lang="en-US" dirty="0"/>
              <a:t>: Ceres provides per‑frame Gaussian fits and local curvature (Hessian), the Kalman filter turns those into a temporally consistent state with predictive priors and uncertainties.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AI &amp; Flying Bayesian Optimization</a:t>
            </a:r>
            <a:r>
              <a:rPr lang="en-US" dirty="0"/>
              <a:t>: Acting as the high-speed “</a:t>
            </a:r>
            <a:r>
              <a:rPr lang="en-US" i="1" dirty="0"/>
              <a:t>reward function</a:t>
            </a:r>
            <a:r>
              <a:rPr lang="en-US" dirty="0"/>
              <a:t>” evaluator. Autonomous agents can adjust mirror benders and pitch/roll, using the real-time </a:t>
            </a:r>
            <a:r>
              <a:rPr lang="en-US" dirty="0" err="1"/>
              <a:t>σx,σy</a:t>
            </a:r>
            <a:r>
              <a:rPr lang="en-US" dirty="0"/>
              <a:t>, and NRMSE from this plugin to optimize the beamline completely hands-free.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4C97C2-0276-EBEA-C279-F0090F35C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D481D9-BA83-620D-7B39-32B845B573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Vorname Nachname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5ED369-CBA0-5B2A-BD2D-6B09E93AB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66" y="851798"/>
            <a:ext cx="6400529" cy="46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460C68-0D5E-F42D-87DE-9F3CD7E4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C5ED3D-1FC8-EEB7-55DD-CDF096B5A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49" y="1489472"/>
            <a:ext cx="7596091" cy="3321868"/>
          </a:xfrm>
        </p:spPr>
        <p:txBody>
          <a:bodyPr/>
          <a:lstStyle/>
          <a:p>
            <a:r>
              <a:rPr lang="en-US" b="1" dirty="0"/>
              <a:t>While </a:t>
            </a:r>
            <a:r>
              <a:rPr lang="en-US" b="1" dirty="0" err="1"/>
              <a:t>areaDetector</a:t>
            </a:r>
            <a:r>
              <a:rPr lang="en-US" b="1" dirty="0"/>
              <a:t> is the standard for DAQ, it currently lacks a robust, built-in way to perform true nonlinear curve fitting.</a:t>
            </a:r>
          </a:p>
          <a:p>
            <a:r>
              <a:rPr lang="en-US" dirty="0"/>
              <a:t>Doing the fit outside of EPICS introduces challenges on </a:t>
            </a:r>
            <a:r>
              <a:rPr lang="en-US" b="1" dirty="0"/>
              <a:t>synchronization</a:t>
            </a:r>
            <a:r>
              <a:rPr lang="en-US" dirty="0"/>
              <a:t> and </a:t>
            </a:r>
            <a:r>
              <a:rPr lang="en-US" b="1" dirty="0"/>
              <a:t>timestamping</a:t>
            </a:r>
            <a:r>
              <a:rPr lang="en-US" dirty="0"/>
              <a:t> as well as increasing the </a:t>
            </a:r>
            <a:r>
              <a:rPr lang="en-US" b="1" dirty="0"/>
              <a:t>system complexity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9907A-FEF0-9D56-9C1F-4CE94E2DF3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6" name="Picture 8" descr="Beam diagnostic of synchrotron radiation using ICCD cameras">
            <a:extLst>
              <a:ext uri="{FF2B5EF4-FFF2-40B4-BE49-F238E27FC236}">
                <a16:creationId xmlns:a16="http://schemas.microsoft.com/office/drawing/2014/main" id="{2E56C68A-23C4-65B2-558A-80CE7037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17" y="3374559"/>
            <a:ext cx="5181546" cy="24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pplication of an emittance adapter to increase photon flux density on a  synchrotron radiation beam line | Phys. Rev. Accel. Beams">
            <a:extLst>
              <a:ext uri="{FF2B5EF4-FFF2-40B4-BE49-F238E27FC236}">
                <a16:creationId xmlns:a16="http://schemas.microsoft.com/office/drawing/2014/main" id="{43AC0EC1-4D35-634E-8AB4-8C3F4A4E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1" y="1162486"/>
            <a:ext cx="3447856" cy="48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6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0B106-3915-A9A0-471D-CA268F9E5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019D97-88B8-58F1-9CA6-B20BE905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596D5-26C9-4D29-AFED-2937EEC5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7572238" cy="3321868"/>
          </a:xfrm>
        </p:spPr>
        <p:txBody>
          <a:bodyPr/>
          <a:lstStyle/>
          <a:p>
            <a:r>
              <a:rPr lang="en-US" b="1" dirty="0"/>
              <a:t>While </a:t>
            </a:r>
            <a:r>
              <a:rPr lang="en-US" b="1" dirty="0" err="1"/>
              <a:t>areaDetector</a:t>
            </a:r>
            <a:r>
              <a:rPr lang="en-US" b="1" dirty="0"/>
              <a:t> is the standard for DAQ, it currently lacks a robust, built-in way to perform true nonlinear curve fitting.</a:t>
            </a:r>
          </a:p>
          <a:p>
            <a:r>
              <a:rPr lang="en-US" dirty="0"/>
              <a:t>Doing the fit outside of EPICS introduces challenges on </a:t>
            </a:r>
            <a:r>
              <a:rPr lang="en-US" b="1" dirty="0"/>
              <a:t>synchronization</a:t>
            </a:r>
            <a:r>
              <a:rPr lang="en-US" dirty="0"/>
              <a:t> and </a:t>
            </a:r>
            <a:r>
              <a:rPr lang="en-US" b="1" dirty="0"/>
              <a:t>timestamping</a:t>
            </a:r>
            <a:r>
              <a:rPr lang="en-US" dirty="0"/>
              <a:t> as well as increasing the </a:t>
            </a:r>
            <a:r>
              <a:rPr lang="en-US" b="1" dirty="0"/>
              <a:t>system complexity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C915C7-45EC-C30F-C2C9-348A15B642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 descr="New badge Images - Free Download on Freepik">
            <a:extLst>
              <a:ext uri="{FF2B5EF4-FFF2-40B4-BE49-F238E27FC236}">
                <a16:creationId xmlns:a16="http://schemas.microsoft.com/office/drawing/2014/main" id="{199E96F4-6F06-34FC-7B1E-B7C5AF8E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80" y="3658407"/>
            <a:ext cx="1221258" cy="1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pecial offer badges discount sticker | Premium Vector">
            <a:extLst>
              <a:ext uri="{FF2B5EF4-FFF2-40B4-BE49-F238E27FC236}">
                <a16:creationId xmlns:a16="http://schemas.microsoft.com/office/drawing/2014/main" id="{737CACD9-31FD-CE10-4B7C-75E30A27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91" y="3658407"/>
            <a:ext cx="1221258" cy="1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449587-776F-0E67-8854-E2E91CF01F42}"/>
              </a:ext>
            </a:extLst>
          </p:cNvPr>
          <p:cNvSpPr txBox="1">
            <a:spLocks/>
          </p:cNvSpPr>
          <p:nvPr/>
        </p:nvSpPr>
        <p:spPr>
          <a:xfrm>
            <a:off x="4683249" y="4129479"/>
            <a:ext cx="3857653" cy="13637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u="sng" dirty="0" err="1">
                <a:solidFill>
                  <a:srgbClr val="FE0000"/>
                </a:solidFill>
              </a:rPr>
              <a:t>NDPluginGaussianFit</a:t>
            </a:r>
            <a:endParaRPr lang="de-DE" sz="2400" b="1" i="1" u="sng" dirty="0">
              <a:solidFill>
                <a:srgbClr val="F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9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DB84-8708-E72F-11C7-A0885F3D9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43DB11-94C2-6B55-69D3-AD1ACDA2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&amp; core features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46B34B-C30C-3A3F-2D5A-B105F4B75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1"/>
            <a:ext cx="5208960" cy="4757905"/>
          </a:xfrm>
        </p:spPr>
        <p:txBody>
          <a:bodyPr/>
          <a:lstStyle/>
          <a:p>
            <a:r>
              <a:rPr lang="en-US" b="1" dirty="0"/>
              <a:t>Ceres Solver (Google) </a:t>
            </a:r>
            <a:r>
              <a:rPr lang="en-US" dirty="0"/>
              <a:t>– Used on Google Maps, Android Camera, Project Tango – Released under </a:t>
            </a:r>
            <a:r>
              <a:rPr lang="en-US" i="1" dirty="0"/>
              <a:t>Apache 2.0 </a:t>
            </a:r>
            <a:r>
              <a:rPr lang="en-US" dirty="0"/>
              <a:t>License .</a:t>
            </a:r>
          </a:p>
          <a:p>
            <a:r>
              <a:rPr lang="de-DE" dirty="0"/>
              <a:t>Additional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Data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Sparsification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thresholding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Robust Loss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Function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resilience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outliers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N-1 frame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tracking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closed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-loop)</a:t>
            </a:r>
          </a:p>
          <a:p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3CC3E7-5CF4-6C7B-E3C3-824350E38C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944B8-068F-AD8B-A567-AC1F5942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192" y="1646766"/>
            <a:ext cx="4902201" cy="32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C3E7-D908-E44F-282C-F4CF740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90E5DB-2453-8597-9079-0E3F6DEB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&amp; core features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A4F148-A74B-FE38-0989-B8676111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1"/>
            <a:ext cx="5208960" cy="4757905"/>
          </a:xfrm>
        </p:spPr>
        <p:txBody>
          <a:bodyPr/>
          <a:lstStyle/>
          <a:p>
            <a:r>
              <a:rPr lang="en-US" b="1" dirty="0"/>
              <a:t>Ceres Solver (Google) </a:t>
            </a:r>
            <a:r>
              <a:rPr lang="en-US" dirty="0"/>
              <a:t>– Used on Google Maps, Android Camera, Project Tango - Released under </a:t>
            </a:r>
            <a:r>
              <a:rPr lang="en-US" i="1" dirty="0"/>
              <a:t>Apache 2.0 </a:t>
            </a:r>
            <a:r>
              <a:rPr lang="en-US" dirty="0"/>
              <a:t>License</a:t>
            </a:r>
          </a:p>
          <a:p>
            <a:r>
              <a:rPr lang="de-DE" dirty="0"/>
              <a:t>Additional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i="1" dirty="0"/>
              <a:t>Data </a:t>
            </a:r>
            <a:r>
              <a:rPr lang="de-DE" b="1" i="1" dirty="0" err="1"/>
              <a:t>Sparsification</a:t>
            </a:r>
            <a:r>
              <a:rPr lang="de-DE" b="1" i="1" dirty="0"/>
              <a:t> (</a:t>
            </a:r>
            <a:r>
              <a:rPr lang="de-DE" b="1" i="1" dirty="0" err="1"/>
              <a:t>thresholding</a:t>
            </a:r>
            <a:r>
              <a:rPr lang="de-DE" b="1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Robust Loss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Function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resilience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outliers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N-1 frame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tracking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closed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-loop)</a:t>
            </a:r>
          </a:p>
          <a:p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AA5FE3-BF2E-DAFE-AFB7-66B456F18A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Sparsification">
            <a:extLst>
              <a:ext uri="{FF2B5EF4-FFF2-40B4-BE49-F238E27FC236}">
                <a16:creationId xmlns:a16="http://schemas.microsoft.com/office/drawing/2014/main" id="{98350840-91B6-FF2E-2FCC-40F9C2971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1"/>
          <a:stretch>
            <a:fillRect/>
          </a:stretch>
        </p:blipFill>
        <p:spPr bwMode="auto">
          <a:xfrm>
            <a:off x="4802736" y="2030251"/>
            <a:ext cx="6708865" cy="35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13C7B-4A7A-4092-FD67-A50B86B00715}"/>
              </a:ext>
            </a:extLst>
          </p:cNvPr>
          <p:cNvSpPr txBox="1"/>
          <p:nvPr/>
        </p:nvSpPr>
        <p:spPr>
          <a:xfrm>
            <a:off x="5786810" y="5616174"/>
            <a:ext cx="1232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Dense</a:t>
            </a:r>
            <a:br>
              <a:rPr lang="en-US" sz="1050" dirty="0"/>
            </a:br>
            <a:r>
              <a:rPr lang="en-US" sz="1050" dirty="0"/>
              <a:t>(40.000px)</a:t>
            </a:r>
            <a:endParaRPr lang="de-DE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8EDC4-01D0-4EA1-CD03-E0B1A4121324}"/>
              </a:ext>
            </a:extLst>
          </p:cNvPr>
          <p:cNvSpPr txBox="1"/>
          <p:nvPr/>
        </p:nvSpPr>
        <p:spPr>
          <a:xfrm>
            <a:off x="9513764" y="5535383"/>
            <a:ext cx="1232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Sparse </a:t>
            </a:r>
            <a:br>
              <a:rPr lang="en-US" sz="1050" dirty="0"/>
            </a:br>
            <a:r>
              <a:rPr lang="en-US" sz="1050" dirty="0"/>
              <a:t>(5.000px)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95021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FD39-82C8-9931-EDA0-630EA1503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C192BC-5815-AD08-2843-44CD9F0E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&amp; core features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32C76C-1CAB-BFFF-B6CA-492A7F0BF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1"/>
            <a:ext cx="5208960" cy="4757905"/>
          </a:xfrm>
        </p:spPr>
        <p:txBody>
          <a:bodyPr/>
          <a:lstStyle/>
          <a:p>
            <a:r>
              <a:rPr lang="en-US" b="1" dirty="0"/>
              <a:t>Ceres Solver (Google) </a:t>
            </a:r>
            <a:r>
              <a:rPr lang="en-US" dirty="0"/>
              <a:t>– Used on Google Maps, Android Camera, Project Tango - Released under </a:t>
            </a:r>
            <a:r>
              <a:rPr lang="en-US" i="1" dirty="0"/>
              <a:t>Apache 2.0 </a:t>
            </a:r>
            <a:r>
              <a:rPr lang="en-US" dirty="0"/>
              <a:t>License</a:t>
            </a:r>
          </a:p>
          <a:p>
            <a:r>
              <a:rPr lang="de-DE" dirty="0"/>
              <a:t>Additional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Data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Sparsification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thresholding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i="1" dirty="0"/>
              <a:t>Robust Loss </a:t>
            </a:r>
            <a:r>
              <a:rPr lang="de-DE" b="1" i="1" dirty="0" err="1"/>
              <a:t>Function</a:t>
            </a:r>
            <a:r>
              <a:rPr lang="de-DE" b="1" i="1" dirty="0"/>
              <a:t> (</a:t>
            </a:r>
            <a:r>
              <a:rPr lang="de-DE" b="1" i="1" dirty="0" err="1"/>
              <a:t>resilience</a:t>
            </a:r>
            <a:r>
              <a:rPr lang="de-DE" b="1" i="1" dirty="0"/>
              <a:t> </a:t>
            </a:r>
            <a:r>
              <a:rPr lang="de-DE" b="1" i="1" dirty="0" err="1"/>
              <a:t>to</a:t>
            </a:r>
            <a:r>
              <a:rPr lang="de-DE" b="1" i="1" dirty="0"/>
              <a:t> </a:t>
            </a:r>
            <a:r>
              <a:rPr lang="de-DE" b="1" i="1" dirty="0" err="1"/>
              <a:t>outliers</a:t>
            </a:r>
            <a:r>
              <a:rPr lang="de-DE" b="1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N-1 frame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tracking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closed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-loop)</a:t>
            </a:r>
          </a:p>
          <a:p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872C15-11CA-7318-AFE3-D8CA7518E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Robust Fit">
            <a:extLst>
              <a:ext uri="{FF2B5EF4-FFF2-40B4-BE49-F238E27FC236}">
                <a16:creationId xmlns:a16="http://schemas.microsoft.com/office/drawing/2014/main" id="{524896C7-EF31-1052-1838-F2FB38C3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41" y="1617248"/>
            <a:ext cx="6922509" cy="46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D9AC7-6CE1-C153-83F3-B11ED53513B8}"/>
              </a:ext>
            </a:extLst>
          </p:cNvPr>
          <p:cNvSpPr/>
          <p:nvPr/>
        </p:nvSpPr>
        <p:spPr>
          <a:xfrm>
            <a:off x="9734550" y="1957388"/>
            <a:ext cx="640556" cy="10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E597AA-F65F-18AA-0A92-C1F61C59B919}"/>
              </a:ext>
            </a:extLst>
          </p:cNvPr>
          <p:cNvSpPr/>
          <p:nvPr/>
        </p:nvSpPr>
        <p:spPr>
          <a:xfrm>
            <a:off x="10297682" y="2194702"/>
            <a:ext cx="1044212" cy="24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01493-A0A7-0993-BA25-DC9CB0DB5A4A}"/>
              </a:ext>
            </a:extLst>
          </p:cNvPr>
          <p:cNvSpPr/>
          <p:nvPr/>
        </p:nvSpPr>
        <p:spPr>
          <a:xfrm>
            <a:off x="9503320" y="2268351"/>
            <a:ext cx="1044212" cy="1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79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6F720-F0A0-733F-DBDE-A6E12A798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6C9F6B-6109-4A68-D965-4624015E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&amp; core features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5B3934-9864-0138-10A8-E70A0FF93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1"/>
            <a:ext cx="5208960" cy="4757905"/>
          </a:xfrm>
        </p:spPr>
        <p:txBody>
          <a:bodyPr/>
          <a:lstStyle/>
          <a:p>
            <a:r>
              <a:rPr lang="en-US" b="1" dirty="0"/>
              <a:t>Ceres Solver (Google) </a:t>
            </a:r>
            <a:r>
              <a:rPr lang="en-US" dirty="0"/>
              <a:t>– Used on Google Maps, Android Camera, Project Tango - Released under </a:t>
            </a:r>
            <a:r>
              <a:rPr lang="en-US" i="1" dirty="0"/>
              <a:t>Apache 2.0 </a:t>
            </a:r>
            <a:r>
              <a:rPr lang="en-US" dirty="0"/>
              <a:t>License </a:t>
            </a:r>
          </a:p>
          <a:p>
            <a:r>
              <a:rPr lang="de-DE" dirty="0"/>
              <a:t>Additional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Data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Sparsification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thresholding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Robust Loss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Function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resilience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outliers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i="1" dirty="0"/>
              <a:t>N-1 frame </a:t>
            </a:r>
            <a:r>
              <a:rPr lang="de-DE" b="1" i="1" dirty="0" err="1"/>
              <a:t>tracking</a:t>
            </a:r>
            <a:r>
              <a:rPr lang="de-DE" b="1" i="1" dirty="0"/>
              <a:t> (</a:t>
            </a:r>
            <a:r>
              <a:rPr lang="de-DE" b="1" i="1" dirty="0" err="1"/>
              <a:t>closed</a:t>
            </a:r>
            <a:r>
              <a:rPr lang="de-DE" b="1" i="1" dirty="0"/>
              <a:t>-loop)</a:t>
            </a:r>
          </a:p>
          <a:p>
            <a:endParaRPr lang="de-DE" dirty="0"/>
          </a:p>
          <a:p>
            <a:r>
              <a:rPr lang="de-DE" dirty="0"/>
              <a:t>Performances: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300</a:t>
            </a:r>
            <a:r>
              <a:rPr lang="en-US" sz="1200" i="1" dirty="0"/>
              <a:t>px</a:t>
            </a:r>
            <a:r>
              <a:rPr lang="en-US" i="1" dirty="0"/>
              <a:t> x 200</a:t>
            </a:r>
            <a:r>
              <a:rPr lang="en-US" sz="1200" i="1" dirty="0"/>
              <a:t>px</a:t>
            </a:r>
            <a:r>
              <a:rPr lang="en-US" i="1" dirty="0"/>
              <a:t> uint8  - </a:t>
            </a:r>
            <a:r>
              <a:rPr lang="en-US" b="1" dirty="0"/>
              <a:t>40ms</a:t>
            </a:r>
            <a:r>
              <a:rPr lang="en-US" dirty="0"/>
              <a:t> in closed-loop (total plugin execution time)</a:t>
            </a:r>
            <a:br>
              <a:rPr lang="en-US" dirty="0"/>
            </a:br>
            <a:r>
              <a:rPr lang="en-US" dirty="0"/>
              <a:t>i9-12900K @ 5.2 GHz – 8 threads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1B2033-49B8-284F-B211-1B54DA8D62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D3F5-7726-0E8E-CEF7-7CCBFE160328}"/>
              </a:ext>
            </a:extLst>
          </p:cNvPr>
          <p:cNvSpPr/>
          <p:nvPr/>
        </p:nvSpPr>
        <p:spPr>
          <a:xfrm>
            <a:off x="9734550" y="1957388"/>
            <a:ext cx="640556" cy="10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3C85B-9636-7C8C-7F8F-B159B6D6D164}"/>
              </a:ext>
            </a:extLst>
          </p:cNvPr>
          <p:cNvSpPr/>
          <p:nvPr/>
        </p:nvSpPr>
        <p:spPr>
          <a:xfrm>
            <a:off x="10375106" y="1871978"/>
            <a:ext cx="966788" cy="24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007B86-D77C-D735-0190-08184E7D2770}"/>
              </a:ext>
            </a:extLst>
          </p:cNvPr>
          <p:cNvSpPr/>
          <p:nvPr/>
        </p:nvSpPr>
        <p:spPr>
          <a:xfrm>
            <a:off x="5400483" y="2945718"/>
            <a:ext cx="1004709" cy="5645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Frame N</a:t>
            </a:r>
            <a:endParaRPr lang="de-DE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E5507-5368-5F71-7C07-0D9030CE65E4}"/>
              </a:ext>
            </a:extLst>
          </p:cNvPr>
          <p:cNvSpPr/>
          <p:nvPr/>
        </p:nvSpPr>
        <p:spPr>
          <a:xfrm>
            <a:off x="6817087" y="2945718"/>
            <a:ext cx="1004709" cy="5645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Apply Initial Guesses</a:t>
            </a:r>
            <a:endParaRPr lang="de-DE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F51C5-32CF-C091-D99E-AF25010E1D18}"/>
              </a:ext>
            </a:extLst>
          </p:cNvPr>
          <p:cNvSpPr/>
          <p:nvPr/>
        </p:nvSpPr>
        <p:spPr>
          <a:xfrm>
            <a:off x="8233691" y="2945718"/>
            <a:ext cx="1004709" cy="5645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Nonlinear Solver</a:t>
            </a:r>
            <a:endParaRPr lang="de-DE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CF46-3EF0-7A4E-20AA-442E5BC08992}"/>
              </a:ext>
            </a:extLst>
          </p:cNvPr>
          <p:cNvSpPr/>
          <p:nvPr/>
        </p:nvSpPr>
        <p:spPr>
          <a:xfrm>
            <a:off x="9650295" y="2945717"/>
            <a:ext cx="1004709" cy="5645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Fitted Parameters</a:t>
            </a:r>
            <a:endParaRPr lang="de-DE" sz="1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3789C5-B7FB-D2E0-AC4F-5B7A409C7775}"/>
              </a:ext>
            </a:extLst>
          </p:cNvPr>
          <p:cNvCxnSpPr>
            <a:stCxn id="2" idx="3"/>
            <a:endCxn id="5" idx="1"/>
          </p:cNvCxnSpPr>
          <p:nvPr/>
        </p:nvCxnSpPr>
        <p:spPr>
          <a:xfrm>
            <a:off x="6405192" y="3228016"/>
            <a:ext cx="4118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83AF6B-B4A9-EC62-168B-8B9C4D25222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7821796" y="3228016"/>
            <a:ext cx="4118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F87DCC-20EC-FFA0-0F5F-DB8805F812BD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9238400" y="3228015"/>
            <a:ext cx="411895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FB283FF-677D-406C-5D42-5826470846A4}"/>
              </a:ext>
            </a:extLst>
          </p:cNvPr>
          <p:cNvCxnSpPr>
            <a:stCxn id="9" idx="3"/>
            <a:endCxn id="5" idx="2"/>
          </p:cNvCxnSpPr>
          <p:nvPr/>
        </p:nvCxnSpPr>
        <p:spPr>
          <a:xfrm flipH="1">
            <a:off x="7319442" y="3228015"/>
            <a:ext cx="3335562" cy="282298"/>
          </a:xfrm>
          <a:prstGeom prst="bentConnector4">
            <a:avLst>
              <a:gd name="adj1" fmla="val -6853"/>
              <a:gd name="adj2" fmla="val 41576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CD6252-6ADF-192C-46AF-79BBA45A39F1}"/>
              </a:ext>
            </a:extLst>
          </p:cNvPr>
          <p:cNvCxnSpPr>
            <a:stCxn id="9" idx="3"/>
          </p:cNvCxnSpPr>
          <p:nvPr/>
        </p:nvCxnSpPr>
        <p:spPr>
          <a:xfrm>
            <a:off x="10655004" y="3228015"/>
            <a:ext cx="74738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74159E0-6CD9-430F-3B55-2D0D8F595B05}"/>
              </a:ext>
            </a:extLst>
          </p:cNvPr>
          <p:cNvSpPr txBox="1"/>
          <p:nvPr/>
        </p:nvSpPr>
        <p:spPr>
          <a:xfrm>
            <a:off x="5978526" y="2389071"/>
            <a:ext cx="2681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At N = 0 you can use moments from </a:t>
            </a:r>
            <a:r>
              <a:rPr lang="en-US" sz="1050" i="1" dirty="0" err="1"/>
              <a:t>NDPluginStats</a:t>
            </a:r>
            <a:r>
              <a:rPr lang="en-US" sz="1050" dirty="0"/>
              <a:t> for Initial Guesses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02154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709D9-D32B-3E1A-90CA-2D6E780CA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8321CB-5565-5AB5-D048-59142234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836613"/>
            <a:ext cx="6258671" cy="446087"/>
          </a:xfrm>
        </p:spPr>
        <p:txBody>
          <a:bodyPr/>
          <a:lstStyle/>
          <a:p>
            <a:r>
              <a:rPr lang="en-US" dirty="0"/>
              <a:t>Use Cases – Beam/Optics characterization &amp; alignment support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835E7BD3-0D5C-0404-6C38-9A1A74359B7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7850" y="1489472"/>
                <a:ext cx="5694076" cy="4644628"/>
              </a:xfrm>
            </p:spPr>
            <p:txBody>
              <a:bodyPr/>
              <a:lstStyle/>
              <a:p>
                <a:r>
                  <a:rPr lang="en-US" dirty="0"/>
                  <a:t>Moving from “</a:t>
                </a:r>
                <a:r>
                  <a:rPr lang="en-US" i="1" dirty="0"/>
                  <a:t>where is the beam</a:t>
                </a:r>
                <a:r>
                  <a:rPr lang="en-US" dirty="0"/>
                  <a:t>” to “</a:t>
                </a:r>
                <a:r>
                  <a:rPr lang="en-US" i="1" dirty="0"/>
                  <a:t>how good is the beam</a:t>
                </a:r>
                <a:r>
                  <a:rPr lang="en-US" dirty="0"/>
                  <a:t>”.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Goodness of fit (NRMSE): </a:t>
                </a:r>
                <a:r>
                  <a:rPr lang="en-US" dirty="0"/>
                  <a:t>data drifts from the model, even if centroid/sigma don’t move.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1" dirty="0" err="1"/>
                  <a:t>Covariance</a:t>
                </a:r>
                <a:r>
                  <a:rPr lang="de-DE" b="1" dirty="0"/>
                  <a:t> </a:t>
                </a:r>
                <a:r>
                  <a:rPr lang="de-DE" b="1" dirty="0" err="1"/>
                  <a:t>matrix</a:t>
                </a:r>
                <a:r>
                  <a:rPr lang="de-DE" b="1" dirty="0"/>
                  <a:t> (</a:t>
                </a:r>
                <a:r>
                  <a:rPr lang="de-DE" b="1" dirty="0" err="1"/>
                  <a:t>from</a:t>
                </a:r>
                <a:r>
                  <a:rPr lang="de-DE" b="1" dirty="0"/>
                  <a:t> </a:t>
                </a:r>
                <a:r>
                  <a:rPr lang="de-DE" b="1" dirty="0" err="1"/>
                  <a:t>Hessian</a:t>
                </a:r>
                <a:r>
                  <a:rPr lang="de-DE" b="1" dirty="0"/>
                  <a:t>): </a:t>
                </a:r>
                <a:r>
                  <a:rPr lang="de-DE" dirty="0"/>
                  <a:t>1</a:t>
                </a:r>
                <a:r>
                  <a:rPr lang="el-GR" dirty="0"/>
                  <a:t>σ </a:t>
                </a:r>
                <a:r>
                  <a:rPr lang="de-DE" dirty="0" err="1"/>
                  <a:t>uncertainties</a:t>
                </a:r>
                <a:r>
                  <a:rPr lang="de-DE" dirty="0"/>
                  <a:t> and </a:t>
                </a:r>
                <a:r>
                  <a:rPr lang="de-DE" dirty="0" err="1"/>
                  <a:t>correlations</a:t>
                </a:r>
                <a:r>
                  <a:rPr lang="de-DE" dirty="0"/>
                  <a:t> on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ar-AE" dirty="0"/>
                  <a:t>, </a:t>
                </a:r>
                <a:r>
                  <a:rPr lang="de-DE" dirty="0" err="1"/>
                  <a:t>amplitude</a:t>
                </a:r>
                <a:r>
                  <a:rPr lang="de-DE" dirty="0"/>
                  <a:t>, and </a:t>
                </a:r>
                <a:r>
                  <a:rPr lang="de-DE" dirty="0" err="1"/>
                  <a:t>background</a:t>
                </a:r>
                <a:r>
                  <a:rPr lang="de-DE" dirty="0"/>
                  <a:t> in real time.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835E7BD3-0D5C-0404-6C38-9A1A74359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7850" y="1489472"/>
                <a:ext cx="5694076" cy="4644628"/>
              </a:xfrm>
              <a:blipFill>
                <a:blip r:embed="rId2"/>
                <a:stretch>
                  <a:fillRect l="-2248" t="-2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77EBCA-F677-2BA8-84CD-BAFFC0ED4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Nrmse Cases">
            <a:extLst>
              <a:ext uri="{FF2B5EF4-FFF2-40B4-BE49-F238E27FC236}">
                <a16:creationId xmlns:a16="http://schemas.microsoft.com/office/drawing/2014/main" id="{452E1551-AC41-FE75-15D8-5AC764F5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26" y="1277385"/>
            <a:ext cx="5753211" cy="51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9C5AFB-C69E-B7A2-E3B9-7FF7C2588B07}"/>
              </a:ext>
            </a:extLst>
          </p:cNvPr>
          <p:cNvSpPr/>
          <p:nvPr/>
        </p:nvSpPr>
        <p:spPr>
          <a:xfrm>
            <a:off x="8175198" y="2047663"/>
            <a:ext cx="966788" cy="16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60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0A175-CCB1-C264-A29E-68DF6DEBB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9C75B5-B065-8FEC-3919-2307195B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9" y="836613"/>
            <a:ext cx="6258671" cy="446087"/>
          </a:xfrm>
        </p:spPr>
        <p:txBody>
          <a:bodyPr/>
          <a:lstStyle/>
          <a:p>
            <a:r>
              <a:rPr lang="en-US" dirty="0"/>
              <a:t>Use Cases – Beam/Optics characterization &amp; alignment support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28443301-3B99-3A25-BAFF-779EF833405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7850" y="1489472"/>
                <a:ext cx="5694076" cy="4644628"/>
              </a:xfrm>
            </p:spPr>
            <p:txBody>
              <a:bodyPr/>
              <a:lstStyle/>
              <a:p>
                <a:r>
                  <a:rPr lang="en-US" dirty="0"/>
                  <a:t>Moving from “</a:t>
                </a:r>
                <a:r>
                  <a:rPr lang="en-US" i="1" dirty="0"/>
                  <a:t>where is the beam</a:t>
                </a:r>
                <a:r>
                  <a:rPr lang="en-US" dirty="0"/>
                  <a:t>” to “</a:t>
                </a:r>
                <a:r>
                  <a:rPr lang="en-US" i="1" dirty="0"/>
                  <a:t>how good is the beam</a:t>
                </a:r>
                <a:r>
                  <a:rPr lang="en-US" dirty="0"/>
                  <a:t>”.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Goodness of fit (NRMSE): </a:t>
                </a:r>
                <a:r>
                  <a:rPr lang="en-US" dirty="0"/>
                  <a:t>data drifts from the model, even if centroid/sigma don’t move.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1" dirty="0" err="1"/>
                  <a:t>Covariance</a:t>
                </a:r>
                <a:r>
                  <a:rPr lang="de-DE" b="1" dirty="0"/>
                  <a:t> </a:t>
                </a:r>
                <a:r>
                  <a:rPr lang="de-DE" b="1" dirty="0" err="1"/>
                  <a:t>matrix</a:t>
                </a:r>
                <a:r>
                  <a:rPr lang="de-DE" b="1" dirty="0"/>
                  <a:t> (</a:t>
                </a:r>
                <a:r>
                  <a:rPr lang="de-DE" b="1" dirty="0" err="1"/>
                  <a:t>from</a:t>
                </a:r>
                <a:r>
                  <a:rPr lang="de-DE" b="1" dirty="0"/>
                  <a:t> </a:t>
                </a:r>
                <a:r>
                  <a:rPr lang="de-DE" b="1" dirty="0" err="1"/>
                  <a:t>Hessian</a:t>
                </a:r>
                <a:r>
                  <a:rPr lang="de-DE" b="1" dirty="0"/>
                  <a:t>): </a:t>
                </a:r>
                <a:r>
                  <a:rPr lang="de-DE" dirty="0"/>
                  <a:t>1</a:t>
                </a:r>
                <a:r>
                  <a:rPr lang="el-GR" dirty="0"/>
                  <a:t>σ </a:t>
                </a:r>
                <a:r>
                  <a:rPr lang="de-DE" dirty="0" err="1"/>
                  <a:t>uncertainties</a:t>
                </a:r>
                <a:r>
                  <a:rPr lang="de-DE" dirty="0"/>
                  <a:t> and </a:t>
                </a:r>
                <a:r>
                  <a:rPr lang="de-DE" dirty="0" err="1"/>
                  <a:t>correlations</a:t>
                </a:r>
                <a:r>
                  <a:rPr lang="de-DE" dirty="0"/>
                  <a:t> on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ar-AE" dirty="0"/>
                  <a:t>, </a:t>
                </a:r>
                <a:r>
                  <a:rPr lang="de-DE" dirty="0" err="1"/>
                  <a:t>amplitude</a:t>
                </a:r>
                <a:r>
                  <a:rPr lang="de-DE" dirty="0"/>
                  <a:t>, and </a:t>
                </a:r>
                <a:r>
                  <a:rPr lang="de-DE" dirty="0" err="1"/>
                  <a:t>background</a:t>
                </a:r>
                <a:r>
                  <a:rPr lang="de-DE" dirty="0"/>
                  <a:t> in real time.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Detection of </a:t>
                </a:r>
                <a:r>
                  <a:rPr lang="en-US" b="1" i="1" dirty="0"/>
                  <a:t>Optics Aberrations </a:t>
                </a:r>
                <a:r>
                  <a:rPr lang="en-US" dirty="0"/>
                  <a:t>and </a:t>
                </a:r>
                <a:r>
                  <a:rPr lang="en-US" b="1" i="1" dirty="0"/>
                  <a:t>Multi Mode Beam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Ellipticity &amp; Astigmatism</a:t>
                </a:r>
                <a:r>
                  <a:rPr lang="en-US" dirty="0"/>
                  <a:t>: Extracting the major/minor axis and rotation angle (θ) maps directly to mirror slope errors and sagittal/tangential focus mismatch.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Track slow variations in beam size (</a:t>
                </a:r>
                <a:r>
                  <a:rPr lang="en-US" b="1" i="1" dirty="0"/>
                  <a:t>thermal load</a:t>
                </a:r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28443301-3B99-3A25-BAFF-779EF8334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7850" y="1489472"/>
                <a:ext cx="5694076" cy="4644628"/>
              </a:xfrm>
              <a:blipFill>
                <a:blip r:embed="rId2"/>
                <a:stretch>
                  <a:fillRect l="-2248" t="-262" r="-642" b="-6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1FCDAE-F4EA-25C4-4106-2B0902CA5B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Nrmse Cases">
            <a:extLst>
              <a:ext uri="{FF2B5EF4-FFF2-40B4-BE49-F238E27FC236}">
                <a16:creationId xmlns:a16="http://schemas.microsoft.com/office/drawing/2014/main" id="{4D1C85FA-E35A-4E1D-7F8A-7D3655F81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26" y="1277385"/>
            <a:ext cx="5753211" cy="51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BEFD8-A311-3C62-9FB7-EE6C7AB3E44F}"/>
              </a:ext>
            </a:extLst>
          </p:cNvPr>
          <p:cNvSpPr/>
          <p:nvPr/>
        </p:nvSpPr>
        <p:spPr>
          <a:xfrm>
            <a:off x="8175198" y="2047663"/>
            <a:ext cx="966788" cy="16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0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ZB NE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186"/>
      </a:accent1>
      <a:accent2>
        <a:srgbClr val="6CABE9"/>
      </a:accent2>
      <a:accent3>
        <a:srgbClr val="D15E57"/>
      </a:accent3>
      <a:accent4>
        <a:srgbClr val="C6D970"/>
      </a:accent4>
      <a:accent5>
        <a:srgbClr val="BCD233"/>
      </a:accent5>
      <a:accent6>
        <a:srgbClr val="9AC6F3"/>
      </a:accent6>
      <a:hlink>
        <a:srgbClr val="002D4D"/>
      </a:hlink>
      <a:folHlink>
        <a:srgbClr val="F765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zb-ppt-bessy-footer.pptx" id="{A67E56DD-BB09-4CD7-A66F-39717F91A5FA}" vid="{F44A9F85-62D4-4802-AD2C-445A72A2545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hzb-ppt-bessy-footer</Template>
  <TotalTime>0</TotalTime>
  <Words>648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Source Sans Pro</vt:lpstr>
      <vt:lpstr>Source Sans Pro Light</vt:lpstr>
      <vt:lpstr>Source Sans Pro Semibold</vt:lpstr>
      <vt:lpstr>Office</vt:lpstr>
      <vt:lpstr>AreaDetector Gaussian Fitting Plugin for Robust Beam Characterization and Alignment Support</vt:lpstr>
      <vt:lpstr>MOTIVATION</vt:lpstr>
      <vt:lpstr>MOTIVATION</vt:lpstr>
      <vt:lpstr>Architecture &amp; core features</vt:lpstr>
      <vt:lpstr>Architecture &amp; core features</vt:lpstr>
      <vt:lpstr>Architecture &amp; core features</vt:lpstr>
      <vt:lpstr>Architecture &amp; core features</vt:lpstr>
      <vt:lpstr>Use Cases – Beam/Optics characterization &amp; alignment support</vt:lpstr>
      <vt:lpstr>Use Cases – Beam/Optics characterization &amp; alignment support</vt:lpstr>
      <vt:lpstr>Future tests developments</vt:lpstr>
    </vt:vector>
  </TitlesOfParts>
  <Company>HZB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Porzio, Luca</dc:creator>
  <cp:lastModifiedBy>Porzio, Luca</cp:lastModifiedBy>
  <cp:revision>13</cp:revision>
  <dcterms:created xsi:type="dcterms:W3CDTF">2026-04-16T08:36:06Z</dcterms:created>
  <dcterms:modified xsi:type="dcterms:W3CDTF">2026-04-18T17:44:10Z</dcterms:modified>
</cp:coreProperties>
</file>