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  <p:sldMasterId id="2147483969" r:id="rId2"/>
  </p:sldMasterIdLst>
  <p:notesMasterIdLst>
    <p:notesMasterId r:id="rId10"/>
  </p:notesMasterIdLst>
  <p:sldIdLst>
    <p:sldId id="374" r:id="rId3"/>
    <p:sldId id="385" r:id="rId4"/>
    <p:sldId id="388" r:id="rId5"/>
    <p:sldId id="391" r:id="rId6"/>
    <p:sldId id="392" r:id="rId7"/>
    <p:sldId id="393" r:id="rId8"/>
    <p:sldId id="35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141"/>
    <a:srgbClr val="000000"/>
    <a:srgbClr val="002855"/>
    <a:srgbClr val="36573B"/>
    <a:srgbClr val="4C8C2B"/>
    <a:srgbClr val="B94700"/>
    <a:srgbClr val="C3CAD1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50"/>
    <p:restoredTop sz="94632"/>
  </p:normalViewPr>
  <p:slideViewPr>
    <p:cSldViewPr snapToGrid="0">
      <p:cViewPr>
        <p:scale>
          <a:sx n="129" d="100"/>
          <a:sy n="129" d="100"/>
        </p:scale>
        <p:origin x="128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4/21/26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6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82536FDB-A745-3D4B-9E72-E4EFB3DA237F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D33B04F-5D43-F748-9BEF-D5C038B77991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0F0FC391-7050-F644-A3A3-A6FF6098AF9D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7CD339AD-7025-CC4E-8705-3600855D375A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FB0BF89-A491-6D43-8423-98DC6BEFD7AF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fld id="{E617349E-1407-C04E-8754-1AC9BDDDF313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040D19C-4966-0A41-B3E7-57A8DF9C8819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D67232FB-15EA-1643-9842-4C2AA8FD0F5D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79FBDF87-C79C-7B46-A6D2-641F3B70B173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F439EB7-34CC-E644-AA79-7E15C5BDF09C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C19A5026-B52B-C147-B440-9EBB996BA922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33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A788AAE1-B61E-D541-B0EB-77D2B81022F4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fld id="{DBE10A3E-5D67-BD4E-AC54-1B7A19DBB21C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fld id="{7DEFCF59-11E7-FF4E-AF72-246FC4293452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fld id="{9AD83970-39EF-9A40-9D50-921919239528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fld id="{96A8F361-ADC9-B146-85A3-12EECE6FE39C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fld id="{173AAD05-B77F-D646-9C15-80CE425910A0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72AFC3B8-B505-2049-B838-6AB77D7A949C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fld id="{289D0A07-E2F3-D948-A266-456AF711A3C7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E883AD41-F0AC-594A-9FEC-EA2967E22ED7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2696730-93A2-1C40-A288-6C0ADF526623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C968A07-0B94-C142-9CC9-B25991A27E9B}" type="datetime1">
              <a:rPr lang="en-US" smtClean="0"/>
              <a:t>4/21/26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6" r:id="rId3"/>
    <p:sldLayoutId id="2147483970" r:id="rId4"/>
    <p:sldLayoutId id="2147483971" r:id="rId5"/>
    <p:sldLayoutId id="2147483972" r:id="rId6"/>
    <p:sldLayoutId id="2147483973" r:id="rId7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30888"/>
            <a:ext cx="10003536" cy="2388558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Preparing EPICS Services for Operational Use at Fermilab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Mariana González Velarde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ACB3-3E13-857E-398C-1BB7A3C1F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5394233"/>
            <a:ext cx="10003537" cy="278476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April 2026</a:t>
            </a:r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40A3B-197E-4378-9405-F80822CD21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454" y="1617657"/>
            <a:ext cx="9994392" cy="46555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had a functional stack of EPICS Services running for a while and tested during different test stands.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So, what is next? Commissioning and operations require:</a:t>
            </a:r>
          </a:p>
          <a:p>
            <a:r>
              <a:rPr lang="en-US" dirty="0"/>
              <a:t>Reliability over time</a:t>
            </a:r>
          </a:p>
          <a:p>
            <a:r>
              <a:rPr lang="en-US" dirty="0"/>
              <a:t>Maintainability</a:t>
            </a:r>
          </a:p>
          <a:p>
            <a:r>
              <a:rPr lang="en-US" dirty="0"/>
              <a:t>Visibility into the system behavior</a:t>
            </a:r>
          </a:p>
          <a:p>
            <a:r>
              <a:rPr lang="en-US" dirty="0"/>
              <a:t>Operational Clarity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functional to operational readiness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87229-355B-F655-3F11-75686B69F52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Our services work—but operating them at scale and over time requires additional discipline.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3E5A8C-573A-803F-53C0-C844099B7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637" y="2993159"/>
            <a:ext cx="4373418" cy="3280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7B8E7D-73CE-BDCC-C1D1-61DBFF764A55}"/>
              </a:ext>
            </a:extLst>
          </p:cNvPr>
          <p:cNvSpPr txBox="1"/>
          <p:nvPr/>
        </p:nvSpPr>
        <p:spPr>
          <a:xfrm>
            <a:off x="6941126" y="6322291"/>
            <a:ext cx="4752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Cryomodule being installed for testing at PIP2IT at CMTF</a:t>
            </a:r>
          </a:p>
          <a:p>
            <a:r>
              <a:rPr lang="en-US" sz="1200" dirty="0">
                <a:latin typeface="Helvetica" pitchFamily="2" charset="0"/>
              </a:rPr>
              <a:t>Prototype HB650 "High beta 650 MHz"</a:t>
            </a:r>
          </a:p>
        </p:txBody>
      </p:sp>
    </p:spTree>
    <p:extLst>
      <p:ext uri="{BB962C8B-B14F-4D97-AF65-F5344CB8AC3E}">
        <p14:creationId xmlns:p14="http://schemas.microsoft.com/office/powerpoint/2010/main" val="2300472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F0611-14FB-C9D3-AC66-B74CA896A2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9566" y="1509960"/>
            <a:ext cx="7635758" cy="4002043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24C3DF-DFD0-5956-9BF8-F171CA51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lightweight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6FA7F-416F-FE1B-0BA1-370A4E5DD36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7EB12D6E-EAC6-1A52-1EDB-86EB2354B4DC}"/>
              </a:ext>
            </a:extLst>
          </p:cNvPr>
          <p:cNvSpPr/>
          <p:nvPr/>
        </p:nvSpPr>
        <p:spPr>
          <a:xfrm>
            <a:off x="439967" y="1759896"/>
            <a:ext cx="2002669" cy="1834097"/>
          </a:xfrm>
          <a:prstGeom prst="rect">
            <a:avLst/>
          </a:prstGeom>
          <a:solidFill>
            <a:srgbClr val="FFFFFF"/>
          </a:solidFill>
          <a:ln w="19050">
            <a:solidFill>
              <a:srgbClr val="1B6CA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/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BAB5E89E-B921-704A-1811-37E5C99D7900}"/>
              </a:ext>
            </a:extLst>
          </p:cNvPr>
          <p:cNvSpPr/>
          <p:nvPr/>
        </p:nvSpPr>
        <p:spPr>
          <a:xfrm>
            <a:off x="439967" y="1759896"/>
            <a:ext cx="2002669" cy="419222"/>
          </a:xfrm>
          <a:prstGeom prst="rect">
            <a:avLst/>
          </a:prstGeom>
          <a:solidFill>
            <a:srgbClr val="1B6CA8"/>
          </a:solidFill>
          <a:ln w="12700">
            <a:solidFill>
              <a:srgbClr val="1B6CA8"/>
            </a:solidFill>
            <a:prstDash val="solid"/>
          </a:ln>
        </p:spPr>
        <p:txBody>
          <a:bodyPr/>
          <a:lstStyle/>
          <a:p>
            <a:endParaRPr lang="en-US" sz="2400" dirty="0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E016F773-3B83-4576-C54A-9CC3780279FA}"/>
              </a:ext>
            </a:extLst>
          </p:cNvPr>
          <p:cNvSpPr/>
          <p:nvPr/>
        </p:nvSpPr>
        <p:spPr>
          <a:xfrm>
            <a:off x="439967" y="2271960"/>
            <a:ext cx="2002669" cy="681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467" dirty="0">
                <a:solidFill>
                  <a:srgbClr val="000000"/>
                </a:solidFill>
              </a:rPr>
              <a:t>🔧</a:t>
            </a:r>
            <a:endParaRPr lang="en-US" sz="3467" dirty="0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F2B745A4-2D91-FC36-F4BB-EB090C9158A6}"/>
              </a:ext>
            </a:extLst>
          </p:cNvPr>
          <p:cNvSpPr/>
          <p:nvPr/>
        </p:nvSpPr>
        <p:spPr>
          <a:xfrm>
            <a:off x="439967" y="3076632"/>
            <a:ext cx="2002669" cy="649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33" b="1" dirty="0">
                <a:solidFill>
                  <a:srgbClr val="1B6CA8"/>
                </a:solidFill>
                <a:latin typeface="Helvetica" pitchFamily="2" charset="0"/>
              </a:rPr>
              <a:t>Reproducible</a:t>
            </a:r>
            <a:endParaRPr lang="en-US" sz="1333" dirty="0">
              <a:latin typeface="Helvetica" pitchFamily="2" charset="0"/>
            </a:endParaRPr>
          </a:p>
          <a:p>
            <a:pPr algn="ctr"/>
            <a:r>
              <a:rPr lang="en-US" sz="1333" b="1" dirty="0">
                <a:solidFill>
                  <a:srgbClr val="1B6CA8"/>
                </a:solidFill>
                <a:latin typeface="Helvetica" pitchFamily="2" charset="0"/>
              </a:rPr>
              <a:t>Builds</a:t>
            </a:r>
            <a:endParaRPr lang="en-US" sz="1333" dirty="0">
              <a:latin typeface="Helvetica" pitchFamily="2" charset="0"/>
            </a:endParaRPr>
          </a:p>
        </p:txBody>
      </p:sp>
      <p:sp>
        <p:nvSpPr>
          <p:cNvPr id="12" name="Shape 7">
            <a:extLst>
              <a:ext uri="{FF2B5EF4-FFF2-40B4-BE49-F238E27FC236}">
                <a16:creationId xmlns:a16="http://schemas.microsoft.com/office/drawing/2014/main" id="{8E5F6AD1-84E8-740B-5E6A-74FDE48B44AA}"/>
              </a:ext>
            </a:extLst>
          </p:cNvPr>
          <p:cNvSpPr/>
          <p:nvPr/>
        </p:nvSpPr>
        <p:spPr>
          <a:xfrm>
            <a:off x="3341663" y="1759896"/>
            <a:ext cx="2002669" cy="1834097"/>
          </a:xfrm>
          <a:prstGeom prst="rect">
            <a:avLst/>
          </a:prstGeom>
          <a:solidFill>
            <a:srgbClr val="FFFFFF"/>
          </a:solidFill>
          <a:ln w="19050">
            <a:solidFill>
              <a:srgbClr val="1B8A5A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/>
          </a:p>
        </p:txBody>
      </p:sp>
      <p:sp>
        <p:nvSpPr>
          <p:cNvPr id="13" name="Shape 8">
            <a:extLst>
              <a:ext uri="{FF2B5EF4-FFF2-40B4-BE49-F238E27FC236}">
                <a16:creationId xmlns:a16="http://schemas.microsoft.com/office/drawing/2014/main" id="{C00F9ED9-4233-E011-55B0-0A466ECE9E2E}"/>
              </a:ext>
            </a:extLst>
          </p:cNvPr>
          <p:cNvSpPr/>
          <p:nvPr/>
        </p:nvSpPr>
        <p:spPr>
          <a:xfrm>
            <a:off x="3341663" y="1759896"/>
            <a:ext cx="2002669" cy="419222"/>
          </a:xfrm>
          <a:prstGeom prst="rect">
            <a:avLst/>
          </a:prstGeom>
          <a:solidFill>
            <a:srgbClr val="1B8A5A"/>
          </a:solidFill>
          <a:ln w="12700">
            <a:solidFill>
              <a:srgbClr val="1B8A5A"/>
            </a:solidFill>
            <a:prstDash val="solid"/>
          </a:ln>
        </p:spPr>
        <p:txBody>
          <a:bodyPr/>
          <a:lstStyle/>
          <a:p>
            <a:endParaRPr lang="en-US" sz="2400" dirty="0"/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EFE5849E-9292-B140-2964-89FE2B7B2BF2}"/>
              </a:ext>
            </a:extLst>
          </p:cNvPr>
          <p:cNvSpPr/>
          <p:nvPr/>
        </p:nvSpPr>
        <p:spPr>
          <a:xfrm>
            <a:off x="3341663" y="2271960"/>
            <a:ext cx="2002669" cy="681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467" dirty="0">
                <a:solidFill>
                  <a:srgbClr val="000000"/>
                </a:solidFill>
              </a:rPr>
              <a:t>⚙️</a:t>
            </a:r>
            <a:endParaRPr lang="en-US" sz="3467" dirty="0"/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2971FF68-AECB-4E0B-84F1-C0249A41C7CF}"/>
              </a:ext>
            </a:extLst>
          </p:cNvPr>
          <p:cNvSpPr/>
          <p:nvPr/>
        </p:nvSpPr>
        <p:spPr>
          <a:xfrm>
            <a:off x="3341663" y="3076632"/>
            <a:ext cx="2002669" cy="649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33" b="1" dirty="0">
                <a:solidFill>
                  <a:srgbClr val="1B8A5A"/>
                </a:solidFill>
                <a:latin typeface="Helvetica" pitchFamily="2" charset="0"/>
              </a:rPr>
              <a:t>Well-Defined</a:t>
            </a:r>
            <a:endParaRPr lang="en-US" sz="1333" dirty="0">
              <a:latin typeface="Helvetica" pitchFamily="2" charset="0"/>
            </a:endParaRPr>
          </a:p>
          <a:p>
            <a:pPr algn="ctr"/>
            <a:r>
              <a:rPr lang="en-US" sz="1333" b="1" dirty="0">
                <a:solidFill>
                  <a:srgbClr val="1B8A5A"/>
                </a:solidFill>
                <a:latin typeface="Helvetica" pitchFamily="2" charset="0"/>
              </a:rPr>
              <a:t>Config</a:t>
            </a:r>
            <a:endParaRPr lang="en-US" sz="1333" dirty="0">
              <a:latin typeface="Helvetica" pitchFamily="2" charset="0"/>
            </a:endParaRPr>
          </a:p>
        </p:txBody>
      </p:sp>
      <p:sp>
        <p:nvSpPr>
          <p:cNvPr id="16" name="Shape 11">
            <a:extLst>
              <a:ext uri="{FF2B5EF4-FFF2-40B4-BE49-F238E27FC236}">
                <a16:creationId xmlns:a16="http://schemas.microsoft.com/office/drawing/2014/main" id="{E1D00D44-0AB5-0103-2803-BE38680C25E8}"/>
              </a:ext>
            </a:extLst>
          </p:cNvPr>
          <p:cNvSpPr/>
          <p:nvPr/>
        </p:nvSpPr>
        <p:spPr>
          <a:xfrm>
            <a:off x="6243359" y="1759896"/>
            <a:ext cx="2002669" cy="1834097"/>
          </a:xfrm>
          <a:prstGeom prst="rect">
            <a:avLst/>
          </a:prstGeom>
          <a:solidFill>
            <a:srgbClr val="FFFFFF"/>
          </a:solidFill>
          <a:ln w="19050">
            <a:solidFill>
              <a:srgbClr val="6B4F9E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/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id="{F7A7A06A-6437-2AF6-4505-095A9C91C92D}"/>
              </a:ext>
            </a:extLst>
          </p:cNvPr>
          <p:cNvSpPr/>
          <p:nvPr/>
        </p:nvSpPr>
        <p:spPr>
          <a:xfrm>
            <a:off x="6243359" y="1759896"/>
            <a:ext cx="2002669" cy="419222"/>
          </a:xfrm>
          <a:prstGeom prst="rect">
            <a:avLst/>
          </a:prstGeom>
          <a:solidFill>
            <a:srgbClr val="6B4F9E"/>
          </a:solidFill>
          <a:ln w="12700">
            <a:solidFill>
              <a:srgbClr val="6B4F9E"/>
            </a:solidFill>
            <a:prstDash val="solid"/>
          </a:ln>
        </p:spPr>
        <p:txBody>
          <a:bodyPr/>
          <a:lstStyle/>
          <a:p>
            <a:endParaRPr lang="en-US" sz="2400" dirty="0"/>
          </a:p>
        </p:txBody>
      </p:sp>
      <p:sp>
        <p:nvSpPr>
          <p:cNvPr id="18" name="Text 13">
            <a:extLst>
              <a:ext uri="{FF2B5EF4-FFF2-40B4-BE49-F238E27FC236}">
                <a16:creationId xmlns:a16="http://schemas.microsoft.com/office/drawing/2014/main" id="{D4004712-9971-CC28-ED7F-03576D5BD074}"/>
              </a:ext>
            </a:extLst>
          </p:cNvPr>
          <p:cNvSpPr/>
          <p:nvPr/>
        </p:nvSpPr>
        <p:spPr>
          <a:xfrm>
            <a:off x="6243359" y="2271960"/>
            <a:ext cx="2002669" cy="681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467" dirty="0">
                <a:solidFill>
                  <a:srgbClr val="000000"/>
                </a:solidFill>
              </a:rPr>
              <a:t>📊</a:t>
            </a:r>
            <a:endParaRPr lang="en-US" sz="3467" dirty="0"/>
          </a:p>
        </p:txBody>
      </p:sp>
      <p:sp>
        <p:nvSpPr>
          <p:cNvPr id="19" name="Text 14">
            <a:extLst>
              <a:ext uri="{FF2B5EF4-FFF2-40B4-BE49-F238E27FC236}">
                <a16:creationId xmlns:a16="http://schemas.microsoft.com/office/drawing/2014/main" id="{82296573-BF97-B50F-353F-AF4ED4CF36D8}"/>
              </a:ext>
            </a:extLst>
          </p:cNvPr>
          <p:cNvSpPr/>
          <p:nvPr/>
        </p:nvSpPr>
        <p:spPr>
          <a:xfrm>
            <a:off x="6243359" y="3076632"/>
            <a:ext cx="2002669" cy="649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33" b="1" dirty="0">
                <a:solidFill>
                  <a:srgbClr val="6B4F9E"/>
                </a:solidFill>
                <a:latin typeface="Helvetica" pitchFamily="2" charset="0"/>
              </a:rPr>
              <a:t>Observability</a:t>
            </a:r>
            <a:endParaRPr lang="en-US" sz="1333" dirty="0">
              <a:latin typeface="Helvetica" pitchFamily="2" charset="0"/>
            </a:endParaRPr>
          </a:p>
        </p:txBody>
      </p:sp>
      <p:sp>
        <p:nvSpPr>
          <p:cNvPr id="20" name="Shape 15">
            <a:extLst>
              <a:ext uri="{FF2B5EF4-FFF2-40B4-BE49-F238E27FC236}">
                <a16:creationId xmlns:a16="http://schemas.microsoft.com/office/drawing/2014/main" id="{CDAA256E-BA27-8B72-E4F2-5EB16C504101}"/>
              </a:ext>
            </a:extLst>
          </p:cNvPr>
          <p:cNvSpPr/>
          <p:nvPr/>
        </p:nvSpPr>
        <p:spPr>
          <a:xfrm>
            <a:off x="9145055" y="1759896"/>
            <a:ext cx="2002669" cy="1834097"/>
          </a:xfrm>
          <a:prstGeom prst="rect">
            <a:avLst/>
          </a:prstGeom>
          <a:solidFill>
            <a:srgbClr val="FFFFFF"/>
          </a:solidFill>
          <a:ln w="19050">
            <a:solidFill>
              <a:srgbClr val="B45309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/>
          </a:p>
        </p:txBody>
      </p:sp>
      <p:sp>
        <p:nvSpPr>
          <p:cNvPr id="21" name="Shape 16">
            <a:extLst>
              <a:ext uri="{FF2B5EF4-FFF2-40B4-BE49-F238E27FC236}">
                <a16:creationId xmlns:a16="http://schemas.microsoft.com/office/drawing/2014/main" id="{71CBC051-3185-D639-1183-AE88707F7C78}"/>
              </a:ext>
            </a:extLst>
          </p:cNvPr>
          <p:cNvSpPr/>
          <p:nvPr/>
        </p:nvSpPr>
        <p:spPr>
          <a:xfrm>
            <a:off x="9145055" y="1759896"/>
            <a:ext cx="2002669" cy="419222"/>
          </a:xfrm>
          <a:prstGeom prst="rect">
            <a:avLst/>
          </a:prstGeom>
          <a:solidFill>
            <a:srgbClr val="B45309"/>
          </a:solidFill>
          <a:ln w="12700">
            <a:solidFill>
              <a:srgbClr val="B45309"/>
            </a:solidFill>
            <a:prstDash val="solid"/>
          </a:ln>
        </p:spPr>
        <p:txBody>
          <a:bodyPr/>
          <a:lstStyle/>
          <a:p>
            <a:endParaRPr lang="en-US" sz="2400" dirty="0"/>
          </a:p>
        </p:txBody>
      </p:sp>
      <p:sp>
        <p:nvSpPr>
          <p:cNvPr id="22" name="Text 17">
            <a:extLst>
              <a:ext uri="{FF2B5EF4-FFF2-40B4-BE49-F238E27FC236}">
                <a16:creationId xmlns:a16="http://schemas.microsoft.com/office/drawing/2014/main" id="{B0A3E607-23AA-B73A-A09C-8F6895273646}"/>
              </a:ext>
            </a:extLst>
          </p:cNvPr>
          <p:cNvSpPr/>
          <p:nvPr/>
        </p:nvSpPr>
        <p:spPr>
          <a:xfrm>
            <a:off x="9145055" y="2271960"/>
            <a:ext cx="2002669" cy="681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467" dirty="0">
                <a:solidFill>
                  <a:srgbClr val="000000"/>
                </a:solidFill>
              </a:rPr>
              <a:t>🔒</a:t>
            </a:r>
            <a:endParaRPr lang="en-US" sz="3467" dirty="0"/>
          </a:p>
        </p:txBody>
      </p:sp>
      <p:sp>
        <p:nvSpPr>
          <p:cNvPr id="23" name="Text 18">
            <a:extLst>
              <a:ext uri="{FF2B5EF4-FFF2-40B4-BE49-F238E27FC236}">
                <a16:creationId xmlns:a16="http://schemas.microsoft.com/office/drawing/2014/main" id="{65A19FC9-8021-167E-8AD3-E36EC859B488}"/>
              </a:ext>
            </a:extLst>
          </p:cNvPr>
          <p:cNvSpPr/>
          <p:nvPr/>
        </p:nvSpPr>
        <p:spPr>
          <a:xfrm>
            <a:off x="9145055" y="3076632"/>
            <a:ext cx="2002669" cy="649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33" b="1" dirty="0">
                <a:solidFill>
                  <a:srgbClr val="B45309"/>
                </a:solidFill>
                <a:latin typeface="Helvetica" pitchFamily="2" charset="0"/>
              </a:rPr>
              <a:t>Security</a:t>
            </a:r>
            <a:endParaRPr lang="en-US" sz="1333" dirty="0">
              <a:latin typeface="Helvetica" pitchFamily="2" charset="0"/>
            </a:endParaRPr>
          </a:p>
          <a:p>
            <a:pPr algn="ctr"/>
            <a:r>
              <a:rPr lang="en-US" sz="1333" b="1" dirty="0">
                <a:solidFill>
                  <a:srgbClr val="B45309"/>
                </a:solidFill>
                <a:latin typeface="Helvetica" pitchFamily="2" charset="0"/>
              </a:rPr>
              <a:t>Practices</a:t>
            </a:r>
            <a:endParaRPr lang="en-US" sz="1333" dirty="0">
              <a:latin typeface="Helvetica" pitchFamily="2" charset="0"/>
            </a:endParaRPr>
          </a:p>
        </p:txBody>
      </p:sp>
      <p:sp>
        <p:nvSpPr>
          <p:cNvPr id="24" name="Shape 19">
            <a:extLst>
              <a:ext uri="{FF2B5EF4-FFF2-40B4-BE49-F238E27FC236}">
                <a16:creationId xmlns:a16="http://schemas.microsoft.com/office/drawing/2014/main" id="{57E7D3C4-6ABF-81B9-ECBB-4466517E59CF}"/>
              </a:ext>
            </a:extLst>
          </p:cNvPr>
          <p:cNvSpPr/>
          <p:nvPr/>
        </p:nvSpPr>
        <p:spPr>
          <a:xfrm>
            <a:off x="439967" y="4137336"/>
            <a:ext cx="2002669" cy="1834097"/>
          </a:xfrm>
          <a:prstGeom prst="rect">
            <a:avLst/>
          </a:prstGeom>
          <a:solidFill>
            <a:srgbClr val="FFFFFF"/>
          </a:solidFill>
          <a:ln w="19050">
            <a:solidFill>
              <a:srgbClr val="C0392B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25" name="Shape 20">
            <a:extLst>
              <a:ext uri="{FF2B5EF4-FFF2-40B4-BE49-F238E27FC236}">
                <a16:creationId xmlns:a16="http://schemas.microsoft.com/office/drawing/2014/main" id="{94FBCECD-BF1B-F61D-D0F8-B034DB898CC3}"/>
              </a:ext>
            </a:extLst>
          </p:cNvPr>
          <p:cNvSpPr/>
          <p:nvPr/>
        </p:nvSpPr>
        <p:spPr>
          <a:xfrm>
            <a:off x="439967" y="4137336"/>
            <a:ext cx="2002669" cy="419222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26" name="Text 21">
            <a:extLst>
              <a:ext uri="{FF2B5EF4-FFF2-40B4-BE49-F238E27FC236}">
                <a16:creationId xmlns:a16="http://schemas.microsoft.com/office/drawing/2014/main" id="{A3C22C0F-2C0B-B2F2-0502-A467623A832C}"/>
              </a:ext>
            </a:extLst>
          </p:cNvPr>
          <p:cNvSpPr/>
          <p:nvPr/>
        </p:nvSpPr>
        <p:spPr>
          <a:xfrm>
            <a:off x="439967" y="4649400"/>
            <a:ext cx="2002669" cy="681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467" dirty="0">
                <a:solidFill>
                  <a:srgbClr val="000000"/>
                </a:solidFill>
                <a:latin typeface="Helvetica" pitchFamily="2" charset="0"/>
              </a:rPr>
              <a:t>🔄</a:t>
            </a:r>
            <a:endParaRPr lang="en-US" sz="3467" dirty="0">
              <a:latin typeface="Helvetica" pitchFamily="2" charset="0"/>
            </a:endParaRPr>
          </a:p>
        </p:txBody>
      </p:sp>
      <p:sp>
        <p:nvSpPr>
          <p:cNvPr id="27" name="Text 22">
            <a:extLst>
              <a:ext uri="{FF2B5EF4-FFF2-40B4-BE49-F238E27FC236}">
                <a16:creationId xmlns:a16="http://schemas.microsoft.com/office/drawing/2014/main" id="{59A7F8AE-E719-8C56-84EB-5E48F8B81F73}"/>
              </a:ext>
            </a:extLst>
          </p:cNvPr>
          <p:cNvSpPr/>
          <p:nvPr/>
        </p:nvSpPr>
        <p:spPr>
          <a:xfrm>
            <a:off x="439967" y="5454072"/>
            <a:ext cx="2002669" cy="649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33" b="1" dirty="0">
                <a:solidFill>
                  <a:srgbClr val="C0392B"/>
                </a:solidFill>
              </a:rPr>
              <a:t>Recovery</a:t>
            </a:r>
            <a:endParaRPr lang="en-US" sz="1333" dirty="0"/>
          </a:p>
          <a:p>
            <a:pPr algn="ctr"/>
            <a:r>
              <a:rPr lang="en-US" sz="1333" b="1" dirty="0">
                <a:solidFill>
                  <a:srgbClr val="C0392B"/>
                </a:solidFill>
              </a:rPr>
              <a:t>Procedures</a:t>
            </a:r>
            <a:endParaRPr lang="en-US" sz="1333" dirty="0"/>
          </a:p>
        </p:txBody>
      </p:sp>
      <p:sp>
        <p:nvSpPr>
          <p:cNvPr id="28" name="Shape 23">
            <a:extLst>
              <a:ext uri="{FF2B5EF4-FFF2-40B4-BE49-F238E27FC236}">
                <a16:creationId xmlns:a16="http://schemas.microsoft.com/office/drawing/2014/main" id="{99D84862-413E-E24F-F58A-A0C862542F3D}"/>
              </a:ext>
            </a:extLst>
          </p:cNvPr>
          <p:cNvSpPr/>
          <p:nvPr/>
        </p:nvSpPr>
        <p:spPr>
          <a:xfrm>
            <a:off x="3341663" y="4137336"/>
            <a:ext cx="2002669" cy="1834097"/>
          </a:xfrm>
          <a:prstGeom prst="rect">
            <a:avLst/>
          </a:prstGeom>
          <a:solidFill>
            <a:srgbClr val="FFFFFF"/>
          </a:solidFill>
          <a:ln w="19050">
            <a:solidFill>
              <a:srgbClr val="0891B2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29" name="Shape 24">
            <a:extLst>
              <a:ext uri="{FF2B5EF4-FFF2-40B4-BE49-F238E27FC236}">
                <a16:creationId xmlns:a16="http://schemas.microsoft.com/office/drawing/2014/main" id="{3EFCF899-298C-2742-76A9-7B6E82CEE024}"/>
              </a:ext>
            </a:extLst>
          </p:cNvPr>
          <p:cNvSpPr/>
          <p:nvPr/>
        </p:nvSpPr>
        <p:spPr>
          <a:xfrm>
            <a:off x="3341663" y="4137336"/>
            <a:ext cx="2002669" cy="419222"/>
          </a:xfrm>
          <a:prstGeom prst="rect">
            <a:avLst/>
          </a:prstGeom>
          <a:solidFill>
            <a:srgbClr val="0891B2"/>
          </a:solidFill>
          <a:ln w="12700">
            <a:solidFill>
              <a:srgbClr val="0891B2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30" name="Text 25">
            <a:extLst>
              <a:ext uri="{FF2B5EF4-FFF2-40B4-BE49-F238E27FC236}">
                <a16:creationId xmlns:a16="http://schemas.microsoft.com/office/drawing/2014/main" id="{2063A77D-BE24-CA5F-23C2-9A359B8ADCD8}"/>
              </a:ext>
            </a:extLst>
          </p:cNvPr>
          <p:cNvSpPr/>
          <p:nvPr/>
        </p:nvSpPr>
        <p:spPr>
          <a:xfrm>
            <a:off x="3341663" y="4649400"/>
            <a:ext cx="2002669" cy="681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467" dirty="0">
                <a:solidFill>
                  <a:srgbClr val="000000"/>
                </a:solidFill>
                <a:latin typeface="Helvetica" pitchFamily="2" charset="0"/>
              </a:rPr>
              <a:t>⚡</a:t>
            </a:r>
            <a:endParaRPr lang="en-US" sz="3467" dirty="0">
              <a:latin typeface="Helvetica" pitchFamily="2" charset="0"/>
            </a:endParaRPr>
          </a:p>
        </p:txBody>
      </p:sp>
      <p:sp>
        <p:nvSpPr>
          <p:cNvPr id="31" name="Text 26">
            <a:extLst>
              <a:ext uri="{FF2B5EF4-FFF2-40B4-BE49-F238E27FC236}">
                <a16:creationId xmlns:a16="http://schemas.microsoft.com/office/drawing/2014/main" id="{19A4CBFD-4313-459E-C2C0-9F0F52526BC2}"/>
              </a:ext>
            </a:extLst>
          </p:cNvPr>
          <p:cNvSpPr/>
          <p:nvPr/>
        </p:nvSpPr>
        <p:spPr>
          <a:xfrm>
            <a:off x="3341663" y="5454072"/>
            <a:ext cx="2002669" cy="649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33" b="1" dirty="0">
                <a:solidFill>
                  <a:srgbClr val="0891B2"/>
                </a:solidFill>
              </a:rPr>
              <a:t>Performance &amp;</a:t>
            </a:r>
            <a:endParaRPr lang="en-US" sz="1333" dirty="0"/>
          </a:p>
          <a:p>
            <a:pPr algn="ctr"/>
            <a:r>
              <a:rPr lang="en-US" sz="1333" b="1" dirty="0">
                <a:solidFill>
                  <a:srgbClr val="0891B2"/>
                </a:solidFill>
              </a:rPr>
              <a:t>Scalability</a:t>
            </a:r>
            <a:endParaRPr lang="en-US" sz="1333" dirty="0"/>
          </a:p>
        </p:txBody>
      </p:sp>
      <p:sp>
        <p:nvSpPr>
          <p:cNvPr id="32" name="Shape 27">
            <a:extLst>
              <a:ext uri="{FF2B5EF4-FFF2-40B4-BE49-F238E27FC236}">
                <a16:creationId xmlns:a16="http://schemas.microsoft.com/office/drawing/2014/main" id="{322CF60E-5B2B-18CB-B417-EB473196AFFD}"/>
              </a:ext>
            </a:extLst>
          </p:cNvPr>
          <p:cNvSpPr/>
          <p:nvPr/>
        </p:nvSpPr>
        <p:spPr>
          <a:xfrm>
            <a:off x="6243359" y="4137336"/>
            <a:ext cx="2002669" cy="1834097"/>
          </a:xfrm>
          <a:prstGeom prst="rect">
            <a:avLst/>
          </a:prstGeom>
          <a:solidFill>
            <a:srgbClr val="FFFFFF"/>
          </a:solidFill>
          <a:ln w="19050">
            <a:solidFill>
              <a:srgbClr val="2C7A2C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33" name="Shape 28">
            <a:extLst>
              <a:ext uri="{FF2B5EF4-FFF2-40B4-BE49-F238E27FC236}">
                <a16:creationId xmlns:a16="http://schemas.microsoft.com/office/drawing/2014/main" id="{3D27B12B-1EC9-EE68-D5B5-400C1E900B4D}"/>
              </a:ext>
            </a:extLst>
          </p:cNvPr>
          <p:cNvSpPr/>
          <p:nvPr/>
        </p:nvSpPr>
        <p:spPr>
          <a:xfrm>
            <a:off x="6243359" y="4137336"/>
            <a:ext cx="2002669" cy="419222"/>
          </a:xfrm>
          <a:prstGeom prst="rect">
            <a:avLst/>
          </a:prstGeom>
          <a:solidFill>
            <a:srgbClr val="2C7A2C"/>
          </a:solidFill>
          <a:ln w="12700">
            <a:solidFill>
              <a:srgbClr val="2C7A2C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34" name="Text 29">
            <a:extLst>
              <a:ext uri="{FF2B5EF4-FFF2-40B4-BE49-F238E27FC236}">
                <a16:creationId xmlns:a16="http://schemas.microsoft.com/office/drawing/2014/main" id="{7F5D0286-D078-463A-9B1C-191118AADAAB}"/>
              </a:ext>
            </a:extLst>
          </p:cNvPr>
          <p:cNvSpPr/>
          <p:nvPr/>
        </p:nvSpPr>
        <p:spPr>
          <a:xfrm>
            <a:off x="6243359" y="4649400"/>
            <a:ext cx="2002669" cy="681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467" dirty="0">
                <a:solidFill>
                  <a:srgbClr val="000000"/>
                </a:solidFill>
                <a:latin typeface="Helvetica" pitchFamily="2" charset="0"/>
              </a:rPr>
              <a:t>👥</a:t>
            </a:r>
            <a:endParaRPr lang="en-US" sz="3467" dirty="0">
              <a:latin typeface="Helvetica" pitchFamily="2" charset="0"/>
            </a:endParaRPr>
          </a:p>
        </p:txBody>
      </p:sp>
      <p:sp>
        <p:nvSpPr>
          <p:cNvPr id="35" name="Text 30">
            <a:extLst>
              <a:ext uri="{FF2B5EF4-FFF2-40B4-BE49-F238E27FC236}">
                <a16:creationId xmlns:a16="http://schemas.microsoft.com/office/drawing/2014/main" id="{526BA78F-2B60-FC9C-DD3C-23FC743F169F}"/>
              </a:ext>
            </a:extLst>
          </p:cNvPr>
          <p:cNvSpPr/>
          <p:nvPr/>
        </p:nvSpPr>
        <p:spPr>
          <a:xfrm>
            <a:off x="6243359" y="5454072"/>
            <a:ext cx="2002669" cy="649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33" b="1" dirty="0">
                <a:solidFill>
                  <a:srgbClr val="2C7A2C"/>
                </a:solidFill>
              </a:rPr>
              <a:t>Operational</a:t>
            </a:r>
            <a:endParaRPr lang="en-US" sz="1333" dirty="0"/>
          </a:p>
          <a:p>
            <a:pPr algn="ctr"/>
            <a:r>
              <a:rPr lang="en-US" sz="1333" b="1" dirty="0">
                <a:solidFill>
                  <a:srgbClr val="2C7A2C"/>
                </a:solidFill>
              </a:rPr>
              <a:t>Ownership</a:t>
            </a:r>
            <a:endParaRPr lang="en-US" sz="1333" dirty="0"/>
          </a:p>
        </p:txBody>
      </p:sp>
      <p:sp>
        <p:nvSpPr>
          <p:cNvPr id="36" name="Shape 31">
            <a:extLst>
              <a:ext uri="{FF2B5EF4-FFF2-40B4-BE49-F238E27FC236}">
                <a16:creationId xmlns:a16="http://schemas.microsoft.com/office/drawing/2014/main" id="{B54A97BE-0251-F4B0-542C-ADBB0260F3A6}"/>
              </a:ext>
            </a:extLst>
          </p:cNvPr>
          <p:cNvSpPr/>
          <p:nvPr/>
        </p:nvSpPr>
        <p:spPr>
          <a:xfrm>
            <a:off x="9145055" y="4137336"/>
            <a:ext cx="2002669" cy="1834097"/>
          </a:xfrm>
          <a:prstGeom prst="rect">
            <a:avLst/>
          </a:prstGeom>
          <a:solidFill>
            <a:srgbClr val="FFFFFF"/>
          </a:solidFill>
          <a:ln w="19050">
            <a:solidFill>
              <a:srgbClr val="7B3F0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37" name="Shape 32">
            <a:extLst>
              <a:ext uri="{FF2B5EF4-FFF2-40B4-BE49-F238E27FC236}">
                <a16:creationId xmlns:a16="http://schemas.microsoft.com/office/drawing/2014/main" id="{E2F5949F-B87C-C042-F289-9898E9AF6CCE}"/>
              </a:ext>
            </a:extLst>
          </p:cNvPr>
          <p:cNvSpPr/>
          <p:nvPr/>
        </p:nvSpPr>
        <p:spPr>
          <a:xfrm>
            <a:off x="9145055" y="4137336"/>
            <a:ext cx="2002669" cy="419222"/>
          </a:xfrm>
          <a:prstGeom prst="rect">
            <a:avLst/>
          </a:prstGeom>
          <a:solidFill>
            <a:srgbClr val="7B3F00"/>
          </a:solidFill>
          <a:ln w="12700">
            <a:solidFill>
              <a:srgbClr val="7B3F00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38" name="Text 33">
            <a:extLst>
              <a:ext uri="{FF2B5EF4-FFF2-40B4-BE49-F238E27FC236}">
                <a16:creationId xmlns:a16="http://schemas.microsoft.com/office/drawing/2014/main" id="{D3C0E72E-7308-696D-568A-D9F48B7F7BA4}"/>
              </a:ext>
            </a:extLst>
          </p:cNvPr>
          <p:cNvSpPr/>
          <p:nvPr/>
        </p:nvSpPr>
        <p:spPr>
          <a:xfrm>
            <a:off x="9145055" y="4649400"/>
            <a:ext cx="2002669" cy="681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467" dirty="0">
                <a:solidFill>
                  <a:srgbClr val="000000"/>
                </a:solidFill>
                <a:latin typeface="Helvetica" pitchFamily="2" charset="0"/>
              </a:rPr>
              <a:t>✅</a:t>
            </a:r>
            <a:endParaRPr lang="en-US" sz="3467" dirty="0">
              <a:latin typeface="Helvetica" pitchFamily="2" charset="0"/>
            </a:endParaRPr>
          </a:p>
        </p:txBody>
      </p:sp>
      <p:sp>
        <p:nvSpPr>
          <p:cNvPr id="39" name="Text 34">
            <a:extLst>
              <a:ext uri="{FF2B5EF4-FFF2-40B4-BE49-F238E27FC236}">
                <a16:creationId xmlns:a16="http://schemas.microsoft.com/office/drawing/2014/main" id="{A39D2FA1-0ACD-176B-BE2E-053E98101871}"/>
              </a:ext>
            </a:extLst>
          </p:cNvPr>
          <p:cNvSpPr/>
          <p:nvPr/>
        </p:nvSpPr>
        <p:spPr>
          <a:xfrm>
            <a:off x="9145055" y="5454072"/>
            <a:ext cx="2002669" cy="649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333" b="1" dirty="0">
                <a:solidFill>
                  <a:srgbClr val="7B3F00"/>
                </a:solidFill>
                <a:latin typeface="Helvetica" pitchFamily="2" charset="0"/>
              </a:rPr>
              <a:t>Operator</a:t>
            </a:r>
            <a:endParaRPr lang="en-US" sz="1333" dirty="0">
              <a:latin typeface="Helvetica" pitchFamily="2" charset="0"/>
            </a:endParaRPr>
          </a:p>
          <a:p>
            <a:pPr algn="ctr"/>
            <a:r>
              <a:rPr lang="en-US" sz="1333" b="1" dirty="0">
                <a:solidFill>
                  <a:srgbClr val="7B3F00"/>
                </a:solidFill>
                <a:latin typeface="Helvetica" pitchFamily="2" charset="0"/>
              </a:rPr>
              <a:t>Acceptance</a:t>
            </a:r>
            <a:endParaRPr lang="en-US" sz="1333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35DBE7-C59D-FB7A-41E6-2EEC40283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stand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C6101-458D-9FAC-308B-78CFD8D8720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FE90C89D-9D40-5A09-D1BC-78F94FFC0FA6}"/>
              </a:ext>
            </a:extLst>
          </p:cNvPr>
          <p:cNvSpPr/>
          <p:nvPr/>
        </p:nvSpPr>
        <p:spPr>
          <a:xfrm>
            <a:off x="426720" y="1463040"/>
            <a:ext cx="54864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67" b="1" dirty="0">
                <a:solidFill>
                  <a:srgbClr val="1B8A5A"/>
                </a:solidFill>
                <a:latin typeface="Helvetica" pitchFamily="2" charset="0"/>
              </a:rPr>
              <a:t>✅  FOUNDATIONS IN PLACE</a:t>
            </a:r>
            <a:endParaRPr lang="en-US" sz="1467" dirty="0">
              <a:latin typeface="Helvetica" pitchFamily="2" charset="0"/>
            </a:endParaRPr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D113DAEE-71DE-64C3-B0B4-4A17BA33FA96}"/>
              </a:ext>
            </a:extLst>
          </p:cNvPr>
          <p:cNvSpPr/>
          <p:nvPr/>
        </p:nvSpPr>
        <p:spPr>
          <a:xfrm>
            <a:off x="426720" y="2072640"/>
            <a:ext cx="5364480" cy="755904"/>
          </a:xfrm>
          <a:prstGeom prst="rect">
            <a:avLst/>
          </a:prstGeom>
          <a:solidFill>
            <a:srgbClr val="EBF8F3"/>
          </a:solidFill>
          <a:ln w="12700">
            <a:solidFill>
              <a:srgbClr val="A3D9C4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3EC03005-35BB-DAC9-9E22-82D4479D0FC6}"/>
              </a:ext>
            </a:extLst>
          </p:cNvPr>
          <p:cNvSpPr/>
          <p:nvPr/>
        </p:nvSpPr>
        <p:spPr>
          <a:xfrm>
            <a:off x="426720" y="2072640"/>
            <a:ext cx="121920" cy="755904"/>
          </a:xfrm>
          <a:prstGeom prst="rect">
            <a:avLst/>
          </a:prstGeom>
          <a:solidFill>
            <a:srgbClr val="1B8A5A"/>
          </a:solidFill>
          <a:ln w="12700">
            <a:solidFill>
              <a:srgbClr val="1B8A5A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363142CF-F609-01EA-E54D-A1A4B12FECD9}"/>
              </a:ext>
            </a:extLst>
          </p:cNvPr>
          <p:cNvSpPr/>
          <p:nvPr/>
        </p:nvSpPr>
        <p:spPr>
          <a:xfrm>
            <a:off x="633984" y="2121408"/>
            <a:ext cx="4998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145C38"/>
                </a:solidFill>
                <a:latin typeface="Helvetica" pitchFamily="2" charset="0"/>
              </a:rPr>
              <a:t>☸️  Kubernetes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AAEE0178-8395-B4BD-47A4-3CFF5ED1F312}"/>
              </a:ext>
            </a:extLst>
          </p:cNvPr>
          <p:cNvSpPr/>
          <p:nvPr/>
        </p:nvSpPr>
        <p:spPr>
          <a:xfrm>
            <a:off x="633984" y="2462784"/>
            <a:ext cx="499872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>
                <a:solidFill>
                  <a:srgbClr val="4A7A64"/>
                </a:solidFill>
                <a:latin typeface="Helvetica" pitchFamily="2" charset="0"/>
              </a:rPr>
              <a:t>Container-orchestrated platform</a:t>
            </a:r>
            <a:endParaRPr lang="en-US" sz="1333" dirty="0">
              <a:latin typeface="Helvetica" pitchFamily="2" charset="0"/>
            </a:endParaRP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D9EB5460-9B6E-624A-C839-B9A93C22EC61}"/>
              </a:ext>
            </a:extLst>
          </p:cNvPr>
          <p:cNvSpPr/>
          <p:nvPr/>
        </p:nvSpPr>
        <p:spPr>
          <a:xfrm>
            <a:off x="426720" y="2950464"/>
            <a:ext cx="5364480" cy="755904"/>
          </a:xfrm>
          <a:prstGeom prst="rect">
            <a:avLst/>
          </a:prstGeom>
          <a:solidFill>
            <a:srgbClr val="EBF8F3"/>
          </a:solidFill>
          <a:ln w="12700">
            <a:solidFill>
              <a:srgbClr val="A3D9C4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2FC6A737-13F5-ADAF-46EA-B23EFDB3080C}"/>
              </a:ext>
            </a:extLst>
          </p:cNvPr>
          <p:cNvSpPr/>
          <p:nvPr/>
        </p:nvSpPr>
        <p:spPr>
          <a:xfrm>
            <a:off x="426720" y="2950464"/>
            <a:ext cx="121920" cy="755904"/>
          </a:xfrm>
          <a:prstGeom prst="rect">
            <a:avLst/>
          </a:prstGeom>
          <a:solidFill>
            <a:srgbClr val="1B8A5A"/>
          </a:solidFill>
          <a:ln w="12700">
            <a:solidFill>
              <a:srgbClr val="1B8A5A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F9946C72-702D-08C5-6BC3-986C3367A950}"/>
              </a:ext>
            </a:extLst>
          </p:cNvPr>
          <p:cNvSpPr/>
          <p:nvPr/>
        </p:nvSpPr>
        <p:spPr>
          <a:xfrm>
            <a:off x="633984" y="2999232"/>
            <a:ext cx="4998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145C38"/>
                </a:solidFill>
                <a:latin typeface="Helvetica" pitchFamily="2" charset="0"/>
              </a:rPr>
              <a:t>🔀  GitOps Deployments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1AA72FF4-1920-C1F0-74DB-E29E0CE3147A}"/>
              </a:ext>
            </a:extLst>
          </p:cNvPr>
          <p:cNvSpPr/>
          <p:nvPr/>
        </p:nvSpPr>
        <p:spPr>
          <a:xfrm>
            <a:off x="633984" y="3340608"/>
            <a:ext cx="499872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>
                <a:solidFill>
                  <a:srgbClr val="4A7A64"/>
                </a:solidFill>
                <a:latin typeface="Helvetica" pitchFamily="2" charset="0"/>
              </a:rPr>
              <a:t>PR-controlled, declarative roll-outs</a:t>
            </a:r>
            <a:endParaRPr lang="en-US" sz="1333" dirty="0">
              <a:latin typeface="Helvetica" pitchFamily="2" charset="0"/>
            </a:endParaRPr>
          </a:p>
        </p:txBody>
      </p:sp>
      <p:sp>
        <p:nvSpPr>
          <p:cNvPr id="15" name="Shape 12">
            <a:extLst>
              <a:ext uri="{FF2B5EF4-FFF2-40B4-BE49-F238E27FC236}">
                <a16:creationId xmlns:a16="http://schemas.microsoft.com/office/drawing/2014/main" id="{AF4E1A75-B904-8E62-4CE0-7A94F4AE0DC7}"/>
              </a:ext>
            </a:extLst>
          </p:cNvPr>
          <p:cNvSpPr/>
          <p:nvPr/>
        </p:nvSpPr>
        <p:spPr>
          <a:xfrm>
            <a:off x="426720" y="3828288"/>
            <a:ext cx="5364480" cy="755904"/>
          </a:xfrm>
          <a:prstGeom prst="rect">
            <a:avLst/>
          </a:prstGeom>
          <a:solidFill>
            <a:srgbClr val="EBF8F3"/>
          </a:solidFill>
          <a:ln w="12700">
            <a:solidFill>
              <a:srgbClr val="A3D9C4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284BD13C-0AD5-ED78-E9A6-D761D73713DD}"/>
              </a:ext>
            </a:extLst>
          </p:cNvPr>
          <p:cNvSpPr/>
          <p:nvPr/>
        </p:nvSpPr>
        <p:spPr>
          <a:xfrm>
            <a:off x="426720" y="3828288"/>
            <a:ext cx="121920" cy="755904"/>
          </a:xfrm>
          <a:prstGeom prst="rect">
            <a:avLst/>
          </a:prstGeom>
          <a:solidFill>
            <a:srgbClr val="1B8A5A"/>
          </a:solidFill>
          <a:ln w="12700">
            <a:solidFill>
              <a:srgbClr val="1B8A5A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8814DFAF-02D2-E7F4-BB02-505FAAFA1451}"/>
              </a:ext>
            </a:extLst>
          </p:cNvPr>
          <p:cNvSpPr/>
          <p:nvPr/>
        </p:nvSpPr>
        <p:spPr>
          <a:xfrm>
            <a:off x="633984" y="3877056"/>
            <a:ext cx="4998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145C38"/>
                </a:solidFill>
                <a:latin typeface="Helvetica" pitchFamily="2" charset="0"/>
              </a:rPr>
              <a:t>📁  Version-Controlled Config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BEF89B10-8E35-FC99-17FA-301B5B9E8D19}"/>
              </a:ext>
            </a:extLst>
          </p:cNvPr>
          <p:cNvSpPr/>
          <p:nvPr/>
        </p:nvSpPr>
        <p:spPr>
          <a:xfrm>
            <a:off x="633984" y="4218432"/>
            <a:ext cx="499872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>
                <a:solidFill>
                  <a:srgbClr val="4A7A64"/>
                </a:solidFill>
                <a:latin typeface="Helvetica" pitchFamily="2" charset="0"/>
              </a:rPr>
              <a:t>All config under source control</a:t>
            </a:r>
            <a:endParaRPr lang="en-US" sz="1333" dirty="0">
              <a:latin typeface="Helvetica" pitchFamily="2" charset="0"/>
            </a:endParaRPr>
          </a:p>
        </p:txBody>
      </p:sp>
      <p:sp>
        <p:nvSpPr>
          <p:cNvPr id="19" name="Shape 16">
            <a:extLst>
              <a:ext uri="{FF2B5EF4-FFF2-40B4-BE49-F238E27FC236}">
                <a16:creationId xmlns:a16="http://schemas.microsoft.com/office/drawing/2014/main" id="{19061E8C-2AB1-9D15-3A3B-8AAB46BFAA05}"/>
              </a:ext>
            </a:extLst>
          </p:cNvPr>
          <p:cNvSpPr/>
          <p:nvPr/>
        </p:nvSpPr>
        <p:spPr>
          <a:xfrm>
            <a:off x="426720" y="4706112"/>
            <a:ext cx="5364480" cy="755904"/>
          </a:xfrm>
          <a:prstGeom prst="rect">
            <a:avLst/>
          </a:prstGeom>
          <a:solidFill>
            <a:srgbClr val="EBF8F3"/>
          </a:solidFill>
          <a:ln w="12700">
            <a:solidFill>
              <a:srgbClr val="A3D9C4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20" name="Shape 17">
            <a:extLst>
              <a:ext uri="{FF2B5EF4-FFF2-40B4-BE49-F238E27FC236}">
                <a16:creationId xmlns:a16="http://schemas.microsoft.com/office/drawing/2014/main" id="{31CB46B2-DE9B-B65F-223F-E8D3CEDC9119}"/>
              </a:ext>
            </a:extLst>
          </p:cNvPr>
          <p:cNvSpPr/>
          <p:nvPr/>
        </p:nvSpPr>
        <p:spPr>
          <a:xfrm>
            <a:off x="426720" y="4706112"/>
            <a:ext cx="121920" cy="755904"/>
          </a:xfrm>
          <a:prstGeom prst="rect">
            <a:avLst/>
          </a:prstGeom>
          <a:solidFill>
            <a:srgbClr val="1B8A5A"/>
          </a:solidFill>
          <a:ln w="12700">
            <a:solidFill>
              <a:srgbClr val="1B8A5A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21" name="Text 18">
            <a:extLst>
              <a:ext uri="{FF2B5EF4-FFF2-40B4-BE49-F238E27FC236}">
                <a16:creationId xmlns:a16="http://schemas.microsoft.com/office/drawing/2014/main" id="{19443559-80DD-7080-98B8-057BF3E2E309}"/>
              </a:ext>
            </a:extLst>
          </p:cNvPr>
          <p:cNvSpPr/>
          <p:nvPr/>
        </p:nvSpPr>
        <p:spPr>
          <a:xfrm>
            <a:off x="633984" y="4754880"/>
            <a:ext cx="4998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145C38"/>
                </a:solidFill>
                <a:latin typeface="Helvetica" pitchFamily="2" charset="0"/>
              </a:rPr>
              <a:t>⚙️  CI/CD Pipelines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FEE553F9-BD95-8852-5D4E-D65E1D8FBDD6}"/>
              </a:ext>
            </a:extLst>
          </p:cNvPr>
          <p:cNvSpPr/>
          <p:nvPr/>
        </p:nvSpPr>
        <p:spPr>
          <a:xfrm>
            <a:off x="633984" y="5096256"/>
            <a:ext cx="499872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>
                <a:solidFill>
                  <a:srgbClr val="4A7A64"/>
                </a:solidFill>
                <a:latin typeface="Helvetica" pitchFamily="2" charset="0"/>
              </a:rPr>
              <a:t>Automated build &amp; deploy</a:t>
            </a:r>
            <a:endParaRPr lang="en-US" sz="1333" dirty="0">
              <a:latin typeface="Helvetica" pitchFamily="2" charset="0"/>
            </a:endParaRPr>
          </a:p>
        </p:txBody>
      </p:sp>
      <p:sp>
        <p:nvSpPr>
          <p:cNvPr id="23" name="Shape 20">
            <a:extLst>
              <a:ext uri="{FF2B5EF4-FFF2-40B4-BE49-F238E27FC236}">
                <a16:creationId xmlns:a16="http://schemas.microsoft.com/office/drawing/2014/main" id="{A5BC1E74-7E07-33EB-E76F-9720873C2CBB}"/>
              </a:ext>
            </a:extLst>
          </p:cNvPr>
          <p:cNvSpPr/>
          <p:nvPr/>
        </p:nvSpPr>
        <p:spPr>
          <a:xfrm>
            <a:off x="426720" y="5583936"/>
            <a:ext cx="5364480" cy="755904"/>
          </a:xfrm>
          <a:prstGeom prst="rect">
            <a:avLst/>
          </a:prstGeom>
          <a:solidFill>
            <a:srgbClr val="EBF8F3"/>
          </a:solidFill>
          <a:ln w="12700">
            <a:solidFill>
              <a:srgbClr val="A3D9C4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24" name="Shape 21">
            <a:extLst>
              <a:ext uri="{FF2B5EF4-FFF2-40B4-BE49-F238E27FC236}">
                <a16:creationId xmlns:a16="http://schemas.microsoft.com/office/drawing/2014/main" id="{65A0C2E3-BC07-84C9-22A5-C8F889DFA88F}"/>
              </a:ext>
            </a:extLst>
          </p:cNvPr>
          <p:cNvSpPr/>
          <p:nvPr/>
        </p:nvSpPr>
        <p:spPr>
          <a:xfrm>
            <a:off x="426720" y="5583936"/>
            <a:ext cx="121920" cy="755904"/>
          </a:xfrm>
          <a:prstGeom prst="rect">
            <a:avLst/>
          </a:prstGeom>
          <a:solidFill>
            <a:srgbClr val="1B8A5A"/>
          </a:solidFill>
          <a:ln w="12700">
            <a:solidFill>
              <a:srgbClr val="1B8A5A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25" name="Text 22">
            <a:extLst>
              <a:ext uri="{FF2B5EF4-FFF2-40B4-BE49-F238E27FC236}">
                <a16:creationId xmlns:a16="http://schemas.microsoft.com/office/drawing/2014/main" id="{FCB8F1F4-5EF4-BC8E-D68F-78C608A29287}"/>
              </a:ext>
            </a:extLst>
          </p:cNvPr>
          <p:cNvSpPr/>
          <p:nvPr/>
        </p:nvSpPr>
        <p:spPr>
          <a:xfrm>
            <a:off x="633984" y="5632704"/>
            <a:ext cx="4998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145C38"/>
                </a:solidFill>
                <a:latin typeface="Helvetica" pitchFamily="2" charset="0"/>
              </a:rPr>
              <a:t>📊  Observability Platform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26" name="Text 23">
            <a:extLst>
              <a:ext uri="{FF2B5EF4-FFF2-40B4-BE49-F238E27FC236}">
                <a16:creationId xmlns:a16="http://schemas.microsoft.com/office/drawing/2014/main" id="{A7A98F19-1024-847B-2D17-99C350E88E56}"/>
              </a:ext>
            </a:extLst>
          </p:cNvPr>
          <p:cNvSpPr/>
          <p:nvPr/>
        </p:nvSpPr>
        <p:spPr>
          <a:xfrm>
            <a:off x="633984" y="5974080"/>
            <a:ext cx="499872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dirty="0">
                <a:solidFill>
                  <a:srgbClr val="4A7A64"/>
                </a:solidFill>
                <a:latin typeface="Helvetica" pitchFamily="2" charset="0"/>
              </a:rPr>
              <a:t>Nearly complete — logs, metrics</a:t>
            </a:r>
            <a:endParaRPr lang="en-US" sz="1333" dirty="0">
              <a:latin typeface="Helvetica" pitchFamily="2" charset="0"/>
            </a:endParaRPr>
          </a:p>
        </p:txBody>
      </p:sp>
      <p:sp>
        <p:nvSpPr>
          <p:cNvPr id="27" name="Text 24">
            <a:extLst>
              <a:ext uri="{FF2B5EF4-FFF2-40B4-BE49-F238E27FC236}">
                <a16:creationId xmlns:a16="http://schemas.microsoft.com/office/drawing/2014/main" id="{B3F0B119-2529-D128-5511-B75C2D1B746E}"/>
              </a:ext>
            </a:extLst>
          </p:cNvPr>
          <p:cNvSpPr/>
          <p:nvPr/>
        </p:nvSpPr>
        <p:spPr>
          <a:xfrm>
            <a:off x="6339840" y="1463040"/>
            <a:ext cx="54864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67" b="1" dirty="0">
                <a:solidFill>
                  <a:srgbClr val="1B3A5C"/>
                </a:solidFill>
                <a:latin typeface="Helvetica" pitchFamily="2" charset="0"/>
              </a:rPr>
              <a:t>🔬  EPICS SERVICES STACK</a:t>
            </a:r>
            <a:endParaRPr lang="en-US" sz="1467" dirty="0">
              <a:latin typeface="Helvetica" pitchFamily="2" charset="0"/>
            </a:endParaRPr>
          </a:p>
        </p:txBody>
      </p:sp>
      <p:sp>
        <p:nvSpPr>
          <p:cNvPr id="28" name="Shape 25">
            <a:extLst>
              <a:ext uri="{FF2B5EF4-FFF2-40B4-BE49-F238E27FC236}">
                <a16:creationId xmlns:a16="http://schemas.microsoft.com/office/drawing/2014/main" id="{ABCD0D76-EA07-4D17-9C9D-6E7C09B4D49C}"/>
              </a:ext>
            </a:extLst>
          </p:cNvPr>
          <p:cNvSpPr/>
          <p:nvPr/>
        </p:nvSpPr>
        <p:spPr>
          <a:xfrm>
            <a:off x="6250388" y="2103783"/>
            <a:ext cx="5425440" cy="4303114"/>
          </a:xfrm>
          <a:prstGeom prst="rect">
            <a:avLst/>
          </a:prstGeom>
          <a:solidFill>
            <a:srgbClr val="EFF6FF"/>
          </a:solidFill>
          <a:ln w="19050">
            <a:solidFill>
              <a:srgbClr val="93C5FD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29" name="Shape 26">
            <a:extLst>
              <a:ext uri="{FF2B5EF4-FFF2-40B4-BE49-F238E27FC236}">
                <a16:creationId xmlns:a16="http://schemas.microsoft.com/office/drawing/2014/main" id="{10588629-5F34-6E45-4A00-B13033A4002D}"/>
              </a:ext>
            </a:extLst>
          </p:cNvPr>
          <p:cNvSpPr/>
          <p:nvPr/>
        </p:nvSpPr>
        <p:spPr>
          <a:xfrm>
            <a:off x="6474563" y="2285559"/>
            <a:ext cx="4998720" cy="409254"/>
          </a:xfrm>
          <a:prstGeom prst="rect">
            <a:avLst/>
          </a:prstGeom>
          <a:solidFill>
            <a:srgbClr val="FFFF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30" name="Text 27">
            <a:extLst>
              <a:ext uri="{FF2B5EF4-FFF2-40B4-BE49-F238E27FC236}">
                <a16:creationId xmlns:a16="http://schemas.microsoft.com/office/drawing/2014/main" id="{94035DFB-E60D-6A95-6682-790B26C35956}"/>
              </a:ext>
            </a:extLst>
          </p:cNvPr>
          <p:cNvSpPr/>
          <p:nvPr/>
        </p:nvSpPr>
        <p:spPr>
          <a:xfrm>
            <a:off x="6494228" y="2239966"/>
            <a:ext cx="481584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1B3A5C"/>
                </a:solidFill>
                <a:latin typeface="Helvetica" pitchFamily="2" charset="0"/>
              </a:rPr>
              <a:t>▸ Archiver</a:t>
            </a:r>
            <a:endParaRPr lang="en-US" sz="1467" dirty="0">
              <a:latin typeface="Helvetica" pitchFamily="2" charset="0"/>
            </a:endParaRPr>
          </a:p>
        </p:txBody>
      </p:sp>
      <p:sp>
        <p:nvSpPr>
          <p:cNvPr id="31" name="Shape 28">
            <a:extLst>
              <a:ext uri="{FF2B5EF4-FFF2-40B4-BE49-F238E27FC236}">
                <a16:creationId xmlns:a16="http://schemas.microsoft.com/office/drawing/2014/main" id="{77355937-98DC-E071-CF8E-BD0A855D251A}"/>
              </a:ext>
            </a:extLst>
          </p:cNvPr>
          <p:cNvSpPr/>
          <p:nvPr/>
        </p:nvSpPr>
        <p:spPr>
          <a:xfrm>
            <a:off x="6474563" y="3754829"/>
            <a:ext cx="4998720" cy="389309"/>
          </a:xfrm>
          <a:prstGeom prst="rect">
            <a:avLst/>
          </a:prstGeom>
          <a:solidFill>
            <a:srgbClr val="FFFF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32" name="Text 29">
            <a:extLst>
              <a:ext uri="{FF2B5EF4-FFF2-40B4-BE49-F238E27FC236}">
                <a16:creationId xmlns:a16="http://schemas.microsoft.com/office/drawing/2014/main" id="{39233B7C-8188-044A-5430-43DFDE5DCC41}"/>
              </a:ext>
            </a:extLst>
          </p:cNvPr>
          <p:cNvSpPr/>
          <p:nvPr/>
        </p:nvSpPr>
        <p:spPr>
          <a:xfrm>
            <a:off x="6518612" y="3680915"/>
            <a:ext cx="481584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1B3A5C"/>
                </a:solidFill>
                <a:latin typeface="Helvetica" pitchFamily="2" charset="0"/>
              </a:rPr>
              <a:t>▸  Alarm Server</a:t>
            </a:r>
            <a:endParaRPr lang="en-US" sz="1467" dirty="0">
              <a:latin typeface="Helvetica" pitchFamily="2" charset="0"/>
            </a:endParaRPr>
          </a:p>
        </p:txBody>
      </p:sp>
      <p:sp>
        <p:nvSpPr>
          <p:cNvPr id="33" name="Shape 30">
            <a:extLst>
              <a:ext uri="{FF2B5EF4-FFF2-40B4-BE49-F238E27FC236}">
                <a16:creationId xmlns:a16="http://schemas.microsoft.com/office/drawing/2014/main" id="{5901395E-866D-7900-37E3-D4D5E92966B4}"/>
              </a:ext>
            </a:extLst>
          </p:cNvPr>
          <p:cNvSpPr/>
          <p:nvPr/>
        </p:nvSpPr>
        <p:spPr>
          <a:xfrm>
            <a:off x="6474563" y="4252372"/>
            <a:ext cx="4998720" cy="389899"/>
          </a:xfrm>
          <a:prstGeom prst="rect">
            <a:avLst/>
          </a:prstGeom>
          <a:solidFill>
            <a:srgbClr val="FFFF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34" name="Text 31">
            <a:extLst>
              <a:ext uri="{FF2B5EF4-FFF2-40B4-BE49-F238E27FC236}">
                <a16:creationId xmlns:a16="http://schemas.microsoft.com/office/drawing/2014/main" id="{CC2458F5-5C5C-0F0B-4CBA-9E74A07DEFAA}"/>
              </a:ext>
            </a:extLst>
          </p:cNvPr>
          <p:cNvSpPr/>
          <p:nvPr/>
        </p:nvSpPr>
        <p:spPr>
          <a:xfrm>
            <a:off x="6518612" y="4186289"/>
            <a:ext cx="481584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1B3A5C"/>
                </a:solidFill>
                <a:latin typeface="Helvetica" pitchFamily="2" charset="0"/>
              </a:rPr>
              <a:t>▸ Alarm Logger</a:t>
            </a:r>
            <a:endParaRPr lang="en-US" sz="1467" dirty="0">
              <a:latin typeface="Helvetica" pitchFamily="2" charset="0"/>
            </a:endParaRPr>
          </a:p>
        </p:txBody>
      </p:sp>
      <p:sp>
        <p:nvSpPr>
          <p:cNvPr id="35" name="Shape 32">
            <a:extLst>
              <a:ext uri="{FF2B5EF4-FFF2-40B4-BE49-F238E27FC236}">
                <a16:creationId xmlns:a16="http://schemas.microsoft.com/office/drawing/2014/main" id="{99606C15-8037-179A-1AE1-6C37EAA1320D}"/>
              </a:ext>
            </a:extLst>
          </p:cNvPr>
          <p:cNvSpPr/>
          <p:nvPr/>
        </p:nvSpPr>
        <p:spPr>
          <a:xfrm>
            <a:off x="6481677" y="4785361"/>
            <a:ext cx="4998720" cy="438195"/>
          </a:xfrm>
          <a:prstGeom prst="rect">
            <a:avLst/>
          </a:prstGeom>
          <a:solidFill>
            <a:srgbClr val="FFFF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37" name="Shape 34">
            <a:extLst>
              <a:ext uri="{FF2B5EF4-FFF2-40B4-BE49-F238E27FC236}">
                <a16:creationId xmlns:a16="http://schemas.microsoft.com/office/drawing/2014/main" id="{50BB6DA1-A9F7-B9F2-B76A-1CE887F85C8E}"/>
              </a:ext>
            </a:extLst>
          </p:cNvPr>
          <p:cNvSpPr/>
          <p:nvPr/>
        </p:nvSpPr>
        <p:spPr>
          <a:xfrm>
            <a:off x="6494228" y="5324346"/>
            <a:ext cx="4998720" cy="438195"/>
          </a:xfrm>
          <a:prstGeom prst="rect">
            <a:avLst/>
          </a:prstGeom>
          <a:solidFill>
            <a:srgbClr val="FFFF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38" name="Text 35">
            <a:extLst>
              <a:ext uri="{FF2B5EF4-FFF2-40B4-BE49-F238E27FC236}">
                <a16:creationId xmlns:a16="http://schemas.microsoft.com/office/drawing/2014/main" id="{A3EFDD45-68C7-9A20-181B-0822403D3AB9}"/>
              </a:ext>
            </a:extLst>
          </p:cNvPr>
          <p:cNvSpPr/>
          <p:nvPr/>
        </p:nvSpPr>
        <p:spPr>
          <a:xfrm>
            <a:off x="6504388" y="4775014"/>
            <a:ext cx="4815840" cy="4203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1B3A5C"/>
                </a:solidFill>
                <a:latin typeface="Helvetica" pitchFamily="2" charset="0"/>
              </a:rPr>
              <a:t>▸ Save &amp; Restore Service</a:t>
            </a:r>
            <a:endParaRPr lang="en-US" sz="1467" dirty="0">
              <a:latin typeface="Helvetica" pitchFamily="2" charset="0"/>
            </a:endParaRPr>
          </a:p>
        </p:txBody>
      </p:sp>
      <p:sp>
        <p:nvSpPr>
          <p:cNvPr id="39" name="Shape 36">
            <a:extLst>
              <a:ext uri="{FF2B5EF4-FFF2-40B4-BE49-F238E27FC236}">
                <a16:creationId xmlns:a16="http://schemas.microsoft.com/office/drawing/2014/main" id="{FA6C40E3-C55B-5429-4D24-A4597EAFCAA9}"/>
              </a:ext>
            </a:extLst>
          </p:cNvPr>
          <p:cNvSpPr/>
          <p:nvPr/>
        </p:nvSpPr>
        <p:spPr>
          <a:xfrm>
            <a:off x="6481677" y="5816902"/>
            <a:ext cx="4998720" cy="438195"/>
          </a:xfrm>
          <a:prstGeom prst="rect">
            <a:avLst/>
          </a:prstGeom>
          <a:solidFill>
            <a:srgbClr val="FFFF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40" name="Text 37">
            <a:extLst>
              <a:ext uri="{FF2B5EF4-FFF2-40B4-BE49-F238E27FC236}">
                <a16:creationId xmlns:a16="http://schemas.microsoft.com/office/drawing/2014/main" id="{DF3B7203-2AF8-1D1D-3A03-4D1C52AD3FD2}"/>
              </a:ext>
            </a:extLst>
          </p:cNvPr>
          <p:cNvSpPr/>
          <p:nvPr/>
        </p:nvSpPr>
        <p:spPr>
          <a:xfrm>
            <a:off x="6518612" y="5270210"/>
            <a:ext cx="481584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1B3A5C"/>
                </a:solidFill>
                <a:latin typeface="Helvetica" pitchFamily="2" charset="0"/>
              </a:rPr>
              <a:t>▸  Channel Finder</a:t>
            </a:r>
            <a:endParaRPr lang="en-US" sz="1467" dirty="0">
              <a:latin typeface="Helvetica" pitchFamily="2" charset="0"/>
            </a:endParaRPr>
          </a:p>
        </p:txBody>
      </p:sp>
      <p:sp>
        <p:nvSpPr>
          <p:cNvPr id="41" name="Text 38">
            <a:extLst>
              <a:ext uri="{FF2B5EF4-FFF2-40B4-BE49-F238E27FC236}">
                <a16:creationId xmlns:a16="http://schemas.microsoft.com/office/drawing/2014/main" id="{8B7BB92D-4150-69DD-7963-9E18264205B5}"/>
              </a:ext>
            </a:extLst>
          </p:cNvPr>
          <p:cNvSpPr/>
          <p:nvPr/>
        </p:nvSpPr>
        <p:spPr>
          <a:xfrm>
            <a:off x="6250388" y="6406897"/>
            <a:ext cx="54254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333" b="1" dirty="0">
                <a:solidFill>
                  <a:srgbClr val="1B8A5A"/>
                </a:solidFill>
                <a:latin typeface="Helvetica" pitchFamily="2" charset="0"/>
              </a:rPr>
              <a:t>Tested across multiple test stands ✓</a:t>
            </a:r>
            <a:endParaRPr lang="en-US" sz="1333" dirty="0">
              <a:latin typeface="Helvetica" pitchFamily="2" charset="0"/>
            </a:endParaRPr>
          </a:p>
        </p:txBody>
      </p:sp>
      <p:sp>
        <p:nvSpPr>
          <p:cNvPr id="2" name="Shape 26">
            <a:extLst>
              <a:ext uri="{FF2B5EF4-FFF2-40B4-BE49-F238E27FC236}">
                <a16:creationId xmlns:a16="http://schemas.microsoft.com/office/drawing/2014/main" id="{B22052DE-ACBC-417A-119C-D9AFC5A68DD5}"/>
              </a:ext>
            </a:extLst>
          </p:cNvPr>
          <p:cNvSpPr/>
          <p:nvPr/>
        </p:nvSpPr>
        <p:spPr>
          <a:xfrm>
            <a:off x="6469844" y="2794971"/>
            <a:ext cx="4998720" cy="373556"/>
          </a:xfrm>
          <a:prstGeom prst="rect">
            <a:avLst/>
          </a:prstGeom>
          <a:solidFill>
            <a:srgbClr val="FFFF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343A4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6" name="Text 33">
            <a:extLst>
              <a:ext uri="{FF2B5EF4-FFF2-40B4-BE49-F238E27FC236}">
                <a16:creationId xmlns:a16="http://schemas.microsoft.com/office/drawing/2014/main" id="{FD43C988-6C10-1EC8-6FE2-5301AD76679D}"/>
              </a:ext>
            </a:extLst>
          </p:cNvPr>
          <p:cNvSpPr/>
          <p:nvPr/>
        </p:nvSpPr>
        <p:spPr>
          <a:xfrm>
            <a:off x="6518612" y="5799215"/>
            <a:ext cx="481584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1B3A5C"/>
                </a:solidFill>
                <a:latin typeface="Helvetica" pitchFamily="2" charset="0"/>
              </a:rPr>
              <a:t>▸ Scan Service</a:t>
            </a:r>
            <a:endParaRPr lang="en-US" sz="1467" dirty="0">
              <a:latin typeface="Helvetica" pitchFamily="2" charset="0"/>
            </a:endParaRPr>
          </a:p>
        </p:txBody>
      </p:sp>
      <p:sp>
        <p:nvSpPr>
          <p:cNvPr id="47" name="Text 27">
            <a:extLst>
              <a:ext uri="{FF2B5EF4-FFF2-40B4-BE49-F238E27FC236}">
                <a16:creationId xmlns:a16="http://schemas.microsoft.com/office/drawing/2014/main" id="{F9C652EC-F860-4CF4-C6C0-56C8BE78F4D7}"/>
              </a:ext>
            </a:extLst>
          </p:cNvPr>
          <p:cNvSpPr/>
          <p:nvPr/>
        </p:nvSpPr>
        <p:spPr>
          <a:xfrm>
            <a:off x="6494228" y="2703283"/>
            <a:ext cx="481584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1B3A5C"/>
                </a:solidFill>
                <a:latin typeface="Helvetica" pitchFamily="2" charset="0"/>
              </a:rPr>
              <a:t>▸ CSS Phoebus</a:t>
            </a:r>
            <a:endParaRPr lang="en-US" sz="1467" dirty="0">
              <a:latin typeface="Helvetica" pitchFamily="2" charset="0"/>
            </a:endParaRPr>
          </a:p>
        </p:txBody>
      </p:sp>
      <p:sp>
        <p:nvSpPr>
          <p:cNvPr id="4" name="Shape 28">
            <a:extLst>
              <a:ext uri="{FF2B5EF4-FFF2-40B4-BE49-F238E27FC236}">
                <a16:creationId xmlns:a16="http://schemas.microsoft.com/office/drawing/2014/main" id="{61FC389C-F804-7058-B54A-DABE574E15C8}"/>
              </a:ext>
            </a:extLst>
          </p:cNvPr>
          <p:cNvSpPr/>
          <p:nvPr/>
        </p:nvSpPr>
        <p:spPr>
          <a:xfrm>
            <a:off x="6474563" y="3245043"/>
            <a:ext cx="4998720" cy="419296"/>
          </a:xfrm>
          <a:prstGeom prst="rect">
            <a:avLst/>
          </a:prstGeom>
          <a:solidFill>
            <a:srgbClr val="FFFFFF"/>
          </a:solidFill>
          <a:ln w="12700">
            <a:solidFill>
              <a:srgbClr val="BFDBFE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42" name="Text 27">
            <a:extLst>
              <a:ext uri="{FF2B5EF4-FFF2-40B4-BE49-F238E27FC236}">
                <a16:creationId xmlns:a16="http://schemas.microsoft.com/office/drawing/2014/main" id="{23F91AD4-78FC-88CD-1EA6-8466911CFF14}"/>
              </a:ext>
            </a:extLst>
          </p:cNvPr>
          <p:cNvSpPr/>
          <p:nvPr/>
        </p:nvSpPr>
        <p:spPr>
          <a:xfrm>
            <a:off x="6518612" y="3165773"/>
            <a:ext cx="481584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1B3A5C"/>
                </a:solidFill>
                <a:latin typeface="Helvetica" pitchFamily="2" charset="0"/>
              </a:rPr>
              <a:t>▸ Logger Service (</a:t>
            </a:r>
            <a:r>
              <a:rPr lang="en-US" sz="1467" strike="sngStrike" dirty="0">
                <a:solidFill>
                  <a:srgbClr val="1B3A5C"/>
                </a:solidFill>
                <a:latin typeface="Helvetica" pitchFamily="2" charset="0"/>
              </a:rPr>
              <a:t>ca</a:t>
            </a:r>
            <a:r>
              <a:rPr lang="en-US" sz="1467" dirty="0">
                <a:solidFill>
                  <a:srgbClr val="1B3A5C"/>
                </a:solidFill>
                <a:latin typeface="Helvetica" pitchFamily="2" charset="0"/>
              </a:rPr>
              <a:t>PutLog)</a:t>
            </a:r>
            <a:endParaRPr lang="en-US" sz="1467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79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60464-C643-2AEE-E873-52F2DC338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EAC79C-3641-69DD-851C-F87BADD78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still need to validate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81DAA-BC20-CC9B-9AF4-F21813792F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The stack works -  but can it survive production conditions?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F5117-5CA3-6EE1-8DE1-BB186F43FD2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3" name="Shape 5">
            <a:extLst>
              <a:ext uri="{FF2B5EF4-FFF2-40B4-BE49-F238E27FC236}">
                <a16:creationId xmlns:a16="http://schemas.microsoft.com/office/drawing/2014/main" id="{D6D55319-15BF-448A-58D2-4593B3F0E67C}"/>
              </a:ext>
            </a:extLst>
          </p:cNvPr>
          <p:cNvSpPr/>
          <p:nvPr/>
        </p:nvSpPr>
        <p:spPr>
          <a:xfrm>
            <a:off x="349143" y="1602229"/>
            <a:ext cx="3009884" cy="1986621"/>
          </a:xfrm>
          <a:prstGeom prst="rect">
            <a:avLst/>
          </a:prstGeom>
          <a:solidFill>
            <a:srgbClr val="EFF6FF"/>
          </a:solidFill>
          <a:ln w="19050">
            <a:solidFill>
              <a:srgbClr val="93C5FD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44" name="Shape 6">
            <a:extLst>
              <a:ext uri="{FF2B5EF4-FFF2-40B4-BE49-F238E27FC236}">
                <a16:creationId xmlns:a16="http://schemas.microsoft.com/office/drawing/2014/main" id="{C3FA18D3-AFCF-04E0-AED1-0833BA432F55}"/>
              </a:ext>
            </a:extLst>
          </p:cNvPr>
          <p:cNvSpPr/>
          <p:nvPr/>
        </p:nvSpPr>
        <p:spPr>
          <a:xfrm>
            <a:off x="357893" y="1618391"/>
            <a:ext cx="3007142" cy="585216"/>
          </a:xfrm>
          <a:prstGeom prst="rect">
            <a:avLst/>
          </a:prstGeom>
          <a:solidFill>
            <a:srgbClr val="1B6CA8"/>
          </a:solidFill>
          <a:ln w="12700">
            <a:solidFill>
              <a:srgbClr val="1B6CA8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45" name="Text 7">
            <a:extLst>
              <a:ext uri="{FF2B5EF4-FFF2-40B4-BE49-F238E27FC236}">
                <a16:creationId xmlns:a16="http://schemas.microsoft.com/office/drawing/2014/main" id="{60EF9193-E6D0-ED30-8866-041A5FD7A2AA}"/>
              </a:ext>
            </a:extLst>
          </p:cNvPr>
          <p:cNvSpPr/>
          <p:nvPr/>
        </p:nvSpPr>
        <p:spPr>
          <a:xfrm>
            <a:off x="357894" y="1626256"/>
            <a:ext cx="2972923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Helvetica" pitchFamily="2" charset="0"/>
              </a:rPr>
              <a:t>  Performance &amp; Scalability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47" name="Text 9">
            <a:extLst>
              <a:ext uri="{FF2B5EF4-FFF2-40B4-BE49-F238E27FC236}">
                <a16:creationId xmlns:a16="http://schemas.microsoft.com/office/drawing/2014/main" id="{DA954DAE-84B5-7AF5-B113-33826548C78E}"/>
              </a:ext>
            </a:extLst>
          </p:cNvPr>
          <p:cNvSpPr/>
          <p:nvPr/>
        </p:nvSpPr>
        <p:spPr>
          <a:xfrm>
            <a:off x="408563" y="2309277"/>
            <a:ext cx="2950464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400" dirty="0">
                <a:solidFill>
                  <a:srgbClr val="1E293B"/>
                </a:solidFill>
                <a:latin typeface="Helvetica" pitchFamily="2" charset="0"/>
              </a:rPr>
              <a:t>Behavior under peak IOC load</a:t>
            </a:r>
          </a:p>
          <a:p>
            <a:br>
              <a:rPr lang="en-US" sz="1400" dirty="0">
                <a:solidFill>
                  <a:srgbClr val="1E293B"/>
                </a:solidFill>
                <a:latin typeface="Helvetica" pitchFamily="2" charset="0"/>
              </a:rPr>
            </a:br>
            <a:r>
              <a:rPr lang="en-US" sz="1400" dirty="0">
                <a:solidFill>
                  <a:srgbClr val="1E293B"/>
                </a:solidFill>
                <a:latin typeface="Helvetica" pitchFamily="2" charset="0"/>
              </a:rPr>
              <a:t>Number of concurrent clients</a:t>
            </a:r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</p:txBody>
      </p:sp>
      <p:sp>
        <p:nvSpPr>
          <p:cNvPr id="52" name="Shape 14">
            <a:extLst>
              <a:ext uri="{FF2B5EF4-FFF2-40B4-BE49-F238E27FC236}">
                <a16:creationId xmlns:a16="http://schemas.microsoft.com/office/drawing/2014/main" id="{8355FD8C-E84E-55B5-709B-92DBEE955313}"/>
              </a:ext>
            </a:extLst>
          </p:cNvPr>
          <p:cNvSpPr/>
          <p:nvPr/>
        </p:nvSpPr>
        <p:spPr>
          <a:xfrm>
            <a:off x="3992417" y="1617647"/>
            <a:ext cx="3024210" cy="2058460"/>
          </a:xfrm>
          <a:prstGeom prst="rect">
            <a:avLst/>
          </a:prstGeom>
          <a:solidFill>
            <a:srgbClr val="F5F3FF"/>
          </a:solidFill>
          <a:ln w="19050">
            <a:solidFill>
              <a:srgbClr val="C4B5FD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53" name="Shape 15">
            <a:extLst>
              <a:ext uri="{FF2B5EF4-FFF2-40B4-BE49-F238E27FC236}">
                <a16:creationId xmlns:a16="http://schemas.microsoft.com/office/drawing/2014/main" id="{1C6F3E08-1F67-79D6-9A76-81A7C13C2DA8}"/>
              </a:ext>
            </a:extLst>
          </p:cNvPr>
          <p:cNvSpPr/>
          <p:nvPr/>
        </p:nvSpPr>
        <p:spPr>
          <a:xfrm>
            <a:off x="4006743" y="1626255"/>
            <a:ext cx="3007142" cy="649835"/>
          </a:xfrm>
          <a:prstGeom prst="rect">
            <a:avLst/>
          </a:prstGeom>
          <a:solidFill>
            <a:srgbClr val="6B21A8"/>
          </a:solidFill>
          <a:ln w="12700">
            <a:solidFill>
              <a:srgbClr val="6B21A8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54" name="Text 16">
            <a:extLst>
              <a:ext uri="{FF2B5EF4-FFF2-40B4-BE49-F238E27FC236}">
                <a16:creationId xmlns:a16="http://schemas.microsoft.com/office/drawing/2014/main" id="{30DE1347-1FD8-964B-62DF-22187592EF0A}"/>
              </a:ext>
            </a:extLst>
          </p:cNvPr>
          <p:cNvSpPr/>
          <p:nvPr/>
        </p:nvSpPr>
        <p:spPr>
          <a:xfrm>
            <a:off x="3552320" y="1716230"/>
            <a:ext cx="365760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Helvetica" pitchFamily="2" charset="0"/>
              </a:rPr>
              <a:t>  High Availability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56" name="Text 18">
            <a:extLst>
              <a:ext uri="{FF2B5EF4-FFF2-40B4-BE49-F238E27FC236}">
                <a16:creationId xmlns:a16="http://schemas.microsoft.com/office/drawing/2014/main" id="{9C2D01FC-5C9B-E18A-6F97-33F0D09DF467}"/>
              </a:ext>
            </a:extLst>
          </p:cNvPr>
          <p:cNvSpPr/>
          <p:nvPr/>
        </p:nvSpPr>
        <p:spPr>
          <a:xfrm>
            <a:off x="4070278" y="2365145"/>
            <a:ext cx="2908655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400" dirty="0">
                <a:solidFill>
                  <a:srgbClr val="1E293B"/>
                </a:solidFill>
                <a:latin typeface="Helvetica" pitchFamily="2" charset="0"/>
              </a:rPr>
              <a:t>Redundant services</a:t>
            </a:r>
          </a:p>
          <a:p>
            <a:endParaRPr lang="en-US" sz="1400" dirty="0">
              <a:solidFill>
                <a:srgbClr val="1E293B"/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rgbClr val="1E293B"/>
                </a:solidFill>
                <a:latin typeface="Helvetica" pitchFamily="2" charset="0"/>
              </a:rPr>
              <a:t>auto-restart behavior</a:t>
            </a:r>
          </a:p>
          <a:p>
            <a:endParaRPr lang="en-US" sz="1400" dirty="0">
              <a:solidFill>
                <a:srgbClr val="1E293B"/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rgbClr val="1E293B"/>
                </a:solidFill>
                <a:latin typeface="Helvetica" pitchFamily="2" charset="0"/>
              </a:rPr>
              <a:t>Continuity of service during updates or restarts</a:t>
            </a:r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</p:txBody>
      </p:sp>
      <p:sp>
        <p:nvSpPr>
          <p:cNvPr id="58" name="Text 20">
            <a:extLst>
              <a:ext uri="{FF2B5EF4-FFF2-40B4-BE49-F238E27FC236}">
                <a16:creationId xmlns:a16="http://schemas.microsoft.com/office/drawing/2014/main" id="{BC6F6A61-E36E-9C3E-CEB4-F77CA51A9E11}"/>
              </a:ext>
            </a:extLst>
          </p:cNvPr>
          <p:cNvSpPr/>
          <p:nvPr/>
        </p:nvSpPr>
        <p:spPr>
          <a:xfrm>
            <a:off x="3552320" y="2867677"/>
            <a:ext cx="2950464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en-US" sz="1400" dirty="0">
              <a:latin typeface="Helvetica" pitchFamily="2" charset="0"/>
            </a:endParaRPr>
          </a:p>
        </p:txBody>
      </p:sp>
      <p:sp>
        <p:nvSpPr>
          <p:cNvPr id="61" name="Shape 23">
            <a:extLst>
              <a:ext uri="{FF2B5EF4-FFF2-40B4-BE49-F238E27FC236}">
                <a16:creationId xmlns:a16="http://schemas.microsoft.com/office/drawing/2014/main" id="{BE594B75-0B5F-0CD8-91E3-C39F15862286}"/>
              </a:ext>
            </a:extLst>
          </p:cNvPr>
          <p:cNvSpPr/>
          <p:nvPr/>
        </p:nvSpPr>
        <p:spPr>
          <a:xfrm>
            <a:off x="7659305" y="1626255"/>
            <a:ext cx="3056783" cy="1986621"/>
          </a:xfrm>
          <a:prstGeom prst="rect">
            <a:avLst/>
          </a:prstGeom>
          <a:solidFill>
            <a:srgbClr val="FFF1F2"/>
          </a:solidFill>
          <a:ln w="19050">
            <a:solidFill>
              <a:srgbClr val="FCA5A5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62" name="Shape 24">
            <a:extLst>
              <a:ext uri="{FF2B5EF4-FFF2-40B4-BE49-F238E27FC236}">
                <a16:creationId xmlns:a16="http://schemas.microsoft.com/office/drawing/2014/main" id="{4D65E2C7-18CC-F047-C443-431BD4208F5D}"/>
              </a:ext>
            </a:extLst>
          </p:cNvPr>
          <p:cNvSpPr/>
          <p:nvPr/>
        </p:nvSpPr>
        <p:spPr>
          <a:xfrm>
            <a:off x="7659305" y="1617646"/>
            <a:ext cx="3056783" cy="585216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63" name="Text 25">
            <a:extLst>
              <a:ext uri="{FF2B5EF4-FFF2-40B4-BE49-F238E27FC236}">
                <a16:creationId xmlns:a16="http://schemas.microsoft.com/office/drawing/2014/main" id="{FDE4F40C-EFAE-81C4-3102-B6566A8F8C35}"/>
              </a:ext>
            </a:extLst>
          </p:cNvPr>
          <p:cNvSpPr/>
          <p:nvPr/>
        </p:nvSpPr>
        <p:spPr>
          <a:xfrm>
            <a:off x="7397205" y="1626255"/>
            <a:ext cx="365760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Helvetica" pitchFamily="2" charset="0"/>
              </a:rPr>
              <a:t>  Failure Recovery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67" name="Text 29">
            <a:extLst>
              <a:ext uri="{FF2B5EF4-FFF2-40B4-BE49-F238E27FC236}">
                <a16:creationId xmlns:a16="http://schemas.microsoft.com/office/drawing/2014/main" id="{498D81AA-B99D-0D67-3EE1-2E31D2A01750}"/>
              </a:ext>
            </a:extLst>
          </p:cNvPr>
          <p:cNvSpPr/>
          <p:nvPr/>
        </p:nvSpPr>
        <p:spPr>
          <a:xfrm>
            <a:off x="7771454" y="2297833"/>
            <a:ext cx="2909102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400" dirty="0">
                <a:solidFill>
                  <a:srgbClr val="1E293B"/>
                </a:solidFill>
                <a:latin typeface="Helvetica" pitchFamily="2" charset="0"/>
              </a:rPr>
              <a:t>Recovery time</a:t>
            </a:r>
          </a:p>
          <a:p>
            <a:endParaRPr lang="en-US" sz="1400" dirty="0">
              <a:solidFill>
                <a:srgbClr val="1E293B"/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rgbClr val="1E293B"/>
                </a:solidFill>
                <a:latin typeface="Helvetica" pitchFamily="2" charset="0"/>
              </a:rPr>
              <a:t>Data continuity and reconnection to IOCs and clients</a:t>
            </a:r>
          </a:p>
          <a:p>
            <a:endParaRPr lang="en-US" sz="1400" dirty="0">
              <a:solidFill>
                <a:srgbClr val="1E293B"/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rgbClr val="1E293B"/>
                </a:solidFill>
                <a:latin typeface="Helvetica" pitchFamily="2" charset="0"/>
              </a:rPr>
              <a:t>Data-loss scenarios 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70" name="Shape 23">
            <a:extLst>
              <a:ext uri="{FF2B5EF4-FFF2-40B4-BE49-F238E27FC236}">
                <a16:creationId xmlns:a16="http://schemas.microsoft.com/office/drawing/2014/main" id="{FDEDCF8B-AE6E-9F1B-211D-E0A083E7CB0B}"/>
              </a:ext>
            </a:extLst>
          </p:cNvPr>
          <p:cNvSpPr/>
          <p:nvPr/>
        </p:nvSpPr>
        <p:spPr>
          <a:xfrm>
            <a:off x="4006743" y="4144729"/>
            <a:ext cx="3035726" cy="2180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71" name="Shape 24">
            <a:extLst>
              <a:ext uri="{FF2B5EF4-FFF2-40B4-BE49-F238E27FC236}">
                <a16:creationId xmlns:a16="http://schemas.microsoft.com/office/drawing/2014/main" id="{A2868217-742B-5760-137F-60A49210A90C}"/>
              </a:ext>
            </a:extLst>
          </p:cNvPr>
          <p:cNvSpPr/>
          <p:nvPr/>
        </p:nvSpPr>
        <p:spPr>
          <a:xfrm>
            <a:off x="4006743" y="4161543"/>
            <a:ext cx="3035726" cy="585216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  <a:prstDash val="solid"/>
          </a:ln>
        </p:spPr>
        <p:txBody>
          <a:bodyPr/>
          <a:lstStyle/>
          <a:p>
            <a:endParaRPr lang="en-US" sz="2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4" name="Text 25">
            <a:extLst>
              <a:ext uri="{FF2B5EF4-FFF2-40B4-BE49-F238E27FC236}">
                <a16:creationId xmlns:a16="http://schemas.microsoft.com/office/drawing/2014/main" id="{D7F94FE8-09AA-1C6E-521F-7123C98A8123}"/>
              </a:ext>
            </a:extLst>
          </p:cNvPr>
          <p:cNvSpPr/>
          <p:nvPr/>
        </p:nvSpPr>
        <p:spPr>
          <a:xfrm>
            <a:off x="3413802" y="4138281"/>
            <a:ext cx="365760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Helvetica" pitchFamily="2" charset="0"/>
              </a:rPr>
              <a:t>   Service status visibility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5" name="Shape 5">
            <a:extLst>
              <a:ext uri="{FF2B5EF4-FFF2-40B4-BE49-F238E27FC236}">
                <a16:creationId xmlns:a16="http://schemas.microsoft.com/office/drawing/2014/main" id="{8AADDFDB-F1D2-A374-0706-32FB5D9A1B76}"/>
              </a:ext>
            </a:extLst>
          </p:cNvPr>
          <p:cNvSpPr/>
          <p:nvPr/>
        </p:nvSpPr>
        <p:spPr>
          <a:xfrm>
            <a:off x="326066" y="4096447"/>
            <a:ext cx="3035726" cy="22289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4"/>
            </a:solidFill>
            <a:prstDash val="solid"/>
          </a:ln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76" name="Shape 15">
            <a:extLst>
              <a:ext uri="{FF2B5EF4-FFF2-40B4-BE49-F238E27FC236}">
                <a16:creationId xmlns:a16="http://schemas.microsoft.com/office/drawing/2014/main" id="{1C459C9E-3220-3D44-F67E-EA773E7BD807}"/>
              </a:ext>
            </a:extLst>
          </p:cNvPr>
          <p:cNvSpPr/>
          <p:nvPr/>
        </p:nvSpPr>
        <p:spPr>
          <a:xfrm>
            <a:off x="326066" y="4105057"/>
            <a:ext cx="3035725" cy="585216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  <a:prstDash val="solid"/>
          </a:ln>
        </p:spPr>
        <p:txBody>
          <a:bodyPr/>
          <a:lstStyle/>
          <a:p>
            <a:endParaRPr lang="en-US" sz="2400" dirty="0">
              <a:latin typeface="Helvetica" pitchFamily="2" charset="0"/>
            </a:endParaRPr>
          </a:p>
        </p:txBody>
      </p:sp>
      <p:sp>
        <p:nvSpPr>
          <p:cNvPr id="78" name="Text 16">
            <a:extLst>
              <a:ext uri="{FF2B5EF4-FFF2-40B4-BE49-F238E27FC236}">
                <a16:creationId xmlns:a16="http://schemas.microsoft.com/office/drawing/2014/main" id="{F2349AF3-665C-6744-1950-66BF586E7409}"/>
              </a:ext>
            </a:extLst>
          </p:cNvPr>
          <p:cNvSpPr/>
          <p:nvPr/>
        </p:nvSpPr>
        <p:spPr>
          <a:xfrm>
            <a:off x="-272997" y="4113767"/>
            <a:ext cx="365760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Helvetica" pitchFamily="2" charset="0"/>
              </a:rPr>
              <a:t>  Security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80" name="Text 9">
            <a:extLst>
              <a:ext uri="{FF2B5EF4-FFF2-40B4-BE49-F238E27FC236}">
                <a16:creationId xmlns:a16="http://schemas.microsoft.com/office/drawing/2014/main" id="{64CC59BA-0300-52AB-5BE1-DE08F47E2050}"/>
              </a:ext>
            </a:extLst>
          </p:cNvPr>
          <p:cNvSpPr/>
          <p:nvPr/>
        </p:nvSpPr>
        <p:spPr>
          <a:xfrm>
            <a:off x="430259" y="4907815"/>
            <a:ext cx="2505653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400" dirty="0">
                <a:solidFill>
                  <a:srgbClr val="1E293B"/>
                </a:solidFill>
                <a:latin typeface="Helvetica" pitchFamily="2" charset="0"/>
              </a:rPr>
              <a:t>Least privileged containers</a:t>
            </a:r>
          </a:p>
          <a:p>
            <a:r>
              <a:rPr lang="en-US" sz="1400" dirty="0">
                <a:solidFill>
                  <a:srgbClr val="1E293B"/>
                </a:solidFill>
                <a:latin typeface="Helvetica" pitchFamily="2" charset="0"/>
              </a:rPr>
              <a:t>Automate vulnerability scans</a:t>
            </a:r>
          </a:p>
          <a:p>
            <a:r>
              <a:rPr lang="en-US" sz="1400" dirty="0">
                <a:solidFill>
                  <a:srgbClr val="1E293B"/>
                </a:solidFill>
                <a:latin typeface="Helvetica" pitchFamily="2" charset="0"/>
              </a:rPr>
              <a:t>Access control </a:t>
            </a:r>
          </a:p>
        </p:txBody>
      </p:sp>
      <p:sp>
        <p:nvSpPr>
          <p:cNvPr id="81" name="Text 9">
            <a:extLst>
              <a:ext uri="{FF2B5EF4-FFF2-40B4-BE49-F238E27FC236}">
                <a16:creationId xmlns:a16="http://schemas.microsoft.com/office/drawing/2014/main" id="{84BBC90E-183C-0F3B-AFA7-B80F55BE4903}"/>
              </a:ext>
            </a:extLst>
          </p:cNvPr>
          <p:cNvSpPr/>
          <p:nvPr/>
        </p:nvSpPr>
        <p:spPr>
          <a:xfrm>
            <a:off x="4059258" y="4867209"/>
            <a:ext cx="2861495" cy="1146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400" dirty="0">
                <a:solidFill>
                  <a:srgbClr val="1E293B"/>
                </a:solidFill>
                <a:latin typeface="Helvetica" pitchFamily="2" charset="0"/>
              </a:rPr>
              <a:t>Centralized logs for troubleshooting and correlation</a:t>
            </a:r>
          </a:p>
          <a:p>
            <a:endParaRPr lang="en-US" sz="1400" dirty="0">
              <a:solidFill>
                <a:srgbClr val="1E293B"/>
              </a:solidFill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Clear dashboards for service health</a:t>
            </a:r>
          </a:p>
        </p:txBody>
      </p:sp>
    </p:spTree>
    <p:extLst>
      <p:ext uri="{BB962C8B-B14F-4D97-AF65-F5344CB8AC3E}">
        <p14:creationId xmlns:p14="http://schemas.microsoft.com/office/powerpoint/2010/main" val="3639875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E6953-9D6D-610D-EE9B-35C43CB2468C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57FA77-6398-9AF1-7874-0DD714C5E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113" y="1567939"/>
            <a:ext cx="3250098" cy="4875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B4A0A8-3523-17AA-D804-65BC5ABCA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8" y="1567939"/>
            <a:ext cx="3250098" cy="4875148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A7662FFA-CD2E-0167-A7E4-944591D8ECCB}"/>
              </a:ext>
            </a:extLst>
          </p:cNvPr>
          <p:cNvSpPr/>
          <p:nvPr/>
        </p:nvSpPr>
        <p:spPr>
          <a:xfrm>
            <a:off x="4552122" y="3011557"/>
            <a:ext cx="2226365" cy="14809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A6A1184-BA4E-661F-3790-638B5A1DF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Merci à tous !</a:t>
            </a:r>
          </a:p>
        </p:txBody>
      </p:sp>
    </p:spTree>
    <p:extLst>
      <p:ext uri="{BB962C8B-B14F-4D97-AF65-F5344CB8AC3E}">
        <p14:creationId xmlns:p14="http://schemas.microsoft.com/office/powerpoint/2010/main" val="83798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DFD50-5F54-9303-D553-FDA7E8C4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000351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4117714B-0F1D-FE4E-83D7-6E0F2E80C71C}" vid="{E08E9805-09EA-E442-BC7A-39F9B35BE742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4117714B-0F1D-FE4E-83D7-6E0F2E80C71C}" vid="{1B434EB7-C851-D64F-B5FB-282E00DDE65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Content Slides</Template>
  <TotalTime>2032</TotalTime>
  <Words>300</Words>
  <Application>Microsoft Macintosh PowerPoint</Application>
  <PresentationFormat>Widescreen</PresentationFormat>
  <Paragraphs>92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Helvetica</vt:lpstr>
      <vt:lpstr>Wingdings</vt:lpstr>
      <vt:lpstr>Content Slides</vt:lpstr>
      <vt:lpstr>Section Title and Agenda Slides</vt:lpstr>
      <vt:lpstr>Preparing EPICS Services for Operational Use at Fermilab</vt:lpstr>
      <vt:lpstr>From functional to operational readiness</vt:lpstr>
      <vt:lpstr>The lightweight framework</vt:lpstr>
      <vt:lpstr>Where we stand</vt:lpstr>
      <vt:lpstr>What we still need to validate </vt:lpstr>
      <vt:lpstr>Merci à tous 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Mariana Gonzalez</dc:creator>
  <cp:lastModifiedBy>Mariana Gonzalez</cp:lastModifiedBy>
  <cp:revision>13</cp:revision>
  <dcterms:created xsi:type="dcterms:W3CDTF">2026-04-17T15:18:34Z</dcterms:created>
  <dcterms:modified xsi:type="dcterms:W3CDTF">2026-04-21T07:51:00Z</dcterms:modified>
</cp:coreProperties>
</file>