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6" r:id="rId2"/>
    <p:sldId id="289" r:id="rId3"/>
    <p:sldId id="324" r:id="rId4"/>
    <p:sldId id="328" r:id="rId5"/>
    <p:sldId id="329" r:id="rId6"/>
    <p:sldId id="327" r:id="rId7"/>
  </p:sldIdLst>
  <p:sldSz cx="12192000" cy="6858000"/>
  <p:notesSz cx="6858000" cy="9144000"/>
  <p:embeddedFontLst>
    <p:embeddedFont>
      <p:font typeface="Oswald Regular" panose="020B0604020202020204" charset="0"/>
      <p:regular r:id="rId10"/>
    </p:embeddedFont>
    <p:embeddedFont>
      <p:font typeface="Source Sans Pro" panose="020B0503030403020204" pitchFamily="34" charset="0"/>
      <p:regular r:id="rId11"/>
      <p:bold r:id="rId12"/>
      <p:italic r:id="rId13"/>
      <p:boldItalic r:id="rId1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BB8"/>
    <a:srgbClr val="C7DE37"/>
    <a:srgbClr val="C0D0CF"/>
    <a:srgbClr val="A91D37"/>
    <a:srgbClr val="000000"/>
    <a:srgbClr val="EFB531"/>
    <a:srgbClr val="0033C3"/>
    <a:srgbClr val="D3D3D3"/>
    <a:srgbClr val="B8B8B8"/>
    <a:srgbClr val="115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2" autoAdjust="0"/>
    <p:restoredTop sz="97467" autoAdjust="0"/>
  </p:normalViewPr>
  <p:slideViewPr>
    <p:cSldViewPr snapToGrid="0">
      <p:cViewPr varScale="1">
        <p:scale>
          <a:sx n="94" d="100"/>
          <a:sy n="94" d="100"/>
        </p:scale>
        <p:origin x="108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5E76C91-9915-4458-B23D-3EA6540160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FB7AE3-DFD2-49AA-A887-7324B1F10A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E58FE-3AE1-4995-80E6-8AF0F1DA0E4E}" type="datetimeFigureOut">
              <a:rPr lang="de-DE" smtClean="0"/>
              <a:t>18.04.2026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C00001-5093-43F7-BD9F-EF265DE522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53EC2C-99A1-4C15-A25C-1C6F2B3A8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7158-EF9E-49A5-B018-E307E4952F0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32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91381-FB9B-4B1C-99E3-890DFD4525D3}" type="datetimeFigureOut">
              <a:rPr lang="de-DE" smtClean="0"/>
              <a:t>18.04.2026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9B650-A7F0-464D-8688-D88779A13E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5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3146D-F9CD-4667-9733-915975835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D83CE06-6889-4F07-9BDB-F60D87A01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369807-43E9-4E6F-A3E0-5D77B68F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A6AF13-49B3-4FE9-B94D-0CD8BBAE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B81F20-5618-4C2C-B875-915115B7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23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F8505-DC85-4124-B03D-74FED555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CD297E-272F-4873-A2EA-99254EB5A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79D37-5C54-4648-BC05-D93512E0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FC2188-E367-4F3B-B212-CBD08385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B827D5-7942-4DB0-866C-DFD78B5C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99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E50A8C9-E3BB-4DA1-AF29-8CB58BAE5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5998828-6246-499E-8416-8FA63C50D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A716FF-32E2-417F-8FB2-3B742982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976C2B-432E-40FA-BD82-526215F8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DD793-DB9D-48DE-BE05-FB76A115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10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0AC99-2076-43D9-B787-7562050B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3EEA89-F850-4F9A-AF61-50796D810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59DD63-82FB-45C4-9C46-A46D9D89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2F4776-D99C-4135-B29D-B7D98867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F7797C-8BB4-442E-8DDB-97B3C1E1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15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8B62F-7BA0-465D-BEBF-182FFE6C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115AEB-4E22-4AC3-A18A-01627829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60CA-7E10-4594-A689-D06550C9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C4FC93-C90F-4DC1-81C0-083990C3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77A670-2D23-47BD-B759-B5E5CF52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81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23B35-854E-4696-8A87-7E7B728A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645F74-BD8D-4E4E-BDB9-D02A44EEA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61FF99-02E9-4119-919B-E4B5BEC23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927D07-FAB5-4FEF-91B2-B2533B9F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283F85-213C-4B7A-9B9D-F8AD8A92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23057A-E691-4F8C-9DE9-72DBAB7E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65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BEA62-38E6-4B5F-AD25-C142598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12F239-6267-4445-88DA-C6FA8FDAF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8EFE8D-222A-401D-9C0F-BC9592B99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52B5365-1527-4EE6-B7A0-96E721040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A62BEE-9E9A-4648-BE58-51CCA2250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1F725D7-3A71-4698-AD5D-05CA4956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18.04.2026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F205A89-55DB-4AA1-9811-6CB6C253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88FAFAE-4685-4696-8BE6-A9FF1C1E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13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CFD02-FCDE-4CDE-BBD9-303E9235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E4FC69-EEA5-4B6F-9EDC-3FE3A444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CD84CD-7858-4431-B124-3BC3FE4B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3F721B-6992-4CBE-92C7-8C16E477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70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63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7622E-6FA0-48E8-841D-5199DDA5B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C957F8-4344-4A7D-9FA7-6EBAC93AB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139DC7-5A2B-438D-B985-4A4B096EF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CE11AD-5C9B-4155-94F7-DAA73F19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BA642A-8B77-4D6B-92C3-91DD0380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82536F-7F1A-47B5-96F6-7CCF0B54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52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3AF85-EB0C-4B9D-A332-DFE9B7A5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D11919E-478C-47FE-A050-93C6355CE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C08F94-D57A-4C09-81F4-00E41C9F9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0857B2-BC24-4673-8C75-6C4D5949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18.04.2026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CFE2D3-1321-4B02-A5E1-2F614517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0553D3-324D-4DAF-814A-4A7C55D8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83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3195E9B-F05D-4615-B542-936C876200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4955" y="6123708"/>
            <a:ext cx="656278" cy="3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1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pics-modules.github.io/sequencer/Manual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200AE4-4BB0-45E2-BF76-953BC07FE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4EAC81-8748-45A9-9E48-D8B6C99A5DB4}"/>
              </a:ext>
            </a:extLst>
          </p:cNvPr>
          <p:cNvSpPr txBox="1"/>
          <p:nvPr/>
        </p:nvSpPr>
        <p:spPr>
          <a:xfrm>
            <a:off x="3325092" y="4742822"/>
            <a:ext cx="8090420" cy="16780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0" hangingPunct="0"/>
            <a: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  <a:t>Future State of SNCSEQ</a:t>
            </a:r>
            <a:b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</a:br>
            <a:r>
              <a:rPr lang="de-DE" sz="2800" spc="30" dirty="0">
                <a:solidFill>
                  <a:srgbClr val="C7DE37"/>
                </a:solidFill>
                <a:latin typeface="Oswald Regular"/>
                <a:cs typeface="Oswald Regular"/>
              </a:rPr>
              <a:t>Ralph Lange</a:t>
            </a:r>
            <a:br>
              <a:rPr lang="de-DE" sz="2800" spc="30" dirty="0">
                <a:solidFill>
                  <a:srgbClr val="C7DE37"/>
                </a:solidFill>
                <a:latin typeface="Oswald Regular"/>
                <a:cs typeface="Oswald Regular"/>
              </a:rPr>
            </a:br>
            <a:endParaRPr lang="de-DE" sz="2800" spc="30" dirty="0">
              <a:solidFill>
                <a:srgbClr val="C7DE37"/>
              </a:solidFill>
              <a:latin typeface="Oswald Regular"/>
              <a:cs typeface="Oswald Regular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B20AEB-16DA-447D-918E-30BDB777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617" y="1513153"/>
            <a:ext cx="1865076" cy="9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2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0075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State Notation Compiler and the Sequencer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One of the oldest parts of EPICS Base (mentioned before 1989)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Generated compiler, lex/</a:t>
            </a:r>
            <a:r>
              <a:rPr lang="en-GB" sz="20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yacc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-based, for the “SNL” domain specific language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Used by almost every EPICS installation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High-quality code, well documented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One of the best-tested modules of Base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Ample, complete, detailed, well-written documentation</a:t>
            </a:r>
            <a:b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(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2"/>
              </a:rPr>
              <a:t>https://epics-modules.github.io/sequencer/Manual.html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Very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stable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Last relevant commits more than 5 years ago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GB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spcBef>
                <a:spcPts val="600"/>
              </a:spcBef>
              <a:buClr>
                <a:srgbClr val="C7DE37"/>
              </a:buClr>
              <a:tabLst>
                <a:tab pos="392682" algn="l"/>
              </a:tabLst>
            </a:pPr>
            <a:endParaRPr lang="en-GB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25748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36994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The Current Situation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Ben Franksen recently stepped down as maintainer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After ~15 years !!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SNCSEQ only supports Channel Access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Supporting PVAccess would require a lot of effort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Finite State Machines don’t scale to current installations’ sizes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SNL is fine for close-to-device state machines with 10s-100s channels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High-level sequences connecting to 1000s-10000s of channels need other tools</a:t>
            </a:r>
          </a:p>
        </p:txBody>
      </p:sp>
    </p:spTree>
    <p:extLst>
      <p:ext uri="{BB962C8B-B14F-4D97-AF65-F5344CB8AC3E}">
        <p14:creationId xmlns:p14="http://schemas.microsoft.com/office/powerpoint/2010/main" val="1496402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17B65-CCA7-4AFD-E7B6-D7BDAABE6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>
            <a:extLst>
              <a:ext uri="{FF2B5EF4-FFF2-40B4-BE49-F238E27FC236}">
                <a16:creationId xmlns:a16="http://schemas.microsoft.com/office/drawing/2014/main" id="{7E504ED9-2163-EAB5-35F9-33F39629ABE0}"/>
              </a:ext>
            </a:extLst>
          </p:cNvPr>
          <p:cNvSpPr txBox="1"/>
          <p:nvPr/>
        </p:nvSpPr>
        <p:spPr>
          <a:xfrm>
            <a:off x="1314628" y="456623"/>
            <a:ext cx="9283883" cy="23555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Detour: Complexity Bias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People tend to choose more complex ideas over simple ones</a:t>
            </a:r>
          </a:p>
          <a:p>
            <a:pPr lvl="1" eaLnBrk="0" hangingPunct="0">
              <a:spcBef>
                <a:spcPts val="6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0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situation is very complicated…</a:t>
            </a:r>
            <a:br>
              <a:rPr lang="en-GB" sz="20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000" i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					The solution is obviously very complex!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Good example: Options to teach kids how to ride a bike</a:t>
            </a:r>
          </a:p>
        </p:txBody>
      </p:sp>
      <p:pic>
        <p:nvPicPr>
          <p:cNvPr id="1026" name="Picture 2" descr="Kinderfahrrad ohne Stützräder">
            <a:extLst>
              <a:ext uri="{FF2B5EF4-FFF2-40B4-BE49-F238E27FC236}">
                <a16:creationId xmlns:a16="http://schemas.microsoft.com/office/drawing/2014/main" id="{9DF3E658-9594-6ABD-A5FD-F01EA362D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628" y="3102363"/>
            <a:ext cx="4442679" cy="288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2CBB5B7-E14A-0A03-212A-4141DED89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95" y="2922059"/>
            <a:ext cx="3066146" cy="306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0E5FB3-AD5B-FE55-8B05-D8834865C4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289" y="3581574"/>
            <a:ext cx="2587083" cy="25870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A1F14E-EB06-6F83-2FB3-1955B4598434}"/>
              </a:ext>
            </a:extLst>
          </p:cNvPr>
          <p:cNvSpPr txBox="1"/>
          <p:nvPr/>
        </p:nvSpPr>
        <p:spPr>
          <a:xfrm>
            <a:off x="2354291" y="6101353"/>
            <a:ext cx="628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 wheels				       running bike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20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0A55B-C22D-85F0-9F52-ADAD22FEC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>
            <a:extLst>
              <a:ext uri="{FF2B5EF4-FFF2-40B4-BE49-F238E27FC236}">
                <a16:creationId xmlns:a16="http://schemas.microsoft.com/office/drawing/2014/main" id="{09888AF7-77CE-6CF0-D5A9-913E08085154}"/>
              </a:ext>
            </a:extLst>
          </p:cNvPr>
          <p:cNvSpPr txBox="1"/>
          <p:nvPr/>
        </p:nvSpPr>
        <p:spPr>
          <a:xfrm>
            <a:off x="1314628" y="456623"/>
            <a:ext cx="9283883" cy="56692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Idea: Remove Support for Channel Access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Connect the SEQ runtime directly to the EPICS Process Database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The state-machine-side interface could be very similar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All connections made at boot time: more deterministic startup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Clarify the scope for SNCSEQ: on the IOC, close to the device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Connections to remote channels possible through local proxy records, supporting everything the EPICS Process Database supports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Reduce the code base and complexity, improve maintainability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SNCSEQ could easier survive the next 30 years…</a:t>
            </a: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Contractable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Well-defined project</a:t>
            </a:r>
          </a:p>
          <a:p>
            <a:pPr marL="800100" lvl="1" indent="-342900" eaLnBrk="0" hangingPunct="0">
              <a:spcBef>
                <a:spcPts val="6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Many existing tests to support the verification </a:t>
            </a:r>
          </a:p>
        </p:txBody>
      </p:sp>
    </p:spTree>
    <p:extLst>
      <p:ext uri="{BB962C8B-B14F-4D97-AF65-F5344CB8AC3E}">
        <p14:creationId xmlns:p14="http://schemas.microsoft.com/office/powerpoint/2010/main" val="254316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26985" y="456623"/>
            <a:ext cx="9283883" cy="2658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Lightning Talks Get No Discussion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Oooooohhhh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…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But obviously, such a step would break many existing applications.</a:t>
            </a: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This needs to be </a:t>
            </a:r>
            <a:r>
              <a:rPr lang="en-GB" sz="240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discussed.</a:t>
            </a:r>
            <a:endParaRPr lang="en-GB" sz="2400" i="1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68728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Oswald Regular</vt:lpstr>
      <vt:lpstr>Source Sans Pro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2020-10-21T14:12:22Z</dcterms:created>
  <dcterms:modified xsi:type="dcterms:W3CDTF">2026-04-18T18:14:18Z</dcterms:modified>
</cp:coreProperties>
</file>