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61" r:id="rId4"/>
    <p:sldId id="263" r:id="rId5"/>
    <p:sldId id="289" r:id="rId6"/>
    <p:sldId id="291" r:id="rId7"/>
    <p:sldId id="292" r:id="rId8"/>
    <p:sldId id="287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CD1BC33-6AD0-4464-BA1A-F55C76CB7F11}">
          <p14:sldIdLst>
            <p14:sldId id="256"/>
            <p14:sldId id="284"/>
            <p14:sldId id="261"/>
            <p14:sldId id="263"/>
            <p14:sldId id="289"/>
            <p14:sldId id="291"/>
            <p14:sldId id="292"/>
            <p14:sldId id="28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B04C2"/>
    <a:srgbClr val="323994"/>
    <a:srgbClr val="9900FF"/>
    <a:srgbClr val="05A2C1"/>
    <a:srgbClr val="1A9B9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80508" autoAdjust="0"/>
  </p:normalViewPr>
  <p:slideViewPr>
    <p:cSldViewPr snapToGrid="0">
      <p:cViewPr varScale="1">
        <p:scale>
          <a:sx n="85" d="100"/>
          <a:sy n="85" d="100"/>
        </p:scale>
        <p:origin x="8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F1EA2-158C-4C87-9ED4-F540DA537421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E4C70-21A4-4EF4-ADEB-A11CFBF10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9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“Hello, everyone. </a:t>
            </a:r>
          </a:p>
          <a:p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I'm Pengcheng Li from the Institute of High Energy Physics, HEPS. </a:t>
            </a:r>
          </a:p>
          <a:p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Today, I'll present our work: </a:t>
            </a:r>
            <a:r>
              <a:rPr lang="en-US" altLang="zh-CN" b="0" i="1" dirty="0">
                <a:solidFill>
                  <a:srgbClr val="0F1115"/>
                </a:solidFill>
                <a:effectLst/>
                <a:latin typeface="quote-cjk-patch"/>
              </a:rPr>
              <a:t>A Versatile Framework for Automated Attitude Tuning at Light Source Facilities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."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66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"So, what is attitude tuning? It includes tasks like beam focusing, sample alignment, and detector positioning — all essential before beamline experiments.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At modern light sources, we have smaller light spots, higher brightness, and increasingly complex beamlines. 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Traditional scan-based methods are too slow. 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High brightness risks radiation damage.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 And manual tuning wastes valuable beamtime.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In short, most attitude tuning is peak finding in multi-dimensional spaces. We need a unified, automated framework."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8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Let me briefly introduce our experimental control and data acquisition framework —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Mamba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At HEPS, Mamba has already been deployed in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14 beamlines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Among them, attitude-tuning-related functions are now available as an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optional component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installed within the Mamba system.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This framework serves as the foundation for our attitude tuning work."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1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"Our solution is a Mamba-based numerical optimization approach.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 We treat attitude tuning as a numerical optimization problem. 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The core class is called AttiOptim.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It has three key components: EPICS and Bluesky for integration, motors and detectors as I/O, and an algorithm library for optimization."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74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"How does it work? We provide methods like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get_x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(),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put_x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() to read and control motors, and 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quote-cjk-patch"/>
              </a:rPr>
              <a:t>get_y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() to read detectors.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 The wrap() function converts physical measurements into a mathematical function for optimizers.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Key capabilities include: flexible I/O, custom evaluation from simple photodiode current to complex image analysis, multi-objective tuning, human-in-the-loop support, and it's ML/AI ready — Bayesian optimization and deep learning can be easily integrated."</a:t>
            </a:r>
          </a:p>
          <a:p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71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"Here's a real example. At BSRF 4W1B, we tuned a von Hamos XES spectrometer. </a:t>
            </a:r>
          </a:p>
          <a:p>
            <a:r>
              <a:rPr lang="en-US" altLang="zh-CN" dirty="0"/>
              <a:t>We used motorized pitch and yaw axes and an area detector.</a:t>
            </a:r>
          </a:p>
          <a:p>
            <a:r>
              <a:rPr lang="en-US" altLang="zh-CN" dirty="0"/>
              <a:t>The evaluation function calculates radial distribution and mean intensity within a region of interest. </a:t>
            </a:r>
          </a:p>
          <a:p>
            <a:r>
              <a:rPr lang="en-US" altLang="zh-CN" dirty="0"/>
              <a:t>We treat the ring pattern center as optimization variables. </a:t>
            </a:r>
          </a:p>
          <a:p>
            <a:r>
              <a:rPr lang="en-US" altLang="zh-CN" dirty="0"/>
              <a:t>Even under low signal-to-noise ratio, our method finds the best center by maximizing peak sharpness and intensity."</a:t>
            </a:r>
          </a:p>
          <a:p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0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"Another example is the XRS spectrometer at HEPS B5. </a:t>
            </a:r>
          </a:p>
          <a:p>
            <a:r>
              <a:rPr lang="en-US" altLang="zh-CN" dirty="0"/>
              <a:t>It has 6 analyzer modules, each with 9 analyzers and 3 motorized degrees of freedom per analyzer.</a:t>
            </a:r>
          </a:p>
          <a:p>
            <a:r>
              <a:rPr lang="en-US" altLang="zh-CN" dirty="0"/>
              <a:t>Our evaluation maximizes mean intensity in a half-max region of interest on the detector. </a:t>
            </a:r>
          </a:p>
          <a:p>
            <a:r>
              <a:rPr lang="en-US" altLang="zh-CN" dirty="0"/>
              <a:t>We implemented custom algorithms like </a:t>
            </a:r>
            <a:r>
              <a:rPr lang="en-US" altLang="zh-CN" dirty="0" err="1"/>
              <a:t>max_parascan</a:t>
            </a:r>
            <a:r>
              <a:rPr lang="en-US" altLang="zh-CN" dirty="0"/>
              <a:t>() and </a:t>
            </a:r>
            <a:r>
              <a:rPr lang="en-US" altLang="zh-CN" dirty="0" err="1"/>
              <a:t>perm_diffmax</a:t>
            </a:r>
            <a:r>
              <a:rPr lang="en-US" altLang="zh-CN" dirty="0"/>
              <a:t>() for parallel optimization and ROI matching. </a:t>
            </a:r>
          </a:p>
          <a:p>
            <a:r>
              <a:rPr lang="en-US" altLang="zh-CN" dirty="0"/>
              <a:t>The workflow includes manual initialization, automatic ROI matching, and parallel focusing."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18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"In conclusion, we have created a versatile, unified framework for attitude tuning.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 It handles simple peak finding, complex image-based evaluation, and custom optimization tasks.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Key strengths: simple and maintainable code, works with CLI and GUIs, easily integrates AI, and covers most attitude tuning needs at modern light sources.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In the future, we plan to apply it to accelerator tuning and detector calibration, and collaborate with mathematicians on physics-aware algorithms.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73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"Thank you!</a:t>
            </a:r>
          </a:p>
          <a:p>
            <a:pPr algn="l"/>
            <a:r>
              <a:rPr lang="en-US" altLang="zh-CN" b="0" i="1" dirty="0">
                <a:solidFill>
                  <a:srgbClr val="0F1115"/>
                </a:solidFill>
                <a:effectLst/>
                <a:latin typeface="quote-cjk-patch"/>
              </a:rPr>
              <a:t>[pause briefly]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If you are interested in this work, you can find a paper with the same title on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JSR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 — the Journal of Synchrotron Radiation.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You can also reach us by email. Our contact information is on the screen.</a:t>
            </a:r>
          </a:p>
          <a:p>
            <a:pPr algn="l"/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Thank you again!"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E4C70-21A4-4EF4-ADEB-A11CFBF10BA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6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87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4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6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8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26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79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44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1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7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41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14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E139-2286-4409-B8F2-2FF99FE5780A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F380-3757-4A4B-BD64-518056F028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3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4807" y="1330046"/>
            <a:ext cx="11882385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Versatile Framework for Automated Attitude Tuning at Light Source Facilities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3162" y="4049672"/>
            <a:ext cx="5141626" cy="165576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Pengcheng Li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Miao Zhang , Yu Liu , Yi Zhang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Software Group 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HEPS 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2026-04-21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5D8258-C53D-4C88-9567-C6449E6D9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88" y="3919428"/>
            <a:ext cx="4022475" cy="2887503"/>
          </a:xfrm>
          <a:prstGeom prst="rect">
            <a:avLst/>
          </a:prstGeom>
        </p:spPr>
      </p:pic>
      <p:sp>
        <p:nvSpPr>
          <p:cNvPr id="8" name="文本占位符 5">
            <a:extLst>
              <a:ext uri="{FF2B5EF4-FFF2-40B4-BE49-F238E27FC236}">
                <a16:creationId xmlns:a16="http://schemas.microsoft.com/office/drawing/2014/main" id="{946FFF9D-B01A-40D6-9F4B-858DD92C19F6}"/>
              </a:ext>
            </a:extLst>
          </p:cNvPr>
          <p:cNvSpPr txBox="1">
            <a:spLocks/>
          </p:cNvSpPr>
          <p:nvPr/>
        </p:nvSpPr>
        <p:spPr>
          <a:xfrm>
            <a:off x="2278462" y="6405488"/>
            <a:ext cx="6609794" cy="703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>
                <a:solidFill>
                  <a:schemeClr val="accent2">
                    <a:lumMod val="50000"/>
                  </a:schemeClr>
                </a:solidFill>
              </a:rPr>
              <a:t>Spring EPICS Collaboration Meeting 2026, Paris-</a:t>
            </a:r>
            <a:r>
              <a:rPr lang="en-US" altLang="zh-CN" sz="1800" b="1" dirty="0" err="1">
                <a:solidFill>
                  <a:schemeClr val="accent2">
                    <a:lumMod val="50000"/>
                  </a:schemeClr>
                </a:solidFill>
              </a:rPr>
              <a:t>Saclay</a:t>
            </a:r>
            <a:endParaRPr lang="zh-CN" alt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CE9602-F803-4941-9CB4-1CBA6CA16DE9}"/>
              </a:ext>
            </a:extLst>
          </p:cNvPr>
          <p:cNvGrpSpPr/>
          <p:nvPr/>
        </p:nvGrpSpPr>
        <p:grpSpPr>
          <a:xfrm>
            <a:off x="0" y="0"/>
            <a:ext cx="5801497" cy="1030478"/>
            <a:chOff x="67963" y="0"/>
            <a:chExt cx="5801497" cy="103047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FD5BE2F-6971-45BF-B9BE-34BC6880F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87" y="0"/>
              <a:ext cx="5665573" cy="1030478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7B55664-77C7-4326-A2E7-D7791DDD9895}"/>
                </a:ext>
              </a:extLst>
            </p:cNvPr>
            <p:cNvSpPr/>
            <p:nvPr/>
          </p:nvSpPr>
          <p:spPr>
            <a:xfrm>
              <a:off x="67963" y="0"/>
              <a:ext cx="222422" cy="1030478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222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BAD7B6-7772-4CF6-BA1A-A15A56287F01}"/>
              </a:ext>
            </a:extLst>
          </p:cNvPr>
          <p:cNvSpPr/>
          <p:nvPr/>
        </p:nvSpPr>
        <p:spPr>
          <a:xfrm>
            <a:off x="0" y="0"/>
            <a:ext cx="5175250" cy="6858000"/>
          </a:xfrm>
          <a:prstGeom prst="rect">
            <a:avLst/>
          </a:prstGeom>
          <a:solidFill>
            <a:srgbClr val="32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BFE0C1-4E39-4E93-B610-7C4EF079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4933982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6F1982-C06B-4A08-ACC3-14CCBC856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/>
          <a:stretch/>
        </p:blipFill>
        <p:spPr>
          <a:xfrm>
            <a:off x="8316446" y="6235700"/>
            <a:ext cx="3875554" cy="6223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370FB8-EB54-41D0-92D2-564129D79CA8}"/>
              </a:ext>
            </a:extLst>
          </p:cNvPr>
          <p:cNvSpPr txBox="1"/>
          <p:nvPr/>
        </p:nvSpPr>
        <p:spPr>
          <a:xfrm>
            <a:off x="1018419" y="2417478"/>
            <a:ext cx="3138411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>
                <a:solidFill>
                  <a:schemeClr val="bg1"/>
                </a:solidFill>
                <a:latin typeface="Eras Bold ITC" panose="020B0907030504020204" pitchFamily="34" charset="0"/>
              </a:rPr>
              <a:t>Background </a:t>
            </a:r>
          </a:p>
          <a:p>
            <a:pPr algn="ctr"/>
            <a:r>
              <a:rPr lang="en-US" altLang="zh-CN" sz="3600" b="1" i="1" dirty="0">
                <a:solidFill>
                  <a:schemeClr val="bg1"/>
                </a:solidFill>
                <a:latin typeface="Eras Bold ITC" panose="020B0907030504020204" pitchFamily="34" charset="0"/>
              </a:rPr>
              <a:t>&amp;</a:t>
            </a:r>
          </a:p>
          <a:p>
            <a:pPr algn="ctr"/>
            <a:r>
              <a:rPr lang="en-US" altLang="zh-CN" sz="3600" b="1" i="1" dirty="0">
                <a:solidFill>
                  <a:schemeClr val="bg1"/>
                </a:solidFill>
                <a:latin typeface="Eras Bold ITC" panose="020B0907030504020204" pitchFamily="34" charset="0"/>
              </a:rPr>
              <a:t> Motivation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87050F-F9FA-4AD5-85F0-FCD798D0CD53}"/>
              </a:ext>
            </a:extLst>
          </p:cNvPr>
          <p:cNvSpPr txBox="1"/>
          <p:nvPr/>
        </p:nvSpPr>
        <p:spPr>
          <a:xfrm>
            <a:off x="5227846" y="131755"/>
            <a:ext cx="669001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0F1115"/>
                </a:solidFill>
                <a:effectLst/>
                <a:latin typeface="quote-cjk-patch"/>
              </a:rPr>
              <a:t>What is attitude tuning?</a:t>
            </a:r>
            <a:b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     Attitude tuning refers to essential preparation steps before beamline experiments, such as </a:t>
            </a:r>
            <a:r>
              <a:rPr lang="en-US" altLang="zh-CN" sz="2000" b="1" i="0" dirty="0">
                <a:solidFill>
                  <a:srgbClr val="0F1115"/>
                </a:solidFill>
                <a:effectLst/>
                <a:latin typeface="quote-cjk-patch"/>
              </a:rPr>
              <a:t>beam focusing, sample alignment, and detector positioning</a:t>
            </a: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. These tasks typically involve multiple devices, including mirrors, lenses, gratings, sample stages, and monochromators.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0F1115"/>
                </a:solidFill>
                <a:effectLst/>
                <a:latin typeface="quote-cjk-patch"/>
              </a:rPr>
              <a:t>The reality at modern light sources :</a:t>
            </a:r>
            <a:b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     These facilities produce smaller light spots and higher brightness, while beamline configurations become increasingly complex.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0F1115"/>
                </a:solidFill>
                <a:effectLst/>
                <a:latin typeface="quote-cjk-patch"/>
              </a:rPr>
              <a:t>The consequence:</a:t>
            </a:r>
            <a:b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altLang="zh-CN" sz="2000" b="0" i="0" dirty="0">
                <a:solidFill>
                  <a:srgbClr val="0F1115"/>
                </a:solidFill>
                <a:effectLst/>
                <a:latin typeface="quote-cjk-patch"/>
              </a:rPr>
              <a:t>     Traditional scan-based methods are too slow. High brightness increases the risk of radiation damage. And manual tuning wastes valuable beamtime.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54602D-FE10-4C9C-9AE7-0D66CC8A5B82}"/>
              </a:ext>
            </a:extLst>
          </p:cNvPr>
          <p:cNvSpPr txBox="1"/>
          <p:nvPr/>
        </p:nvSpPr>
        <p:spPr>
          <a:xfrm>
            <a:off x="5227846" y="5220037"/>
            <a:ext cx="65373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i="1" dirty="0">
                <a:solidFill>
                  <a:srgbClr val="3333FF"/>
                </a:solidFill>
                <a:effectLst/>
                <a:latin typeface="quote-cjk-patch"/>
              </a:rPr>
              <a:t>In short, most attitude tuning is peak finding in multi-dimensional spaces, which calls for a unified and automated framework.</a:t>
            </a:r>
            <a:endParaRPr lang="zh-CN" altLang="en-US" sz="2000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7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7" y="1173532"/>
            <a:ext cx="7177273" cy="47693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AE9FF5E-7902-4D19-A341-DB6447F7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53" y="597175"/>
            <a:ext cx="12639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14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experimental control and data acquisition software framework</a:t>
            </a:r>
            <a:r>
              <a:rPr lang="zh-CN" altLang="en-US" sz="2200" b="1" dirty="0">
                <a:solidFill>
                  <a:srgbClr val="014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200" b="1" dirty="0">
                <a:solidFill>
                  <a:srgbClr val="014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Mamba)</a:t>
            </a:r>
            <a:endParaRPr lang="zh-CN" altLang="en-US" sz="2200" b="1" dirty="0">
              <a:solidFill>
                <a:srgbClr val="014DA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1219B2-82EF-467D-8765-17008800416D}"/>
              </a:ext>
            </a:extLst>
          </p:cNvPr>
          <p:cNvSpPr/>
          <p:nvPr/>
        </p:nvSpPr>
        <p:spPr>
          <a:xfrm>
            <a:off x="0" y="0"/>
            <a:ext cx="5650361" cy="586477"/>
          </a:xfrm>
          <a:prstGeom prst="rect">
            <a:avLst/>
          </a:prstGeom>
          <a:solidFill>
            <a:srgbClr val="32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AC8211-20BE-4D17-B128-FCEBB89409A6}"/>
              </a:ext>
            </a:extLst>
          </p:cNvPr>
          <p:cNvSpPr txBox="1"/>
          <p:nvPr/>
        </p:nvSpPr>
        <p:spPr>
          <a:xfrm>
            <a:off x="0" y="62405"/>
            <a:ext cx="5484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effectLst/>
                <a:latin typeface="quote-cjk-patch"/>
              </a:rPr>
              <a:t>Mamba 2025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4E7BBB-4901-4461-B637-426016E85A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/>
          <a:stretch/>
        </p:blipFill>
        <p:spPr>
          <a:xfrm>
            <a:off x="8316446" y="6235700"/>
            <a:ext cx="3875554" cy="6223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E39567-A8D4-448A-8B68-CAD2F85126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r="33506"/>
          <a:stretch/>
        </p:blipFill>
        <p:spPr>
          <a:xfrm>
            <a:off x="7229250" y="1083780"/>
            <a:ext cx="4611441" cy="23393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AA25FF-8087-4E59-AFFD-E5A191BD30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6"/>
          <a:stretch/>
        </p:blipFill>
        <p:spPr>
          <a:xfrm>
            <a:off x="7184074" y="3558214"/>
            <a:ext cx="4656617" cy="2239211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6D3A664-CC52-4332-809F-144468606B1C}"/>
              </a:ext>
            </a:extLst>
          </p:cNvPr>
          <p:cNvCxnSpPr/>
          <p:nvPr/>
        </p:nvCxnSpPr>
        <p:spPr>
          <a:xfrm>
            <a:off x="7346731" y="2863018"/>
            <a:ext cx="41116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0BEDA19-585D-45F2-AF0E-0E26AE03E6C4}"/>
              </a:ext>
            </a:extLst>
          </p:cNvPr>
          <p:cNvCxnSpPr/>
          <p:nvPr/>
        </p:nvCxnSpPr>
        <p:spPr>
          <a:xfrm>
            <a:off x="9150306" y="2869324"/>
            <a:ext cx="0" cy="102160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0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20BD6B2-BB28-49EE-A1CE-B35A07327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/>
          <a:stretch/>
        </p:blipFill>
        <p:spPr>
          <a:xfrm>
            <a:off x="8316446" y="6235700"/>
            <a:ext cx="3875554" cy="622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8F5624-AC32-443A-8575-5C1798C80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65" y="1023628"/>
            <a:ext cx="7678535" cy="400115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EB95A4-F840-4F0B-A78B-DAAB8DC677C1}"/>
              </a:ext>
            </a:extLst>
          </p:cNvPr>
          <p:cNvSpPr/>
          <p:nvPr/>
        </p:nvSpPr>
        <p:spPr>
          <a:xfrm>
            <a:off x="0" y="0"/>
            <a:ext cx="5650361" cy="586477"/>
          </a:xfrm>
          <a:prstGeom prst="rect">
            <a:avLst/>
          </a:prstGeom>
          <a:solidFill>
            <a:srgbClr val="32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B31352-AC1C-4A56-82B2-4ADEA1FFA4A8}"/>
              </a:ext>
            </a:extLst>
          </p:cNvPr>
          <p:cNvSpPr txBox="1"/>
          <p:nvPr/>
        </p:nvSpPr>
        <p:spPr>
          <a:xfrm>
            <a:off x="0" y="62405"/>
            <a:ext cx="5484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effectLst/>
                <a:latin typeface="quote-cjk-patch"/>
              </a:rPr>
              <a:t>Our Solution – Framework Overview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384F00-03ED-4E5F-92BD-8A8A548B52F5}"/>
              </a:ext>
            </a:extLst>
          </p:cNvPr>
          <p:cNvSpPr txBox="1"/>
          <p:nvPr/>
        </p:nvSpPr>
        <p:spPr>
          <a:xfrm>
            <a:off x="77252" y="639989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A Mamba-based Numerical Optimization Approach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0CBB5D-B96B-40E6-A022-9DDCE5DC97EC}"/>
              </a:ext>
            </a:extLst>
          </p:cNvPr>
          <p:cNvSpPr txBox="1"/>
          <p:nvPr/>
        </p:nvSpPr>
        <p:spPr>
          <a:xfrm>
            <a:off x="77252" y="1069128"/>
            <a:ext cx="477852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3333FF"/>
                </a:solidFill>
                <a:effectLst/>
                <a:latin typeface="quote-cjk-patch"/>
              </a:rPr>
              <a:t>Core idea: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 attitude tuning as a 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numerical optimization problem.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3333FF"/>
                </a:solidFill>
                <a:latin typeface="quote-cjk-patch"/>
              </a:rPr>
              <a:t>Core class:  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AttiOptim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EB1101-34BC-4A9E-95C2-1995F527B63F}"/>
              </a:ext>
            </a:extLst>
          </p:cNvPr>
          <p:cNvSpPr txBox="1"/>
          <p:nvPr/>
        </p:nvSpPr>
        <p:spPr>
          <a:xfrm>
            <a:off x="77252" y="1913765"/>
            <a:ext cx="29686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solidFill>
                  <a:srgbClr val="3333FF"/>
                </a:solidFill>
                <a:effectLst/>
                <a:latin typeface="quote-cjk-patch"/>
              </a:rPr>
              <a:t>Three key components:</a:t>
            </a:r>
            <a:endParaRPr lang="en-US" altLang="zh-CN" sz="2000" b="0" i="0" dirty="0">
              <a:solidFill>
                <a:srgbClr val="3333FF"/>
              </a:solidFill>
              <a:effectLst/>
              <a:latin typeface="quote-cjk-patch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02FD6614-CE71-42A7-9EC8-D33B7833C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68274"/>
              </p:ext>
            </p:extLst>
          </p:nvPr>
        </p:nvGraphicFramePr>
        <p:xfrm>
          <a:off x="77251" y="2340848"/>
          <a:ext cx="4706889" cy="3251200"/>
        </p:xfrm>
        <a:graphic>
          <a:graphicData uri="http://schemas.openxmlformats.org/drawingml/2006/table">
            <a:tbl>
              <a:tblPr/>
              <a:tblGrid>
                <a:gridCol w="1839378">
                  <a:extLst>
                    <a:ext uri="{9D8B030D-6E8A-4147-A177-3AD203B41FA5}">
                      <a16:colId xmlns:a16="http://schemas.microsoft.com/office/drawing/2014/main" val="1308290966"/>
                    </a:ext>
                  </a:extLst>
                </a:gridCol>
                <a:gridCol w="2867511">
                  <a:extLst>
                    <a:ext uri="{9D8B030D-6E8A-4147-A177-3AD203B41FA5}">
                      <a16:colId xmlns:a16="http://schemas.microsoft.com/office/drawing/2014/main" val="752106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quote-cjk-patch"/>
                        </a:rPr>
                        <a:t>Component</a:t>
                      </a:r>
                    </a:p>
                  </a:txBody>
                  <a:tcPr marR="1016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quote-cjk-patch"/>
                        </a:rPr>
                        <a:t>Function</a:t>
                      </a:r>
                    </a:p>
                  </a:txBody>
                  <a:tcPr marL="101600" marR="1016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59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  <a:effectLst/>
                          <a:latin typeface="quote-cjk-patch"/>
                        </a:rPr>
                        <a:t>I/O Ports</a:t>
                      </a:r>
                      <a:endParaRPr lang="en-US" b="0" dirty="0">
                        <a:solidFill>
                          <a:srgbClr val="00B050"/>
                        </a:solidFill>
                        <a:effectLst/>
                        <a:latin typeface="quote-cjk-patch"/>
                      </a:endParaRPr>
                    </a:p>
                  </a:txBody>
                  <a:tcPr marR="1016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Convert physical devices (motors, detectors) to mathematical parameters</a:t>
                      </a:r>
                    </a:p>
                  </a:txBody>
                  <a:tcPr marL="1016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12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quote-cjk-patch"/>
                        </a:rPr>
                        <a:t>Data Processing and Evaluation Functions</a:t>
                      </a:r>
                      <a:endParaRPr lang="en-US" b="0" dirty="0">
                        <a:solidFill>
                          <a:srgbClr val="7030A0"/>
                        </a:solidFill>
                        <a:effectLst/>
                        <a:latin typeface="quote-cjk-patch"/>
                      </a:endParaRPr>
                    </a:p>
                  </a:txBody>
                  <a:tcPr marR="1016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 raw data (ROI, image analysis, etc.) into objective values</a:t>
                      </a:r>
                    </a:p>
                  </a:txBody>
                  <a:tcPr marL="1016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59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  <a:effectLst/>
                          <a:latin typeface="quote-cjk-patch"/>
                        </a:rPr>
                        <a:t>Optimization Algorithms Library</a:t>
                      </a:r>
                      <a:endParaRPr lang="en-US" b="0" dirty="0">
                        <a:solidFill>
                          <a:srgbClr val="00B0F0"/>
                        </a:solidFill>
                        <a:effectLst/>
                        <a:latin typeface="quote-cjk-patch"/>
                      </a:endParaRPr>
                    </a:p>
                  </a:txBody>
                  <a:tcPr marR="1016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(</a:t>
                      </a:r>
                      <a:r>
                        <a:rPr lang="en-US" b="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Nelder</a:t>
                      </a:r>
                      <a:r>
                        <a:rPr lang="en-US" b="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-Mead, genetic) + AI (reinforcement learning, Bayesian)</a:t>
                      </a:r>
                    </a:p>
                  </a:txBody>
                  <a:tcPr marL="1016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36620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D0D1C2D9-BDAA-4D76-B134-DF0B6C2ADA5A}"/>
              </a:ext>
            </a:extLst>
          </p:cNvPr>
          <p:cNvSpPr txBox="1"/>
          <p:nvPr/>
        </p:nvSpPr>
        <p:spPr>
          <a:xfrm>
            <a:off x="107205" y="6014569"/>
            <a:ext cx="537761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3333FF"/>
                </a:solidFill>
                <a:latin typeface="quote-cjk-patch"/>
              </a:rPr>
              <a:t>Integration Foundation : </a:t>
            </a:r>
          </a:p>
          <a:p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EPICS + Bluesky</a:t>
            </a:r>
            <a:r>
              <a:rPr lang="en-US" altLang="zh-CN" b="1" dirty="0">
                <a:solidFill>
                  <a:srgbClr val="0F1115"/>
                </a:solidFill>
                <a:latin typeface="quote-cjk-patch"/>
              </a:rPr>
              <a:t>(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motors/detectors</a:t>
            </a:r>
            <a:r>
              <a:rPr lang="en-US" altLang="zh-CN" b="1" dirty="0">
                <a:solidFill>
                  <a:srgbClr val="0F1115"/>
                </a:solidFill>
                <a:latin typeface="quote-cjk-patch"/>
              </a:rPr>
              <a:t>) +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 Algorithm Library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01D5D2D-C96F-4466-BD77-AFE6E0576F6C}"/>
              </a:ext>
            </a:extLst>
          </p:cNvPr>
          <p:cNvSpPr txBox="1"/>
          <p:nvPr/>
        </p:nvSpPr>
        <p:spPr>
          <a:xfrm>
            <a:off x="6035040" y="5195137"/>
            <a:ext cx="4908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0" dirty="0">
                <a:effectLst/>
                <a:latin typeface="Times New Roman" panose="02020603050405020304" pitchFamily="18" charset="0"/>
              </a:rPr>
              <a:t>Architecture of the attitude-tuning framework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0410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20BD6B2-BB28-49EE-A1CE-B35A07327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/>
          <a:stretch/>
        </p:blipFill>
        <p:spPr>
          <a:xfrm>
            <a:off x="8316446" y="6235700"/>
            <a:ext cx="3875554" cy="622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EB95A4-F840-4F0B-A78B-DAAB8DC677C1}"/>
              </a:ext>
            </a:extLst>
          </p:cNvPr>
          <p:cNvSpPr/>
          <p:nvPr/>
        </p:nvSpPr>
        <p:spPr>
          <a:xfrm>
            <a:off x="0" y="0"/>
            <a:ext cx="5650361" cy="586477"/>
          </a:xfrm>
          <a:prstGeom prst="rect">
            <a:avLst/>
          </a:prstGeom>
          <a:solidFill>
            <a:srgbClr val="32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B31352-AC1C-4A56-82B2-4ADEA1FFA4A8}"/>
              </a:ext>
            </a:extLst>
          </p:cNvPr>
          <p:cNvSpPr txBox="1"/>
          <p:nvPr/>
        </p:nvSpPr>
        <p:spPr>
          <a:xfrm>
            <a:off x="0" y="62405"/>
            <a:ext cx="5484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effectLst/>
                <a:latin typeface="quote-cjk-patch"/>
              </a:rPr>
              <a:t>Architecture &amp; Key Features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384F00-03ED-4E5F-92BD-8A8A548B52F5}"/>
              </a:ext>
            </a:extLst>
          </p:cNvPr>
          <p:cNvSpPr txBox="1"/>
          <p:nvPr/>
        </p:nvSpPr>
        <p:spPr>
          <a:xfrm>
            <a:off x="260131" y="666185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AttiOptim Works?</a:t>
            </a:r>
            <a:r>
              <a:rPr lang="en-US" altLang="zh-CN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9F3E3F-D2CD-4B31-A6DD-E9D9E0B93588}"/>
              </a:ext>
            </a:extLst>
          </p:cNvPr>
          <p:cNvSpPr txBox="1"/>
          <p:nvPr/>
        </p:nvSpPr>
        <p:spPr>
          <a:xfrm>
            <a:off x="512378" y="1081477"/>
            <a:ext cx="11078429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 Methods: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get_x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()/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put_x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Read/control motors.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get_y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detectors.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wrap():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physical measurements into a mathematical function for optimizers.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Capabilities: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I/O: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with any motor-like or detector-like device.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Evaluation: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simple (e.g., photodiode current) to complex (e.g., image shape analysis) functions.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Multi-Objective Tuning: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Handles multiple conflicting goals.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Human-in-the-Loop: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manual intervention (e.g., origin selection for XES).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ML/AI Ready: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optimization, deep learning pipelines easily integrated.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同步辐射XAFS">
            <a:extLst>
              <a:ext uri="{FF2B5EF4-FFF2-40B4-BE49-F238E27FC236}">
                <a16:creationId xmlns:a16="http://schemas.microsoft.com/office/drawing/2014/main" id="{AD3D9F1E-0B17-4F16-8988-B377E2306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/>
          <a:stretch/>
        </p:blipFill>
        <p:spPr bwMode="auto">
          <a:xfrm>
            <a:off x="8064474" y="586477"/>
            <a:ext cx="3944077" cy="16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9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20BD6B2-BB28-49EE-A1CE-B35A07327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/>
          <a:stretch/>
        </p:blipFill>
        <p:spPr>
          <a:xfrm>
            <a:off x="8316446" y="6235700"/>
            <a:ext cx="3875554" cy="622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EB95A4-F840-4F0B-A78B-DAAB8DC677C1}"/>
              </a:ext>
            </a:extLst>
          </p:cNvPr>
          <p:cNvSpPr/>
          <p:nvPr/>
        </p:nvSpPr>
        <p:spPr>
          <a:xfrm>
            <a:off x="0" y="0"/>
            <a:ext cx="6703498" cy="586477"/>
          </a:xfrm>
          <a:prstGeom prst="rect">
            <a:avLst/>
          </a:prstGeom>
          <a:solidFill>
            <a:srgbClr val="32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B31352-AC1C-4A56-82B2-4ADEA1FFA4A8}"/>
              </a:ext>
            </a:extLst>
          </p:cNvPr>
          <p:cNvSpPr txBox="1"/>
          <p:nvPr/>
        </p:nvSpPr>
        <p:spPr>
          <a:xfrm>
            <a:off x="-111935" y="62405"/>
            <a:ext cx="6815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en-US" altLang="zh-CN" sz="2400" b="1" dirty="0">
                <a:solidFill>
                  <a:schemeClr val="bg1"/>
                </a:solidFill>
                <a:latin typeface="quote-cjk-patch"/>
              </a:rPr>
              <a:t>Example 1 – XES Spectrometer (Complex Evaluation)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1ED5FA-C8BD-4F46-9B3E-9A19E6B37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9"/>
          <a:stretch/>
        </p:blipFill>
        <p:spPr>
          <a:xfrm>
            <a:off x="234065" y="3727450"/>
            <a:ext cx="11723870" cy="25590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B53C33-F012-4C11-9762-5C03E7FA07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b="5093"/>
          <a:stretch/>
        </p:blipFill>
        <p:spPr>
          <a:xfrm>
            <a:off x="6703498" y="484571"/>
            <a:ext cx="5261880" cy="3344786"/>
          </a:xfrm>
          <a:prstGeom prst="rect">
            <a:avLst/>
          </a:prstGeom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20BB38B9-D7D8-4571-AE99-E0C026817BA5}"/>
              </a:ext>
            </a:extLst>
          </p:cNvPr>
          <p:cNvSpPr/>
          <p:nvPr/>
        </p:nvSpPr>
        <p:spPr>
          <a:xfrm>
            <a:off x="2972272" y="4937758"/>
            <a:ext cx="353148" cy="359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85223477-5C95-4579-97DF-28B6BCBE19B1}"/>
              </a:ext>
            </a:extLst>
          </p:cNvPr>
          <p:cNvSpPr/>
          <p:nvPr/>
        </p:nvSpPr>
        <p:spPr>
          <a:xfrm>
            <a:off x="5919426" y="4937760"/>
            <a:ext cx="353148" cy="359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9494176-A70A-41D3-8013-725AF538D3C0}"/>
              </a:ext>
            </a:extLst>
          </p:cNvPr>
          <p:cNvSpPr/>
          <p:nvPr/>
        </p:nvSpPr>
        <p:spPr>
          <a:xfrm>
            <a:off x="8906730" y="4937759"/>
            <a:ext cx="353148" cy="359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54EC9F-FC3D-458D-AD25-FDAB2AF4EB4A}"/>
              </a:ext>
            </a:extLst>
          </p:cNvPr>
          <p:cNvSpPr txBox="1"/>
          <p:nvPr/>
        </p:nvSpPr>
        <p:spPr>
          <a:xfrm>
            <a:off x="6673301" y="52832"/>
            <a:ext cx="6168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von Hamos XES Spectrometer @ BSRF 4W1B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740406D-9F44-4070-B75A-DAC50530476F}"/>
              </a:ext>
            </a:extLst>
          </p:cNvPr>
          <p:cNvSpPr txBox="1"/>
          <p:nvPr/>
        </p:nvSpPr>
        <p:spPr>
          <a:xfrm>
            <a:off x="3875555" y="6293313"/>
            <a:ext cx="456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Attitude tuning process of XES spectrometer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E6F7E2-D464-40DC-A206-4736C470AC9B}"/>
              </a:ext>
            </a:extLst>
          </p:cNvPr>
          <p:cNvSpPr txBox="1"/>
          <p:nvPr/>
        </p:nvSpPr>
        <p:spPr>
          <a:xfrm>
            <a:off x="181666" y="2187715"/>
            <a:ext cx="63886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I/O Ports: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Motorized pitch/yaw axes  + area detector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&amp; Evaluation Function: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distribution calculation and mean intensity evaluation within the HM-ROI.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Algorithm Library: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optimization algorithm to find the center position that maximizes the objective function.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C72DB11-97A9-409B-A176-927A7904E63A}"/>
              </a:ext>
            </a:extLst>
          </p:cNvPr>
          <p:cNvSpPr txBox="1"/>
          <p:nvPr/>
        </p:nvSpPr>
        <p:spPr>
          <a:xfrm>
            <a:off x="181666" y="628683"/>
            <a:ext cx="65218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ring pattern center is inaccurate, the radial distribution will be distorted, and simple centroid algorithms fail under low SNR. We take (x,y) as optimization variables and use peak sharpness/intensity as the objective function to automatically refine the center via numerical optimization.</a:t>
            </a:r>
          </a:p>
        </p:txBody>
      </p:sp>
    </p:spTree>
    <p:extLst>
      <p:ext uri="{BB962C8B-B14F-4D97-AF65-F5344CB8AC3E}">
        <p14:creationId xmlns:p14="http://schemas.microsoft.com/office/powerpoint/2010/main" val="426054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9E4BC3A-6679-46D4-AA61-D2432E475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07" y="445702"/>
            <a:ext cx="5610366" cy="29924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20BD6B2-BB28-49EE-A1CE-B35A07327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/>
          <a:stretch/>
        </p:blipFill>
        <p:spPr>
          <a:xfrm>
            <a:off x="8316446" y="6235700"/>
            <a:ext cx="3875554" cy="622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EB95A4-F840-4F0B-A78B-DAAB8DC677C1}"/>
              </a:ext>
            </a:extLst>
          </p:cNvPr>
          <p:cNvSpPr/>
          <p:nvPr/>
        </p:nvSpPr>
        <p:spPr>
          <a:xfrm>
            <a:off x="0" y="0"/>
            <a:ext cx="6703498" cy="586477"/>
          </a:xfrm>
          <a:prstGeom prst="rect">
            <a:avLst/>
          </a:prstGeom>
          <a:solidFill>
            <a:srgbClr val="32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B31352-AC1C-4A56-82B2-4ADEA1FFA4A8}"/>
              </a:ext>
            </a:extLst>
          </p:cNvPr>
          <p:cNvSpPr txBox="1"/>
          <p:nvPr/>
        </p:nvSpPr>
        <p:spPr>
          <a:xfrm>
            <a:off x="-111935" y="62405"/>
            <a:ext cx="6815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en-US" altLang="zh-CN" sz="2400" b="1" dirty="0">
                <a:solidFill>
                  <a:schemeClr val="bg1"/>
                </a:solidFill>
                <a:latin typeface="quote-cjk-patch"/>
              </a:rPr>
              <a:t>Example 2 – XRS Spectrometer (Custom Algorithms)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3108FE-7E29-4410-B0AE-5F76C30CD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4162097"/>
            <a:ext cx="5423590" cy="26343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066E40-0C73-4506-B979-238C63196F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06" y="3438188"/>
            <a:ext cx="5610365" cy="3361102"/>
          </a:xfrm>
          <a:prstGeom prst="rect">
            <a:avLst/>
          </a:prstGeom>
        </p:spPr>
      </p:pic>
      <p:sp>
        <p:nvSpPr>
          <p:cNvPr id="2" name="箭头: 左弧形 1">
            <a:extLst>
              <a:ext uri="{FF2B5EF4-FFF2-40B4-BE49-F238E27FC236}">
                <a16:creationId xmlns:a16="http://schemas.microsoft.com/office/drawing/2014/main" id="{521313F6-913D-450E-9803-569E47E24463}"/>
              </a:ext>
            </a:extLst>
          </p:cNvPr>
          <p:cNvSpPr/>
          <p:nvPr/>
        </p:nvSpPr>
        <p:spPr>
          <a:xfrm>
            <a:off x="6611015" y="1817367"/>
            <a:ext cx="422516" cy="22781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55D249-81A8-4B23-B5A1-22539827B1EF}"/>
              </a:ext>
            </a:extLst>
          </p:cNvPr>
          <p:cNvSpPr txBox="1"/>
          <p:nvPr/>
        </p:nvSpPr>
        <p:spPr>
          <a:xfrm>
            <a:off x="6776320" y="38185"/>
            <a:ext cx="263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等线" panose="02010600030101010101" pitchFamily="2" charset="-122"/>
              </a:rPr>
              <a:t>XRS on @ HEPS B5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7E347F-5BE2-4966-9649-D0AF00A4C7A0}"/>
              </a:ext>
            </a:extLst>
          </p:cNvPr>
          <p:cNvSpPr txBox="1"/>
          <p:nvPr/>
        </p:nvSpPr>
        <p:spPr>
          <a:xfrm>
            <a:off x="51490" y="654234"/>
            <a:ext cx="64885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I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/O Ports: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X-ray Raman scattering (XRS) spectrometer includes 6 analyzer modules. Each module contains a detector and  9 analyzer arrays, with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motorized degrees of freedom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analyzer: one longitudinal shift and two latitudinal angles.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Function: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optimization goal is to maximize the mean intensity within a 2D Half-Max Region of Interest (HM-ROI) on the detector.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Strategy: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algorithms 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max_parascan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perm_diffmax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 are implemented for parallel optimization and ROI matching.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274524-E995-4F9D-A66E-6F1D73B4380C}"/>
              </a:ext>
            </a:extLst>
          </p:cNvPr>
          <p:cNvSpPr txBox="1"/>
          <p:nvPr/>
        </p:nvSpPr>
        <p:spPr>
          <a:xfrm>
            <a:off x="0" y="3652208"/>
            <a:ext cx="698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Manual Initialization -&gt;  Automatic ROI Matching -&gt;Parallel Focusing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3097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BAD7B6-7772-4CF6-BA1A-A15A56287F01}"/>
              </a:ext>
            </a:extLst>
          </p:cNvPr>
          <p:cNvSpPr/>
          <p:nvPr/>
        </p:nvSpPr>
        <p:spPr>
          <a:xfrm>
            <a:off x="0" y="0"/>
            <a:ext cx="5175250" cy="6858000"/>
          </a:xfrm>
          <a:prstGeom prst="rect">
            <a:avLst/>
          </a:prstGeom>
          <a:solidFill>
            <a:srgbClr val="323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BFE0C1-4E39-4E93-B610-7C4EF079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4933982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6F1982-C06B-4A08-ACC3-14CCBC856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/>
          <a:stretch/>
        </p:blipFill>
        <p:spPr>
          <a:xfrm>
            <a:off x="8316446" y="6235700"/>
            <a:ext cx="3875554" cy="6223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370FB8-EB54-41D0-92D2-564129D79CA8}"/>
              </a:ext>
            </a:extLst>
          </p:cNvPr>
          <p:cNvSpPr txBox="1"/>
          <p:nvPr/>
        </p:nvSpPr>
        <p:spPr>
          <a:xfrm>
            <a:off x="1184275" y="3017619"/>
            <a:ext cx="28067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chemeClr val="bg1"/>
                </a:solidFill>
                <a:latin typeface="Eras Bold ITC" panose="020B0907030504020204" pitchFamily="34" charset="0"/>
              </a:rPr>
              <a:t>Conclusion</a:t>
            </a:r>
          </a:p>
          <a:p>
            <a:r>
              <a:rPr lang="en-US" altLang="zh-CN" sz="3600" b="1" i="1" dirty="0">
                <a:solidFill>
                  <a:schemeClr val="bg1"/>
                </a:solidFill>
                <a:latin typeface="Eras Bold ITC" panose="020B0907030504020204" pitchFamily="34" charset="0"/>
              </a:rPr>
              <a:t> &amp; Future</a:t>
            </a:r>
            <a:endParaRPr lang="zh-CN" altLang="en-US" sz="3600" b="1" i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7344A7-7825-4DE7-A0D8-DE5EC92CE645}"/>
              </a:ext>
            </a:extLst>
          </p:cNvPr>
          <p:cNvSpPr txBox="1"/>
          <p:nvPr/>
        </p:nvSpPr>
        <p:spPr>
          <a:xfrm>
            <a:off x="5372856" y="521794"/>
            <a:ext cx="6094990" cy="58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Conclusion &amp; Impact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have created a versatile, unified framework for attitude tuning.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successfully handles: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Simple peak finding (Polycapillary lens).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Complex, image-based evaluation (XES spectrometer).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Custom, non-standard optimization tasks (XRS spectrometer).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Key Strengths: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Simple and maintainable code.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Works with CLI and friendly GUIs.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Easily integrates ML/AI.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Covers </a:t>
            </a:r>
            <a:r>
              <a:rPr lang="en-US" altLang="zh-CN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most attitude tuning needs</a:t>
            </a: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at modern light sources.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CN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Future Outlook:</a:t>
            </a:r>
            <a:r>
              <a:rPr lang="en-US" altLang="zh-CN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Apply to accelerator tuning, detector calibration, and collaborate with mathematicians on physics-aware algorithms.</a:t>
            </a:r>
            <a:endParaRPr lang="zh-CN" altLang="zh-CN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8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6160" y="2470318"/>
            <a:ext cx="5776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Thank you !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38CAEA-63F3-46BB-BAD4-67EA769E4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4" t="926" r="26563" b="1576"/>
          <a:stretch/>
        </p:blipFill>
        <p:spPr>
          <a:xfrm>
            <a:off x="6636326" y="154460"/>
            <a:ext cx="4958195" cy="6437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1" b="4151"/>
          <a:stretch/>
        </p:blipFill>
        <p:spPr>
          <a:xfrm>
            <a:off x="10617794" y="5301011"/>
            <a:ext cx="1300285" cy="101566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2A5583A-0E11-4670-A88E-7FCEE211E906}"/>
              </a:ext>
            </a:extLst>
          </p:cNvPr>
          <p:cNvSpPr txBox="1"/>
          <p:nvPr/>
        </p:nvSpPr>
        <p:spPr>
          <a:xfrm>
            <a:off x="980871" y="5301011"/>
            <a:ext cx="503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Pengcheng Li           Email: lipc@ihep.ac.cn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1948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10396</TotalTime>
  <Words>1390</Words>
  <Application>Microsoft Office PowerPoint</Application>
  <PresentationFormat>宽屏</PresentationFormat>
  <Paragraphs>125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quote-cjk-patch</vt:lpstr>
      <vt:lpstr>ui-sans-serif</vt:lpstr>
      <vt:lpstr>等线</vt:lpstr>
      <vt:lpstr>等线 Light</vt:lpstr>
      <vt:lpstr>Arial</vt:lpstr>
      <vt:lpstr>Comic Sans MS</vt:lpstr>
      <vt:lpstr>Courier New</vt:lpstr>
      <vt:lpstr>Eras Bold ITC</vt:lpstr>
      <vt:lpstr>Segoe UI</vt:lpstr>
      <vt:lpstr>Symbol</vt:lpstr>
      <vt:lpstr>Times New Roman</vt:lpstr>
      <vt:lpstr>Wingdings</vt:lpstr>
      <vt:lpstr>Office 主题​​</vt:lpstr>
      <vt:lpstr>A Versatile Framework for Automated Attitude Tuning at Light Source Facilities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the Mamba core framework</dc:title>
  <dc:creator>hp</dc:creator>
  <cp:lastModifiedBy>李 鹏程</cp:lastModifiedBy>
  <cp:revision>171</cp:revision>
  <dcterms:created xsi:type="dcterms:W3CDTF">2023-10-15T14:04:05Z</dcterms:created>
  <dcterms:modified xsi:type="dcterms:W3CDTF">2026-04-18T13:42:17Z</dcterms:modified>
</cp:coreProperties>
</file>