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42" r:id="rId2"/>
    <p:sldId id="836" r:id="rId3"/>
    <p:sldId id="946" r:id="rId4"/>
    <p:sldId id="974" r:id="rId5"/>
    <p:sldId id="940" r:id="rId6"/>
    <p:sldId id="933" r:id="rId7"/>
    <p:sldId id="945" r:id="rId8"/>
    <p:sldId id="948" r:id="rId9"/>
    <p:sldId id="982" r:id="rId10"/>
    <p:sldId id="934" r:id="rId11"/>
    <p:sldId id="937" r:id="rId12"/>
    <p:sldId id="984" r:id="rId13"/>
    <p:sldId id="977" r:id="rId14"/>
    <p:sldId id="987" r:id="rId15"/>
    <p:sldId id="416" r:id="rId16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FF"/>
    <a:srgbClr val="638600"/>
    <a:srgbClr val="9933FF"/>
    <a:srgbClr val="759E00"/>
    <a:srgbClr val="3366FF"/>
    <a:srgbClr val="4B76FF"/>
    <a:srgbClr val="3B79CE"/>
    <a:srgbClr val="7199C9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731" autoAdjust="0"/>
  </p:normalViewPr>
  <p:slideViewPr>
    <p:cSldViewPr>
      <p:cViewPr varScale="1">
        <p:scale>
          <a:sx n="83" d="100"/>
          <a:sy n="83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59315478-38DE-4DC0-98B2-F63613849D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5AB239A-C1CD-45F1-8D07-BFD7F8067C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BCBB5E-9273-4108-BF5D-172892E2662E}" type="datetimeFigureOut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449FE5B-8148-4EAA-B2F2-83C701D454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E256954-1AFE-415B-95E7-6B94853E22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CE713-0F67-40B2-8DF8-7BD65322248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64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0D183-6031-4C32-B44B-14746A336CF0}" type="datetimeFigureOut">
              <a:rPr lang="zh-CN" altLang="en-US" smtClean="0"/>
              <a:pPr/>
              <a:t>2026/4/17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456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08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732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9103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83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47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408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337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53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614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图标-单色.tif"/>
          <p:cNvPicPr>
            <a:picLocks noChangeAspect="1"/>
          </p:cNvPicPr>
          <p:nvPr userDrawn="1"/>
        </p:nvPicPr>
        <p:blipFill>
          <a:blip r:embed="rId2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48880"/>
            <a:ext cx="7440149" cy="4509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939CD-AB3B-4079-964B-D1323A9F20B9}" type="datetime1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03BC2-ACF8-4F22-9C02-C95A53616BCA}" type="datetime1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1064552" y="6356351"/>
            <a:ext cx="517848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D696-9585-4377-879B-D5DD0CC10319}" type="datetime1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277F6-7730-4C5D-8EC5-4BCB06C26D1D}" type="datetime1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7E9E3-43C5-465D-BDB8-6CCE654D5CC8}" type="datetime1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9AA1640C-6A74-4B1B-BA82-AC9922FF0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" y="1204272"/>
            <a:ext cx="11474545" cy="4324360"/>
          </a:xfrm>
          <a:prstGeom prst="rect">
            <a:avLst/>
          </a:prstGeom>
        </p:spPr>
      </p:pic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2B9DFD2E-9153-41A2-A3F7-86661015911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4" y="105167"/>
            <a:ext cx="48291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7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D2E13-5FB2-49A9-B42C-B9B3B227CAFF}" type="datetime1">
              <a:rPr lang="zh-CN" altLang="en-US" smtClean="0"/>
              <a:t>2026/4/17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1" r:id="rId3"/>
    <p:sldLayoutId id="2147483652" r:id="rId4"/>
    <p:sldLayoutId id="2147483655" r:id="rId5"/>
    <p:sldLayoutId id="214748367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35360" y="1088740"/>
            <a:ext cx="11521280" cy="1656184"/>
          </a:xfrm>
        </p:spPr>
        <p:txBody>
          <a:bodyPr/>
          <a:lstStyle/>
          <a:p>
            <a:r>
              <a:rPr lang="en-US" altLang="zh-CN" sz="4400" dirty="0">
                <a:solidFill>
                  <a:schemeClr val="tx1"/>
                </a:solidFill>
                <a:latin typeface="Arial" panose="020B0604020202020204" pitchFamily="34" charset="0"/>
                <a:ea typeface="华文新魏" pitchFamily="2" charset="-122"/>
                <a:cs typeface="Arial" panose="020B0604020202020204" pitchFamily="34" charset="0"/>
              </a:rPr>
              <a:t>Design and Implementation of the Vacuum Control System for CSNS Spectrometers</a:t>
            </a:r>
            <a:endParaRPr lang="zh-CN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335360" y="3897052"/>
            <a:ext cx="11521280" cy="2808312"/>
          </a:xfrm>
        </p:spPr>
        <p:txBody>
          <a:bodyPr>
            <a:noAutofit/>
          </a:bodyPr>
          <a:lstStyle/>
          <a:p>
            <a:r>
              <a:rPr lang="en-US" altLang="zh-CN" sz="3600" b="1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Xuan Wu</a:t>
            </a:r>
          </a:p>
          <a:p>
            <a:r>
              <a:rPr lang="en-US" altLang="zh-CN" sz="2800" b="1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Division of Accelerator Technology, </a:t>
            </a:r>
            <a:r>
              <a:rPr lang="en-US" altLang="zh-CN" sz="2800" b="1" dirty="0" err="1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CSNS</a:t>
            </a:r>
            <a:endParaRPr lang="en-US" altLang="zh-CN" sz="2800" b="1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r>
              <a:rPr lang="en-US" altLang="zh-CN" sz="2800" b="1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Institute Of High Energy Physics, CAS</a:t>
            </a:r>
          </a:p>
          <a:p>
            <a:endParaRPr lang="en-US" altLang="zh-CN" b="1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  <a:p>
            <a:r>
              <a:rPr lang="en-US" altLang="zh-CN" sz="2400" b="1" dirty="0">
                <a:latin typeface="Arial" panose="020B0604020202020204" pitchFamily="34" charset="0"/>
                <a:ea typeface="华文新魏" panose="02010800040101010101" pitchFamily="2" charset="-122"/>
                <a:cs typeface="Arial" panose="020B0604020202020204" pitchFamily="34" charset="0"/>
              </a:rPr>
              <a:t>EPICS Collaboration Meeting 20 – 24 April , 2026</a:t>
            </a:r>
            <a:endParaRPr lang="zh-CN" altLang="en-US" sz="2400" b="1" dirty="0">
              <a:latin typeface="Arial" panose="020B0604020202020204" pitchFamily="34" charset="0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3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Design of automation flow (One-key control )</a:t>
            </a:r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5E9F987-E9D7-4D24-AEF9-A22CDAEB19E7}"/>
              </a:ext>
            </a:extLst>
          </p:cNvPr>
          <p:cNvGrpSpPr/>
          <p:nvPr/>
        </p:nvGrpSpPr>
        <p:grpSpPr>
          <a:xfrm>
            <a:off x="5147925" y="1736812"/>
            <a:ext cx="6796463" cy="4121991"/>
            <a:chOff x="1511521" y="2234360"/>
            <a:chExt cx="6796463" cy="4121991"/>
          </a:xfrm>
        </p:grpSpPr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C92703A1-C0A8-4955-A4BD-4FD9B834F691}"/>
                </a:ext>
              </a:extLst>
            </p:cNvPr>
            <p:cNvSpPr/>
            <p:nvPr/>
          </p:nvSpPr>
          <p:spPr>
            <a:xfrm>
              <a:off x="1511521" y="2234360"/>
              <a:ext cx="1524139" cy="13026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Overall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pumping 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242137AD-E373-450E-913E-CCE7893534C4}"/>
                </a:ext>
              </a:extLst>
            </p:cNvPr>
            <p:cNvSpPr/>
            <p:nvPr/>
          </p:nvSpPr>
          <p:spPr>
            <a:xfrm>
              <a:off x="6780076" y="2234360"/>
              <a:ext cx="1527908" cy="13026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Overall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venting</a:t>
              </a:r>
              <a:endPara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03B37A1-7400-4F66-959D-CEDF41FAA822}"/>
                </a:ext>
              </a:extLst>
            </p:cNvPr>
            <p:cNvSpPr/>
            <p:nvPr/>
          </p:nvSpPr>
          <p:spPr>
            <a:xfrm>
              <a:off x="1518375" y="5053700"/>
              <a:ext cx="1517285" cy="13026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Sample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chamber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pumping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BB48EC0E-8354-482B-ABED-FF1A0D72D824}"/>
                </a:ext>
              </a:extLst>
            </p:cNvPr>
            <p:cNvSpPr/>
            <p:nvPr/>
          </p:nvSpPr>
          <p:spPr>
            <a:xfrm>
              <a:off x="6780075" y="5053700"/>
              <a:ext cx="1527909" cy="130265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Sample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chamber</a:t>
              </a:r>
            </a:p>
            <a:p>
              <a:pPr algn="ctr"/>
              <a:r>
                <a:rPr lang="en-US" altLang="zh-CN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venting</a:t>
              </a:r>
              <a:endPara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3" name="椭圆 12">
            <a:extLst>
              <a:ext uri="{FF2B5EF4-FFF2-40B4-BE49-F238E27FC236}">
                <a16:creationId xmlns:a16="http://schemas.microsoft.com/office/drawing/2014/main" id="{40C789CC-1112-4E28-BA23-7D6DA852AB3A}"/>
              </a:ext>
            </a:extLst>
          </p:cNvPr>
          <p:cNvSpPr/>
          <p:nvPr/>
        </p:nvSpPr>
        <p:spPr>
          <a:xfrm>
            <a:off x="7814956" y="3146482"/>
            <a:ext cx="1476164" cy="130265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Idle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347D2B35-F0C2-4CE6-A7C6-5EB8BB78BDA7}"/>
              </a:ext>
            </a:extLst>
          </p:cNvPr>
          <p:cNvCxnSpPr>
            <a:cxnSpLocks/>
            <a:stCxn id="8" idx="5"/>
          </p:cNvCxnSpPr>
          <p:nvPr/>
        </p:nvCxnSpPr>
        <p:spPr>
          <a:xfrm>
            <a:off x="6448859" y="2848694"/>
            <a:ext cx="1430395" cy="68249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E253AED3-7C8F-444F-8D17-27481E8CD574}"/>
              </a:ext>
            </a:extLst>
          </p:cNvPr>
          <p:cNvCxnSpPr>
            <a:cxnSpLocks/>
            <a:stCxn id="10" idx="3"/>
          </p:cNvCxnSpPr>
          <p:nvPr/>
        </p:nvCxnSpPr>
        <p:spPr>
          <a:xfrm flipH="1">
            <a:off x="9264709" y="2848694"/>
            <a:ext cx="1375528" cy="75638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28BF2423-E0F5-4507-BAD3-F9F48894DC3E}"/>
              </a:ext>
            </a:extLst>
          </p:cNvPr>
          <p:cNvCxnSpPr>
            <a:cxnSpLocks/>
            <a:stCxn id="11" idx="6"/>
            <a:endCxn id="13" idx="3"/>
          </p:cNvCxnSpPr>
          <p:nvPr/>
        </p:nvCxnSpPr>
        <p:spPr>
          <a:xfrm flipV="1">
            <a:off x="6672064" y="4258364"/>
            <a:ext cx="1359071" cy="9491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BFE89B9F-3F00-4EF0-984B-622C2BDE8C02}"/>
              </a:ext>
            </a:extLst>
          </p:cNvPr>
          <p:cNvCxnSpPr>
            <a:cxnSpLocks/>
            <a:stCxn id="12" idx="2"/>
            <a:endCxn id="13" idx="5"/>
          </p:cNvCxnSpPr>
          <p:nvPr/>
        </p:nvCxnSpPr>
        <p:spPr>
          <a:xfrm flipH="1" flipV="1">
            <a:off x="9074941" y="4258364"/>
            <a:ext cx="1341538" cy="94911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62BF3359-9497-4035-B7A8-ABA61CD34D80}"/>
              </a:ext>
            </a:extLst>
          </p:cNvPr>
          <p:cNvGrpSpPr/>
          <p:nvPr/>
        </p:nvGrpSpPr>
        <p:grpSpPr>
          <a:xfrm rot="2141277">
            <a:off x="9172862" y="4405380"/>
            <a:ext cx="1139286" cy="672801"/>
            <a:chOff x="466619" y="3876250"/>
            <a:chExt cx="1139286" cy="672801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4D1A1F8B-60D1-43BA-A90C-A8DC389A1764}"/>
                </a:ext>
              </a:extLst>
            </p:cNvPr>
            <p:cNvSpPr txBox="1"/>
            <p:nvPr/>
          </p:nvSpPr>
          <p:spPr>
            <a:xfrm>
              <a:off x="466619" y="3876250"/>
              <a:ext cx="113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Done/Fault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19CC71C-E6E5-45B9-BA97-B5B283744D28}"/>
                </a:ext>
              </a:extLst>
            </p:cNvPr>
            <p:cNvSpPr txBox="1"/>
            <p:nvPr/>
          </p:nvSpPr>
          <p:spPr>
            <a:xfrm>
              <a:off x="733518" y="4241274"/>
              <a:ext cx="682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Abort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FBED5A08-3C6B-4B6C-AFFF-000485E53E86}"/>
              </a:ext>
            </a:extLst>
          </p:cNvPr>
          <p:cNvGrpSpPr/>
          <p:nvPr/>
        </p:nvGrpSpPr>
        <p:grpSpPr>
          <a:xfrm rot="1610220">
            <a:off x="6601438" y="2863767"/>
            <a:ext cx="1139286" cy="672801"/>
            <a:chOff x="466619" y="3876249"/>
            <a:chExt cx="1139286" cy="672801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4D1F0A01-B0CB-4F1D-A8D7-D38DD4ED63A1}"/>
                </a:ext>
              </a:extLst>
            </p:cNvPr>
            <p:cNvSpPr txBox="1"/>
            <p:nvPr/>
          </p:nvSpPr>
          <p:spPr>
            <a:xfrm>
              <a:off x="466619" y="3876249"/>
              <a:ext cx="113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Done/Fault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1A783F57-8E59-421C-B230-71A4ED18D68D}"/>
                </a:ext>
              </a:extLst>
            </p:cNvPr>
            <p:cNvSpPr txBox="1"/>
            <p:nvPr/>
          </p:nvSpPr>
          <p:spPr>
            <a:xfrm>
              <a:off x="733519" y="4241273"/>
              <a:ext cx="682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Abort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711D1B49-386A-4202-BF25-D5864FFAAA50}"/>
              </a:ext>
            </a:extLst>
          </p:cNvPr>
          <p:cNvGrpSpPr/>
          <p:nvPr/>
        </p:nvGrpSpPr>
        <p:grpSpPr>
          <a:xfrm rot="19519778">
            <a:off x="6790910" y="4404913"/>
            <a:ext cx="1139286" cy="672800"/>
            <a:chOff x="466619" y="3876250"/>
            <a:chExt cx="1139286" cy="672800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B8B25BAD-C185-42E4-975B-CF514325709C}"/>
                </a:ext>
              </a:extLst>
            </p:cNvPr>
            <p:cNvSpPr txBox="1"/>
            <p:nvPr/>
          </p:nvSpPr>
          <p:spPr>
            <a:xfrm>
              <a:off x="466619" y="3876250"/>
              <a:ext cx="113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Done/Fault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510A230-6C24-4E58-A2C0-5D59F0123AD9}"/>
                </a:ext>
              </a:extLst>
            </p:cNvPr>
            <p:cNvSpPr txBox="1"/>
            <p:nvPr/>
          </p:nvSpPr>
          <p:spPr>
            <a:xfrm>
              <a:off x="733518" y="4241273"/>
              <a:ext cx="682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Abort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5A7AE8C-9CFD-4CFB-85BC-5E5ECF031785}"/>
              </a:ext>
            </a:extLst>
          </p:cNvPr>
          <p:cNvGrpSpPr/>
          <p:nvPr/>
        </p:nvGrpSpPr>
        <p:grpSpPr>
          <a:xfrm rot="19827096">
            <a:off x="9362412" y="2899438"/>
            <a:ext cx="1139286" cy="672800"/>
            <a:chOff x="466619" y="3876250"/>
            <a:chExt cx="1139286" cy="67280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10EE5571-A8B1-4942-A64F-512201BD598C}"/>
                </a:ext>
              </a:extLst>
            </p:cNvPr>
            <p:cNvSpPr txBox="1"/>
            <p:nvPr/>
          </p:nvSpPr>
          <p:spPr>
            <a:xfrm>
              <a:off x="466619" y="3876250"/>
              <a:ext cx="1139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Done/Fault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0389277D-6382-44E5-908E-F326FBCA3F3C}"/>
                </a:ext>
              </a:extLst>
            </p:cNvPr>
            <p:cNvSpPr txBox="1"/>
            <p:nvPr/>
          </p:nvSpPr>
          <p:spPr>
            <a:xfrm>
              <a:off x="733518" y="4241273"/>
              <a:ext cx="6824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Abort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03F3734D-453B-4780-A7BC-CB07B57BB473}"/>
              </a:ext>
            </a:extLst>
          </p:cNvPr>
          <p:cNvSpPr/>
          <p:nvPr/>
        </p:nvSpPr>
        <p:spPr>
          <a:xfrm>
            <a:off x="6696999" y="2395120"/>
            <a:ext cx="1403928" cy="858981"/>
          </a:xfrm>
          <a:custGeom>
            <a:avLst/>
            <a:gdLst>
              <a:gd name="connsiteX0" fmla="*/ 1403928 w 1403928"/>
              <a:gd name="connsiteY0" fmla="*/ 858981 h 858981"/>
              <a:gd name="connsiteX1" fmla="*/ 858982 w 1403928"/>
              <a:gd name="connsiteY1" fmla="*/ 101600 h 858981"/>
              <a:gd name="connsiteX2" fmla="*/ 0 w 1403928"/>
              <a:gd name="connsiteY2" fmla="*/ 0 h 8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3928" h="858981">
                <a:moveTo>
                  <a:pt x="1403928" y="858981"/>
                </a:moveTo>
                <a:cubicBezTo>
                  <a:pt x="1248449" y="551872"/>
                  <a:pt x="1092970" y="244763"/>
                  <a:pt x="858982" y="101600"/>
                </a:cubicBezTo>
                <a:cubicBezTo>
                  <a:pt x="624994" y="-41563"/>
                  <a:pt x="118533" y="18473"/>
                  <a:pt x="0" y="0"/>
                </a:cubicBezTo>
              </a:path>
            </a:pathLst>
          </a:custGeom>
          <a:noFill/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4C0CF9F8-EEA8-4240-9446-B12C8B0C17EC}"/>
              </a:ext>
            </a:extLst>
          </p:cNvPr>
          <p:cNvSpPr txBox="1"/>
          <p:nvPr/>
        </p:nvSpPr>
        <p:spPr>
          <a:xfrm rot="1683202">
            <a:off x="8600867" y="5366237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No HV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Manual mode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72E6C7D4-ECD7-4BA6-AC3D-0A727C1A8024}"/>
              </a:ext>
            </a:extLst>
          </p:cNvPr>
          <p:cNvSpPr txBox="1"/>
          <p:nvPr/>
        </p:nvSpPr>
        <p:spPr>
          <a:xfrm rot="1769473">
            <a:off x="6999460" y="2031148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 HV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Manual mode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983DB176-D29E-49CC-8D47-6A7179666899}"/>
              </a:ext>
            </a:extLst>
          </p:cNvPr>
          <p:cNvSpPr/>
          <p:nvPr/>
        </p:nvSpPr>
        <p:spPr>
          <a:xfrm>
            <a:off x="9043036" y="2497163"/>
            <a:ext cx="1385454" cy="784647"/>
          </a:xfrm>
          <a:custGeom>
            <a:avLst/>
            <a:gdLst>
              <a:gd name="connsiteX0" fmla="*/ 0 w 1385454"/>
              <a:gd name="connsiteY0" fmla="*/ 784647 h 784647"/>
              <a:gd name="connsiteX1" fmla="*/ 554181 w 1385454"/>
              <a:gd name="connsiteY1" fmla="*/ 91920 h 784647"/>
              <a:gd name="connsiteX2" fmla="*/ 1385454 w 1385454"/>
              <a:gd name="connsiteY2" fmla="*/ 27266 h 7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5454" h="784647">
                <a:moveTo>
                  <a:pt x="0" y="784647"/>
                </a:moveTo>
                <a:cubicBezTo>
                  <a:pt x="161636" y="501398"/>
                  <a:pt x="323272" y="218150"/>
                  <a:pt x="554181" y="91920"/>
                </a:cubicBezTo>
                <a:cubicBezTo>
                  <a:pt x="785090" y="-34310"/>
                  <a:pt x="1085272" y="-3522"/>
                  <a:pt x="1385454" y="27266"/>
                </a:cubicBezTo>
              </a:path>
            </a:pathLst>
          </a:custGeom>
          <a:noFill/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570F426-CB38-4886-9935-DF448FEDD468}"/>
              </a:ext>
            </a:extLst>
          </p:cNvPr>
          <p:cNvSpPr txBox="1"/>
          <p:nvPr/>
        </p:nvSpPr>
        <p:spPr>
          <a:xfrm rot="19585643">
            <a:off x="8737329" y="2142243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OV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No HV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Manual mode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C545EA86-2226-44D3-BD33-F133DA6048B9}"/>
              </a:ext>
            </a:extLst>
          </p:cNvPr>
          <p:cNvSpPr/>
          <p:nvPr/>
        </p:nvSpPr>
        <p:spPr>
          <a:xfrm>
            <a:off x="6613872" y="4408647"/>
            <a:ext cx="1644073" cy="1108363"/>
          </a:xfrm>
          <a:custGeom>
            <a:avLst/>
            <a:gdLst>
              <a:gd name="connsiteX0" fmla="*/ 1644073 w 1644073"/>
              <a:gd name="connsiteY0" fmla="*/ 0 h 1108363"/>
              <a:gd name="connsiteX1" fmla="*/ 1173018 w 1644073"/>
              <a:gd name="connsiteY1" fmla="*/ 858982 h 1108363"/>
              <a:gd name="connsiteX2" fmla="*/ 0 w 1644073"/>
              <a:gd name="connsiteY2" fmla="*/ 1108363 h 11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44073" h="1108363">
                <a:moveTo>
                  <a:pt x="1644073" y="0"/>
                </a:moveTo>
                <a:cubicBezTo>
                  <a:pt x="1545551" y="337127"/>
                  <a:pt x="1447030" y="674255"/>
                  <a:pt x="1173018" y="858982"/>
                </a:cubicBezTo>
                <a:cubicBezTo>
                  <a:pt x="899006" y="1043709"/>
                  <a:pt x="83127" y="1062181"/>
                  <a:pt x="0" y="1108363"/>
                </a:cubicBezTo>
              </a:path>
            </a:pathLst>
          </a:custGeom>
          <a:noFill/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5D81FFD7-3038-4354-BCBA-1338D1AF64BC}"/>
              </a:ext>
            </a:extLst>
          </p:cNvPr>
          <p:cNvSpPr/>
          <p:nvPr/>
        </p:nvSpPr>
        <p:spPr>
          <a:xfrm>
            <a:off x="8821363" y="4427120"/>
            <a:ext cx="1764145" cy="1200727"/>
          </a:xfrm>
          <a:custGeom>
            <a:avLst/>
            <a:gdLst>
              <a:gd name="connsiteX0" fmla="*/ 0 w 1764145"/>
              <a:gd name="connsiteY0" fmla="*/ 0 h 1200727"/>
              <a:gd name="connsiteX1" fmla="*/ 489527 w 1764145"/>
              <a:gd name="connsiteY1" fmla="*/ 951345 h 1200727"/>
              <a:gd name="connsiteX2" fmla="*/ 1764145 w 1764145"/>
              <a:gd name="connsiteY2" fmla="*/ 1200727 h 1200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4145" h="1200727">
                <a:moveTo>
                  <a:pt x="0" y="0"/>
                </a:moveTo>
                <a:cubicBezTo>
                  <a:pt x="97751" y="375612"/>
                  <a:pt x="195503" y="751224"/>
                  <a:pt x="489527" y="951345"/>
                </a:cubicBezTo>
                <a:cubicBezTo>
                  <a:pt x="783551" y="1151466"/>
                  <a:pt x="1273848" y="1176096"/>
                  <a:pt x="1764145" y="1200727"/>
                </a:cubicBezTo>
              </a:path>
            </a:pathLst>
          </a:custGeom>
          <a:noFill/>
          <a:ln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D50B7A60-89FF-4A23-8C82-7F8E9A53E4C8}"/>
              </a:ext>
            </a:extLst>
          </p:cNvPr>
          <p:cNvSpPr txBox="1"/>
          <p:nvPr/>
        </p:nvSpPr>
        <p:spPr>
          <a:xfrm rot="19906377">
            <a:off x="7138361" y="5292451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No HV</a:t>
            </a:r>
          </a:p>
          <a:p>
            <a:pPr algn="ctr"/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Manual mode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内容占位符 2">
            <a:extLst>
              <a:ext uri="{FF2B5EF4-FFF2-40B4-BE49-F238E27FC236}">
                <a16:creationId xmlns:a16="http://schemas.microsoft.com/office/drawing/2014/main" id="{E276935D-CD9D-47AE-93B5-01E9C8A80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85859"/>
            <a:ext cx="4716419" cy="533380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Each step must be verified for successful execution via status readback.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Indicate process progress and provide error prompts.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Timeout mechanism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Manual abort available at any time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No conflicts shall occur when restarting the process after an abnormal exit.</a:t>
            </a: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EBCE90F8-2D68-4C0A-A84B-22F9E1B8B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354" y="6244601"/>
            <a:ext cx="40302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000" b="0" dirty="0">
                <a:solidFill>
                  <a:schemeClr val="tx1"/>
                </a:solidFill>
              </a:rPr>
              <a:t>Automatic process state machine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1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HV power supply interlock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pic>
        <p:nvPicPr>
          <p:cNvPr id="25" name="图片 11">
            <a:extLst>
              <a:ext uri="{FF2B5EF4-FFF2-40B4-BE49-F238E27FC236}">
                <a16:creationId xmlns:a16="http://schemas.microsoft.com/office/drawing/2014/main" id="{413221C6-CF78-4676-B615-B5A70C10A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9" y="2592709"/>
            <a:ext cx="5281482" cy="356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BD87741-94BA-42E5-A4AD-43BF50B834B7}"/>
              </a:ext>
            </a:extLst>
          </p:cNvPr>
          <p:cNvGrpSpPr/>
          <p:nvPr/>
        </p:nvGrpSpPr>
        <p:grpSpPr>
          <a:xfrm>
            <a:off x="5514390" y="2509005"/>
            <a:ext cx="6558274" cy="3584291"/>
            <a:chOff x="5150527" y="2509005"/>
            <a:chExt cx="6558274" cy="3584291"/>
          </a:xfrm>
        </p:grpSpPr>
        <p:sp>
          <p:nvSpPr>
            <p:cNvPr id="27" name="Oval 27">
              <a:extLst>
                <a:ext uri="{FF2B5EF4-FFF2-40B4-BE49-F238E27FC236}">
                  <a16:creationId xmlns:a16="http://schemas.microsoft.com/office/drawing/2014/main" id="{95C6B9B5-B904-4237-AA43-69EE053BA4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752040" y="3013698"/>
              <a:ext cx="474181" cy="474304"/>
            </a:xfrm>
            <a:prstGeom prst="ellipse">
              <a:avLst/>
            </a:prstGeom>
            <a:gradFill flip="none" rotWithShape="1">
              <a:gsLst>
                <a:gs pos="0">
                  <a:srgbClr val="C00000"/>
                </a:gs>
                <a:gs pos="100000">
                  <a:srgbClr val="17406D">
                    <a:lumMod val="50000"/>
                  </a:srgbClr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17406D"/>
                  </a:gs>
                  <a:gs pos="100000">
                    <a:srgbClr val="17406D">
                      <a:lumMod val="5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1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28" name="矩形 47">
              <a:extLst>
                <a:ext uri="{FF2B5EF4-FFF2-40B4-BE49-F238E27FC236}">
                  <a16:creationId xmlns:a16="http://schemas.microsoft.com/office/drawing/2014/main" id="{DBB08BBB-76CB-4765-861A-B372C9EAA0FE}"/>
                </a:ext>
              </a:extLst>
            </p:cNvPr>
            <p:cNvSpPr/>
            <p:nvPr/>
          </p:nvSpPr>
          <p:spPr>
            <a:xfrm>
              <a:off x="8378734" y="2923885"/>
              <a:ext cx="2248727" cy="287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Alarm for hard shutdown</a:t>
              </a:r>
              <a:endPara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矩形 48">
              <a:extLst>
                <a:ext uri="{FF2B5EF4-FFF2-40B4-BE49-F238E27FC236}">
                  <a16:creationId xmlns:a16="http://schemas.microsoft.com/office/drawing/2014/main" id="{18E6EDB6-0B9A-4FC2-A1E3-F93E458B2C0C}"/>
                </a:ext>
              </a:extLst>
            </p:cNvPr>
            <p:cNvSpPr/>
            <p:nvPr/>
          </p:nvSpPr>
          <p:spPr>
            <a:xfrm>
              <a:off x="8378734" y="3183677"/>
              <a:ext cx="21622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Cut off the electric connection immediately.</a:t>
              </a:r>
              <a:endParaRPr lang="zh-CN" altLang="en-US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Oval 27">
              <a:extLst>
                <a:ext uri="{FF2B5EF4-FFF2-40B4-BE49-F238E27FC236}">
                  <a16:creationId xmlns:a16="http://schemas.microsoft.com/office/drawing/2014/main" id="{42C402F4-8CD4-4204-8D33-C99429ADE0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90035" y="3958403"/>
              <a:ext cx="474181" cy="474304"/>
            </a:xfrm>
            <a:prstGeom prst="ellipse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rgbClr val="C00000">
                    <a:lumMod val="50000"/>
                  </a:srgbClr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lumMod val="5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1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6" name="矩形 50">
              <a:extLst>
                <a:ext uri="{FF2B5EF4-FFF2-40B4-BE49-F238E27FC236}">
                  <a16:creationId xmlns:a16="http://schemas.microsoft.com/office/drawing/2014/main" id="{24E48F87-BC18-475C-98A5-5078DA73B67D}"/>
                </a:ext>
              </a:extLst>
            </p:cNvPr>
            <p:cNvSpPr/>
            <p:nvPr/>
          </p:nvSpPr>
          <p:spPr>
            <a:xfrm>
              <a:off x="8858941" y="3890497"/>
              <a:ext cx="2060499" cy="287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Alarm for soft shutdown</a:t>
              </a:r>
              <a:endPara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51">
              <a:extLst>
                <a:ext uri="{FF2B5EF4-FFF2-40B4-BE49-F238E27FC236}">
                  <a16:creationId xmlns:a16="http://schemas.microsoft.com/office/drawing/2014/main" id="{1B2B8904-1BCA-479C-9C91-12AE5D107B7E}"/>
                </a:ext>
              </a:extLst>
            </p:cNvPr>
            <p:cNvSpPr/>
            <p:nvPr/>
          </p:nvSpPr>
          <p:spPr>
            <a:xfrm>
              <a:off x="8858941" y="4138526"/>
              <a:ext cx="28498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Close valve for the pumps with problems, relive the voltage quickly</a:t>
              </a:r>
              <a:endParaRPr lang="zh-CN" altLang="en-US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Oval 28">
              <a:extLst>
                <a:ext uri="{FF2B5EF4-FFF2-40B4-BE49-F238E27FC236}">
                  <a16:creationId xmlns:a16="http://schemas.microsoft.com/office/drawing/2014/main" id="{F9586EC3-87C6-4E4E-AE3C-D97048EE2E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83122" y="4793141"/>
              <a:ext cx="474181" cy="474304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100000">
                  <a:srgbClr val="FFC000"/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FFC000"/>
                  </a:gs>
                  <a:gs pos="100000">
                    <a:srgbClr val="17406D">
                      <a:lumMod val="5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lvl="0" algn="ctr">
                <a:defRPr/>
              </a:pPr>
              <a:r>
                <a:rPr lang="en-US" altLang="zh-CN" sz="1600" b="1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0" name="矩形 53">
              <a:extLst>
                <a:ext uri="{FF2B5EF4-FFF2-40B4-BE49-F238E27FC236}">
                  <a16:creationId xmlns:a16="http://schemas.microsoft.com/office/drawing/2014/main" id="{369A124F-829F-4E2E-AE0A-D561A7609D41}"/>
                </a:ext>
              </a:extLst>
            </p:cNvPr>
            <p:cNvSpPr/>
            <p:nvPr/>
          </p:nvSpPr>
          <p:spPr>
            <a:xfrm>
              <a:off x="9413979" y="4830520"/>
              <a:ext cx="2060499" cy="287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Alarm for bad vacuum </a:t>
              </a:r>
              <a:endPara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54">
              <a:extLst>
                <a:ext uri="{FF2B5EF4-FFF2-40B4-BE49-F238E27FC236}">
                  <a16:creationId xmlns:a16="http://schemas.microsoft.com/office/drawing/2014/main" id="{06182B64-BFEA-4487-A10D-0260990AE523}"/>
                </a:ext>
              </a:extLst>
            </p:cNvPr>
            <p:cNvSpPr/>
            <p:nvPr/>
          </p:nvSpPr>
          <p:spPr>
            <a:xfrm>
              <a:off x="9408369" y="5058707"/>
              <a:ext cx="1908212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9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embedded ramp down/up </a:t>
              </a:r>
              <a:endParaRPr lang="zh-CN" altLang="en-US" sz="9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38A756BD-43A4-40F0-A70C-8FAC80A0A2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80842" y="5610792"/>
              <a:ext cx="474181" cy="474304"/>
            </a:xfrm>
            <a:prstGeom prst="ellipse">
              <a:avLst/>
            </a:prstGeom>
            <a:gradFill flip="none" rotWithShape="1">
              <a:gsLst>
                <a:gs pos="0">
                  <a:srgbClr val="00B050"/>
                </a:gs>
                <a:gs pos="100000">
                  <a:srgbClr val="C00000">
                    <a:lumMod val="50000"/>
                  </a:srgbClr>
                </a:gs>
              </a:gsLst>
              <a:lin ang="13500000" scaled="1"/>
              <a:tileRect/>
            </a:gradFill>
            <a:ln w="25400" cap="flat" cmpd="sng" algn="ctr">
              <a:gradFill flip="none" rotWithShape="1">
                <a:gsLst>
                  <a:gs pos="0">
                    <a:srgbClr val="00B050"/>
                  </a:gs>
                  <a:gs pos="100000">
                    <a:srgbClr val="C00000">
                      <a:lumMod val="50000"/>
                    </a:srgbClr>
                  </a:gs>
                </a:gsLst>
                <a:lin ang="2700000" scaled="1"/>
                <a:tileRect/>
              </a:gradFill>
              <a:prstDash val="solid"/>
              <a:miter lim="800000"/>
            </a:ln>
            <a:effectLst>
              <a:outerShdw blurRad="254000" dist="152400" dir="2700000" algn="tl" rotWithShape="0">
                <a:prstClr val="black">
                  <a:alpha val="6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矩形 56">
              <a:extLst>
                <a:ext uri="{FF2B5EF4-FFF2-40B4-BE49-F238E27FC236}">
                  <a16:creationId xmlns:a16="http://schemas.microsoft.com/office/drawing/2014/main" id="{83FFCADB-EBD8-49F7-85C4-BE214EED8529}"/>
                </a:ext>
              </a:extLst>
            </p:cNvPr>
            <p:cNvSpPr/>
            <p:nvPr/>
          </p:nvSpPr>
          <p:spPr>
            <a:xfrm>
              <a:off x="9940157" y="5702707"/>
              <a:ext cx="164224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Normal working area</a:t>
              </a:r>
              <a:endParaRPr lang="zh-CN" altLang="en-US" sz="1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组合 58">
              <a:extLst>
                <a:ext uri="{FF2B5EF4-FFF2-40B4-BE49-F238E27FC236}">
                  <a16:creationId xmlns:a16="http://schemas.microsoft.com/office/drawing/2014/main" id="{69EC8D60-4D27-46D5-8413-8BC6BB9829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150527" y="5610792"/>
              <a:ext cx="3742364" cy="479592"/>
              <a:chOff x="1255701" y="5014236"/>
              <a:chExt cx="4479891" cy="574107"/>
            </a:xfrm>
            <a:solidFill>
              <a:srgbClr val="00B050"/>
            </a:solidFill>
          </p:grpSpPr>
          <p:sp>
            <p:nvSpPr>
              <p:cNvPr id="75" name="Freeform 13">
                <a:extLst>
                  <a:ext uri="{FF2B5EF4-FFF2-40B4-BE49-F238E27FC236}">
                    <a16:creationId xmlns:a16="http://schemas.microsoft.com/office/drawing/2014/main" id="{D1BBEC64-10DA-4A8C-B219-D343D361D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701" y="5014236"/>
                <a:ext cx="4479891" cy="574107"/>
              </a:xfrm>
              <a:custGeom>
                <a:avLst/>
                <a:gdLst>
                  <a:gd name="T0" fmla="*/ 1888 w 2039"/>
                  <a:gd name="T1" fmla="*/ 0 h 262"/>
                  <a:gd name="T2" fmla="*/ 2039 w 2039"/>
                  <a:gd name="T3" fmla="*/ 262 h 262"/>
                  <a:gd name="T4" fmla="*/ 1020 w 2039"/>
                  <a:gd name="T5" fmla="*/ 262 h 262"/>
                  <a:gd name="T6" fmla="*/ 0 w 2039"/>
                  <a:gd name="T7" fmla="*/ 262 h 262"/>
                  <a:gd name="T8" fmla="*/ 151 w 2039"/>
                  <a:gd name="T9" fmla="*/ 0 h 262"/>
                  <a:gd name="T10" fmla="*/ 1888 w 2039"/>
                  <a:gd name="T11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39" h="262">
                    <a:moveTo>
                      <a:pt x="1888" y="0"/>
                    </a:moveTo>
                    <a:lnTo>
                      <a:pt x="2039" y="262"/>
                    </a:lnTo>
                    <a:lnTo>
                      <a:pt x="1020" y="262"/>
                    </a:lnTo>
                    <a:lnTo>
                      <a:pt x="0" y="262"/>
                    </a:lnTo>
                    <a:lnTo>
                      <a:pt x="151" y="0"/>
                    </a:lnTo>
                    <a:lnTo>
                      <a:pt x="1888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524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6" name="任意多边形 60">
                <a:extLst>
                  <a:ext uri="{FF2B5EF4-FFF2-40B4-BE49-F238E27FC236}">
                    <a16:creationId xmlns:a16="http://schemas.microsoft.com/office/drawing/2014/main" id="{AC41FFC3-F570-4DCB-AE75-B77A7D6AD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701" y="5014236"/>
                <a:ext cx="2239945" cy="574107"/>
              </a:xfrm>
              <a:custGeom>
                <a:avLst/>
                <a:gdLst>
                  <a:gd name="connsiteX0" fmla="*/ 331762 w 2239945"/>
                  <a:gd name="connsiteY0" fmla="*/ 0 h 574107"/>
                  <a:gd name="connsiteX1" fmla="*/ 2239945 w 2239945"/>
                  <a:gd name="connsiteY1" fmla="*/ 0 h 574107"/>
                  <a:gd name="connsiteX2" fmla="*/ 2239945 w 2239945"/>
                  <a:gd name="connsiteY2" fmla="*/ 574107 h 574107"/>
                  <a:gd name="connsiteX3" fmla="*/ 0 w 2239945"/>
                  <a:gd name="connsiteY3" fmla="*/ 574107 h 57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9945" h="574107">
                    <a:moveTo>
                      <a:pt x="331762" y="0"/>
                    </a:moveTo>
                    <a:lnTo>
                      <a:pt x="2239945" y="0"/>
                    </a:lnTo>
                    <a:lnTo>
                      <a:pt x="2239945" y="574107"/>
                    </a:lnTo>
                    <a:lnTo>
                      <a:pt x="0" y="57410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61">
              <a:extLst>
                <a:ext uri="{FF2B5EF4-FFF2-40B4-BE49-F238E27FC236}">
                  <a16:creationId xmlns:a16="http://schemas.microsoft.com/office/drawing/2014/main" id="{5ECEAF3A-DB14-4459-B779-40C1EBCD10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2503" y="4830914"/>
              <a:ext cx="2940429" cy="479592"/>
              <a:chOff x="1735692" y="4186021"/>
              <a:chExt cx="3519914" cy="574107"/>
            </a:xfrm>
            <a:solidFill>
              <a:srgbClr val="FFC000"/>
            </a:solidFill>
          </p:grpSpPr>
          <p:sp>
            <p:nvSpPr>
              <p:cNvPr id="73" name="Freeform 14">
                <a:extLst>
                  <a:ext uri="{FF2B5EF4-FFF2-40B4-BE49-F238E27FC236}">
                    <a16:creationId xmlns:a16="http://schemas.microsoft.com/office/drawing/2014/main" id="{33BA1843-55C6-4F37-A1F2-B144C6109D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692" y="4186021"/>
                <a:ext cx="3519914" cy="574107"/>
              </a:xfrm>
              <a:custGeom>
                <a:avLst/>
                <a:gdLst>
                  <a:gd name="T0" fmla="*/ 1450 w 1601"/>
                  <a:gd name="T1" fmla="*/ 0 h 262"/>
                  <a:gd name="T2" fmla="*/ 1601 w 1601"/>
                  <a:gd name="T3" fmla="*/ 262 h 262"/>
                  <a:gd name="T4" fmla="*/ 0 w 1601"/>
                  <a:gd name="T5" fmla="*/ 262 h 262"/>
                  <a:gd name="T6" fmla="*/ 151 w 1601"/>
                  <a:gd name="T7" fmla="*/ 0 h 262"/>
                  <a:gd name="T8" fmla="*/ 1450 w 1601"/>
                  <a:gd name="T9" fmla="*/ 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01" h="262">
                    <a:moveTo>
                      <a:pt x="1450" y="0"/>
                    </a:moveTo>
                    <a:lnTo>
                      <a:pt x="1601" y="262"/>
                    </a:lnTo>
                    <a:lnTo>
                      <a:pt x="0" y="262"/>
                    </a:lnTo>
                    <a:lnTo>
                      <a:pt x="151" y="0"/>
                    </a:lnTo>
                    <a:lnTo>
                      <a:pt x="1450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524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4" name="任意多边形 63">
                <a:extLst>
                  <a:ext uri="{FF2B5EF4-FFF2-40B4-BE49-F238E27FC236}">
                    <a16:creationId xmlns:a16="http://schemas.microsoft.com/office/drawing/2014/main" id="{122F95BA-390A-401A-A53B-8C6FF2B2A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692" y="4186021"/>
                <a:ext cx="1759954" cy="574107"/>
              </a:xfrm>
              <a:custGeom>
                <a:avLst/>
                <a:gdLst>
                  <a:gd name="connsiteX0" fmla="*/ 331984 w 1759954"/>
                  <a:gd name="connsiteY0" fmla="*/ 0 h 574107"/>
                  <a:gd name="connsiteX1" fmla="*/ 1759954 w 1759954"/>
                  <a:gd name="connsiteY1" fmla="*/ 0 h 574107"/>
                  <a:gd name="connsiteX2" fmla="*/ 1759954 w 1759954"/>
                  <a:gd name="connsiteY2" fmla="*/ 574107 h 574107"/>
                  <a:gd name="connsiteX3" fmla="*/ 0 w 1759954"/>
                  <a:gd name="connsiteY3" fmla="*/ 574107 h 57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9954" h="574107">
                    <a:moveTo>
                      <a:pt x="331984" y="0"/>
                    </a:moveTo>
                    <a:lnTo>
                      <a:pt x="1759954" y="0"/>
                    </a:lnTo>
                    <a:lnTo>
                      <a:pt x="1759954" y="574107"/>
                    </a:lnTo>
                    <a:lnTo>
                      <a:pt x="0" y="57410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8" name="组合 64">
              <a:extLst>
                <a:ext uri="{FF2B5EF4-FFF2-40B4-BE49-F238E27FC236}">
                  <a16:creationId xmlns:a16="http://schemas.microsoft.com/office/drawing/2014/main" id="{3FAC14DC-F285-4119-8FB7-7C602703C9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54476" y="4042177"/>
              <a:ext cx="2138494" cy="479592"/>
              <a:chOff x="2215678" y="3348398"/>
              <a:chExt cx="2559938" cy="574107"/>
            </a:xfrm>
            <a:solidFill>
              <a:schemeClr val="accent2"/>
            </a:solidFill>
          </p:grpSpPr>
          <p:sp>
            <p:nvSpPr>
              <p:cNvPr id="70" name="Freeform 15">
                <a:extLst>
                  <a:ext uri="{FF2B5EF4-FFF2-40B4-BE49-F238E27FC236}">
                    <a16:creationId xmlns:a16="http://schemas.microsoft.com/office/drawing/2014/main" id="{C2962487-5C20-472D-B5D6-D4F12A132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678" y="3348398"/>
                <a:ext cx="2559938" cy="574107"/>
              </a:xfrm>
              <a:custGeom>
                <a:avLst/>
                <a:gdLst>
                  <a:gd name="T0" fmla="*/ 1011 w 1163"/>
                  <a:gd name="T1" fmla="*/ 0 h 261"/>
                  <a:gd name="T2" fmla="*/ 1091 w 1163"/>
                  <a:gd name="T3" fmla="*/ 138 h 261"/>
                  <a:gd name="T4" fmla="*/ 1163 w 1163"/>
                  <a:gd name="T5" fmla="*/ 261 h 261"/>
                  <a:gd name="T6" fmla="*/ 0 w 1163"/>
                  <a:gd name="T7" fmla="*/ 261 h 261"/>
                  <a:gd name="T8" fmla="*/ 72 w 1163"/>
                  <a:gd name="T9" fmla="*/ 138 h 261"/>
                  <a:gd name="T10" fmla="*/ 152 w 1163"/>
                  <a:gd name="T11" fmla="*/ 0 h 261"/>
                  <a:gd name="T12" fmla="*/ 1011 w 1163"/>
                  <a:gd name="T13" fmla="*/ 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3" h="261">
                    <a:moveTo>
                      <a:pt x="1011" y="0"/>
                    </a:moveTo>
                    <a:lnTo>
                      <a:pt x="1091" y="138"/>
                    </a:lnTo>
                    <a:lnTo>
                      <a:pt x="1163" y="261"/>
                    </a:lnTo>
                    <a:lnTo>
                      <a:pt x="0" y="261"/>
                    </a:lnTo>
                    <a:lnTo>
                      <a:pt x="72" y="138"/>
                    </a:lnTo>
                    <a:lnTo>
                      <a:pt x="152" y="0"/>
                    </a:lnTo>
                    <a:lnTo>
                      <a:pt x="101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524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72" name="任意多边形 66">
                <a:extLst>
                  <a:ext uri="{FF2B5EF4-FFF2-40B4-BE49-F238E27FC236}">
                    <a16:creationId xmlns:a16="http://schemas.microsoft.com/office/drawing/2014/main" id="{6EB21DDA-64B2-4EE4-8847-DB2F48F0F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5678" y="3348398"/>
                <a:ext cx="1279968" cy="574107"/>
              </a:xfrm>
              <a:custGeom>
                <a:avLst/>
                <a:gdLst>
                  <a:gd name="connsiteX0" fmla="*/ 334575 w 1279968"/>
                  <a:gd name="connsiteY0" fmla="*/ 0 h 574107"/>
                  <a:gd name="connsiteX1" fmla="*/ 1279968 w 1279968"/>
                  <a:gd name="connsiteY1" fmla="*/ 0 h 574107"/>
                  <a:gd name="connsiteX2" fmla="*/ 1279968 w 1279968"/>
                  <a:gd name="connsiteY2" fmla="*/ 574107 h 574107"/>
                  <a:gd name="connsiteX3" fmla="*/ 0 w 1279968"/>
                  <a:gd name="connsiteY3" fmla="*/ 574107 h 574107"/>
                  <a:gd name="connsiteX4" fmla="*/ 158483 w 1279968"/>
                  <a:gd name="connsiteY4" fmla="*/ 303551 h 574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9968" h="574107">
                    <a:moveTo>
                      <a:pt x="334575" y="0"/>
                    </a:moveTo>
                    <a:lnTo>
                      <a:pt x="1279968" y="0"/>
                    </a:lnTo>
                    <a:lnTo>
                      <a:pt x="1279968" y="574107"/>
                    </a:lnTo>
                    <a:lnTo>
                      <a:pt x="0" y="574107"/>
                    </a:lnTo>
                    <a:lnTo>
                      <a:pt x="158483" y="30355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grpSp>
          <p:nvGrpSpPr>
            <p:cNvPr id="49" name="组合 67">
              <a:extLst>
                <a:ext uri="{FF2B5EF4-FFF2-40B4-BE49-F238E27FC236}">
                  <a16:creationId xmlns:a16="http://schemas.microsoft.com/office/drawing/2014/main" id="{F7ABC069-8F86-4868-90DE-159B11A5B20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515313" y="2509005"/>
              <a:ext cx="1320835" cy="1147870"/>
              <a:chOff x="2705078" y="1720199"/>
              <a:chExt cx="1581138" cy="1374086"/>
            </a:xfrm>
            <a:solidFill>
              <a:srgbClr val="C00000"/>
            </a:solidFill>
          </p:grpSpPr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CC1EBF92-033F-4743-B8D4-A5B05A01A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078" y="1720199"/>
                <a:ext cx="1581138" cy="1374084"/>
              </a:xfrm>
              <a:custGeom>
                <a:avLst/>
                <a:gdLst>
                  <a:gd name="T0" fmla="*/ 362 w 723"/>
                  <a:gd name="T1" fmla="*/ 0 h 627"/>
                  <a:gd name="T2" fmla="*/ 723 w 723"/>
                  <a:gd name="T3" fmla="*/ 627 h 627"/>
                  <a:gd name="T4" fmla="*/ 0 w 723"/>
                  <a:gd name="T5" fmla="*/ 627 h 627"/>
                  <a:gd name="T6" fmla="*/ 362 w 723"/>
                  <a:gd name="T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3" h="627">
                    <a:moveTo>
                      <a:pt x="362" y="0"/>
                    </a:moveTo>
                    <a:lnTo>
                      <a:pt x="723" y="627"/>
                    </a:lnTo>
                    <a:lnTo>
                      <a:pt x="0" y="627"/>
                    </a:lnTo>
                    <a:lnTo>
                      <a:pt x="36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254000" dist="152400" dir="2700000" algn="tl" rotWithShape="0">
                  <a:prstClr val="black">
                    <a:alpha val="60000"/>
                  </a:prstClr>
                </a:outerShdw>
              </a:effec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9" name="任意多边形 69">
                <a:extLst>
                  <a:ext uri="{FF2B5EF4-FFF2-40B4-BE49-F238E27FC236}">
                    <a16:creationId xmlns:a16="http://schemas.microsoft.com/office/drawing/2014/main" id="{74BC54F0-012B-41BF-A409-F8DA74F03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5078" y="1722100"/>
                <a:ext cx="790568" cy="1372185"/>
              </a:xfrm>
              <a:custGeom>
                <a:avLst/>
                <a:gdLst>
                  <a:gd name="connsiteX0" fmla="*/ 790568 w 790568"/>
                  <a:gd name="connsiteY0" fmla="*/ 0 h 1372185"/>
                  <a:gd name="connsiteX1" fmla="*/ 790568 w 790568"/>
                  <a:gd name="connsiteY1" fmla="*/ 1372185 h 1372185"/>
                  <a:gd name="connsiteX2" fmla="*/ 0 w 790568"/>
                  <a:gd name="connsiteY2" fmla="*/ 1372185 h 1372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90568" h="1372185">
                    <a:moveTo>
                      <a:pt x="790568" y="0"/>
                    </a:moveTo>
                    <a:lnTo>
                      <a:pt x="790568" y="1372185"/>
                    </a:lnTo>
                    <a:lnTo>
                      <a:pt x="0" y="137218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56" name="矩形 70">
              <a:extLst>
                <a:ext uri="{FF2B5EF4-FFF2-40B4-BE49-F238E27FC236}">
                  <a16:creationId xmlns:a16="http://schemas.microsoft.com/office/drawing/2014/main" id="{674590F1-EE4E-4156-B299-9C274EF694E9}"/>
                </a:ext>
              </a:extLst>
            </p:cNvPr>
            <p:cNvSpPr/>
            <p:nvPr/>
          </p:nvSpPr>
          <p:spPr>
            <a:xfrm>
              <a:off x="5802741" y="5752906"/>
              <a:ext cx="2624254" cy="340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5×10</a:t>
              </a:r>
              <a:r>
                <a:rPr lang="en-US" altLang="zh-CN" sz="14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-4</a:t>
              </a:r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71">
              <a:extLst>
                <a:ext uri="{FF2B5EF4-FFF2-40B4-BE49-F238E27FC236}">
                  <a16:creationId xmlns:a16="http://schemas.microsoft.com/office/drawing/2014/main" id="{37E656C3-C855-4C1B-B58C-6F21D29B21B8}"/>
                </a:ext>
              </a:extLst>
            </p:cNvPr>
            <p:cNvSpPr/>
            <p:nvPr/>
          </p:nvSpPr>
          <p:spPr>
            <a:xfrm>
              <a:off x="6307300" y="4916792"/>
              <a:ext cx="1689910" cy="340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5×10</a:t>
              </a:r>
              <a:r>
                <a:rPr lang="en-US" altLang="zh-CN" sz="14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en-US" altLang="zh-CN" sz="1400" b="1" baseline="300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4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Pa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矩形 72">
              <a:extLst>
                <a:ext uri="{FF2B5EF4-FFF2-40B4-BE49-F238E27FC236}">
                  <a16:creationId xmlns:a16="http://schemas.microsoft.com/office/drawing/2014/main" id="{718CF73A-4973-4AC5-BB22-37E6E02D0582}"/>
                </a:ext>
              </a:extLst>
            </p:cNvPr>
            <p:cNvSpPr/>
            <p:nvPr/>
          </p:nvSpPr>
          <p:spPr>
            <a:xfrm>
              <a:off x="6307300" y="4138526"/>
              <a:ext cx="1689910" cy="3403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8×10</a:t>
              </a:r>
              <a:r>
                <a:rPr lang="en-US" altLang="zh-CN" sz="14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</a:t>
              </a:r>
              <a:r>
                <a:rPr lang="en-US" altLang="zh-CN" sz="1400" b="1" baseline="30000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r>
                <a:rPr lang="en-US" altLang="zh-CN" sz="14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Pa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矩形 73">
              <a:extLst>
                <a:ext uri="{FF2B5EF4-FFF2-40B4-BE49-F238E27FC236}">
                  <a16:creationId xmlns:a16="http://schemas.microsoft.com/office/drawing/2014/main" id="{1B1CB698-311F-461E-A20C-356A34CB95C8}"/>
                </a:ext>
              </a:extLst>
            </p:cNvPr>
            <p:cNvSpPr/>
            <p:nvPr/>
          </p:nvSpPr>
          <p:spPr>
            <a:xfrm>
              <a:off x="6813999" y="3090492"/>
              <a:ext cx="790874" cy="7375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1×10</a:t>
              </a:r>
              <a:r>
                <a:rPr lang="en-US" altLang="zh-CN" sz="1400" b="1" baseline="30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-2</a:t>
              </a:r>
            </a:p>
            <a:p>
              <a:pPr algn="ctr"/>
              <a:r>
                <a:rPr lang="en-US" altLang="zh-CN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</a:t>
              </a:r>
              <a:endPara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上箭头 1">
              <a:extLst>
                <a:ext uri="{FF2B5EF4-FFF2-40B4-BE49-F238E27FC236}">
                  <a16:creationId xmlns:a16="http://schemas.microsoft.com/office/drawing/2014/main" id="{206CE70C-DE78-4B9E-85B9-1A064B7A4C8F}"/>
                </a:ext>
              </a:extLst>
            </p:cNvPr>
            <p:cNvSpPr/>
            <p:nvPr/>
          </p:nvSpPr>
          <p:spPr>
            <a:xfrm rot="20087430">
              <a:off x="9100272" y="5323187"/>
              <a:ext cx="185307" cy="265077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3" name="上箭头 83">
              <a:extLst>
                <a:ext uri="{FF2B5EF4-FFF2-40B4-BE49-F238E27FC236}">
                  <a16:creationId xmlns:a16="http://schemas.microsoft.com/office/drawing/2014/main" id="{3B9FE50F-B3C7-4D91-9FE6-ACB37321912D}"/>
                </a:ext>
              </a:extLst>
            </p:cNvPr>
            <p:cNvSpPr/>
            <p:nvPr/>
          </p:nvSpPr>
          <p:spPr>
            <a:xfrm rot="20087430">
              <a:off x="8608424" y="4498731"/>
              <a:ext cx="185307" cy="265077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65" name="上箭头 84">
              <a:extLst>
                <a:ext uri="{FF2B5EF4-FFF2-40B4-BE49-F238E27FC236}">
                  <a16:creationId xmlns:a16="http://schemas.microsoft.com/office/drawing/2014/main" id="{B1B35C42-8C11-4770-89E4-9E1CDA4677E1}"/>
                </a:ext>
              </a:extLst>
            </p:cNvPr>
            <p:cNvSpPr/>
            <p:nvPr/>
          </p:nvSpPr>
          <p:spPr>
            <a:xfrm rot="20087430">
              <a:off x="8138024" y="3594115"/>
              <a:ext cx="185307" cy="265077"/>
            </a:xfrm>
            <a:prstGeom prst="up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sp>
        <p:nvSpPr>
          <p:cNvPr id="77" name="矩形 76">
            <a:extLst>
              <a:ext uri="{FF2B5EF4-FFF2-40B4-BE49-F238E27FC236}">
                <a16:creationId xmlns:a16="http://schemas.microsoft.com/office/drawing/2014/main" id="{DD7E6D06-E8C2-469A-9985-36BF3BE3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348" y="6305254"/>
            <a:ext cx="49107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000" b="0" dirty="0">
                <a:solidFill>
                  <a:schemeClr val="tx1"/>
                </a:solidFill>
              </a:rPr>
              <a:t>High-voltage arcing vs. vacuum pressure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1458E46F-B4EA-465E-BA2C-9ED30466D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5027" y="6305254"/>
            <a:ext cx="1808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000" b="0" dirty="0">
                <a:solidFill>
                  <a:schemeClr val="tx1"/>
                </a:solidFill>
              </a:rPr>
              <a:t>Alarm severity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sp>
        <p:nvSpPr>
          <p:cNvPr id="79" name="内容占位符 2">
            <a:extLst>
              <a:ext uri="{FF2B5EF4-FFF2-40B4-BE49-F238E27FC236}">
                <a16:creationId xmlns:a16="http://schemas.microsoft.com/office/drawing/2014/main" id="{9A41E968-1DF6-4414-8009-599772D5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088740"/>
            <a:ext cx="11737304" cy="1730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Slowly ramp down high voltage through program when pressure exceeds 5E-3 Pa.</a:t>
            </a:r>
          </a:p>
          <a:p>
            <a:pPr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Ramp down high voltage quickly via TTL signal when pressure is above 8E-3 Pa.</a:t>
            </a:r>
          </a:p>
          <a:p>
            <a:pPr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Cut off 220VAC of the high-voltage chassis through the contactor when pressure is above 1E-2 Pa.</a:t>
            </a:r>
          </a:p>
        </p:txBody>
      </p:sp>
    </p:spTree>
    <p:extLst>
      <p:ext uri="{BB962C8B-B14F-4D97-AF65-F5344CB8AC3E}">
        <p14:creationId xmlns:p14="http://schemas.microsoft.com/office/powerpoint/2010/main" val="10027016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HV power supply interlock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245" name="内容占位符 2">
            <a:extLst>
              <a:ext uri="{FF2B5EF4-FFF2-40B4-BE49-F238E27FC236}">
                <a16:creationId xmlns:a16="http://schemas.microsoft.com/office/drawing/2014/main" id="{602E68D4-42BF-485E-8851-7D469A990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85860"/>
            <a:ext cx="11521280" cy="99101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Interlock when any two of CCG01, CCG02, CCG03 in the scattering chamber exceed the vacuum threshold at the same time.</a:t>
            </a:r>
            <a:endParaRPr lang="zh-CN" altLang="en-US" sz="2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2D2C04-BA82-4662-9D58-2281EA10B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132" y="2553327"/>
            <a:ext cx="6805736" cy="40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Operating status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ADC2E82E-1D2A-4F7D-AD72-2752F268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32" y="1285860"/>
            <a:ext cx="12025336" cy="95500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The vacuum control system was developed over a period of one and a half years. It has been running reliably and provides solid support for spectrometer experiments.</a:t>
            </a:r>
            <a:endParaRPr lang="zh-CN" altLang="en-US" sz="2400" dirty="0"/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58BADBDA-BE7A-417B-BBCE-CC117D513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" y="2367360"/>
            <a:ext cx="7721668" cy="43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2">
            <a:extLst>
              <a:ext uri="{FF2B5EF4-FFF2-40B4-BE49-F238E27FC236}">
                <a16:creationId xmlns:a16="http://schemas.microsoft.com/office/drawing/2014/main" id="{62875933-5B82-44AF-BB63-D3A29BE0D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367360"/>
            <a:ext cx="3253680" cy="43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09A2A1F-0C1B-4E1F-B972-4600336E6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799" y="6348611"/>
            <a:ext cx="2206625" cy="349249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24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000" dirty="0">
                <a:solidFill>
                  <a:schemeClr val="tx1"/>
                </a:solidFill>
              </a:rPr>
              <a:t>Vacuum system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7355BFFE-AC5F-4681-8AA1-8B29A7923274}"/>
              </a:ext>
            </a:extLst>
          </p:cNvPr>
          <p:cNvSpPr/>
          <p:nvPr/>
        </p:nvSpPr>
        <p:spPr>
          <a:xfrm>
            <a:off x="1350788" y="3320989"/>
            <a:ext cx="1288828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对话气泡: 矩形 3">
            <a:extLst>
              <a:ext uri="{FF2B5EF4-FFF2-40B4-BE49-F238E27FC236}">
                <a16:creationId xmlns:a16="http://schemas.microsoft.com/office/drawing/2014/main" id="{62C31BF7-7C5C-45C7-ACD6-1DE0B72C1BF8}"/>
              </a:ext>
            </a:extLst>
          </p:cNvPr>
          <p:cNvSpPr/>
          <p:nvPr/>
        </p:nvSpPr>
        <p:spPr>
          <a:xfrm>
            <a:off x="0" y="3897053"/>
            <a:ext cx="1487488" cy="1440160"/>
          </a:xfrm>
          <a:prstGeom prst="wedgeRectCallout">
            <a:avLst>
              <a:gd name="adj1" fmla="val 39637"/>
              <a:gd name="adj2" fmla="val -6069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general, only these four buttons are required for operation.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495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ADC2E82E-1D2A-4F7D-AD72-2752F268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85860"/>
            <a:ext cx="11521280" cy="5429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Remote and independent control of all vacuum equipment has been implemented.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One-key operation for complex workflows has been implemented. 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The shift from fully manual to fully automated operation has greatly reduced the workload of experimenters.</a:t>
            </a:r>
            <a:endParaRPr lang="zh-CN" altLang="en-US" sz="2400" dirty="0"/>
          </a:p>
          <a:p>
            <a:pPr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Eliminating detector damage caused by vacuum issues.</a:t>
            </a:r>
          </a:p>
        </p:txBody>
      </p:sp>
    </p:spTree>
    <p:extLst>
      <p:ext uri="{BB962C8B-B14F-4D97-AF65-F5344CB8AC3E}">
        <p14:creationId xmlns:p14="http://schemas.microsoft.com/office/powerpoint/2010/main" val="303168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9B744C-B62F-4CA2-9F98-49308DEB495E}"/>
              </a:ext>
            </a:extLst>
          </p:cNvPr>
          <p:cNvSpPr txBox="1"/>
          <p:nvPr/>
        </p:nvSpPr>
        <p:spPr>
          <a:xfrm>
            <a:off x="1556783" y="5661248"/>
            <a:ext cx="90784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0000"/>
                </a:solidFill>
              </a:rPr>
              <a:t>Thanks for your attention</a:t>
            </a:r>
            <a:r>
              <a:rPr lang="zh-CN" altLang="en-US" sz="6000" b="1" dirty="0">
                <a:solidFill>
                  <a:srgbClr val="FF0000"/>
                </a:solidFill>
              </a:rPr>
              <a:t>！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60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61267" y="142852"/>
            <a:ext cx="10763325" cy="725470"/>
          </a:xfrm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7" name="副标题 4"/>
          <p:cNvSpPr txBox="1">
            <a:spLocks/>
          </p:cNvSpPr>
          <p:nvPr/>
        </p:nvSpPr>
        <p:spPr>
          <a:xfrm>
            <a:off x="666712" y="1196752"/>
            <a:ext cx="8525632" cy="479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5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kern="0" dirty="0">
                <a:latin typeface="Arial"/>
              </a:rPr>
              <a:t>Vacuum control system requirements</a:t>
            </a:r>
          </a:p>
          <a:p>
            <a:pPr fontAlgn="base">
              <a:lnSpc>
                <a:spcPct val="15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kern="0" dirty="0">
                <a:latin typeface="Arial"/>
              </a:rPr>
              <a:t>System design and implementation</a:t>
            </a:r>
          </a:p>
          <a:p>
            <a:pPr fontAlgn="base">
              <a:lnSpc>
                <a:spcPct val="15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kern="0" dirty="0">
                <a:latin typeface="Arial"/>
              </a:rPr>
              <a:t>Summary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505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92D0C9-936B-4D9D-A5BB-4104B7A1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23" name="标题 2">
            <a:extLst>
              <a:ext uri="{FF2B5EF4-FFF2-40B4-BE49-F238E27FC236}">
                <a16:creationId xmlns:a16="http://schemas.microsoft.com/office/drawing/2014/main" id="{6E106D8B-E29E-418A-AC14-50F5E845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CSNS spectrometers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5118E1B-1D2C-4CC4-941C-3F8C7567B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8" y="1285861"/>
            <a:ext cx="3672408" cy="4840303"/>
          </a:xfrm>
        </p:spPr>
        <p:txBody>
          <a:bodyPr>
            <a:normAutofit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cs typeface="Arial" panose="020B0604020202020204" pitchFamily="34" charset="0"/>
              </a:rPr>
              <a:t>20 user spectrometers used to probe the microscopic structure and the dynamic behavior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l"/>
            </a:pPr>
            <a:r>
              <a:rPr lang="en-US" altLang="zh-CN" sz="2400" dirty="0">
                <a:cs typeface="Arial" panose="020B0604020202020204" pitchFamily="34" charset="0"/>
              </a:rPr>
              <a:t>Vacuum specification: Pa ~ 10⁻⁵ Pa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EDAEF56-64D9-432E-8908-D36AC88A55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1" y="1174191"/>
            <a:ext cx="8568952" cy="545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96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92D0C9-936B-4D9D-A5BB-4104B7A1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A5BFD5-23EE-4933-BDF5-7F586DB90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116" y="3653609"/>
            <a:ext cx="3501268" cy="2885304"/>
          </a:xfrm>
          <a:prstGeom prst="rect">
            <a:avLst/>
          </a:prstGeom>
        </p:spPr>
      </p:pic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917C94D-ABD7-43F4-B62B-4F6C90F02757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9478834" y="5661248"/>
            <a:ext cx="0" cy="5400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E2487D2-7429-4B79-A3D0-680C87321256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527773" y="4977172"/>
            <a:ext cx="1723812" cy="12241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4DA89ED0-9011-459B-ACAE-A67FC9C67980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7791266" y="5255723"/>
            <a:ext cx="627884" cy="95536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797C3C0B-86AD-4B97-B4B2-CC4095B40C36}"/>
              </a:ext>
            </a:extLst>
          </p:cNvPr>
          <p:cNvSpPr/>
          <p:nvPr/>
        </p:nvSpPr>
        <p:spPr>
          <a:xfrm>
            <a:off x="7184001" y="6211092"/>
            <a:ext cx="1214529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Scattering chamber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79BAAA-2308-4270-9644-DAF0FB5152D3}"/>
              </a:ext>
            </a:extLst>
          </p:cNvPr>
          <p:cNvSpPr/>
          <p:nvPr/>
        </p:nvSpPr>
        <p:spPr>
          <a:xfrm>
            <a:off x="8938442" y="6201308"/>
            <a:ext cx="1080783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chamber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9A43E4D-2A5E-4670-B3A8-ADB89FFC05F2}"/>
              </a:ext>
            </a:extLst>
          </p:cNvPr>
          <p:cNvSpPr/>
          <p:nvPr/>
        </p:nvSpPr>
        <p:spPr>
          <a:xfrm>
            <a:off x="10538517" y="6201309"/>
            <a:ext cx="1426135" cy="5040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 environment</a:t>
            </a:r>
          </a:p>
        </p:txBody>
      </p:sp>
      <p:sp>
        <p:nvSpPr>
          <p:cNvPr id="23" name="标题 2">
            <a:extLst>
              <a:ext uri="{FF2B5EF4-FFF2-40B4-BE49-F238E27FC236}">
                <a16:creationId xmlns:a16="http://schemas.microsoft.com/office/drawing/2014/main" id="{6E106D8B-E29E-418A-AC14-50F5E845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297940" cy="72547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High energy direct geometry inelastic spectrometer(HEDG)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D68FA7F-E3A8-4282-AF13-68D40EF00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285875"/>
            <a:ext cx="5561663" cy="311523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000" dirty="0"/>
              <a:t>The scattering chamber has a volume of approximately 40 </a:t>
            </a:r>
            <a:r>
              <a:rPr lang="en-US" altLang="zh-CN" sz="2000" dirty="0" err="1"/>
              <a:t>m³</a:t>
            </a:r>
            <a:r>
              <a:rPr lang="en-US" altLang="zh-CN" sz="2000" dirty="0"/>
              <a:t> and contains a large number of </a:t>
            </a:r>
            <a:r>
              <a:rPr lang="en-US" altLang="zh-CN" sz="2000" dirty="0" err="1"/>
              <a:t>³He</a:t>
            </a:r>
            <a:r>
              <a:rPr lang="en-US" altLang="zh-CN" sz="2000" dirty="0"/>
              <a:t> tube detectors powered by a high voltage of around 2 kV.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000" dirty="0"/>
              <a:t>This spectrometer operates under a vacuum of </a:t>
            </a:r>
            <a:r>
              <a:rPr lang="en-US" altLang="zh-CN" sz="2000" dirty="0" err="1"/>
              <a:t>5E-4Pa</a:t>
            </a:r>
            <a:r>
              <a:rPr lang="en-US" altLang="zh-CN" sz="2000" dirty="0"/>
              <a:t>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6E883C-9064-4E0F-B01F-432A3B8F7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93" y="4350999"/>
            <a:ext cx="4187788" cy="2354365"/>
          </a:xfrm>
          <a:prstGeom prst="rect">
            <a:avLst/>
          </a:prstGeom>
        </p:spPr>
      </p:pic>
      <p:sp>
        <p:nvSpPr>
          <p:cNvPr id="17" name="对话气泡: 圆角矩形 16">
            <a:extLst>
              <a:ext uri="{FF2B5EF4-FFF2-40B4-BE49-F238E27FC236}">
                <a16:creationId xmlns:a16="http://schemas.microsoft.com/office/drawing/2014/main" id="{9067094F-1148-45F5-BBC4-E7019CD5AB4F}"/>
              </a:ext>
            </a:extLst>
          </p:cNvPr>
          <p:cNvSpPr/>
          <p:nvPr/>
        </p:nvSpPr>
        <p:spPr>
          <a:xfrm>
            <a:off x="4435038" y="4977172"/>
            <a:ext cx="1384510" cy="684076"/>
          </a:xfrm>
          <a:prstGeom prst="wedgeRoundRectCallout">
            <a:avLst>
              <a:gd name="adj1" fmla="val -131711"/>
              <a:gd name="adj2" fmla="val 38196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</a:t>
            </a:r>
            <a:r>
              <a:rPr lang="en-US" altLang="zh-CN" sz="2000" b="1" baseline="30000" dirty="0" err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tube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内容占位符 3">
            <a:extLst>
              <a:ext uri="{FF2B5EF4-FFF2-40B4-BE49-F238E27FC236}">
                <a16:creationId xmlns:a16="http://schemas.microsoft.com/office/drawing/2014/main" id="{B984A18D-61C5-466A-B292-346286FE8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083" y="1196751"/>
            <a:ext cx="6212041" cy="2241567"/>
          </a:xfrm>
          <a:prstGeom prst="rect">
            <a:avLst/>
          </a:prstGeom>
        </p:spPr>
      </p:pic>
      <p:sp>
        <p:nvSpPr>
          <p:cNvPr id="21" name="箭头: 下 20">
            <a:extLst>
              <a:ext uri="{FF2B5EF4-FFF2-40B4-BE49-F238E27FC236}">
                <a16:creationId xmlns:a16="http://schemas.microsoft.com/office/drawing/2014/main" id="{DBD6B7A7-032D-4031-935C-5E9FD838AF77}"/>
              </a:ext>
            </a:extLst>
          </p:cNvPr>
          <p:cNvSpPr/>
          <p:nvPr/>
        </p:nvSpPr>
        <p:spPr>
          <a:xfrm rot="20113506">
            <a:off x="8693385" y="3036876"/>
            <a:ext cx="248987" cy="6399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642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Layout of vacuum system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419F199-9667-4C31-A0EC-C921B85B49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401"/>
          <a:stretch/>
        </p:blipFill>
        <p:spPr>
          <a:xfrm>
            <a:off x="11324" y="1112275"/>
            <a:ext cx="5774401" cy="5602873"/>
          </a:xfrm>
          <a:prstGeom prst="rect">
            <a:avLst/>
          </a:prstGeo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F78342B-A9BC-40E4-BF01-10498947F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55090"/>
              </p:ext>
            </p:extLst>
          </p:nvPr>
        </p:nvGraphicFramePr>
        <p:xfrm>
          <a:off x="6048374" y="1196752"/>
          <a:ext cx="5983305" cy="545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846">
                  <a:extLst>
                    <a:ext uri="{9D8B030D-6E8A-4147-A177-3AD203B41FA5}">
                      <a16:colId xmlns:a16="http://schemas.microsoft.com/office/drawing/2014/main" val="3149891372"/>
                    </a:ext>
                  </a:extLst>
                </a:gridCol>
                <a:gridCol w="2839335">
                  <a:extLst>
                    <a:ext uri="{9D8B030D-6E8A-4147-A177-3AD203B41FA5}">
                      <a16:colId xmlns:a16="http://schemas.microsoft.com/office/drawing/2014/main" val="1303397218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20536846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Device</a:t>
                      </a:r>
                      <a:endParaRPr lang="zh-CN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Brand &amp; Model</a:t>
                      </a:r>
                      <a:endParaRPr lang="zh-CN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108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 gauge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Pfeiffer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IKR60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TPR018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012286"/>
                  </a:ext>
                </a:extLst>
              </a:tr>
              <a:tr h="32004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Gauge controller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Pfeiffer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TPG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-500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823985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Leybold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CM51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748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 valve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VAT/CBVAC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DN250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KF40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1729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Roots pump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Pfeiffer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Okta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4000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8958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screw pump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Pfeiffer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HeptaDry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630P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105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Mechanical pump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Pfeiffer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ACP40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338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Cryopump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Leybold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COOLVAC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6321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Compressor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Leybold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COOLPARK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1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Polycold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Brooks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MaxCool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4000H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0622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Turbo pump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Pfeiffer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HiPace</a:t>
                      </a:r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2300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20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controller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Lake Shore </a:t>
                      </a:r>
                      <a:r>
                        <a:rPr lang="en-US" altLang="zh-CN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LS211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1740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HV power supply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Wiener MPOD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zh-CN" alt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5794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498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Vacuum control system requirements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35360" y="1285860"/>
            <a:ext cx="11521280" cy="542928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Independent remote control for all vacuum equipment.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微软雅黑" panose="020B0503020204020204" pitchFamily="34" charset="-122"/>
              <a:buChar char="–"/>
              <a:defRPr/>
            </a:pPr>
            <a:r>
              <a:rPr lang="en-US" altLang="zh-CN" sz="2000" dirty="0"/>
              <a:t>Kinds of vacuum gauges, valves, pumps.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One‑key operation for chamber evacuation and venting.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微软雅黑" panose="020B0503020204020204" pitchFamily="34" charset="-122"/>
              <a:buChar char="–"/>
              <a:defRPr/>
            </a:pPr>
            <a:r>
              <a:rPr lang="en-US" altLang="zh-CN" sz="2000" dirty="0"/>
              <a:t>Frequent evacuation and venting of the chamber is time-consuming, with complicated procedures and operations.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Automatic interlock of vacuum valves and high-voltage power supply upon vacuum degradation.</a:t>
            </a:r>
          </a:p>
          <a:p>
            <a:pPr lvl="1">
              <a:spcBef>
                <a:spcPts val="0"/>
              </a:spcBef>
              <a:buClr>
                <a:schemeClr val="accent1"/>
              </a:buClr>
              <a:buFont typeface="微软雅黑" panose="020B0503020204020204" pitchFamily="34" charset="-122"/>
              <a:buChar char="–"/>
              <a:defRPr/>
            </a:pPr>
            <a:r>
              <a:rPr lang="en-US" altLang="zh-CN" sz="2000" dirty="0"/>
              <a:t>High-voltage arcing may cause damage to the detector or electronics when vacuum deteriorates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76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Scheme design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DD947893-D63F-42ED-8BBA-4679AE9D7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8131" y="6341258"/>
            <a:ext cx="42372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2000" b="0" dirty="0">
                <a:solidFill>
                  <a:schemeClr val="tx1"/>
                </a:solidFill>
              </a:rPr>
              <a:t>Vacuum control system architecture</a:t>
            </a:r>
            <a:endParaRPr lang="zh-CN" altLang="en-US" sz="2000" b="0" dirty="0">
              <a:solidFill>
                <a:schemeClr val="tx1"/>
              </a:solidFill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20BA69F-4F9C-4C31-8297-BAB0C625A55A}"/>
              </a:ext>
            </a:extLst>
          </p:cNvPr>
          <p:cNvGrpSpPr/>
          <p:nvPr/>
        </p:nvGrpSpPr>
        <p:grpSpPr>
          <a:xfrm>
            <a:off x="1034715" y="2607608"/>
            <a:ext cx="10122569" cy="3528689"/>
            <a:chOff x="1307468" y="1628800"/>
            <a:chExt cx="10122569" cy="3528689"/>
          </a:xfrm>
        </p:grpSpPr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2581F481-167E-4406-9C06-AED8527162FD}"/>
                </a:ext>
              </a:extLst>
            </p:cNvPr>
            <p:cNvCxnSpPr/>
            <p:nvPr/>
          </p:nvCxnSpPr>
          <p:spPr>
            <a:xfrm flipV="1">
              <a:off x="4736933" y="3653911"/>
              <a:ext cx="0" cy="1000585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C732EB-ACD6-4B58-AB98-F66734A7E280}"/>
                </a:ext>
              </a:extLst>
            </p:cNvPr>
            <p:cNvSpPr/>
            <p:nvPr/>
          </p:nvSpPr>
          <p:spPr>
            <a:xfrm>
              <a:off x="1307468" y="4654494"/>
              <a:ext cx="800748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Valves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235B695-361A-4E4D-BE3D-76F0F641471C}"/>
                </a:ext>
              </a:extLst>
            </p:cNvPr>
            <p:cNvSpPr/>
            <p:nvPr/>
          </p:nvSpPr>
          <p:spPr>
            <a:xfrm>
              <a:off x="3107668" y="4654495"/>
              <a:ext cx="832267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Gauges</a:t>
              </a:r>
            </a:p>
          </p:txBody>
        </p:sp>
        <p:cxnSp>
          <p:nvCxnSpPr>
            <p:cNvPr id="10" name="直接箭头连接符 9">
              <a:extLst>
                <a:ext uri="{FF2B5EF4-FFF2-40B4-BE49-F238E27FC236}">
                  <a16:creationId xmlns:a16="http://schemas.microsoft.com/office/drawing/2014/main" id="{E74F5F0E-4D6D-4922-AB6F-7987FD9486A5}"/>
                </a:ext>
              </a:extLst>
            </p:cNvPr>
            <p:cNvCxnSpPr/>
            <p:nvPr/>
          </p:nvCxnSpPr>
          <p:spPr>
            <a:xfrm flipV="1">
              <a:off x="3523622" y="3644742"/>
              <a:ext cx="0" cy="1000585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DA6ABC30-2777-4A30-8EFD-ECC975B21A12}"/>
                </a:ext>
              </a:extLst>
            </p:cNvPr>
            <p:cNvCxnSpPr/>
            <p:nvPr/>
          </p:nvCxnSpPr>
          <p:spPr>
            <a:xfrm flipV="1">
              <a:off x="1722554" y="3636804"/>
              <a:ext cx="0" cy="1008523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C4D6944B-7690-4E86-93EC-FB611605C4B9}"/>
                </a:ext>
              </a:extLst>
            </p:cNvPr>
            <p:cNvCxnSpPr>
              <a:cxnSpLocks/>
            </p:cNvCxnSpPr>
            <p:nvPr/>
          </p:nvCxnSpPr>
          <p:spPr>
            <a:xfrm>
              <a:off x="1307468" y="2495951"/>
              <a:ext cx="10122569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78347215-39F2-41D9-8587-404F9D5DFBED}"/>
                </a:ext>
              </a:extLst>
            </p:cNvPr>
            <p:cNvCxnSpPr/>
            <p:nvPr/>
          </p:nvCxnSpPr>
          <p:spPr>
            <a:xfrm flipV="1">
              <a:off x="3730821" y="2508443"/>
              <a:ext cx="130" cy="41650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F59A0632-D58B-439C-B2D8-57B35209E7D2}"/>
                </a:ext>
              </a:extLst>
            </p:cNvPr>
            <p:cNvSpPr/>
            <p:nvPr/>
          </p:nvSpPr>
          <p:spPr>
            <a:xfrm>
              <a:off x="5882608" y="1637686"/>
              <a:ext cx="969476" cy="4158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Archiver</a:t>
              </a:r>
              <a:endPara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FB98CD6E-F544-4F62-8032-29DD8DA467AB}"/>
                </a:ext>
              </a:extLst>
            </p:cNvPr>
            <p:cNvCxnSpPr/>
            <p:nvPr/>
          </p:nvCxnSpPr>
          <p:spPr>
            <a:xfrm flipV="1">
              <a:off x="6367346" y="2070146"/>
              <a:ext cx="0" cy="41595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08">
              <a:extLst>
                <a:ext uri="{FF2B5EF4-FFF2-40B4-BE49-F238E27FC236}">
                  <a16:creationId xmlns:a16="http://schemas.microsoft.com/office/drawing/2014/main" id="{E226C3E0-1FFC-4C03-9EE9-AA71310B67B0}"/>
                </a:ext>
              </a:extLst>
            </p:cNvPr>
            <p:cNvSpPr txBox="1"/>
            <p:nvPr/>
          </p:nvSpPr>
          <p:spPr>
            <a:xfrm>
              <a:off x="6911127" y="2163917"/>
              <a:ext cx="12731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Gigabit LAN</a:t>
              </a:r>
              <a:endPara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C58492F2-57E6-4A68-AF05-2E9918C65660}"/>
                </a:ext>
              </a:extLst>
            </p:cNvPr>
            <p:cNvSpPr/>
            <p:nvPr/>
          </p:nvSpPr>
          <p:spPr bwMode="auto">
            <a:xfrm>
              <a:off x="1580565" y="2894793"/>
              <a:ext cx="4300772" cy="399077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Yokogawa F3RP61(Embedded IOC)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213B3D6-E4E8-4872-BBDD-A23F56A48C82}"/>
                </a:ext>
              </a:extLst>
            </p:cNvPr>
            <p:cNvSpPr/>
            <p:nvPr/>
          </p:nvSpPr>
          <p:spPr>
            <a:xfrm>
              <a:off x="7205365" y="4654792"/>
              <a:ext cx="799662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Gauges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70B6BC8-3345-43F4-B9E3-3360AF072AEF}"/>
                </a:ext>
              </a:extLst>
            </p:cNvPr>
            <p:cNvSpPr/>
            <p:nvPr/>
          </p:nvSpPr>
          <p:spPr bwMode="auto">
            <a:xfrm>
              <a:off x="1580566" y="3293871"/>
              <a:ext cx="4300772" cy="36004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Yokogawa </a:t>
              </a:r>
              <a:r>
                <a:rPr lang="en-US" altLang="zh-CN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F3SP76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(Sequence CPU</a:t>
              </a:r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27AB687-7EC1-4ADD-94E0-676DCE48330E}"/>
                </a:ext>
              </a:extLst>
            </p:cNvPr>
            <p:cNvSpPr/>
            <p:nvPr/>
          </p:nvSpPr>
          <p:spPr bwMode="auto">
            <a:xfrm>
              <a:off x="7255297" y="2912453"/>
              <a:ext cx="3952620" cy="38141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algn="ctr"/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Moxa </a:t>
              </a:r>
              <a:r>
                <a:rPr lang="en-US" altLang="zh-CN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MC1122</a:t>
              </a:r>
              <a:r>
                <a:rPr lang="en-US" altLang="zh-CN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(IOC)</a:t>
              </a: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75014DC1-575F-455C-9CF8-0193C04F5095}"/>
                </a:ext>
              </a:extLst>
            </p:cNvPr>
            <p:cNvCxnSpPr/>
            <p:nvPr/>
          </p:nvCxnSpPr>
          <p:spPr>
            <a:xfrm flipV="1">
              <a:off x="9231607" y="2492896"/>
              <a:ext cx="130" cy="41650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42AE24C9-52E7-4DE0-9A14-E132CF380705}"/>
                </a:ext>
              </a:extLst>
            </p:cNvPr>
            <p:cNvSpPr/>
            <p:nvPr/>
          </p:nvSpPr>
          <p:spPr bwMode="auto">
            <a:xfrm>
              <a:off x="9147679" y="3600704"/>
              <a:ext cx="2057373" cy="38141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algn="ctr"/>
              <a:r>
                <a:rPr lang="en-US" altLang="zh-CN">
                  <a:latin typeface="Times New Roman" panose="02020603050405020304" pitchFamily="18" charset="0"/>
                  <a:cs typeface="Times New Roman" panose="02020603050405020304" pitchFamily="18" charset="0"/>
                </a:rPr>
                <a:t>NPort 5650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33D13E5-7667-495E-981E-F63F2EB62B89}"/>
                </a:ext>
              </a:extLst>
            </p:cNvPr>
            <p:cNvSpPr/>
            <p:nvPr/>
          </p:nvSpPr>
          <p:spPr>
            <a:xfrm>
              <a:off x="5203824" y="4654495"/>
              <a:ext cx="909276" cy="50269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HVPS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2B6B96AC-070E-4847-8765-8F9B23F51E88}"/>
                </a:ext>
              </a:extLst>
            </p:cNvPr>
            <p:cNvCxnSpPr/>
            <p:nvPr/>
          </p:nvCxnSpPr>
          <p:spPr>
            <a:xfrm flipV="1">
              <a:off x="5653951" y="3653908"/>
              <a:ext cx="0" cy="99141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0380E4A7-D789-4159-9939-488D30579E98}"/>
                </a:ext>
              </a:extLst>
            </p:cNvPr>
            <p:cNvSpPr/>
            <p:nvPr/>
          </p:nvSpPr>
          <p:spPr>
            <a:xfrm>
              <a:off x="8186864" y="1628800"/>
              <a:ext cx="969476" cy="4158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Alarm</a:t>
              </a:r>
            </a:p>
          </p:txBody>
        </p: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F5278535-5188-456E-8B26-47CEF4F7FE49}"/>
                </a:ext>
              </a:extLst>
            </p:cNvPr>
            <p:cNvCxnSpPr/>
            <p:nvPr/>
          </p:nvCxnSpPr>
          <p:spPr>
            <a:xfrm flipV="1">
              <a:off x="8671602" y="2050236"/>
              <a:ext cx="0" cy="41595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9BD20E3A-9C1C-45E2-9B8B-B55D64BBDB52}"/>
                </a:ext>
              </a:extLst>
            </p:cNvPr>
            <p:cNvSpPr/>
            <p:nvPr/>
          </p:nvSpPr>
          <p:spPr>
            <a:xfrm>
              <a:off x="3611724" y="1637686"/>
              <a:ext cx="969476" cy="41586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OPI</a:t>
              </a:r>
            </a:p>
          </p:txBody>
        </p: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2F08B9E8-C8F5-4D2C-92DC-2F45F877B2CA}"/>
                </a:ext>
              </a:extLst>
            </p:cNvPr>
            <p:cNvCxnSpPr/>
            <p:nvPr/>
          </p:nvCxnSpPr>
          <p:spPr>
            <a:xfrm flipV="1">
              <a:off x="4096804" y="2053548"/>
              <a:ext cx="0" cy="41595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756F4E1A-A0B5-4500-8563-85AF05D8271F}"/>
                </a:ext>
              </a:extLst>
            </p:cNvPr>
            <p:cNvSpPr/>
            <p:nvPr/>
          </p:nvSpPr>
          <p:spPr bwMode="auto">
            <a:xfrm>
              <a:off x="7255296" y="3600704"/>
              <a:ext cx="1640410" cy="381418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Ethernet switch</a:t>
              </a:r>
              <a:endPara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65323638-1FBB-41E7-8F86-1AE3768F3C2C}"/>
                </a:ext>
              </a:extLst>
            </p:cNvPr>
            <p:cNvCxnSpPr>
              <a:cxnSpLocks/>
              <a:stCxn id="36" idx="0"/>
            </p:cNvCxnSpPr>
            <p:nvPr/>
          </p:nvCxnSpPr>
          <p:spPr>
            <a:xfrm flipV="1">
              <a:off x="8075501" y="3293870"/>
              <a:ext cx="0" cy="3068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1CBB9726-51A4-4776-AE90-DF0616A9C338}"/>
                </a:ext>
              </a:extLst>
            </p:cNvPr>
            <p:cNvCxnSpPr>
              <a:cxnSpLocks/>
              <a:stCxn id="27" idx="0"/>
            </p:cNvCxnSpPr>
            <p:nvPr/>
          </p:nvCxnSpPr>
          <p:spPr>
            <a:xfrm flipV="1">
              <a:off x="10176366" y="3293870"/>
              <a:ext cx="0" cy="30683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108">
              <a:extLst>
                <a:ext uri="{FF2B5EF4-FFF2-40B4-BE49-F238E27FC236}">
                  <a16:creationId xmlns:a16="http://schemas.microsoft.com/office/drawing/2014/main" id="{3FC3BB63-AE1C-4E8A-96E8-23028472B009}"/>
                </a:ext>
              </a:extLst>
            </p:cNvPr>
            <p:cNvSpPr txBox="1"/>
            <p:nvPr/>
          </p:nvSpPr>
          <p:spPr>
            <a:xfrm>
              <a:off x="1719551" y="4033373"/>
              <a:ext cx="64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Cable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108">
              <a:extLst>
                <a:ext uri="{FF2B5EF4-FFF2-40B4-BE49-F238E27FC236}">
                  <a16:creationId xmlns:a16="http://schemas.microsoft.com/office/drawing/2014/main" id="{AA7F0900-5044-4C6D-BA4A-A2BD82F4E175}"/>
                </a:ext>
              </a:extLst>
            </p:cNvPr>
            <p:cNvSpPr txBox="1"/>
            <p:nvPr/>
          </p:nvSpPr>
          <p:spPr>
            <a:xfrm>
              <a:off x="3518410" y="4024204"/>
              <a:ext cx="64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Cable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108">
              <a:extLst>
                <a:ext uri="{FF2B5EF4-FFF2-40B4-BE49-F238E27FC236}">
                  <a16:creationId xmlns:a16="http://schemas.microsoft.com/office/drawing/2014/main" id="{596D5970-FD80-477C-89B6-0D10225240E4}"/>
                </a:ext>
              </a:extLst>
            </p:cNvPr>
            <p:cNvSpPr txBox="1"/>
            <p:nvPr/>
          </p:nvSpPr>
          <p:spPr>
            <a:xfrm>
              <a:off x="5637184" y="4020777"/>
              <a:ext cx="8470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Cable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Interlock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直接箭头连接符 41">
              <a:extLst>
                <a:ext uri="{FF2B5EF4-FFF2-40B4-BE49-F238E27FC236}">
                  <a16:creationId xmlns:a16="http://schemas.microsoft.com/office/drawing/2014/main" id="{F50F1769-DD01-4515-AEE1-BBCD2806EA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4653" y="3982122"/>
              <a:ext cx="2" cy="663204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B7FAC5CE-605B-4F60-A892-DC4A1C2E0D04}"/>
                </a:ext>
              </a:extLst>
            </p:cNvPr>
            <p:cNvSpPr/>
            <p:nvPr/>
          </p:nvSpPr>
          <p:spPr>
            <a:xfrm>
              <a:off x="2207568" y="4654495"/>
              <a:ext cx="800748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Pumps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8" name="直接箭头连接符 47">
              <a:extLst>
                <a:ext uri="{FF2B5EF4-FFF2-40B4-BE49-F238E27FC236}">
                  <a16:creationId xmlns:a16="http://schemas.microsoft.com/office/drawing/2014/main" id="{4C3450FC-EF3D-45DE-917F-BE3E54C75C5D}"/>
                </a:ext>
              </a:extLst>
            </p:cNvPr>
            <p:cNvCxnSpPr/>
            <p:nvPr/>
          </p:nvCxnSpPr>
          <p:spPr>
            <a:xfrm flipV="1">
              <a:off x="2607851" y="3637902"/>
              <a:ext cx="0" cy="1008523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108">
              <a:extLst>
                <a:ext uri="{FF2B5EF4-FFF2-40B4-BE49-F238E27FC236}">
                  <a16:creationId xmlns:a16="http://schemas.microsoft.com/office/drawing/2014/main" id="{8BA17C6E-2BBE-4BFC-962A-DEA2890836BA}"/>
                </a:ext>
              </a:extLst>
            </p:cNvPr>
            <p:cNvSpPr txBox="1"/>
            <p:nvPr/>
          </p:nvSpPr>
          <p:spPr>
            <a:xfrm>
              <a:off x="2604848" y="4033373"/>
              <a:ext cx="64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Cable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17E025E4-EF58-4832-A367-0B94860A53EA}"/>
                </a:ext>
              </a:extLst>
            </p:cNvPr>
            <p:cNvSpPr/>
            <p:nvPr/>
          </p:nvSpPr>
          <p:spPr>
            <a:xfrm>
              <a:off x="4043772" y="4654495"/>
              <a:ext cx="1033354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AC contactor</a:t>
              </a:r>
            </a:p>
          </p:txBody>
        </p:sp>
        <p:sp>
          <p:nvSpPr>
            <p:cNvPr id="52" name="TextBox 108">
              <a:extLst>
                <a:ext uri="{FF2B5EF4-FFF2-40B4-BE49-F238E27FC236}">
                  <a16:creationId xmlns:a16="http://schemas.microsoft.com/office/drawing/2014/main" id="{D23FDF2E-5E37-4B60-9FB8-03E5128B7B5F}"/>
                </a:ext>
              </a:extLst>
            </p:cNvPr>
            <p:cNvSpPr txBox="1"/>
            <p:nvPr/>
          </p:nvSpPr>
          <p:spPr>
            <a:xfrm>
              <a:off x="4731721" y="4033373"/>
              <a:ext cx="6431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Cable</a:t>
              </a:r>
              <a:endPara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A3C96A29-CF1A-4FE3-82A9-C90BB0C1B32D}"/>
                </a:ext>
              </a:extLst>
            </p:cNvPr>
            <p:cNvSpPr/>
            <p:nvPr/>
          </p:nvSpPr>
          <p:spPr>
            <a:xfrm>
              <a:off x="8103048" y="4654495"/>
              <a:ext cx="909276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Polycold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1" name="直接箭头连接符 60">
              <a:extLst>
                <a:ext uri="{FF2B5EF4-FFF2-40B4-BE49-F238E27FC236}">
                  <a16:creationId xmlns:a16="http://schemas.microsoft.com/office/drawing/2014/main" id="{93C19FBE-2B03-4AB5-9F6B-FAF7BBAB7A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52636" y="3982122"/>
              <a:ext cx="2" cy="663204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B501ACBF-D8DA-4429-B364-203AC5B1E147}"/>
                </a:ext>
              </a:extLst>
            </p:cNvPr>
            <p:cNvSpPr/>
            <p:nvPr/>
          </p:nvSpPr>
          <p:spPr>
            <a:xfrm>
              <a:off x="9147679" y="4647641"/>
              <a:ext cx="800749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Gauges</a:t>
              </a:r>
            </a:p>
          </p:txBody>
        </p:sp>
        <p:cxnSp>
          <p:nvCxnSpPr>
            <p:cNvPr id="44" name="直接箭头连接符 43">
              <a:extLst>
                <a:ext uri="{FF2B5EF4-FFF2-40B4-BE49-F238E27FC236}">
                  <a16:creationId xmlns:a16="http://schemas.microsoft.com/office/drawing/2014/main" id="{110100F1-6063-4F29-AA53-8F28B5506C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38818" y="3974971"/>
              <a:ext cx="2" cy="663204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A15E2A33-F52D-4D26-93F9-2ED8F6C9DF68}"/>
                </a:ext>
              </a:extLst>
            </p:cNvPr>
            <p:cNvSpPr/>
            <p:nvPr/>
          </p:nvSpPr>
          <p:spPr>
            <a:xfrm>
              <a:off x="10011775" y="4647641"/>
              <a:ext cx="1196793" cy="502697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Mechanical pump</a:t>
              </a:r>
            </a:p>
          </p:txBody>
        </p:sp>
        <p:cxnSp>
          <p:nvCxnSpPr>
            <p:cNvPr id="46" name="直接箭头连接符 45">
              <a:extLst>
                <a:ext uri="{FF2B5EF4-FFF2-40B4-BE49-F238E27FC236}">
                  <a16:creationId xmlns:a16="http://schemas.microsoft.com/office/drawing/2014/main" id="{BE1609FE-7B18-4C8F-BCE6-2AF105235A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600933" y="3982122"/>
              <a:ext cx="2" cy="663204"/>
            </a:xfrm>
            <a:prstGeom prst="straightConnector1">
              <a:avLst/>
            </a:prstGeom>
            <a:ln w="28575">
              <a:solidFill>
                <a:srgbClr val="92D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DD563A58-3AC1-4A9C-9F03-137BA8362980}"/>
                </a:ext>
              </a:extLst>
            </p:cNvPr>
            <p:cNvSpPr/>
            <p:nvPr/>
          </p:nvSpPr>
          <p:spPr>
            <a:xfrm>
              <a:off x="6059996" y="3042521"/>
              <a:ext cx="1018667" cy="502697"/>
            </a:xfrm>
            <a:prstGeom prst="rect">
              <a:avLst/>
            </a:prstGeom>
            <a:solidFill>
              <a:srgbClr val="FF9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Touch Panel PC</a:t>
              </a:r>
            </a:p>
          </p:txBody>
        </p:sp>
        <p:cxnSp>
          <p:nvCxnSpPr>
            <p:cNvPr id="54" name="直接箭头连接符 53">
              <a:extLst>
                <a:ext uri="{FF2B5EF4-FFF2-40B4-BE49-F238E27FC236}">
                  <a16:creationId xmlns:a16="http://schemas.microsoft.com/office/drawing/2014/main" id="{4C781542-AAE3-4204-A790-63DEC9AD5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69329" y="2486100"/>
              <a:ext cx="0" cy="537404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内容占位符 2">
            <a:extLst>
              <a:ext uri="{FF2B5EF4-FFF2-40B4-BE49-F238E27FC236}">
                <a16:creationId xmlns:a16="http://schemas.microsoft.com/office/drawing/2014/main" id="{FF29457B-317F-4C39-8D10-5C0475D0C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24744"/>
            <a:ext cx="11701040" cy="147729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000" dirty="0"/>
              <a:t>The PLC is used to control the switching, start/stop of various vacuum equipment, as well as the interlock of high-voltage power supplies. Status of some equipment is obtained via communication.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000" dirty="0"/>
              <a:t>The core automated programs for complex operations run on the industrial PC.</a:t>
            </a:r>
          </a:p>
        </p:txBody>
      </p:sp>
    </p:spTree>
    <p:extLst>
      <p:ext uri="{BB962C8B-B14F-4D97-AF65-F5344CB8AC3E}">
        <p14:creationId xmlns:p14="http://schemas.microsoft.com/office/powerpoint/2010/main" val="14067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Main control logic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ADC2E82E-1D2A-4F7D-AD72-2752F268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85859"/>
            <a:ext cx="11521280" cy="542928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Manual mode: used during vacuum pumping/venting and equipment maintenance.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/>
            </a:pPr>
            <a:r>
              <a:rPr lang="en-US" altLang="zh-CN" sz="2000" dirty="0"/>
              <a:t>Each equipment can be operated remotely.</a:t>
            </a:r>
          </a:p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Interlock mode: used after vacuum pumping down.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/>
            </a:pPr>
            <a:r>
              <a:rPr lang="en-US" altLang="zh-CN" sz="2000" dirty="0"/>
              <a:t>Manual operation of any vacuum equipment is prohibited to prevent misoperation.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‒"/>
              <a:defRPr/>
            </a:pPr>
            <a:r>
              <a:rPr lang="en-US" altLang="zh-CN" sz="2000" dirty="0"/>
              <a:t>Corresponding valves are interlocked when vacuum degrades.</a:t>
            </a:r>
            <a:endParaRPr lang="en-US" altLang="zh-CN" sz="2400" dirty="0"/>
          </a:p>
          <a:p>
            <a:pPr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/>
              <a:t>Detector high-voltage PS interlock operates independently of control mode for safety.</a:t>
            </a:r>
          </a:p>
        </p:txBody>
      </p:sp>
    </p:spTree>
    <p:extLst>
      <p:ext uri="{BB962C8B-B14F-4D97-AF65-F5344CB8AC3E}">
        <p14:creationId xmlns:p14="http://schemas.microsoft.com/office/powerpoint/2010/main" val="3761195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Main control logic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ADC2E82E-1D2A-4F7D-AD72-2752F268B4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285860"/>
            <a:ext cx="6264696" cy="477143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Arial" panose="020B0604020202020204" pitchFamily="34" charset="0"/>
              </a:rPr>
              <a:t>Four types of automated processes</a:t>
            </a:r>
            <a:endParaRPr lang="zh-CN" altLang="en-US" sz="24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/>
            </a:pPr>
            <a:r>
              <a:rPr lang="en-US" altLang="zh-CN" sz="2000" dirty="0">
                <a:cs typeface="Arial" panose="020B0604020202020204" pitchFamily="34" charset="0"/>
              </a:rPr>
              <a:t>Evacuate the scattering chamber and sample chamber to restore vacuum from atmosphere.</a:t>
            </a:r>
            <a:endParaRPr lang="zh-CN" altLang="en-US" sz="20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/>
            </a:pPr>
            <a:r>
              <a:rPr lang="en-US" altLang="zh-CN" sz="2000" dirty="0">
                <a:cs typeface="Arial" panose="020B0604020202020204" pitchFamily="34" charset="0"/>
              </a:rPr>
              <a:t>Vent the scattering chamber and sample chamber for long-term shutdown or maintenance.</a:t>
            </a:r>
            <a:endParaRPr lang="zh-CN" altLang="en-US" sz="20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/>
            </a:pPr>
            <a:r>
              <a:rPr lang="en-US" altLang="zh-CN" sz="2000" dirty="0">
                <a:cs typeface="Arial" panose="020B0604020202020204" pitchFamily="34" charset="0"/>
              </a:rPr>
              <a:t>Venting the sample chamber is required for sample environment replacement.</a:t>
            </a:r>
            <a:endParaRPr lang="zh-CN" altLang="en-US" sz="2000" dirty="0"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Clr>
                <a:schemeClr val="accent1"/>
              </a:buClr>
              <a:buFont typeface="Arial" panose="020B0604020202020204" pitchFamily="34" charset="0"/>
              <a:buChar char="‒"/>
              <a:defRPr/>
            </a:pPr>
            <a:r>
              <a:rPr lang="en-US" altLang="zh-CN" sz="2000" dirty="0">
                <a:cs typeface="Arial" panose="020B0604020202020204" pitchFamily="34" charset="0"/>
              </a:rPr>
              <a:t>Sample chamber vacuum recovery</a:t>
            </a:r>
          </a:p>
          <a:p>
            <a:pPr marL="4000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CN" sz="2400" dirty="0">
                <a:cs typeface="Arial" panose="020B0604020202020204" pitchFamily="34" charset="0"/>
              </a:rPr>
              <a:t>The process is complex and time-consuming.</a:t>
            </a:r>
          </a:p>
        </p:txBody>
      </p:sp>
      <p:sp>
        <p:nvSpPr>
          <p:cNvPr id="7" name="Rectangle 507">
            <a:extLst>
              <a:ext uri="{FF2B5EF4-FFF2-40B4-BE49-F238E27FC236}">
                <a16:creationId xmlns:a16="http://schemas.microsoft.com/office/drawing/2014/main" id="{5F9F4C04-EF9D-4254-B449-22B64166E682}"/>
              </a:ext>
            </a:extLst>
          </p:cNvPr>
          <p:cNvSpPr/>
          <p:nvPr/>
        </p:nvSpPr>
        <p:spPr>
          <a:xfrm>
            <a:off x="6600056" y="1052736"/>
            <a:ext cx="5472608" cy="565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Confirm from detector that the voltage is zero,</a:t>
            </a:r>
            <a:endParaRPr lang="en-US" sz="13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All the eight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HDAV01/02/03/04/05/06/07/08</a:t>
            </a:r>
            <a:r>
              <a:rPr lang="zh-CN" altLang="en-US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are closed,</a:t>
            </a:r>
            <a:endParaRPr lang="en-US" sz="13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Open HDGV01, </a:t>
            </a:r>
            <a:b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open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HDBV01/02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, </a:t>
            </a:r>
            <a:b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open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HDGV02/03/05, </a:t>
            </a:r>
            <a:b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activate HDPG01/02/03/04/05/06/07/08/09/10</a:t>
            </a:r>
            <a:b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close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HDGV04/06,</a:t>
            </a:r>
            <a:b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close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HDPV01/02/03 simultaneously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pen HDMP03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Open HDCP01/02/03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When the isolate gate valve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HDGV01 is open totally </a:t>
            </a:r>
            <a:b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open HDMP01/02</a:t>
            </a:r>
            <a:b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open HDRP01 simultaneously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If HDPG08/10</a:t>
            </a:r>
            <a:r>
              <a:rPr lang="zh-CN" altLang="en-US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are lower than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5Pa,</a:t>
            </a:r>
            <a:b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start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HDTP01/02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When HDPG01/02/03/04 are lower than 5Pa, and HDCP01/02/03 are ‘CRYO READY’,</a:t>
            </a:r>
            <a:b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open </a:t>
            </a:r>
            <a:r>
              <a:rPr lang="en-US" sz="1300" kern="100" dirty="0" err="1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Polycold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</a:t>
            </a:r>
            <a:b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open HDPV01/02/03</a:t>
            </a:r>
          </a:p>
          <a:p>
            <a:pPr marL="342900" indent="-342900">
              <a:buFont typeface="+mj-lt"/>
              <a:buAutoNum type="arabicParenR"/>
            </a:pP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When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HDCP01/02/03 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is ‘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CRYO READY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’, </a:t>
            </a:r>
            <a:b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close HDMP03,</a:t>
            </a:r>
            <a:endParaRPr lang="en-US" sz="13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When HDPG05/08</a:t>
            </a:r>
            <a:r>
              <a:rPr lang="zh-CN" alt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are lower than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1.0E-1 Pa</a:t>
            </a: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open HDGV04,</a:t>
            </a:r>
            <a:b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When HDPG06/10</a:t>
            </a:r>
            <a:r>
              <a:rPr lang="zh-CN" altLang="en-US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are lower than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1.0E-1 Pa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, open HDGV06</a:t>
            </a:r>
            <a:endParaRPr lang="en-US" sz="13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When HDPG07 is lower than 1.0E-1 Pa, and HDGV04/06 are open,</a:t>
            </a:r>
            <a:b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close HDGV02/05</a:t>
            </a:r>
            <a:endParaRPr lang="en-US" sz="13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One min later after the HDGV05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is closed, close HDRP01,</a:t>
            </a:r>
          </a:p>
          <a:p>
            <a:pPr marL="342900" indent="-342900">
              <a:buFont typeface="+mj-lt"/>
              <a:buAutoNum type="arabicParenR"/>
            </a:pP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HDPG01/02/03/04/05/06</a:t>
            </a:r>
            <a:r>
              <a:rPr lang="zh-CN" altLang="en-US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is lower than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1.0E-1Pa</a:t>
            </a:r>
            <a:r>
              <a:rPr lang="en-US" altLang="zh-CN" sz="1300" kern="100" dirty="0">
                <a:latin typeface="等线" panose="02010600030101010101" pitchFamily="2" charset="-122"/>
                <a:cs typeface="Times New Roman" panose="02020603050405020304" pitchFamily="18" charset="0"/>
              </a:rPr>
              <a:t>, activate </a:t>
            </a:r>
            <a:r>
              <a:rPr lang="en-US" sz="13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HDCCG01/02/03/04/05/06</a:t>
            </a:r>
          </a:p>
        </p:txBody>
      </p:sp>
    </p:spTree>
    <p:extLst>
      <p:ext uri="{BB962C8B-B14F-4D97-AF65-F5344CB8AC3E}">
        <p14:creationId xmlns:p14="http://schemas.microsoft.com/office/powerpoint/2010/main" val="321799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80927</TotalTime>
  <Words>1013</Words>
  <Application>Microsoft Office PowerPoint</Application>
  <PresentationFormat>宽屏</PresentationFormat>
  <Paragraphs>216</Paragraphs>
  <Slides>15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华文新魏</vt:lpstr>
      <vt:lpstr>宋体</vt:lpstr>
      <vt:lpstr>微软雅黑</vt:lpstr>
      <vt:lpstr>Arial</vt:lpstr>
      <vt:lpstr>Arial Black</vt:lpstr>
      <vt:lpstr>Calibri</vt:lpstr>
      <vt:lpstr>Times New Roman</vt:lpstr>
      <vt:lpstr>Wingdings</vt:lpstr>
      <vt:lpstr>Office 主题</vt:lpstr>
      <vt:lpstr>Design and Implementation of the Vacuum Control System for CSNS Spectrometers</vt:lpstr>
      <vt:lpstr>Outline</vt:lpstr>
      <vt:lpstr>CSNS spectrometers</vt:lpstr>
      <vt:lpstr>High energy direct geometry inelastic spectrometer(HEDG)</vt:lpstr>
      <vt:lpstr>Layout of vacuum system</vt:lpstr>
      <vt:lpstr>Vacuum control system requirements</vt:lpstr>
      <vt:lpstr>Scheme design</vt:lpstr>
      <vt:lpstr>Main control logic</vt:lpstr>
      <vt:lpstr>Main control logic</vt:lpstr>
      <vt:lpstr>Design of automation flow (One-key control )</vt:lpstr>
      <vt:lpstr>HV power supply interlock</vt:lpstr>
      <vt:lpstr>HV power supply interlock</vt:lpstr>
      <vt:lpstr>Operating status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吴煊</cp:lastModifiedBy>
  <cp:revision>2162</cp:revision>
  <cp:lastPrinted>2025-04-23T01:52:41Z</cp:lastPrinted>
  <dcterms:created xsi:type="dcterms:W3CDTF">2012-09-04T11:33:36Z</dcterms:created>
  <dcterms:modified xsi:type="dcterms:W3CDTF">2026-04-17T17:07:49Z</dcterms:modified>
</cp:coreProperties>
</file>