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2"/>
  </p:notesMasterIdLst>
  <p:sldIdLst>
    <p:sldId id="1860" r:id="rId2"/>
    <p:sldId id="266" r:id="rId3"/>
    <p:sldId id="298" r:id="rId4"/>
    <p:sldId id="1859" r:id="rId5"/>
    <p:sldId id="1855" r:id="rId6"/>
    <p:sldId id="299" r:id="rId7"/>
    <p:sldId id="1853" r:id="rId8"/>
    <p:sldId id="1850" r:id="rId9"/>
    <p:sldId id="1245" r:id="rId10"/>
    <p:sldId id="36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501B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32"/>
    <p:restoredTop sz="90204"/>
  </p:normalViewPr>
  <p:slideViewPr>
    <p:cSldViewPr snapToGrid="0">
      <p:cViewPr varScale="1">
        <p:scale>
          <a:sx n="110" d="100"/>
          <a:sy n="110" d="100"/>
        </p:scale>
        <p:origin x="4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9833A-594F-C54E-8F5D-A3C6C7F3B058}" type="datetimeFigureOut">
              <a:rPr lang="en-US" smtClean="0"/>
              <a:t>4/21/26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3E488-799F-5C4A-BD19-4C994219B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53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87879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69072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48779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60548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79048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Prozessablauf</a:t>
            </a:r>
            <a:r>
              <a:rPr lang="en-GB" dirty="0"/>
              <a:t> focuses mostly on infrastructure being ready</a:t>
            </a:r>
          </a:p>
          <a:p>
            <a:endParaRPr lang="en-GB" dirty="0"/>
          </a:p>
          <a:p>
            <a:r>
              <a:rPr lang="en-GB" dirty="0"/>
              <a:t>We add some checklist to guarantee that everything was done properly and everything is available for efficient commissioning </a:t>
            </a:r>
          </a:p>
          <a:p>
            <a:endParaRPr lang="en-GB" dirty="0"/>
          </a:p>
          <a:p>
            <a:r>
              <a:rPr lang="en-GB" dirty="0"/>
              <a:t>Pre-commissioning – basic stuff – single axis motion, we take the box as soon as we are done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87272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C2A7-4ACB-F449-9F87-133AD74C5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77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C2A7-4ACB-F449-9F87-133AD74C5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28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C2A7-4ACB-F449-9F87-133AD74C5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03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788" marR="0" indent="-177788" algn="l" defTabSz="914331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73" marR="0" indent="-177788" algn="l" defTabSz="914331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11" marR="0" indent="-184138" algn="l" defTabSz="914331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497" marR="0" indent="-177788" algn="l" defTabSz="914331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283" marR="0" indent="-177788" algn="l" defTabSz="914331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59" indent="-179375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06" indent="-182549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580" indent="-179375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368" indent="-177788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769615" y="288001"/>
            <a:ext cx="8944033" cy="508500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914117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t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Add Content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8CA68BBC-536B-0C49-B239-F2A8A8ACB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7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900"/>
            </a:lvl1pPr>
          </a:lstStyle>
          <a:p>
            <a:r>
              <a:rPr lang="en-GB" noProof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326790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8964613" cy="4644616"/>
          </a:xfrm>
        </p:spPr>
        <p:txBody>
          <a:bodyPr/>
          <a:lstStyle>
            <a:lvl1pPr defTabSz="738188">
              <a:tabLst>
                <a:tab pos="402431" algn="l"/>
              </a:tabLst>
              <a:defRPr/>
            </a:lvl1pPr>
            <a:lvl2pPr>
              <a:tabLst>
                <a:tab pos="402431" algn="l"/>
              </a:tabLst>
              <a:defRPr/>
            </a:lvl2pPr>
          </a:lstStyle>
          <a:p>
            <a:pPr lvl="0"/>
            <a:r>
              <a:rPr lang="en-GB" noProof="0"/>
              <a:t>Add Content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939BEE7-204C-1008-67F3-C8FC6E64EB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719407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91"/>
            <a:ext cx="5292724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9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1449391"/>
            <a:ext cx="5292725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9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4142151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Dark Blu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86F663E-A62D-0CAD-5737-A11BE4D02B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464"/>
            <a:ext cx="8045451" cy="2008384"/>
          </a:xfrm>
        </p:spPr>
        <p:txBody>
          <a:bodyPr anchor="b"/>
          <a:lstStyle>
            <a:lvl1pPr algn="l">
              <a:lnSpc>
                <a:spcPct val="92000"/>
              </a:lnSpc>
              <a:defRPr sz="315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195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noProof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936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0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9475" userDrawn="1">
          <p15:clr>
            <a:srgbClr val="A4A3A4"/>
          </p15:clr>
        </p15:guide>
        <p15:guide id="3" orient="horz" pos="3181" userDrawn="1">
          <p15:clr>
            <a:srgbClr val="A4A3A4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03951" y="1376773"/>
            <a:ext cx="5292724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8873419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iz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4268893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C2A7-4ACB-F449-9F87-133AD74C5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53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C2A7-4ACB-F449-9F87-133AD74C5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82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C2A7-4ACB-F449-9F87-133AD74C5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67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C2A7-4ACB-F449-9F87-133AD74C5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36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C2A7-4ACB-F449-9F87-133AD74C5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477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C2A7-4ACB-F449-9F87-133AD74C5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358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C2A7-4ACB-F449-9F87-133AD74C5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453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C2A7-4ACB-F449-9F87-133AD74C5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43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06AC2A7-4ACB-F449-9F87-133AD74C5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slideLayout" Target="../slideLayouts/slideLayout12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C900B9-69A9-16D6-9DB4-FE565862D5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445464"/>
            <a:ext cx="8497019" cy="2008384"/>
          </a:xfrm>
        </p:spPr>
        <p:txBody>
          <a:bodyPr/>
          <a:lstStyle/>
          <a:p>
            <a:r>
              <a:rPr lang="en-US" dirty="0"/>
              <a:t>Second phase of beamline control system upgrades at SLS 2.0</a:t>
            </a:r>
            <a:endParaRPr lang="en-GB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568C62-ED86-B7DA-4C2B-914B696449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Alvin Acerbo, Controls Integrator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1DE78E5-568E-9F06-A657-15A358F6E0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Spring EPICS collaboration meeting 2026</a:t>
            </a:r>
          </a:p>
        </p:txBody>
      </p:sp>
    </p:spTree>
    <p:extLst>
      <p:ext uri="{BB962C8B-B14F-4D97-AF65-F5344CB8AC3E}">
        <p14:creationId xmlns:p14="http://schemas.microsoft.com/office/powerpoint/2010/main" val="3051847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44EBE-3AF2-DB83-3460-D8BD4C3AF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river running through a city&#10;&#10;AI-generated content may be incorrect.">
            <a:extLst>
              <a:ext uri="{FF2B5EF4-FFF2-40B4-BE49-F238E27FC236}">
                <a16:creationId xmlns:a16="http://schemas.microsoft.com/office/drawing/2014/main" id="{1E79C8C3-38A0-83F6-2F2C-EA43F9741B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0" b="7760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3EE25D-D330-24E3-3F2B-418430ABF1C2}"/>
              </a:ext>
            </a:extLst>
          </p:cNvPr>
          <p:cNvSpPr txBox="1"/>
          <p:nvPr/>
        </p:nvSpPr>
        <p:spPr>
          <a:xfrm>
            <a:off x="4455004" y="188640"/>
            <a:ext cx="77403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3600" b="1" dirty="0">
                <a:solidFill>
                  <a:srgbClr val="002060"/>
                </a:solidFill>
              </a:rPr>
              <a:t>THANK YOU FOR YOUR ATTENTION!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1403D3-5B99-2009-AAD1-F2A296702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10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70706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A44AB9-A39C-43D8-AB91-29E7F989D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253" y="275041"/>
            <a:ext cx="7594984" cy="607833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rgbClr val="262626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SLS 2.0 BEAMLINE UPGRADE PROJECT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2BB77F6-A206-E6A1-0CE1-DC80A5DB5C72}"/>
              </a:ext>
            </a:extLst>
          </p:cNvPr>
          <p:cNvGrpSpPr/>
          <p:nvPr/>
        </p:nvGrpSpPr>
        <p:grpSpPr>
          <a:xfrm>
            <a:off x="3518252" y="1327772"/>
            <a:ext cx="4587009" cy="4637061"/>
            <a:chOff x="3827748" y="1538790"/>
            <a:chExt cx="4004294" cy="4047988"/>
          </a:xfrm>
        </p:grpSpPr>
        <p:pic>
          <p:nvPicPr>
            <p:cNvPr id="15" name="Picture 14" descr="A circular design with many lines and dots&#10;&#10;AI-generated content may be incorrect.">
              <a:extLst>
                <a:ext uri="{FF2B5EF4-FFF2-40B4-BE49-F238E27FC236}">
                  <a16:creationId xmlns:a16="http://schemas.microsoft.com/office/drawing/2014/main" id="{4E679E91-985A-3E88-0718-3183A4906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7748" y="1538790"/>
              <a:ext cx="4004294" cy="4047988"/>
            </a:xfrm>
            <a:prstGeom prst="rect">
              <a:avLst/>
            </a:prstGeom>
          </p:spPr>
        </p:pic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68ED765-2B1D-674C-73F6-F722D6238A0A}"/>
                </a:ext>
              </a:extLst>
            </p:cNvPr>
            <p:cNvSpPr/>
            <p:nvPr/>
          </p:nvSpPr>
          <p:spPr>
            <a:xfrm>
              <a:off x="5385653" y="1750171"/>
              <a:ext cx="1532694" cy="846894"/>
            </a:xfrm>
            <a:custGeom>
              <a:avLst/>
              <a:gdLst>
                <a:gd name="connsiteX0" fmla="*/ 0 w 2043592"/>
                <a:gd name="connsiteY0" fmla="*/ 1129192 h 1129192"/>
                <a:gd name="connsiteX1" fmla="*/ 1663103 w 2043592"/>
                <a:gd name="connsiteY1" fmla="*/ 0 h 1129192"/>
                <a:gd name="connsiteX2" fmla="*/ 2043592 w 2043592"/>
                <a:gd name="connsiteY2" fmla="*/ 190244 h 1129192"/>
                <a:gd name="connsiteX3" fmla="*/ 0 w 2043592"/>
                <a:gd name="connsiteY3" fmla="*/ 1129192 h 112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3592" h="1129192">
                  <a:moveTo>
                    <a:pt x="0" y="1129192"/>
                  </a:moveTo>
                  <a:lnTo>
                    <a:pt x="1663103" y="0"/>
                  </a:lnTo>
                  <a:lnTo>
                    <a:pt x="2043592" y="190244"/>
                  </a:lnTo>
                  <a:lnTo>
                    <a:pt x="0" y="1129192"/>
                  </a:lnTo>
                  <a:close/>
                </a:path>
              </a:pathLst>
            </a:custGeom>
            <a:solidFill>
              <a:srgbClr val="92D050">
                <a:alpha val="58410"/>
              </a:srgbClr>
            </a:solidFill>
            <a:ln w="317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500" dirty="0" err="1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E01A855-4061-C384-E7BD-74CBF3044063}"/>
                </a:ext>
              </a:extLst>
            </p:cNvPr>
            <p:cNvSpPr/>
            <p:nvPr/>
          </p:nvSpPr>
          <p:spPr>
            <a:xfrm rot="2063863">
              <a:off x="6152001" y="2173617"/>
              <a:ext cx="1532694" cy="846894"/>
            </a:xfrm>
            <a:custGeom>
              <a:avLst/>
              <a:gdLst>
                <a:gd name="connsiteX0" fmla="*/ 0 w 2043592"/>
                <a:gd name="connsiteY0" fmla="*/ 1129192 h 1129192"/>
                <a:gd name="connsiteX1" fmla="*/ 1663103 w 2043592"/>
                <a:gd name="connsiteY1" fmla="*/ 0 h 1129192"/>
                <a:gd name="connsiteX2" fmla="*/ 2043592 w 2043592"/>
                <a:gd name="connsiteY2" fmla="*/ 190244 h 1129192"/>
                <a:gd name="connsiteX3" fmla="*/ 0 w 2043592"/>
                <a:gd name="connsiteY3" fmla="*/ 1129192 h 112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3592" h="1129192">
                  <a:moveTo>
                    <a:pt x="0" y="1129192"/>
                  </a:moveTo>
                  <a:lnTo>
                    <a:pt x="1663103" y="0"/>
                  </a:lnTo>
                  <a:lnTo>
                    <a:pt x="2043592" y="190244"/>
                  </a:lnTo>
                  <a:lnTo>
                    <a:pt x="0" y="1129192"/>
                  </a:lnTo>
                  <a:close/>
                </a:path>
              </a:pathLst>
            </a:custGeom>
            <a:solidFill>
              <a:srgbClr val="92D050">
                <a:alpha val="58410"/>
              </a:srgbClr>
            </a:solidFill>
            <a:ln w="317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500" dirty="0" err="1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230F482F-52A4-4508-9431-1A93F1B2B057}"/>
                </a:ext>
              </a:extLst>
            </p:cNvPr>
            <p:cNvSpPr/>
            <p:nvPr/>
          </p:nvSpPr>
          <p:spPr>
            <a:xfrm rot="18530044">
              <a:off x="4247106" y="1941065"/>
              <a:ext cx="1532694" cy="846894"/>
            </a:xfrm>
            <a:custGeom>
              <a:avLst/>
              <a:gdLst>
                <a:gd name="connsiteX0" fmla="*/ 0 w 2043592"/>
                <a:gd name="connsiteY0" fmla="*/ 1129192 h 1129192"/>
                <a:gd name="connsiteX1" fmla="*/ 1663103 w 2043592"/>
                <a:gd name="connsiteY1" fmla="*/ 0 h 1129192"/>
                <a:gd name="connsiteX2" fmla="*/ 2043592 w 2043592"/>
                <a:gd name="connsiteY2" fmla="*/ 190244 h 1129192"/>
                <a:gd name="connsiteX3" fmla="*/ 0 w 2043592"/>
                <a:gd name="connsiteY3" fmla="*/ 1129192 h 112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3592" h="1129192">
                  <a:moveTo>
                    <a:pt x="0" y="1129192"/>
                  </a:moveTo>
                  <a:lnTo>
                    <a:pt x="1663103" y="0"/>
                  </a:lnTo>
                  <a:lnTo>
                    <a:pt x="2043592" y="190244"/>
                  </a:lnTo>
                  <a:lnTo>
                    <a:pt x="0" y="1129192"/>
                  </a:lnTo>
                  <a:close/>
                </a:path>
              </a:pathLst>
            </a:custGeom>
            <a:solidFill>
              <a:srgbClr val="92D050">
                <a:alpha val="58410"/>
              </a:srgbClr>
            </a:solidFill>
            <a:ln w="317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500" dirty="0" err="1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03E2464-9D3F-8577-1982-3F46C6AA1049}"/>
                </a:ext>
              </a:extLst>
            </p:cNvPr>
            <p:cNvSpPr/>
            <p:nvPr/>
          </p:nvSpPr>
          <p:spPr>
            <a:xfrm rot="11325061">
              <a:off x="4513202" y="4414505"/>
              <a:ext cx="1532694" cy="846894"/>
            </a:xfrm>
            <a:custGeom>
              <a:avLst/>
              <a:gdLst>
                <a:gd name="connsiteX0" fmla="*/ 0 w 2043592"/>
                <a:gd name="connsiteY0" fmla="*/ 1129192 h 1129192"/>
                <a:gd name="connsiteX1" fmla="*/ 1663103 w 2043592"/>
                <a:gd name="connsiteY1" fmla="*/ 0 h 1129192"/>
                <a:gd name="connsiteX2" fmla="*/ 2043592 w 2043592"/>
                <a:gd name="connsiteY2" fmla="*/ 190244 h 1129192"/>
                <a:gd name="connsiteX3" fmla="*/ 0 w 2043592"/>
                <a:gd name="connsiteY3" fmla="*/ 1129192 h 112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3592" h="1129192">
                  <a:moveTo>
                    <a:pt x="0" y="1129192"/>
                  </a:moveTo>
                  <a:lnTo>
                    <a:pt x="1663103" y="0"/>
                  </a:lnTo>
                  <a:lnTo>
                    <a:pt x="2043592" y="190244"/>
                  </a:lnTo>
                  <a:lnTo>
                    <a:pt x="0" y="1129192"/>
                  </a:lnTo>
                  <a:close/>
                </a:path>
              </a:pathLst>
            </a:custGeom>
            <a:solidFill>
              <a:srgbClr val="92D050">
                <a:alpha val="58410"/>
              </a:srgbClr>
            </a:solidFill>
            <a:ln w="317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500" dirty="0" err="1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5EE5A42-B744-B60D-4D13-19B7A5A51992}"/>
                </a:ext>
              </a:extLst>
            </p:cNvPr>
            <p:cNvSpPr/>
            <p:nvPr/>
          </p:nvSpPr>
          <p:spPr>
            <a:xfrm rot="13456081">
              <a:off x="3862892" y="3823345"/>
              <a:ext cx="1458488" cy="801710"/>
            </a:xfrm>
            <a:custGeom>
              <a:avLst/>
              <a:gdLst>
                <a:gd name="connsiteX0" fmla="*/ 0 w 2043592"/>
                <a:gd name="connsiteY0" fmla="*/ 1129192 h 1129192"/>
                <a:gd name="connsiteX1" fmla="*/ 1663103 w 2043592"/>
                <a:gd name="connsiteY1" fmla="*/ 0 h 1129192"/>
                <a:gd name="connsiteX2" fmla="*/ 2043592 w 2043592"/>
                <a:gd name="connsiteY2" fmla="*/ 190244 h 1129192"/>
                <a:gd name="connsiteX3" fmla="*/ 0 w 2043592"/>
                <a:gd name="connsiteY3" fmla="*/ 1129192 h 112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3592" h="1129192">
                  <a:moveTo>
                    <a:pt x="0" y="1129192"/>
                  </a:moveTo>
                  <a:lnTo>
                    <a:pt x="1663103" y="0"/>
                  </a:lnTo>
                  <a:lnTo>
                    <a:pt x="2043592" y="190244"/>
                  </a:lnTo>
                  <a:lnTo>
                    <a:pt x="0" y="1129192"/>
                  </a:lnTo>
                  <a:close/>
                </a:path>
              </a:pathLst>
            </a:custGeom>
            <a:solidFill>
              <a:srgbClr val="92D050">
                <a:alpha val="58410"/>
              </a:srgbClr>
            </a:solidFill>
            <a:ln w="317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500" dirty="0" err="1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FB63700-633A-D40B-1A40-6631AFEE9700}"/>
                </a:ext>
              </a:extLst>
            </p:cNvPr>
            <p:cNvSpPr/>
            <p:nvPr/>
          </p:nvSpPr>
          <p:spPr>
            <a:xfrm rot="13080341">
              <a:off x="3962040" y="3984980"/>
              <a:ext cx="1458488" cy="801710"/>
            </a:xfrm>
            <a:custGeom>
              <a:avLst/>
              <a:gdLst>
                <a:gd name="connsiteX0" fmla="*/ 0 w 2043592"/>
                <a:gd name="connsiteY0" fmla="*/ 1129192 h 1129192"/>
                <a:gd name="connsiteX1" fmla="*/ 1663103 w 2043592"/>
                <a:gd name="connsiteY1" fmla="*/ 0 h 1129192"/>
                <a:gd name="connsiteX2" fmla="*/ 2043592 w 2043592"/>
                <a:gd name="connsiteY2" fmla="*/ 190244 h 1129192"/>
                <a:gd name="connsiteX3" fmla="*/ 0 w 2043592"/>
                <a:gd name="connsiteY3" fmla="*/ 1129192 h 112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3592" h="1129192">
                  <a:moveTo>
                    <a:pt x="0" y="1129192"/>
                  </a:moveTo>
                  <a:lnTo>
                    <a:pt x="1663103" y="0"/>
                  </a:lnTo>
                  <a:lnTo>
                    <a:pt x="2043592" y="190244"/>
                  </a:lnTo>
                  <a:lnTo>
                    <a:pt x="0" y="1129192"/>
                  </a:lnTo>
                  <a:close/>
                </a:path>
              </a:pathLst>
            </a:custGeom>
            <a:solidFill>
              <a:srgbClr val="92D050">
                <a:alpha val="58410"/>
              </a:srgbClr>
            </a:solidFill>
            <a:ln w="317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500" dirty="0" err="1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9C8E9A6C-9BD5-C851-BD45-418751845560}"/>
                </a:ext>
              </a:extLst>
            </p:cNvPr>
            <p:cNvSpPr/>
            <p:nvPr/>
          </p:nvSpPr>
          <p:spPr>
            <a:xfrm rot="7154724">
              <a:off x="6129525" y="4041487"/>
              <a:ext cx="1532694" cy="846894"/>
            </a:xfrm>
            <a:custGeom>
              <a:avLst/>
              <a:gdLst>
                <a:gd name="connsiteX0" fmla="*/ 0 w 2043592"/>
                <a:gd name="connsiteY0" fmla="*/ 1129192 h 1129192"/>
                <a:gd name="connsiteX1" fmla="*/ 1663103 w 2043592"/>
                <a:gd name="connsiteY1" fmla="*/ 0 h 1129192"/>
                <a:gd name="connsiteX2" fmla="*/ 2043592 w 2043592"/>
                <a:gd name="connsiteY2" fmla="*/ 190244 h 1129192"/>
                <a:gd name="connsiteX3" fmla="*/ 0 w 2043592"/>
                <a:gd name="connsiteY3" fmla="*/ 1129192 h 112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3592" h="1129192">
                  <a:moveTo>
                    <a:pt x="0" y="1129192"/>
                  </a:moveTo>
                  <a:lnTo>
                    <a:pt x="1663103" y="0"/>
                  </a:lnTo>
                  <a:lnTo>
                    <a:pt x="2043592" y="190244"/>
                  </a:lnTo>
                  <a:lnTo>
                    <a:pt x="0" y="1129192"/>
                  </a:lnTo>
                  <a:close/>
                </a:path>
              </a:pathLst>
            </a:custGeom>
            <a:solidFill>
              <a:srgbClr val="92D050">
                <a:alpha val="58410"/>
              </a:srgbClr>
            </a:solidFill>
            <a:ln w="317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500" dirty="0" err="1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0880634-E84F-C54D-7E03-4E936B8A2989}"/>
                </a:ext>
              </a:extLst>
            </p:cNvPr>
            <p:cNvSpPr/>
            <p:nvPr/>
          </p:nvSpPr>
          <p:spPr>
            <a:xfrm rot="17957264">
              <a:off x="4059336" y="2130016"/>
              <a:ext cx="1532694" cy="846894"/>
            </a:xfrm>
            <a:custGeom>
              <a:avLst/>
              <a:gdLst>
                <a:gd name="connsiteX0" fmla="*/ 0 w 2043592"/>
                <a:gd name="connsiteY0" fmla="*/ 1129192 h 1129192"/>
                <a:gd name="connsiteX1" fmla="*/ 1663103 w 2043592"/>
                <a:gd name="connsiteY1" fmla="*/ 0 h 1129192"/>
                <a:gd name="connsiteX2" fmla="*/ 2043592 w 2043592"/>
                <a:gd name="connsiteY2" fmla="*/ 190244 h 1129192"/>
                <a:gd name="connsiteX3" fmla="*/ 0 w 2043592"/>
                <a:gd name="connsiteY3" fmla="*/ 1129192 h 112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3592" h="1129192">
                  <a:moveTo>
                    <a:pt x="0" y="1129192"/>
                  </a:moveTo>
                  <a:lnTo>
                    <a:pt x="1663103" y="0"/>
                  </a:lnTo>
                  <a:lnTo>
                    <a:pt x="2043592" y="190244"/>
                  </a:lnTo>
                  <a:lnTo>
                    <a:pt x="0" y="1129192"/>
                  </a:lnTo>
                  <a:close/>
                </a:path>
              </a:pathLst>
            </a:custGeom>
            <a:solidFill>
              <a:srgbClr val="92D050">
                <a:alpha val="58410"/>
              </a:srgbClr>
            </a:solidFill>
            <a:ln w="317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500" dirty="0" err="1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0D42DAE-DEDA-D2F7-8253-BCC50B9F1081}"/>
                </a:ext>
              </a:extLst>
            </p:cNvPr>
            <p:cNvSpPr/>
            <p:nvPr/>
          </p:nvSpPr>
          <p:spPr>
            <a:xfrm rot="4137875">
              <a:off x="6483811" y="2919643"/>
              <a:ext cx="1532694" cy="846894"/>
            </a:xfrm>
            <a:custGeom>
              <a:avLst/>
              <a:gdLst>
                <a:gd name="connsiteX0" fmla="*/ 0 w 2043592"/>
                <a:gd name="connsiteY0" fmla="*/ 1129192 h 1129192"/>
                <a:gd name="connsiteX1" fmla="*/ 1663103 w 2043592"/>
                <a:gd name="connsiteY1" fmla="*/ 0 h 1129192"/>
                <a:gd name="connsiteX2" fmla="*/ 2043592 w 2043592"/>
                <a:gd name="connsiteY2" fmla="*/ 190244 h 1129192"/>
                <a:gd name="connsiteX3" fmla="*/ 0 w 2043592"/>
                <a:gd name="connsiteY3" fmla="*/ 1129192 h 112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3592" h="1129192">
                  <a:moveTo>
                    <a:pt x="0" y="1129192"/>
                  </a:moveTo>
                  <a:lnTo>
                    <a:pt x="1663103" y="0"/>
                  </a:lnTo>
                  <a:lnTo>
                    <a:pt x="2043592" y="190244"/>
                  </a:lnTo>
                  <a:lnTo>
                    <a:pt x="0" y="1129192"/>
                  </a:lnTo>
                  <a:close/>
                </a:path>
              </a:pathLst>
            </a:custGeom>
            <a:solidFill>
              <a:srgbClr val="92D050">
                <a:alpha val="58410"/>
              </a:srgbClr>
            </a:solidFill>
            <a:ln w="317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500" dirty="0" err="1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20704BA6-2F1B-124B-246A-493D5FC66F7F}"/>
                </a:ext>
              </a:extLst>
            </p:cNvPr>
            <p:cNvSpPr/>
            <p:nvPr/>
          </p:nvSpPr>
          <p:spPr>
            <a:xfrm rot="3598815">
              <a:off x="6427116" y="2681462"/>
              <a:ext cx="1532694" cy="846894"/>
            </a:xfrm>
            <a:custGeom>
              <a:avLst/>
              <a:gdLst>
                <a:gd name="connsiteX0" fmla="*/ 0 w 2043592"/>
                <a:gd name="connsiteY0" fmla="*/ 1129192 h 1129192"/>
                <a:gd name="connsiteX1" fmla="*/ 1663103 w 2043592"/>
                <a:gd name="connsiteY1" fmla="*/ 0 h 1129192"/>
                <a:gd name="connsiteX2" fmla="*/ 2043592 w 2043592"/>
                <a:gd name="connsiteY2" fmla="*/ 190244 h 1129192"/>
                <a:gd name="connsiteX3" fmla="*/ 0 w 2043592"/>
                <a:gd name="connsiteY3" fmla="*/ 1129192 h 112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3592" h="1129192">
                  <a:moveTo>
                    <a:pt x="0" y="1129192"/>
                  </a:moveTo>
                  <a:lnTo>
                    <a:pt x="1663103" y="0"/>
                  </a:lnTo>
                  <a:lnTo>
                    <a:pt x="2043592" y="190244"/>
                  </a:lnTo>
                  <a:lnTo>
                    <a:pt x="0" y="1129192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  <a:alpha val="58410"/>
              </a:schemeClr>
            </a:solidFill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500" dirty="0" err="1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AEE6442-4018-1454-F20E-AF9B355EE263}"/>
                </a:ext>
              </a:extLst>
            </p:cNvPr>
            <p:cNvSpPr/>
            <p:nvPr/>
          </p:nvSpPr>
          <p:spPr>
            <a:xfrm rot="10800000">
              <a:off x="4775568" y="4483930"/>
              <a:ext cx="1532694" cy="846894"/>
            </a:xfrm>
            <a:custGeom>
              <a:avLst/>
              <a:gdLst>
                <a:gd name="connsiteX0" fmla="*/ 0 w 2043592"/>
                <a:gd name="connsiteY0" fmla="*/ 1129192 h 1129192"/>
                <a:gd name="connsiteX1" fmla="*/ 1663103 w 2043592"/>
                <a:gd name="connsiteY1" fmla="*/ 0 h 1129192"/>
                <a:gd name="connsiteX2" fmla="*/ 2043592 w 2043592"/>
                <a:gd name="connsiteY2" fmla="*/ 190244 h 1129192"/>
                <a:gd name="connsiteX3" fmla="*/ 0 w 2043592"/>
                <a:gd name="connsiteY3" fmla="*/ 1129192 h 112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3592" h="1129192">
                  <a:moveTo>
                    <a:pt x="0" y="1129192"/>
                  </a:moveTo>
                  <a:lnTo>
                    <a:pt x="1663103" y="0"/>
                  </a:lnTo>
                  <a:lnTo>
                    <a:pt x="2043592" y="190244"/>
                  </a:lnTo>
                  <a:lnTo>
                    <a:pt x="0" y="1129192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  <a:alpha val="58410"/>
              </a:schemeClr>
            </a:solidFill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500" dirty="0" err="1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7E182C9-23E6-0CD6-35C0-23AC316D85BC}"/>
                </a:ext>
              </a:extLst>
            </p:cNvPr>
            <p:cNvSpPr/>
            <p:nvPr/>
          </p:nvSpPr>
          <p:spPr>
            <a:xfrm rot="19823383">
              <a:off x="4686848" y="1757144"/>
              <a:ext cx="1532694" cy="846894"/>
            </a:xfrm>
            <a:custGeom>
              <a:avLst/>
              <a:gdLst>
                <a:gd name="connsiteX0" fmla="*/ 0 w 2043592"/>
                <a:gd name="connsiteY0" fmla="*/ 1129192 h 1129192"/>
                <a:gd name="connsiteX1" fmla="*/ 1663103 w 2043592"/>
                <a:gd name="connsiteY1" fmla="*/ 0 h 1129192"/>
                <a:gd name="connsiteX2" fmla="*/ 2043592 w 2043592"/>
                <a:gd name="connsiteY2" fmla="*/ 190244 h 1129192"/>
                <a:gd name="connsiteX3" fmla="*/ 0 w 2043592"/>
                <a:gd name="connsiteY3" fmla="*/ 1129192 h 112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3592" h="1129192">
                  <a:moveTo>
                    <a:pt x="0" y="1129192"/>
                  </a:moveTo>
                  <a:lnTo>
                    <a:pt x="1663103" y="0"/>
                  </a:lnTo>
                  <a:lnTo>
                    <a:pt x="2043592" y="190244"/>
                  </a:lnTo>
                  <a:lnTo>
                    <a:pt x="0" y="1129192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  <a:alpha val="58410"/>
              </a:schemeClr>
            </a:solidFill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500" dirty="0" err="1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56399EBA-96F4-199B-70E9-D49B04463B4F}"/>
                </a:ext>
              </a:extLst>
            </p:cNvPr>
            <p:cNvSpPr/>
            <p:nvPr/>
          </p:nvSpPr>
          <p:spPr>
            <a:xfrm rot="16200000">
              <a:off x="3724355" y="2801998"/>
              <a:ext cx="1532694" cy="846894"/>
            </a:xfrm>
            <a:custGeom>
              <a:avLst/>
              <a:gdLst>
                <a:gd name="connsiteX0" fmla="*/ 0 w 2043592"/>
                <a:gd name="connsiteY0" fmla="*/ 1129192 h 1129192"/>
                <a:gd name="connsiteX1" fmla="*/ 1663103 w 2043592"/>
                <a:gd name="connsiteY1" fmla="*/ 0 h 1129192"/>
                <a:gd name="connsiteX2" fmla="*/ 2043592 w 2043592"/>
                <a:gd name="connsiteY2" fmla="*/ 190244 h 1129192"/>
                <a:gd name="connsiteX3" fmla="*/ 0 w 2043592"/>
                <a:gd name="connsiteY3" fmla="*/ 1129192 h 112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3592" h="1129192">
                  <a:moveTo>
                    <a:pt x="0" y="1129192"/>
                  </a:moveTo>
                  <a:lnTo>
                    <a:pt x="1663103" y="0"/>
                  </a:lnTo>
                  <a:lnTo>
                    <a:pt x="2043592" y="190244"/>
                  </a:lnTo>
                  <a:lnTo>
                    <a:pt x="0" y="1129192"/>
                  </a:lnTo>
                  <a:close/>
                </a:path>
              </a:pathLst>
            </a:custGeom>
            <a:solidFill>
              <a:schemeClr val="accent3">
                <a:alpha val="29463"/>
              </a:schemeClr>
            </a:solidFill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500" dirty="0" err="1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9C3FD476-A9CC-BCC7-76AE-902079704605}"/>
                </a:ext>
              </a:extLst>
            </p:cNvPr>
            <p:cNvSpPr/>
            <p:nvPr/>
          </p:nvSpPr>
          <p:spPr>
            <a:xfrm rot="7774841">
              <a:off x="5947213" y="4234301"/>
              <a:ext cx="1532694" cy="846894"/>
            </a:xfrm>
            <a:custGeom>
              <a:avLst/>
              <a:gdLst>
                <a:gd name="connsiteX0" fmla="*/ 0 w 2043592"/>
                <a:gd name="connsiteY0" fmla="*/ 1129192 h 1129192"/>
                <a:gd name="connsiteX1" fmla="*/ 1663103 w 2043592"/>
                <a:gd name="connsiteY1" fmla="*/ 0 h 1129192"/>
                <a:gd name="connsiteX2" fmla="*/ 2043592 w 2043592"/>
                <a:gd name="connsiteY2" fmla="*/ 190244 h 1129192"/>
                <a:gd name="connsiteX3" fmla="*/ 0 w 2043592"/>
                <a:gd name="connsiteY3" fmla="*/ 1129192 h 112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3592" h="1129192">
                  <a:moveTo>
                    <a:pt x="0" y="1129192"/>
                  </a:moveTo>
                  <a:lnTo>
                    <a:pt x="1663103" y="0"/>
                  </a:lnTo>
                  <a:lnTo>
                    <a:pt x="2043592" y="190244"/>
                  </a:lnTo>
                  <a:lnTo>
                    <a:pt x="0" y="1129192"/>
                  </a:lnTo>
                  <a:close/>
                </a:path>
              </a:pathLst>
            </a:custGeom>
            <a:solidFill>
              <a:schemeClr val="accent3">
                <a:alpha val="29463"/>
              </a:schemeClr>
            </a:solidFill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500" dirty="0" err="1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A035719-964B-D52F-B231-A3223CBE99EB}"/>
                </a:ext>
              </a:extLst>
            </p:cNvPr>
            <p:cNvSpPr/>
            <p:nvPr/>
          </p:nvSpPr>
          <p:spPr>
            <a:xfrm rot="12651023">
              <a:off x="4124398" y="4138339"/>
              <a:ext cx="1532694" cy="846894"/>
            </a:xfrm>
            <a:custGeom>
              <a:avLst/>
              <a:gdLst>
                <a:gd name="connsiteX0" fmla="*/ 0 w 2043592"/>
                <a:gd name="connsiteY0" fmla="*/ 1129192 h 1129192"/>
                <a:gd name="connsiteX1" fmla="*/ 1663103 w 2043592"/>
                <a:gd name="connsiteY1" fmla="*/ 0 h 1129192"/>
                <a:gd name="connsiteX2" fmla="*/ 2043592 w 2043592"/>
                <a:gd name="connsiteY2" fmla="*/ 190244 h 1129192"/>
                <a:gd name="connsiteX3" fmla="*/ 0 w 2043592"/>
                <a:gd name="connsiteY3" fmla="*/ 1129192 h 112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3592" h="1129192">
                  <a:moveTo>
                    <a:pt x="0" y="1129192"/>
                  </a:moveTo>
                  <a:lnTo>
                    <a:pt x="1663103" y="0"/>
                  </a:lnTo>
                  <a:lnTo>
                    <a:pt x="2043592" y="190244"/>
                  </a:lnTo>
                  <a:lnTo>
                    <a:pt x="0" y="1129192"/>
                  </a:lnTo>
                  <a:close/>
                </a:path>
              </a:pathLst>
            </a:custGeom>
            <a:solidFill>
              <a:schemeClr val="accent3">
                <a:alpha val="29463"/>
              </a:schemeClr>
            </a:solidFill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500" dirty="0" err="1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615E757-11ED-5CA0-40CF-E5625740AD65}"/>
                </a:ext>
              </a:extLst>
            </p:cNvPr>
            <p:cNvSpPr/>
            <p:nvPr/>
          </p:nvSpPr>
          <p:spPr>
            <a:xfrm rot="14287244">
              <a:off x="3757312" y="3548792"/>
              <a:ext cx="1532694" cy="846894"/>
            </a:xfrm>
            <a:custGeom>
              <a:avLst/>
              <a:gdLst>
                <a:gd name="connsiteX0" fmla="*/ 0 w 2043592"/>
                <a:gd name="connsiteY0" fmla="*/ 1129192 h 1129192"/>
                <a:gd name="connsiteX1" fmla="*/ 1663103 w 2043592"/>
                <a:gd name="connsiteY1" fmla="*/ 0 h 1129192"/>
                <a:gd name="connsiteX2" fmla="*/ 2043592 w 2043592"/>
                <a:gd name="connsiteY2" fmla="*/ 190244 h 1129192"/>
                <a:gd name="connsiteX3" fmla="*/ 0 w 2043592"/>
                <a:gd name="connsiteY3" fmla="*/ 1129192 h 112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3592" h="1129192">
                  <a:moveTo>
                    <a:pt x="0" y="1129192"/>
                  </a:moveTo>
                  <a:lnTo>
                    <a:pt x="1663103" y="0"/>
                  </a:lnTo>
                  <a:lnTo>
                    <a:pt x="2043592" y="190244"/>
                  </a:lnTo>
                  <a:lnTo>
                    <a:pt x="0" y="1129192"/>
                  </a:lnTo>
                  <a:close/>
                </a:path>
              </a:pathLst>
            </a:custGeom>
            <a:solidFill>
              <a:schemeClr val="accent3">
                <a:alpha val="29463"/>
              </a:schemeClr>
            </a:solidFill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500" dirty="0" err="1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ADDF79E-EFC8-63B1-44FA-7A2FD7D840A9}"/>
                </a:ext>
              </a:extLst>
            </p:cNvPr>
            <p:cNvSpPr/>
            <p:nvPr/>
          </p:nvSpPr>
          <p:spPr>
            <a:xfrm rot="5558200">
              <a:off x="6445672" y="3465549"/>
              <a:ext cx="1532694" cy="846894"/>
            </a:xfrm>
            <a:custGeom>
              <a:avLst/>
              <a:gdLst>
                <a:gd name="connsiteX0" fmla="*/ 0 w 2043592"/>
                <a:gd name="connsiteY0" fmla="*/ 1129192 h 1129192"/>
                <a:gd name="connsiteX1" fmla="*/ 1663103 w 2043592"/>
                <a:gd name="connsiteY1" fmla="*/ 0 h 1129192"/>
                <a:gd name="connsiteX2" fmla="*/ 2043592 w 2043592"/>
                <a:gd name="connsiteY2" fmla="*/ 190244 h 1129192"/>
                <a:gd name="connsiteX3" fmla="*/ 0 w 2043592"/>
                <a:gd name="connsiteY3" fmla="*/ 1129192 h 112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3592" h="1129192">
                  <a:moveTo>
                    <a:pt x="0" y="1129192"/>
                  </a:moveTo>
                  <a:lnTo>
                    <a:pt x="1663103" y="0"/>
                  </a:lnTo>
                  <a:lnTo>
                    <a:pt x="2043592" y="190244"/>
                  </a:lnTo>
                  <a:lnTo>
                    <a:pt x="0" y="1129192"/>
                  </a:lnTo>
                  <a:close/>
                </a:path>
              </a:pathLst>
            </a:custGeom>
            <a:solidFill>
              <a:schemeClr val="accent3">
                <a:alpha val="29463"/>
              </a:schemeClr>
            </a:solidFill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500" dirty="0" err="1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A91C9FD0-18F1-7502-D8E4-97B577E05AF3}"/>
                </a:ext>
              </a:extLst>
            </p:cNvPr>
            <p:cNvSpPr/>
            <p:nvPr/>
          </p:nvSpPr>
          <p:spPr>
            <a:xfrm rot="8924726">
              <a:off x="5483222" y="4475971"/>
              <a:ext cx="1532694" cy="846894"/>
            </a:xfrm>
            <a:custGeom>
              <a:avLst/>
              <a:gdLst>
                <a:gd name="connsiteX0" fmla="*/ 0 w 2043592"/>
                <a:gd name="connsiteY0" fmla="*/ 1129192 h 1129192"/>
                <a:gd name="connsiteX1" fmla="*/ 1663103 w 2043592"/>
                <a:gd name="connsiteY1" fmla="*/ 0 h 1129192"/>
                <a:gd name="connsiteX2" fmla="*/ 2043592 w 2043592"/>
                <a:gd name="connsiteY2" fmla="*/ 190244 h 1129192"/>
                <a:gd name="connsiteX3" fmla="*/ 0 w 2043592"/>
                <a:gd name="connsiteY3" fmla="*/ 1129192 h 112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3592" h="1129192">
                  <a:moveTo>
                    <a:pt x="0" y="1129192"/>
                  </a:moveTo>
                  <a:lnTo>
                    <a:pt x="1663103" y="0"/>
                  </a:lnTo>
                  <a:lnTo>
                    <a:pt x="2043592" y="190244"/>
                  </a:lnTo>
                  <a:lnTo>
                    <a:pt x="0" y="1129192"/>
                  </a:lnTo>
                  <a:close/>
                </a:path>
              </a:pathLst>
            </a:custGeom>
            <a:solidFill>
              <a:schemeClr val="accent3">
                <a:alpha val="29463"/>
              </a:schemeClr>
            </a:solidFill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500" dirty="0" err="1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37555A69-7B38-4A08-9BF9-81916FA64E1F}"/>
                </a:ext>
              </a:extLst>
            </p:cNvPr>
            <p:cNvSpPr/>
            <p:nvPr/>
          </p:nvSpPr>
          <p:spPr>
            <a:xfrm rot="9478396">
              <a:off x="5229305" y="4537795"/>
              <a:ext cx="1532694" cy="846894"/>
            </a:xfrm>
            <a:custGeom>
              <a:avLst/>
              <a:gdLst>
                <a:gd name="connsiteX0" fmla="*/ 0 w 2043592"/>
                <a:gd name="connsiteY0" fmla="*/ 1129192 h 1129192"/>
                <a:gd name="connsiteX1" fmla="*/ 1663103 w 2043592"/>
                <a:gd name="connsiteY1" fmla="*/ 0 h 1129192"/>
                <a:gd name="connsiteX2" fmla="*/ 2043592 w 2043592"/>
                <a:gd name="connsiteY2" fmla="*/ 190244 h 1129192"/>
                <a:gd name="connsiteX3" fmla="*/ 0 w 2043592"/>
                <a:gd name="connsiteY3" fmla="*/ 1129192 h 112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3592" h="1129192">
                  <a:moveTo>
                    <a:pt x="0" y="1129192"/>
                  </a:moveTo>
                  <a:lnTo>
                    <a:pt x="1663103" y="0"/>
                  </a:lnTo>
                  <a:lnTo>
                    <a:pt x="2043592" y="190244"/>
                  </a:lnTo>
                  <a:lnTo>
                    <a:pt x="0" y="1129192"/>
                  </a:lnTo>
                  <a:close/>
                </a:path>
              </a:pathLst>
            </a:custGeom>
            <a:solidFill>
              <a:schemeClr val="accent3">
                <a:alpha val="29463"/>
              </a:schemeClr>
            </a:solidFill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500" dirty="0" err="1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8E20A29-C0EC-CBCF-DDEA-1EF8922FEF7E}"/>
              </a:ext>
            </a:extLst>
          </p:cNvPr>
          <p:cNvGrpSpPr/>
          <p:nvPr/>
        </p:nvGrpSpPr>
        <p:grpSpPr>
          <a:xfrm>
            <a:off x="1314667" y="1744104"/>
            <a:ext cx="2053494" cy="651908"/>
            <a:chOff x="1314667" y="1744104"/>
            <a:chExt cx="2053494" cy="65190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B1086B3-805A-D27D-79B1-6D8D9FAA14B1}"/>
                </a:ext>
              </a:extLst>
            </p:cNvPr>
            <p:cNvSpPr txBox="1"/>
            <p:nvPr/>
          </p:nvSpPr>
          <p:spPr>
            <a:xfrm>
              <a:off x="1314667" y="2119013"/>
              <a:ext cx="1890210" cy="276999"/>
            </a:xfrm>
            <a:custGeom>
              <a:avLst/>
              <a:gdLst>
                <a:gd name="csX0" fmla="*/ 0 w 1890210"/>
                <a:gd name="csY0" fmla="*/ 0 h 276999"/>
                <a:gd name="csX1" fmla="*/ 453650 w 1890210"/>
                <a:gd name="csY1" fmla="*/ 0 h 276999"/>
                <a:gd name="csX2" fmla="*/ 869497 w 1890210"/>
                <a:gd name="csY2" fmla="*/ 0 h 276999"/>
                <a:gd name="csX3" fmla="*/ 1379853 w 1890210"/>
                <a:gd name="csY3" fmla="*/ 0 h 276999"/>
                <a:gd name="csX4" fmla="*/ 1890210 w 1890210"/>
                <a:gd name="csY4" fmla="*/ 0 h 276999"/>
                <a:gd name="csX5" fmla="*/ 1890210 w 1890210"/>
                <a:gd name="csY5" fmla="*/ 276999 h 276999"/>
                <a:gd name="csX6" fmla="*/ 1455462 w 1890210"/>
                <a:gd name="csY6" fmla="*/ 276999 h 276999"/>
                <a:gd name="csX7" fmla="*/ 1020713 w 1890210"/>
                <a:gd name="csY7" fmla="*/ 276999 h 276999"/>
                <a:gd name="csX8" fmla="*/ 510357 w 1890210"/>
                <a:gd name="csY8" fmla="*/ 276999 h 276999"/>
                <a:gd name="csX9" fmla="*/ 0 w 1890210"/>
                <a:gd name="csY9" fmla="*/ 276999 h 276999"/>
                <a:gd name="csX10" fmla="*/ 0 w 1890210"/>
                <a:gd name="csY10" fmla="*/ 0 h 27699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890210" h="276999" extrusionOk="0">
                  <a:moveTo>
                    <a:pt x="0" y="0"/>
                  </a:moveTo>
                  <a:cubicBezTo>
                    <a:pt x="111247" y="-47959"/>
                    <a:pt x="255301" y="10325"/>
                    <a:pt x="453650" y="0"/>
                  </a:cubicBezTo>
                  <a:cubicBezTo>
                    <a:pt x="651999" y="-10325"/>
                    <a:pt x="683516" y="43044"/>
                    <a:pt x="869497" y="0"/>
                  </a:cubicBezTo>
                  <a:cubicBezTo>
                    <a:pt x="1055478" y="-43044"/>
                    <a:pt x="1221398" y="31481"/>
                    <a:pt x="1379853" y="0"/>
                  </a:cubicBezTo>
                  <a:cubicBezTo>
                    <a:pt x="1538308" y="-31481"/>
                    <a:pt x="1776487" y="33559"/>
                    <a:pt x="1890210" y="0"/>
                  </a:cubicBezTo>
                  <a:cubicBezTo>
                    <a:pt x="1922089" y="125317"/>
                    <a:pt x="1875130" y="162129"/>
                    <a:pt x="1890210" y="276999"/>
                  </a:cubicBezTo>
                  <a:cubicBezTo>
                    <a:pt x="1676338" y="282037"/>
                    <a:pt x="1629657" y="253961"/>
                    <a:pt x="1455462" y="276999"/>
                  </a:cubicBezTo>
                  <a:cubicBezTo>
                    <a:pt x="1281267" y="300037"/>
                    <a:pt x="1131181" y="262968"/>
                    <a:pt x="1020713" y="276999"/>
                  </a:cubicBezTo>
                  <a:cubicBezTo>
                    <a:pt x="910245" y="291030"/>
                    <a:pt x="707963" y="217920"/>
                    <a:pt x="510357" y="276999"/>
                  </a:cubicBezTo>
                  <a:cubicBezTo>
                    <a:pt x="312751" y="336078"/>
                    <a:pt x="226387" y="234017"/>
                    <a:pt x="0" y="276999"/>
                  </a:cubicBezTo>
                  <a:cubicBezTo>
                    <a:pt x="-29239" y="160037"/>
                    <a:pt x="32309" y="78132"/>
                    <a:pt x="0" y="0"/>
                  </a:cubicBezTo>
                  <a:close/>
                </a:path>
              </a:pathLst>
            </a:custGeom>
            <a:noFill/>
            <a:ln w="254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CH" b="1">
                  <a:latin typeface="Aptos" panose="020B0004020202020204" pitchFamily="34" charset="0"/>
                </a:rPr>
                <a:t> </a:t>
              </a:r>
              <a:r>
                <a:rPr lang="en-US" b="1" dirty="0">
                  <a:latin typeface="Aptos" panose="020B0004020202020204" pitchFamily="34" charset="0"/>
                </a:rPr>
                <a:t>2</a:t>
              </a:r>
              <a:r>
                <a:rPr lang="en-CH" b="1">
                  <a:latin typeface="Aptos" panose="020B0004020202020204" pitchFamily="34" charset="0"/>
                </a:rPr>
                <a:t> </a:t>
              </a:r>
              <a:r>
                <a:rPr lang="en-CH" b="1" dirty="0">
                  <a:latin typeface="Aptos" panose="020B0004020202020204" pitchFamily="34" charset="0"/>
                </a:rPr>
                <a:t>BL – 1st light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66783EB-26DD-45D3-AB4E-0348E82064FE}"/>
                </a:ext>
              </a:extLst>
            </p:cNvPr>
            <p:cNvSpPr txBox="1"/>
            <p:nvPr/>
          </p:nvSpPr>
          <p:spPr>
            <a:xfrm>
              <a:off x="1368674" y="1744104"/>
              <a:ext cx="1999487" cy="3000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CH" sz="1950" b="1">
                  <a:latin typeface="Aptos" panose="020B0004020202020204" pitchFamily="34" charset="0"/>
                </a:rPr>
                <a:t>Phase 0 (202</a:t>
              </a:r>
              <a:r>
                <a:rPr lang="en-US" sz="1950" b="1" dirty="0">
                  <a:latin typeface="Aptos" panose="020B0004020202020204" pitchFamily="34" charset="0"/>
                </a:rPr>
                <a:t>3</a:t>
              </a:r>
              <a:r>
                <a:rPr lang="en-CH" sz="1950" b="1">
                  <a:latin typeface="Aptos" panose="020B0004020202020204" pitchFamily="34" charset="0"/>
                </a:rPr>
                <a:t>)</a:t>
              </a:r>
              <a:endParaRPr lang="en-CH" sz="1950" b="1" dirty="0">
                <a:latin typeface="Aptos" panose="020B000402020202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6B904A5-33BE-B65E-2EE5-53ACA240EB76}"/>
              </a:ext>
            </a:extLst>
          </p:cNvPr>
          <p:cNvGrpSpPr/>
          <p:nvPr/>
        </p:nvGrpSpPr>
        <p:grpSpPr>
          <a:xfrm>
            <a:off x="8696122" y="1817009"/>
            <a:ext cx="2457740" cy="1228592"/>
            <a:chOff x="8696122" y="1817009"/>
            <a:chExt cx="2457740" cy="122859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7F013C9-44C1-C22B-AA1E-D06482EBFC73}"/>
                </a:ext>
              </a:extLst>
            </p:cNvPr>
            <p:cNvSpPr txBox="1"/>
            <p:nvPr/>
          </p:nvSpPr>
          <p:spPr>
            <a:xfrm>
              <a:off x="8696122" y="2214604"/>
              <a:ext cx="2457740" cy="830997"/>
            </a:xfrm>
            <a:custGeom>
              <a:avLst/>
              <a:gdLst>
                <a:gd name="csX0" fmla="*/ 0 w 2457740"/>
                <a:gd name="csY0" fmla="*/ 0 h 830997"/>
                <a:gd name="csX1" fmla="*/ 466971 w 2457740"/>
                <a:gd name="csY1" fmla="*/ 0 h 830997"/>
                <a:gd name="csX2" fmla="*/ 884786 w 2457740"/>
                <a:gd name="csY2" fmla="*/ 0 h 830997"/>
                <a:gd name="csX3" fmla="*/ 1425489 w 2457740"/>
                <a:gd name="csY3" fmla="*/ 0 h 830997"/>
                <a:gd name="csX4" fmla="*/ 1892460 w 2457740"/>
                <a:gd name="csY4" fmla="*/ 0 h 830997"/>
                <a:gd name="csX5" fmla="*/ 2457740 w 2457740"/>
                <a:gd name="csY5" fmla="*/ 0 h 830997"/>
                <a:gd name="csX6" fmla="*/ 2457740 w 2457740"/>
                <a:gd name="csY6" fmla="*/ 432118 h 830997"/>
                <a:gd name="csX7" fmla="*/ 2457740 w 2457740"/>
                <a:gd name="csY7" fmla="*/ 830997 h 830997"/>
                <a:gd name="csX8" fmla="*/ 1966192 w 2457740"/>
                <a:gd name="csY8" fmla="*/ 830997 h 830997"/>
                <a:gd name="csX9" fmla="*/ 1548376 w 2457740"/>
                <a:gd name="csY9" fmla="*/ 830997 h 830997"/>
                <a:gd name="csX10" fmla="*/ 1056828 w 2457740"/>
                <a:gd name="csY10" fmla="*/ 830997 h 830997"/>
                <a:gd name="csX11" fmla="*/ 565280 w 2457740"/>
                <a:gd name="csY11" fmla="*/ 830997 h 830997"/>
                <a:gd name="csX12" fmla="*/ 0 w 2457740"/>
                <a:gd name="csY12" fmla="*/ 830997 h 830997"/>
                <a:gd name="csX13" fmla="*/ 0 w 2457740"/>
                <a:gd name="csY13" fmla="*/ 398879 h 830997"/>
                <a:gd name="csX14" fmla="*/ 0 w 2457740"/>
                <a:gd name="csY14" fmla="*/ 0 h 83099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457740" h="830997" extrusionOk="0">
                  <a:moveTo>
                    <a:pt x="0" y="0"/>
                  </a:moveTo>
                  <a:cubicBezTo>
                    <a:pt x="180015" y="-46649"/>
                    <a:pt x="373340" y="39484"/>
                    <a:pt x="466971" y="0"/>
                  </a:cubicBezTo>
                  <a:cubicBezTo>
                    <a:pt x="560602" y="-39484"/>
                    <a:pt x="716734" y="28023"/>
                    <a:pt x="884786" y="0"/>
                  </a:cubicBezTo>
                  <a:cubicBezTo>
                    <a:pt x="1052839" y="-28023"/>
                    <a:pt x="1239049" y="16053"/>
                    <a:pt x="1425489" y="0"/>
                  </a:cubicBezTo>
                  <a:cubicBezTo>
                    <a:pt x="1611929" y="-16053"/>
                    <a:pt x="1676085" y="42874"/>
                    <a:pt x="1892460" y="0"/>
                  </a:cubicBezTo>
                  <a:cubicBezTo>
                    <a:pt x="2108835" y="-42874"/>
                    <a:pt x="2311750" y="26075"/>
                    <a:pt x="2457740" y="0"/>
                  </a:cubicBezTo>
                  <a:cubicBezTo>
                    <a:pt x="2484714" y="142492"/>
                    <a:pt x="2441675" y="219762"/>
                    <a:pt x="2457740" y="432118"/>
                  </a:cubicBezTo>
                  <a:cubicBezTo>
                    <a:pt x="2473805" y="644474"/>
                    <a:pt x="2436569" y="650782"/>
                    <a:pt x="2457740" y="830997"/>
                  </a:cubicBezTo>
                  <a:cubicBezTo>
                    <a:pt x="2245649" y="844857"/>
                    <a:pt x="2193081" y="808074"/>
                    <a:pt x="1966192" y="830997"/>
                  </a:cubicBezTo>
                  <a:cubicBezTo>
                    <a:pt x="1739303" y="853920"/>
                    <a:pt x="1687011" y="815902"/>
                    <a:pt x="1548376" y="830997"/>
                  </a:cubicBezTo>
                  <a:cubicBezTo>
                    <a:pt x="1409741" y="846092"/>
                    <a:pt x="1191721" y="792795"/>
                    <a:pt x="1056828" y="830997"/>
                  </a:cubicBezTo>
                  <a:cubicBezTo>
                    <a:pt x="921935" y="869199"/>
                    <a:pt x="742859" y="779888"/>
                    <a:pt x="565280" y="830997"/>
                  </a:cubicBezTo>
                  <a:cubicBezTo>
                    <a:pt x="387701" y="882106"/>
                    <a:pt x="122767" y="784033"/>
                    <a:pt x="0" y="830997"/>
                  </a:cubicBezTo>
                  <a:cubicBezTo>
                    <a:pt x="-21288" y="672907"/>
                    <a:pt x="41573" y="491559"/>
                    <a:pt x="0" y="398879"/>
                  </a:cubicBezTo>
                  <a:cubicBezTo>
                    <a:pt x="-41573" y="306199"/>
                    <a:pt x="4258" y="166797"/>
                    <a:pt x="0" y="0"/>
                  </a:cubicBezTo>
                  <a:close/>
                </a:path>
              </a:pathLst>
            </a:custGeom>
            <a:noFill/>
            <a:ln w="25400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CH" b="1" dirty="0"/>
                <a:t> 9 BL – Phase 2 Upgrade (2 pairs of beamlines share the ID)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FA54597-A61E-B05E-E69D-F37B128353D8}"/>
                </a:ext>
              </a:extLst>
            </p:cNvPr>
            <p:cNvSpPr txBox="1"/>
            <p:nvPr/>
          </p:nvSpPr>
          <p:spPr>
            <a:xfrm>
              <a:off x="8851494" y="1817009"/>
              <a:ext cx="2232788" cy="3000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CH" sz="1950" b="1" dirty="0"/>
                <a:t>Phase 2 (2026/2027)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CFC0DC4-A82A-DFD8-BFDD-6C7B20A9A1A8}"/>
              </a:ext>
            </a:extLst>
          </p:cNvPr>
          <p:cNvGrpSpPr/>
          <p:nvPr/>
        </p:nvGrpSpPr>
        <p:grpSpPr>
          <a:xfrm>
            <a:off x="8774476" y="4108836"/>
            <a:ext cx="2582085" cy="1337708"/>
            <a:chOff x="8774476" y="4108836"/>
            <a:chExt cx="2582085" cy="133770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773EEF6-739D-C50D-B604-82FA255582B7}"/>
                </a:ext>
              </a:extLst>
            </p:cNvPr>
            <p:cNvSpPr txBox="1"/>
            <p:nvPr/>
          </p:nvSpPr>
          <p:spPr>
            <a:xfrm>
              <a:off x="8789139" y="4467304"/>
              <a:ext cx="2117029" cy="276999"/>
            </a:xfrm>
            <a:custGeom>
              <a:avLst/>
              <a:gdLst>
                <a:gd name="csX0" fmla="*/ 0 w 2117029"/>
                <a:gd name="csY0" fmla="*/ 0 h 276999"/>
                <a:gd name="csX1" fmla="*/ 508087 w 2117029"/>
                <a:gd name="csY1" fmla="*/ 0 h 276999"/>
                <a:gd name="csX2" fmla="*/ 973833 w 2117029"/>
                <a:gd name="csY2" fmla="*/ 0 h 276999"/>
                <a:gd name="csX3" fmla="*/ 1545431 w 2117029"/>
                <a:gd name="csY3" fmla="*/ 0 h 276999"/>
                <a:gd name="csX4" fmla="*/ 2117029 w 2117029"/>
                <a:gd name="csY4" fmla="*/ 0 h 276999"/>
                <a:gd name="csX5" fmla="*/ 2117029 w 2117029"/>
                <a:gd name="csY5" fmla="*/ 276999 h 276999"/>
                <a:gd name="csX6" fmla="*/ 1630112 w 2117029"/>
                <a:gd name="csY6" fmla="*/ 276999 h 276999"/>
                <a:gd name="csX7" fmla="*/ 1143196 w 2117029"/>
                <a:gd name="csY7" fmla="*/ 276999 h 276999"/>
                <a:gd name="csX8" fmla="*/ 571598 w 2117029"/>
                <a:gd name="csY8" fmla="*/ 276999 h 276999"/>
                <a:gd name="csX9" fmla="*/ 0 w 2117029"/>
                <a:gd name="csY9" fmla="*/ 276999 h 276999"/>
                <a:gd name="csX10" fmla="*/ 0 w 2117029"/>
                <a:gd name="csY10" fmla="*/ 0 h 27699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2117029" h="276999" extrusionOk="0">
                  <a:moveTo>
                    <a:pt x="0" y="0"/>
                  </a:moveTo>
                  <a:cubicBezTo>
                    <a:pt x="234449" y="-29806"/>
                    <a:pt x="281535" y="26461"/>
                    <a:pt x="508087" y="0"/>
                  </a:cubicBezTo>
                  <a:cubicBezTo>
                    <a:pt x="734639" y="-26461"/>
                    <a:pt x="788785" y="33567"/>
                    <a:pt x="973833" y="0"/>
                  </a:cubicBezTo>
                  <a:cubicBezTo>
                    <a:pt x="1158881" y="-33567"/>
                    <a:pt x="1340982" y="11260"/>
                    <a:pt x="1545431" y="0"/>
                  </a:cubicBezTo>
                  <a:cubicBezTo>
                    <a:pt x="1749880" y="-11260"/>
                    <a:pt x="1880322" y="58090"/>
                    <a:pt x="2117029" y="0"/>
                  </a:cubicBezTo>
                  <a:cubicBezTo>
                    <a:pt x="2148908" y="125317"/>
                    <a:pt x="2101949" y="162129"/>
                    <a:pt x="2117029" y="276999"/>
                  </a:cubicBezTo>
                  <a:cubicBezTo>
                    <a:pt x="1881326" y="331726"/>
                    <a:pt x="1848426" y="268132"/>
                    <a:pt x="1630112" y="276999"/>
                  </a:cubicBezTo>
                  <a:cubicBezTo>
                    <a:pt x="1411798" y="285866"/>
                    <a:pt x="1357752" y="267419"/>
                    <a:pt x="1143196" y="276999"/>
                  </a:cubicBezTo>
                  <a:cubicBezTo>
                    <a:pt x="928640" y="286579"/>
                    <a:pt x="816584" y="231186"/>
                    <a:pt x="571598" y="276999"/>
                  </a:cubicBezTo>
                  <a:cubicBezTo>
                    <a:pt x="326612" y="322812"/>
                    <a:pt x="127339" y="265153"/>
                    <a:pt x="0" y="276999"/>
                  </a:cubicBezTo>
                  <a:cubicBezTo>
                    <a:pt x="-29239" y="160037"/>
                    <a:pt x="32309" y="78132"/>
                    <a:pt x="0" y="0"/>
                  </a:cubicBezTo>
                  <a:close/>
                </a:path>
              </a:pathLst>
            </a:custGeom>
            <a:noFill/>
            <a:ln w="254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CH" b="1" dirty="0"/>
                <a:t>2 new beamlines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82BBE9A-C949-6963-F9E5-20ADD6CA592E}"/>
                </a:ext>
              </a:extLst>
            </p:cNvPr>
            <p:cNvSpPr txBox="1"/>
            <p:nvPr/>
          </p:nvSpPr>
          <p:spPr>
            <a:xfrm>
              <a:off x="8774476" y="4892546"/>
              <a:ext cx="2582085" cy="553998"/>
            </a:xfrm>
            <a:custGeom>
              <a:avLst/>
              <a:gdLst>
                <a:gd name="csX0" fmla="*/ 0 w 2582085"/>
                <a:gd name="csY0" fmla="*/ 0 h 553998"/>
                <a:gd name="csX1" fmla="*/ 490596 w 2582085"/>
                <a:gd name="csY1" fmla="*/ 0 h 553998"/>
                <a:gd name="csX2" fmla="*/ 929551 w 2582085"/>
                <a:gd name="csY2" fmla="*/ 0 h 553998"/>
                <a:gd name="csX3" fmla="*/ 1497609 w 2582085"/>
                <a:gd name="csY3" fmla="*/ 0 h 553998"/>
                <a:gd name="csX4" fmla="*/ 1988205 w 2582085"/>
                <a:gd name="csY4" fmla="*/ 0 h 553998"/>
                <a:gd name="csX5" fmla="*/ 2582085 w 2582085"/>
                <a:gd name="csY5" fmla="*/ 0 h 553998"/>
                <a:gd name="csX6" fmla="*/ 2582085 w 2582085"/>
                <a:gd name="csY6" fmla="*/ 553998 h 553998"/>
                <a:gd name="csX7" fmla="*/ 2065668 w 2582085"/>
                <a:gd name="csY7" fmla="*/ 553998 h 553998"/>
                <a:gd name="csX8" fmla="*/ 1497609 w 2582085"/>
                <a:gd name="csY8" fmla="*/ 553998 h 553998"/>
                <a:gd name="csX9" fmla="*/ 1058655 w 2582085"/>
                <a:gd name="csY9" fmla="*/ 553998 h 553998"/>
                <a:gd name="csX10" fmla="*/ 542238 w 2582085"/>
                <a:gd name="csY10" fmla="*/ 553998 h 553998"/>
                <a:gd name="csX11" fmla="*/ 0 w 2582085"/>
                <a:gd name="csY11" fmla="*/ 553998 h 553998"/>
                <a:gd name="csX12" fmla="*/ 0 w 2582085"/>
                <a:gd name="csY12" fmla="*/ 0 h 55399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2582085" h="553998" extrusionOk="0">
                  <a:moveTo>
                    <a:pt x="0" y="0"/>
                  </a:moveTo>
                  <a:cubicBezTo>
                    <a:pt x="203600" y="-42267"/>
                    <a:pt x="349409" y="52523"/>
                    <a:pt x="490596" y="0"/>
                  </a:cubicBezTo>
                  <a:cubicBezTo>
                    <a:pt x="631783" y="-52523"/>
                    <a:pt x="777242" y="7367"/>
                    <a:pt x="929551" y="0"/>
                  </a:cubicBezTo>
                  <a:cubicBezTo>
                    <a:pt x="1081861" y="-7367"/>
                    <a:pt x="1230911" y="41312"/>
                    <a:pt x="1497609" y="0"/>
                  </a:cubicBezTo>
                  <a:cubicBezTo>
                    <a:pt x="1764307" y="-41312"/>
                    <a:pt x="1834139" y="34068"/>
                    <a:pt x="1988205" y="0"/>
                  </a:cubicBezTo>
                  <a:cubicBezTo>
                    <a:pt x="2142271" y="-34068"/>
                    <a:pt x="2420885" y="63126"/>
                    <a:pt x="2582085" y="0"/>
                  </a:cubicBezTo>
                  <a:cubicBezTo>
                    <a:pt x="2596085" y="238920"/>
                    <a:pt x="2538387" y="378859"/>
                    <a:pt x="2582085" y="553998"/>
                  </a:cubicBezTo>
                  <a:cubicBezTo>
                    <a:pt x="2477145" y="564119"/>
                    <a:pt x="2227909" y="535526"/>
                    <a:pt x="2065668" y="553998"/>
                  </a:cubicBezTo>
                  <a:cubicBezTo>
                    <a:pt x="1903427" y="572470"/>
                    <a:pt x="1756165" y="489473"/>
                    <a:pt x="1497609" y="553998"/>
                  </a:cubicBezTo>
                  <a:cubicBezTo>
                    <a:pt x="1239053" y="618523"/>
                    <a:pt x="1150930" y="535249"/>
                    <a:pt x="1058655" y="553998"/>
                  </a:cubicBezTo>
                  <a:cubicBezTo>
                    <a:pt x="966380" y="572747"/>
                    <a:pt x="742023" y="505570"/>
                    <a:pt x="542238" y="553998"/>
                  </a:cubicBezTo>
                  <a:cubicBezTo>
                    <a:pt x="342453" y="602426"/>
                    <a:pt x="250031" y="528628"/>
                    <a:pt x="0" y="553998"/>
                  </a:cubicBezTo>
                  <a:cubicBezTo>
                    <a:pt x="-36656" y="354680"/>
                    <a:pt x="58959" y="262861"/>
                    <a:pt x="0" y="0"/>
                  </a:cubicBezTo>
                  <a:close/>
                </a:path>
              </a:pathLst>
            </a:custGeom>
            <a:noFill/>
            <a:ln w="254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CH" b="1" dirty="0"/>
                <a:t> 3 beamlines move to </a:t>
              </a:r>
              <a:r>
                <a:rPr lang="en-CH" b="1"/>
                <a:t>another sector</a:t>
              </a:r>
              <a:endParaRPr lang="en-CH" b="1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AE95042-4EDC-45EA-E90D-44CBDC4DE1C9}"/>
                </a:ext>
              </a:extLst>
            </p:cNvPr>
            <p:cNvSpPr txBox="1"/>
            <p:nvPr/>
          </p:nvSpPr>
          <p:spPr>
            <a:xfrm>
              <a:off x="8794284" y="4108836"/>
              <a:ext cx="2232788" cy="30008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1950" b="1" dirty="0"/>
                <a:t>M</a:t>
              </a:r>
              <a:r>
                <a:rPr lang="en-CH" sz="1950" b="1" dirty="0"/>
                <a:t>ore numbers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F329844-4306-AF22-9791-E7D4851637E6}"/>
              </a:ext>
            </a:extLst>
          </p:cNvPr>
          <p:cNvGrpSpPr/>
          <p:nvPr/>
        </p:nvGrpSpPr>
        <p:grpSpPr>
          <a:xfrm>
            <a:off x="1327854" y="5010673"/>
            <a:ext cx="2279180" cy="1391136"/>
            <a:chOff x="1327854" y="5010673"/>
            <a:chExt cx="2279180" cy="139113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5719D44-BAB1-B6F0-D4C1-A09F9B84CD87}"/>
                </a:ext>
              </a:extLst>
            </p:cNvPr>
            <p:cNvSpPr txBox="1"/>
            <p:nvPr/>
          </p:nvSpPr>
          <p:spPr>
            <a:xfrm>
              <a:off x="1327854" y="5385582"/>
              <a:ext cx="1890210" cy="276999"/>
            </a:xfrm>
            <a:custGeom>
              <a:avLst/>
              <a:gdLst>
                <a:gd name="csX0" fmla="*/ 0 w 1890210"/>
                <a:gd name="csY0" fmla="*/ 0 h 276999"/>
                <a:gd name="csX1" fmla="*/ 453650 w 1890210"/>
                <a:gd name="csY1" fmla="*/ 0 h 276999"/>
                <a:gd name="csX2" fmla="*/ 869497 w 1890210"/>
                <a:gd name="csY2" fmla="*/ 0 h 276999"/>
                <a:gd name="csX3" fmla="*/ 1379853 w 1890210"/>
                <a:gd name="csY3" fmla="*/ 0 h 276999"/>
                <a:gd name="csX4" fmla="*/ 1890210 w 1890210"/>
                <a:gd name="csY4" fmla="*/ 0 h 276999"/>
                <a:gd name="csX5" fmla="*/ 1890210 w 1890210"/>
                <a:gd name="csY5" fmla="*/ 276999 h 276999"/>
                <a:gd name="csX6" fmla="*/ 1455462 w 1890210"/>
                <a:gd name="csY6" fmla="*/ 276999 h 276999"/>
                <a:gd name="csX7" fmla="*/ 1020713 w 1890210"/>
                <a:gd name="csY7" fmla="*/ 276999 h 276999"/>
                <a:gd name="csX8" fmla="*/ 510357 w 1890210"/>
                <a:gd name="csY8" fmla="*/ 276999 h 276999"/>
                <a:gd name="csX9" fmla="*/ 0 w 1890210"/>
                <a:gd name="csY9" fmla="*/ 276999 h 276999"/>
                <a:gd name="csX10" fmla="*/ 0 w 1890210"/>
                <a:gd name="csY10" fmla="*/ 0 h 27699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890210" h="276999" extrusionOk="0">
                  <a:moveTo>
                    <a:pt x="0" y="0"/>
                  </a:moveTo>
                  <a:cubicBezTo>
                    <a:pt x="111247" y="-47959"/>
                    <a:pt x="255301" y="10325"/>
                    <a:pt x="453650" y="0"/>
                  </a:cubicBezTo>
                  <a:cubicBezTo>
                    <a:pt x="651999" y="-10325"/>
                    <a:pt x="683516" y="43044"/>
                    <a:pt x="869497" y="0"/>
                  </a:cubicBezTo>
                  <a:cubicBezTo>
                    <a:pt x="1055478" y="-43044"/>
                    <a:pt x="1221398" y="31481"/>
                    <a:pt x="1379853" y="0"/>
                  </a:cubicBezTo>
                  <a:cubicBezTo>
                    <a:pt x="1538308" y="-31481"/>
                    <a:pt x="1776487" y="33559"/>
                    <a:pt x="1890210" y="0"/>
                  </a:cubicBezTo>
                  <a:cubicBezTo>
                    <a:pt x="1922089" y="125317"/>
                    <a:pt x="1875130" y="162129"/>
                    <a:pt x="1890210" y="276999"/>
                  </a:cubicBezTo>
                  <a:cubicBezTo>
                    <a:pt x="1676338" y="282037"/>
                    <a:pt x="1629657" y="253961"/>
                    <a:pt x="1455462" y="276999"/>
                  </a:cubicBezTo>
                  <a:cubicBezTo>
                    <a:pt x="1281267" y="300037"/>
                    <a:pt x="1131181" y="262968"/>
                    <a:pt x="1020713" y="276999"/>
                  </a:cubicBezTo>
                  <a:cubicBezTo>
                    <a:pt x="910245" y="291030"/>
                    <a:pt x="707963" y="217920"/>
                    <a:pt x="510357" y="276999"/>
                  </a:cubicBezTo>
                  <a:cubicBezTo>
                    <a:pt x="312751" y="336078"/>
                    <a:pt x="226387" y="234017"/>
                    <a:pt x="0" y="276999"/>
                  </a:cubicBezTo>
                  <a:cubicBezTo>
                    <a:pt x="-29239" y="160037"/>
                    <a:pt x="32309" y="78132"/>
                    <a:pt x="0" y="0"/>
                  </a:cubicBezTo>
                  <a:close/>
                </a:path>
              </a:pathLst>
            </a:custGeom>
            <a:noFill/>
            <a:ln w="254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CH" b="1"/>
                <a:t> </a:t>
              </a:r>
              <a:r>
                <a:rPr lang="en-US" b="1" dirty="0"/>
                <a:t>10</a:t>
              </a:r>
              <a:r>
                <a:rPr lang="en-CH" b="1"/>
                <a:t> </a:t>
              </a:r>
              <a:r>
                <a:rPr lang="en-CH" b="1" dirty="0"/>
                <a:t>BL – 1st light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0CAD4B7-0798-CBA4-6C2A-DE79C5E2C329}"/>
                </a:ext>
              </a:extLst>
            </p:cNvPr>
            <p:cNvSpPr txBox="1"/>
            <p:nvPr/>
          </p:nvSpPr>
          <p:spPr>
            <a:xfrm>
              <a:off x="1759902" y="5909366"/>
              <a:ext cx="1847132" cy="492443"/>
            </a:xfrm>
            <a:custGeom>
              <a:avLst/>
              <a:gdLst>
                <a:gd name="csX0" fmla="*/ 0 w 1847132"/>
                <a:gd name="csY0" fmla="*/ 0 h 492443"/>
                <a:gd name="csX1" fmla="*/ 443312 w 1847132"/>
                <a:gd name="csY1" fmla="*/ 0 h 492443"/>
                <a:gd name="csX2" fmla="*/ 849681 w 1847132"/>
                <a:gd name="csY2" fmla="*/ 0 h 492443"/>
                <a:gd name="csX3" fmla="*/ 1348406 w 1847132"/>
                <a:gd name="csY3" fmla="*/ 0 h 492443"/>
                <a:gd name="csX4" fmla="*/ 1847132 w 1847132"/>
                <a:gd name="csY4" fmla="*/ 0 h 492443"/>
                <a:gd name="csX5" fmla="*/ 1847132 w 1847132"/>
                <a:gd name="csY5" fmla="*/ 492443 h 492443"/>
                <a:gd name="csX6" fmla="*/ 1422292 w 1847132"/>
                <a:gd name="csY6" fmla="*/ 492443 h 492443"/>
                <a:gd name="csX7" fmla="*/ 997451 w 1847132"/>
                <a:gd name="csY7" fmla="*/ 492443 h 492443"/>
                <a:gd name="csX8" fmla="*/ 498726 w 1847132"/>
                <a:gd name="csY8" fmla="*/ 492443 h 492443"/>
                <a:gd name="csX9" fmla="*/ 0 w 1847132"/>
                <a:gd name="csY9" fmla="*/ 492443 h 492443"/>
                <a:gd name="csX10" fmla="*/ 0 w 1847132"/>
                <a:gd name="csY10" fmla="*/ 0 h 49244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847132" h="492443" extrusionOk="0">
                  <a:moveTo>
                    <a:pt x="0" y="0"/>
                  </a:moveTo>
                  <a:cubicBezTo>
                    <a:pt x="214965" y="-19645"/>
                    <a:pt x="289375" y="32642"/>
                    <a:pt x="443312" y="0"/>
                  </a:cubicBezTo>
                  <a:cubicBezTo>
                    <a:pt x="597249" y="-32642"/>
                    <a:pt x="718356" y="6547"/>
                    <a:pt x="849681" y="0"/>
                  </a:cubicBezTo>
                  <a:cubicBezTo>
                    <a:pt x="981006" y="-6547"/>
                    <a:pt x="1217189" y="19652"/>
                    <a:pt x="1348406" y="0"/>
                  </a:cubicBezTo>
                  <a:cubicBezTo>
                    <a:pt x="1479624" y="-19652"/>
                    <a:pt x="1688384" y="37026"/>
                    <a:pt x="1847132" y="0"/>
                  </a:cubicBezTo>
                  <a:cubicBezTo>
                    <a:pt x="1899272" y="191558"/>
                    <a:pt x="1819519" y="385683"/>
                    <a:pt x="1847132" y="492443"/>
                  </a:cubicBezTo>
                  <a:cubicBezTo>
                    <a:pt x="1655370" y="525541"/>
                    <a:pt x="1630734" y="446335"/>
                    <a:pt x="1422292" y="492443"/>
                  </a:cubicBezTo>
                  <a:cubicBezTo>
                    <a:pt x="1213850" y="538551"/>
                    <a:pt x="1148004" y="471420"/>
                    <a:pt x="997451" y="492443"/>
                  </a:cubicBezTo>
                  <a:cubicBezTo>
                    <a:pt x="846898" y="513466"/>
                    <a:pt x="630863" y="434177"/>
                    <a:pt x="498726" y="492443"/>
                  </a:cubicBezTo>
                  <a:cubicBezTo>
                    <a:pt x="366590" y="550709"/>
                    <a:pt x="184307" y="458892"/>
                    <a:pt x="0" y="492443"/>
                  </a:cubicBezTo>
                  <a:cubicBezTo>
                    <a:pt x="-31242" y="254502"/>
                    <a:pt x="50394" y="198349"/>
                    <a:pt x="0" y="0"/>
                  </a:cubicBezTo>
                  <a:close/>
                </a:path>
              </a:pathLst>
            </a:custGeom>
            <a:noFill/>
            <a:ln w="254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600" b="1" dirty="0"/>
                <a:t>8 </a:t>
              </a:r>
              <a:r>
                <a:rPr lang="en-CH" sz="1600" b="1"/>
                <a:t>BL </a:t>
              </a:r>
              <a:r>
                <a:rPr lang="en-CH" sz="1600" b="1" dirty="0"/>
                <a:t>– ready for experiments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C8E627D-238C-EFBC-24CC-DB4DA8AE9045}"/>
                </a:ext>
              </a:extLst>
            </p:cNvPr>
            <p:cNvSpPr txBox="1"/>
            <p:nvPr/>
          </p:nvSpPr>
          <p:spPr>
            <a:xfrm>
              <a:off x="1381861" y="5010673"/>
              <a:ext cx="1999487" cy="3000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CH" sz="1950" b="1"/>
                <a:t>Phase 1 (2025)</a:t>
              </a:r>
              <a:endParaRPr lang="en-CH" sz="1950" b="1" dirty="0"/>
            </a:p>
          </p:txBody>
        </p:sp>
        <p:cxnSp>
          <p:nvCxnSpPr>
            <p:cNvPr id="17" name="Elbow Connector 16">
              <a:extLst>
                <a:ext uri="{FF2B5EF4-FFF2-40B4-BE49-F238E27FC236}">
                  <a16:creationId xmlns:a16="http://schemas.microsoft.com/office/drawing/2014/main" id="{816F9CEB-C4D5-0AF7-399F-6627920688A3}"/>
                </a:ext>
              </a:extLst>
            </p:cNvPr>
            <p:cNvCxnSpPr>
              <a:cxnSpLocks/>
              <a:endCxn id="7" idx="1"/>
            </p:cNvCxnSpPr>
            <p:nvPr/>
          </p:nvCxnSpPr>
          <p:spPr>
            <a:xfrm rot="16200000" flipH="1">
              <a:off x="1324377" y="5720060"/>
              <a:ext cx="493011" cy="378042"/>
            </a:xfrm>
            <a:prstGeom prst="bentConnector2">
              <a:avLst/>
            </a:prstGeom>
            <a:ln w="254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C9A5114-D350-AC60-0EA0-0A47D4020EF8}"/>
              </a:ext>
            </a:extLst>
          </p:cNvPr>
          <p:cNvGrpSpPr/>
          <p:nvPr/>
        </p:nvGrpSpPr>
        <p:grpSpPr>
          <a:xfrm>
            <a:off x="686729" y="3617236"/>
            <a:ext cx="2416582" cy="618722"/>
            <a:chOff x="686729" y="3617236"/>
            <a:chExt cx="2416582" cy="61872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FC4FD37-9A00-1586-F3D2-4A486DAF2D34}"/>
                </a:ext>
              </a:extLst>
            </p:cNvPr>
            <p:cNvSpPr txBox="1"/>
            <p:nvPr/>
          </p:nvSpPr>
          <p:spPr>
            <a:xfrm>
              <a:off x="686729" y="3617236"/>
              <a:ext cx="2416582" cy="300082"/>
            </a:xfrm>
            <a:custGeom>
              <a:avLst/>
              <a:gdLst>
                <a:gd name="csX0" fmla="*/ 0 w 2416582"/>
                <a:gd name="csY0" fmla="*/ 0 h 300082"/>
                <a:gd name="csX1" fmla="*/ 459151 w 2416582"/>
                <a:gd name="csY1" fmla="*/ 0 h 300082"/>
                <a:gd name="csX2" fmla="*/ 869970 w 2416582"/>
                <a:gd name="csY2" fmla="*/ 0 h 300082"/>
                <a:gd name="csX3" fmla="*/ 1401618 w 2416582"/>
                <a:gd name="csY3" fmla="*/ 0 h 300082"/>
                <a:gd name="csX4" fmla="*/ 1860768 w 2416582"/>
                <a:gd name="csY4" fmla="*/ 0 h 300082"/>
                <a:gd name="csX5" fmla="*/ 2416582 w 2416582"/>
                <a:gd name="csY5" fmla="*/ 0 h 300082"/>
                <a:gd name="csX6" fmla="*/ 2416582 w 2416582"/>
                <a:gd name="csY6" fmla="*/ 300082 h 300082"/>
                <a:gd name="csX7" fmla="*/ 1933266 w 2416582"/>
                <a:gd name="csY7" fmla="*/ 300082 h 300082"/>
                <a:gd name="csX8" fmla="*/ 1401618 w 2416582"/>
                <a:gd name="csY8" fmla="*/ 300082 h 300082"/>
                <a:gd name="csX9" fmla="*/ 990799 w 2416582"/>
                <a:gd name="csY9" fmla="*/ 300082 h 300082"/>
                <a:gd name="csX10" fmla="*/ 507482 w 2416582"/>
                <a:gd name="csY10" fmla="*/ 300082 h 300082"/>
                <a:gd name="csX11" fmla="*/ 0 w 2416582"/>
                <a:gd name="csY11" fmla="*/ 300082 h 300082"/>
                <a:gd name="csX12" fmla="*/ 0 w 2416582"/>
                <a:gd name="csY12" fmla="*/ 0 h 30008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2416582" h="300082" extrusionOk="0">
                  <a:moveTo>
                    <a:pt x="0" y="0"/>
                  </a:moveTo>
                  <a:cubicBezTo>
                    <a:pt x="134490" y="-19452"/>
                    <a:pt x="332055" y="14303"/>
                    <a:pt x="459151" y="0"/>
                  </a:cubicBezTo>
                  <a:cubicBezTo>
                    <a:pt x="586247" y="-14303"/>
                    <a:pt x="688058" y="30040"/>
                    <a:pt x="869970" y="0"/>
                  </a:cubicBezTo>
                  <a:cubicBezTo>
                    <a:pt x="1051882" y="-30040"/>
                    <a:pt x="1173840" y="26420"/>
                    <a:pt x="1401618" y="0"/>
                  </a:cubicBezTo>
                  <a:cubicBezTo>
                    <a:pt x="1629396" y="-26420"/>
                    <a:pt x="1725382" y="801"/>
                    <a:pt x="1860768" y="0"/>
                  </a:cubicBezTo>
                  <a:cubicBezTo>
                    <a:pt x="1996154" y="-801"/>
                    <a:pt x="2201845" y="51376"/>
                    <a:pt x="2416582" y="0"/>
                  </a:cubicBezTo>
                  <a:cubicBezTo>
                    <a:pt x="2425373" y="118639"/>
                    <a:pt x="2396490" y="220080"/>
                    <a:pt x="2416582" y="300082"/>
                  </a:cubicBezTo>
                  <a:cubicBezTo>
                    <a:pt x="2206682" y="340861"/>
                    <a:pt x="2160614" y="294314"/>
                    <a:pt x="1933266" y="300082"/>
                  </a:cubicBezTo>
                  <a:cubicBezTo>
                    <a:pt x="1705918" y="305850"/>
                    <a:pt x="1664484" y="276139"/>
                    <a:pt x="1401618" y="300082"/>
                  </a:cubicBezTo>
                  <a:cubicBezTo>
                    <a:pt x="1138752" y="324025"/>
                    <a:pt x="1075946" y="260323"/>
                    <a:pt x="990799" y="300082"/>
                  </a:cubicBezTo>
                  <a:cubicBezTo>
                    <a:pt x="905652" y="339841"/>
                    <a:pt x="745404" y="242245"/>
                    <a:pt x="507482" y="300082"/>
                  </a:cubicBezTo>
                  <a:cubicBezTo>
                    <a:pt x="269560" y="357919"/>
                    <a:pt x="185998" y="247078"/>
                    <a:pt x="0" y="300082"/>
                  </a:cubicBezTo>
                  <a:cubicBezTo>
                    <a:pt x="-12224" y="172510"/>
                    <a:pt x="18723" y="66803"/>
                    <a:pt x="0" y="0"/>
                  </a:cubicBezTo>
                  <a:close/>
                </a:path>
              </a:pathLst>
            </a:custGeom>
            <a:noFill/>
            <a:ln w="190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lIns="182880" tIns="0" rIns="182880" bIns="0" rtlCol="0">
              <a:spAutoFit/>
            </a:bodyPr>
            <a:lstStyle/>
            <a:p>
              <a:pPr algn="l"/>
              <a:r>
                <a:rPr lang="en-US" sz="1950" b="1" dirty="0">
                  <a:latin typeface="Aptos" panose="020B0004020202020204" pitchFamily="34" charset="0"/>
                  <a:sym typeface="Wingdings" pitchFamily="2" charset="2"/>
                </a:rPr>
                <a:t>Dark Time </a:t>
              </a:r>
              <a:r>
                <a:rPr lang="en-CH" sz="1950" b="1">
                  <a:latin typeface="Aptos" panose="020B0004020202020204" pitchFamily="34" charset="0"/>
                </a:rPr>
                <a:t>(202</a:t>
              </a:r>
              <a:r>
                <a:rPr lang="en-US" sz="1950" b="1" dirty="0">
                  <a:latin typeface="Aptos" panose="020B0004020202020204" pitchFamily="34" charset="0"/>
                </a:rPr>
                <a:t>4</a:t>
              </a:r>
              <a:r>
                <a:rPr lang="en-CH" sz="1950" b="1">
                  <a:latin typeface="Aptos" panose="020B0004020202020204" pitchFamily="34" charset="0"/>
                </a:rPr>
                <a:t>)</a:t>
              </a:r>
              <a:endParaRPr lang="en-US" sz="1950" b="1" dirty="0">
                <a:latin typeface="Aptos" panose="020B00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B79FF82-D28A-C37D-BD62-FA00A4B938BC}"/>
                </a:ext>
              </a:extLst>
            </p:cNvPr>
            <p:cNvSpPr txBox="1"/>
            <p:nvPr/>
          </p:nvSpPr>
          <p:spPr>
            <a:xfrm>
              <a:off x="939019" y="3958959"/>
              <a:ext cx="1890210" cy="276999"/>
            </a:xfrm>
            <a:custGeom>
              <a:avLst/>
              <a:gdLst>
                <a:gd name="csX0" fmla="*/ 0 w 1890210"/>
                <a:gd name="csY0" fmla="*/ 0 h 276999"/>
                <a:gd name="csX1" fmla="*/ 453650 w 1890210"/>
                <a:gd name="csY1" fmla="*/ 0 h 276999"/>
                <a:gd name="csX2" fmla="*/ 869497 w 1890210"/>
                <a:gd name="csY2" fmla="*/ 0 h 276999"/>
                <a:gd name="csX3" fmla="*/ 1379853 w 1890210"/>
                <a:gd name="csY3" fmla="*/ 0 h 276999"/>
                <a:gd name="csX4" fmla="*/ 1890210 w 1890210"/>
                <a:gd name="csY4" fmla="*/ 0 h 276999"/>
                <a:gd name="csX5" fmla="*/ 1890210 w 1890210"/>
                <a:gd name="csY5" fmla="*/ 276999 h 276999"/>
                <a:gd name="csX6" fmla="*/ 1455462 w 1890210"/>
                <a:gd name="csY6" fmla="*/ 276999 h 276999"/>
                <a:gd name="csX7" fmla="*/ 1020713 w 1890210"/>
                <a:gd name="csY7" fmla="*/ 276999 h 276999"/>
                <a:gd name="csX8" fmla="*/ 510357 w 1890210"/>
                <a:gd name="csY8" fmla="*/ 276999 h 276999"/>
                <a:gd name="csX9" fmla="*/ 0 w 1890210"/>
                <a:gd name="csY9" fmla="*/ 276999 h 276999"/>
                <a:gd name="csX10" fmla="*/ 0 w 1890210"/>
                <a:gd name="csY10" fmla="*/ 0 h 27699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890210" h="276999" extrusionOk="0">
                  <a:moveTo>
                    <a:pt x="0" y="0"/>
                  </a:moveTo>
                  <a:cubicBezTo>
                    <a:pt x="111247" y="-47959"/>
                    <a:pt x="255301" y="10325"/>
                    <a:pt x="453650" y="0"/>
                  </a:cubicBezTo>
                  <a:cubicBezTo>
                    <a:pt x="651999" y="-10325"/>
                    <a:pt x="683516" y="43044"/>
                    <a:pt x="869497" y="0"/>
                  </a:cubicBezTo>
                  <a:cubicBezTo>
                    <a:pt x="1055478" y="-43044"/>
                    <a:pt x="1221398" y="31481"/>
                    <a:pt x="1379853" y="0"/>
                  </a:cubicBezTo>
                  <a:cubicBezTo>
                    <a:pt x="1538308" y="-31481"/>
                    <a:pt x="1776487" y="33559"/>
                    <a:pt x="1890210" y="0"/>
                  </a:cubicBezTo>
                  <a:cubicBezTo>
                    <a:pt x="1922089" y="125317"/>
                    <a:pt x="1875130" y="162129"/>
                    <a:pt x="1890210" y="276999"/>
                  </a:cubicBezTo>
                  <a:cubicBezTo>
                    <a:pt x="1676338" y="282037"/>
                    <a:pt x="1629657" y="253961"/>
                    <a:pt x="1455462" y="276999"/>
                  </a:cubicBezTo>
                  <a:cubicBezTo>
                    <a:pt x="1281267" y="300037"/>
                    <a:pt x="1131181" y="262968"/>
                    <a:pt x="1020713" y="276999"/>
                  </a:cubicBezTo>
                  <a:cubicBezTo>
                    <a:pt x="910245" y="291030"/>
                    <a:pt x="707963" y="217920"/>
                    <a:pt x="510357" y="276999"/>
                  </a:cubicBezTo>
                  <a:cubicBezTo>
                    <a:pt x="312751" y="336078"/>
                    <a:pt x="226387" y="234017"/>
                    <a:pt x="0" y="276999"/>
                  </a:cubicBezTo>
                  <a:cubicBezTo>
                    <a:pt x="-29239" y="160037"/>
                    <a:pt x="32309" y="78132"/>
                    <a:pt x="0" y="0"/>
                  </a:cubicBezTo>
                  <a:close/>
                </a:path>
              </a:pathLst>
            </a:custGeom>
            <a:noFill/>
            <a:ln w="25400">
              <a:solidFill>
                <a:schemeClr val="accent5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b="1" dirty="0">
                  <a:latin typeface="Aptos" panose="020B0004020202020204" pitchFamily="34" charset="0"/>
                </a:rPr>
                <a:t>SLS </a:t>
              </a:r>
              <a:r>
                <a:rPr lang="en-US" b="1" dirty="0">
                  <a:latin typeface="Aptos" panose="020B0004020202020204" pitchFamily="34" charset="0"/>
                  <a:sym typeface="Wingdings" pitchFamily="2" charset="2"/>
                </a:rPr>
                <a:t></a:t>
              </a:r>
              <a:r>
                <a:rPr lang="en-US" b="1" dirty="0">
                  <a:latin typeface="Aptos" panose="020B0004020202020204" pitchFamily="34" charset="0"/>
                </a:rPr>
                <a:t> SLS-2</a:t>
              </a:r>
              <a:endParaRPr lang="en-CH" b="1" dirty="0">
                <a:latin typeface="Aptos" panose="020B0004020202020204" pitchFamily="34" charset="0"/>
              </a:endParaRPr>
            </a:p>
          </p:txBody>
        </p:sp>
      </p:grp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B769EA51-B6F5-14BF-BAD9-681DBF0AF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6777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A44AB9-A39C-43D8-AB91-29E7F989D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74320"/>
            <a:ext cx="7598664" cy="603504"/>
          </a:xfrm>
        </p:spPr>
        <p:txBody>
          <a:bodyPr>
            <a:normAutofit/>
          </a:bodyPr>
          <a:lstStyle/>
          <a:p>
            <a:r>
              <a:rPr lang="en-GB" sz="3200" b="1" noProof="0" dirty="0">
                <a:latin typeface="Aptos" panose="020B0004020202020204" pitchFamily="34" charset="0"/>
              </a:rPr>
              <a:t>UPGRADE STRATEGY BRIEF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F1E6AD-5F9D-40E2-9400-77D55F7A0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4923" y="1220124"/>
            <a:ext cx="7092924" cy="2518373"/>
          </a:xfrm>
        </p:spPr>
        <p:txBody>
          <a:bodyPr>
            <a:noAutofit/>
          </a:bodyPr>
          <a:lstStyle/>
          <a:p>
            <a:pPr marL="346075" indent="-282575">
              <a:buFont typeface="Courier New" panose="02070309020205020404" pitchFamily="49" charset="0"/>
              <a:buChar char="o"/>
            </a:pPr>
            <a:r>
              <a:rPr lang="en-GB" sz="2200" dirty="0"/>
              <a:t>Migration to EPICS 7 before dark time</a:t>
            </a:r>
          </a:p>
          <a:p>
            <a:pPr marL="346075" indent="-282575">
              <a:buFont typeface="Courier New" panose="02070309020205020404" pitchFamily="49" charset="0"/>
              <a:buChar char="o"/>
            </a:pPr>
            <a:r>
              <a:rPr lang="en-GB" sz="2200" dirty="0"/>
              <a:t>S7PLC replaced by OPC UA</a:t>
            </a:r>
          </a:p>
          <a:p>
            <a:pPr marL="346075" indent="-282575">
              <a:buFont typeface="Courier New" panose="02070309020205020404" pitchFamily="49" charset="0"/>
              <a:buChar char="o"/>
            </a:pPr>
            <a:r>
              <a:rPr lang="en-GB" sz="2200" dirty="0"/>
              <a:t>Keep </a:t>
            </a:r>
            <a:r>
              <a:rPr lang="en-GB" sz="2200" dirty="0" err="1"/>
              <a:t>caQtDM</a:t>
            </a:r>
            <a:r>
              <a:rPr lang="en-GB" sz="2200" dirty="0"/>
              <a:t> as display manager</a:t>
            </a:r>
          </a:p>
          <a:p>
            <a:pPr marL="346075" indent="-282575">
              <a:buFont typeface="Courier New" panose="02070309020205020404" pitchFamily="49" charset="0"/>
              <a:buChar char="o"/>
            </a:pPr>
            <a:r>
              <a:rPr lang="en-GB" sz="2200" dirty="0"/>
              <a:t>Developed new in-house channel access archiver</a:t>
            </a:r>
          </a:p>
          <a:p>
            <a:pPr marL="346075" indent="-282575">
              <a:buFont typeface="Courier New" panose="02070309020205020404" pitchFamily="49" charset="0"/>
              <a:buChar char="o"/>
            </a:pPr>
            <a:r>
              <a:rPr lang="en-GB" sz="2200" dirty="0"/>
              <a:t>Experiment Orchestration based on </a:t>
            </a:r>
            <a:r>
              <a:rPr lang="en-GB" sz="2200" dirty="0" err="1"/>
              <a:t>Ophyd</a:t>
            </a:r>
            <a:r>
              <a:rPr lang="en-GB" sz="2200" dirty="0"/>
              <a:t>/BlueSky</a:t>
            </a:r>
            <a:endParaRPr lang="en-GB" sz="2200" dirty="0">
              <a:solidFill>
                <a:srgbClr val="002060"/>
              </a:solidFill>
            </a:endParaRPr>
          </a:p>
        </p:txBody>
      </p:sp>
      <p:pic>
        <p:nvPicPr>
          <p:cNvPr id="9" name="Picture Placeholder 8" descr="A diagram of a system&#10;&#10;AI-generated content may be incorrect.">
            <a:extLst>
              <a:ext uri="{FF2B5EF4-FFF2-40B4-BE49-F238E27FC236}">
                <a16:creationId xmlns:a16="http://schemas.microsoft.com/office/drawing/2014/main" id="{913D63FE-65CA-7480-9791-B73412A746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" b="851"/>
          <a:stretch>
            <a:fillRect/>
          </a:stretch>
        </p:blipFill>
        <p:spPr>
          <a:xfrm>
            <a:off x="29001" y="1628800"/>
            <a:ext cx="4668119" cy="4032448"/>
          </a:xfr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E4C65F-4455-8D4C-AF5A-1554C995CBCA}"/>
              </a:ext>
            </a:extLst>
          </p:cNvPr>
          <p:cNvSpPr txBox="1"/>
          <p:nvPr/>
        </p:nvSpPr>
        <p:spPr>
          <a:xfrm>
            <a:off x="6672066" y="6765141"/>
            <a:ext cx="6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CH" sz="2000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5CEEC38-9B21-D83C-A334-2676C5138305}"/>
              </a:ext>
            </a:extLst>
          </p:cNvPr>
          <p:cNvGrpSpPr/>
          <p:nvPr/>
        </p:nvGrpSpPr>
        <p:grpSpPr>
          <a:xfrm>
            <a:off x="4583834" y="4608512"/>
            <a:ext cx="7338612" cy="1772816"/>
            <a:chOff x="4727848" y="692696"/>
            <a:chExt cx="7338612" cy="1772816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BF8E800-0387-D7EA-DFE6-3E91478B3A61}"/>
                </a:ext>
              </a:extLst>
            </p:cNvPr>
            <p:cNvCxnSpPr>
              <a:cxnSpLocks/>
              <a:stCxn id="16" idx="3"/>
              <a:endCxn id="18" idx="1"/>
            </p:cNvCxnSpPr>
            <p:nvPr/>
          </p:nvCxnSpPr>
          <p:spPr>
            <a:xfrm flipV="1">
              <a:off x="9224392" y="1578403"/>
              <a:ext cx="791926" cy="701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0B2454D-A5DF-0212-D649-256E861570AE}"/>
                </a:ext>
              </a:extLst>
            </p:cNvPr>
            <p:cNvGrpSpPr/>
            <p:nvPr/>
          </p:nvGrpSpPr>
          <p:grpSpPr>
            <a:xfrm>
              <a:off x="4727848" y="692696"/>
              <a:ext cx="7338612" cy="1772816"/>
              <a:chOff x="4727848" y="834916"/>
              <a:chExt cx="7338612" cy="1772816"/>
            </a:xfrm>
          </p:grpSpPr>
          <p:pic>
            <p:nvPicPr>
              <p:cNvPr id="8" name="Picture 7" descr="A close up of a machine&#10;&#10;AI-generated content may be incorrect.">
                <a:extLst>
                  <a:ext uri="{FF2B5EF4-FFF2-40B4-BE49-F238E27FC236}">
                    <a16:creationId xmlns:a16="http://schemas.microsoft.com/office/drawing/2014/main" id="{7C9ACEC7-28D9-3A59-25E7-9DEC909FE8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7848" y="834916"/>
                <a:ext cx="1329612" cy="1772816"/>
              </a:xfrm>
              <a:prstGeom prst="rect">
                <a:avLst/>
              </a:prstGeom>
            </p:spPr>
          </p:pic>
          <p:pic>
            <p:nvPicPr>
              <p:cNvPr id="16" name="Picture 15" descr="A close up of a computer&#10;&#10;AI-generated content may be incorrect.">
                <a:extLst>
                  <a:ext uri="{FF2B5EF4-FFF2-40B4-BE49-F238E27FC236}">
                    <a16:creationId xmlns:a16="http://schemas.microsoft.com/office/drawing/2014/main" id="{2D3DAA4E-FDA7-5B55-DEE6-8661552848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6120" y="953222"/>
                <a:ext cx="2048272" cy="1536204"/>
              </a:xfrm>
              <a:prstGeom prst="rect">
                <a:avLst/>
              </a:prstGeom>
            </p:spPr>
          </p:pic>
          <p:pic>
            <p:nvPicPr>
              <p:cNvPr id="18" name="Picture 17" descr="A close-up of a machine&#10;&#10;AI-generated content may be incorrect.">
                <a:extLst>
                  <a:ext uri="{FF2B5EF4-FFF2-40B4-BE49-F238E27FC236}">
                    <a16:creationId xmlns:a16="http://schemas.microsoft.com/office/drawing/2014/main" id="{6BFA7111-79CC-3FDF-63FF-566604BFA8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6318" y="951819"/>
                <a:ext cx="2050142" cy="1537607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B79113-E167-02BF-1C50-9967EE9D2979}"/>
                  </a:ext>
                </a:extLst>
              </p:cNvPr>
              <p:cNvSpPr txBox="1"/>
              <p:nvPr/>
            </p:nvSpPr>
            <p:spPr>
              <a:xfrm>
                <a:off x="9296400" y="1484786"/>
                <a:ext cx="68803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CH" sz="1600" b="1" dirty="0">
                    <a:solidFill>
                      <a:schemeClr val="accent2">
                        <a:lumMod val="50000"/>
                      </a:schemeClr>
                    </a:solidFill>
                  </a:rPr>
                  <a:t>ECAT</a:t>
                </a:r>
              </a:p>
            </p:txBody>
          </p:sp>
          <p:sp>
            <p:nvSpPr>
              <p:cNvPr id="26" name="Right Arrow 25">
                <a:extLst>
                  <a:ext uri="{FF2B5EF4-FFF2-40B4-BE49-F238E27FC236}">
                    <a16:creationId xmlns:a16="http://schemas.microsoft.com/office/drawing/2014/main" id="{4A2D5542-D2A8-D980-F4C9-A2F5DF08769B}"/>
                  </a:ext>
                </a:extLst>
              </p:cNvPr>
              <p:cNvSpPr/>
              <p:nvPr/>
            </p:nvSpPr>
            <p:spPr>
              <a:xfrm>
                <a:off x="6312024" y="1612699"/>
                <a:ext cx="648072" cy="268218"/>
              </a:xfrm>
              <a:prstGeom prst="rightArrow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sz="2000" dirty="0" err="1"/>
              </a:p>
            </p:txBody>
          </p:sp>
        </p:grp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49EFE8CD-BBF6-5968-269E-D41935ED8606}"/>
              </a:ext>
            </a:extLst>
          </p:cNvPr>
          <p:cNvSpPr/>
          <p:nvPr/>
        </p:nvSpPr>
        <p:spPr>
          <a:xfrm>
            <a:off x="1822999" y="1591856"/>
            <a:ext cx="1080120" cy="1080120"/>
          </a:xfrm>
          <a:prstGeom prst="ellipse">
            <a:avLst/>
          </a:prstGeom>
          <a:noFill/>
          <a:ln w="539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000" dirty="0" err="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1D33A33-36CD-FAEF-F5A7-CBE3171AA865}"/>
              </a:ext>
            </a:extLst>
          </p:cNvPr>
          <p:cNvSpPr/>
          <p:nvPr/>
        </p:nvSpPr>
        <p:spPr>
          <a:xfrm>
            <a:off x="3126799" y="2336119"/>
            <a:ext cx="1080120" cy="1080120"/>
          </a:xfrm>
          <a:prstGeom prst="ellipse">
            <a:avLst/>
          </a:prstGeom>
          <a:noFill/>
          <a:ln w="539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000" dirty="0" err="1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AF47905-575B-F1DE-B883-EBC45BE38CF6}"/>
              </a:ext>
            </a:extLst>
          </p:cNvPr>
          <p:cNvGrpSpPr/>
          <p:nvPr/>
        </p:nvGrpSpPr>
        <p:grpSpPr>
          <a:xfrm>
            <a:off x="4663440" y="3742008"/>
            <a:ext cx="7637054" cy="640080"/>
            <a:chOff x="4727847" y="2768168"/>
            <a:chExt cx="7661430" cy="62043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3C0F95B-F080-4840-D394-737CA429B47F}"/>
                </a:ext>
              </a:extLst>
            </p:cNvPr>
            <p:cNvSpPr txBox="1"/>
            <p:nvPr/>
          </p:nvSpPr>
          <p:spPr>
            <a:xfrm>
              <a:off x="4943871" y="2924945"/>
              <a:ext cx="4554006" cy="3281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CH" sz="2200" b="1" dirty="0"/>
                <a:t>Main Challenge: VME (vxWorks 6.9)</a:t>
              </a:r>
            </a:p>
          </p:txBody>
        </p:sp>
        <p:sp>
          <p:nvSpPr>
            <p:cNvPr id="32" name="Right Arrow 31">
              <a:extLst>
                <a:ext uri="{FF2B5EF4-FFF2-40B4-BE49-F238E27FC236}">
                  <a16:creationId xmlns:a16="http://schemas.microsoft.com/office/drawing/2014/main" id="{32C6463D-2D1A-D345-1D3C-034D8429AE1B}"/>
                </a:ext>
              </a:extLst>
            </p:cNvPr>
            <p:cNvSpPr/>
            <p:nvPr/>
          </p:nvSpPr>
          <p:spPr>
            <a:xfrm>
              <a:off x="9497879" y="2963366"/>
              <a:ext cx="737691" cy="269355"/>
            </a:xfrm>
            <a:prstGeom prst="right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9C8D1EA-88B6-3E77-69C1-4ABE5FE62C53}"/>
                </a:ext>
              </a:extLst>
            </p:cNvPr>
            <p:cNvSpPr txBox="1"/>
            <p:nvPr/>
          </p:nvSpPr>
          <p:spPr>
            <a:xfrm>
              <a:off x="10342996" y="2943587"/>
              <a:ext cx="204628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CH" sz="2000" b="1"/>
                <a:t>ECMC</a:t>
              </a:r>
              <a:r>
                <a:rPr lang="en-CH">
                  <a:solidFill>
                    <a:srgbClr val="002060"/>
                  </a:solidFill>
                </a:rPr>
                <a:t> </a:t>
              </a:r>
              <a:endParaRPr lang="en-CH" dirty="0">
                <a:solidFill>
                  <a:srgbClr val="002060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162A28D-8F06-E917-77EB-601E95B3212D}"/>
                </a:ext>
              </a:extLst>
            </p:cNvPr>
            <p:cNvSpPr/>
            <p:nvPr/>
          </p:nvSpPr>
          <p:spPr>
            <a:xfrm>
              <a:off x="4727847" y="2768168"/>
              <a:ext cx="7338547" cy="620436"/>
            </a:xfrm>
            <a:prstGeom prst="rect">
              <a:avLst/>
            </a:prstGeom>
            <a:noFill/>
            <a:ln w="254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6F2FF929-11CD-9046-E11A-0BCD1814817E}"/>
              </a:ext>
            </a:extLst>
          </p:cNvPr>
          <p:cNvSpPr/>
          <p:nvPr/>
        </p:nvSpPr>
        <p:spPr>
          <a:xfrm>
            <a:off x="4663440" y="1019912"/>
            <a:ext cx="7315200" cy="2518373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000" dirty="0" err="1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3143DF8-A9F7-551E-F469-4C7A0324C0A1}"/>
              </a:ext>
            </a:extLst>
          </p:cNvPr>
          <p:cNvSpPr txBox="1"/>
          <p:nvPr/>
        </p:nvSpPr>
        <p:spPr>
          <a:xfrm>
            <a:off x="6434054" y="4290650"/>
            <a:ext cx="6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CH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595ADB-13BB-CE5A-E7A2-6A6C2F9CB6F9}"/>
              </a:ext>
            </a:extLst>
          </p:cNvPr>
          <p:cNvSpPr txBox="1"/>
          <p:nvPr/>
        </p:nvSpPr>
        <p:spPr>
          <a:xfrm>
            <a:off x="8624334" y="6404574"/>
            <a:ext cx="1740063" cy="307777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CH" sz="2000" b="1" dirty="0"/>
              <a:t>MOTION + I/O</a:t>
            </a:r>
            <a:r>
              <a:rPr lang="en-CH" sz="16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29F0696-483F-31EB-BB88-C4593A0C0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3</a:t>
            </a:fld>
            <a:endParaRPr lang="en-GB" noProof="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7EA4BA-E9AC-2EBF-E593-403B23FE8E6E}"/>
              </a:ext>
            </a:extLst>
          </p:cNvPr>
          <p:cNvSpPr txBox="1"/>
          <p:nvPr/>
        </p:nvSpPr>
        <p:spPr>
          <a:xfrm>
            <a:off x="-90844" y="6122719"/>
            <a:ext cx="5143521" cy="707886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lvl="1"/>
            <a:r>
              <a:rPr lang="en-US" sz="2000" b="1" dirty="0">
                <a:solidFill>
                  <a:srgbClr val="FF0000"/>
                </a:solidFill>
              </a:rPr>
              <a:t>Bonus:</a:t>
            </a:r>
          </a:p>
          <a:p>
            <a:pPr lvl="1"/>
            <a:r>
              <a:rPr lang="en-US" sz="2000" b="1" dirty="0">
                <a:solidFill>
                  <a:srgbClr val="FF0000"/>
                </a:solidFill>
              </a:rPr>
              <a:t>Timing systems by Romain, 14:30 today</a:t>
            </a:r>
          </a:p>
        </p:txBody>
      </p:sp>
    </p:spTree>
    <p:extLst>
      <p:ext uri="{BB962C8B-B14F-4D97-AF65-F5344CB8AC3E}">
        <p14:creationId xmlns:p14="http://schemas.microsoft.com/office/powerpoint/2010/main" val="402882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7" grpId="0" animBg="1"/>
      <p:bldP spid="27" grpId="1" animBg="1"/>
      <p:bldP spid="28" grpId="0" animBg="1"/>
      <p:bldP spid="28" grpId="1" animBg="1"/>
      <p:bldP spid="38" grpId="0" animBg="1"/>
      <p:bldP spid="4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6869701A-681A-91AB-A588-B2F3D4C23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74320"/>
            <a:ext cx="7594984" cy="607833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rgbClr val="262626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PHASE 0 BEAMLINES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31EF5-21BF-1259-7325-E76254FC4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062" y="1369222"/>
            <a:ext cx="1061346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Just 2 beamlines</a:t>
            </a:r>
          </a:p>
          <a:p>
            <a:pPr marL="460375" lvl="1" indent="-230188">
              <a:buFont typeface="Courier New" panose="02070309020205020404" pitchFamily="49" charset="0"/>
              <a:buChar char="o"/>
            </a:pPr>
            <a:r>
              <a:rPr lang="en-US" sz="2200" dirty="0"/>
              <a:t>first light planned before dark time</a:t>
            </a:r>
          </a:p>
          <a:p>
            <a:pPr marL="460375" lvl="1" indent="-230188">
              <a:buFont typeface="Courier New" panose="02070309020205020404" pitchFamily="49" charset="0"/>
              <a:buChar char="o"/>
            </a:pPr>
            <a:r>
              <a:rPr lang="en-US" sz="2200" dirty="0"/>
              <a:t>new control system, procedures, workflows, motion safety, naming conventions, …</a:t>
            </a:r>
          </a:p>
          <a:p>
            <a:pPr marL="460375" lvl="1" indent="-230188">
              <a:buFont typeface="Courier New" panose="02070309020205020404" pitchFamily="49" charset="0"/>
              <a:buChar char="o"/>
            </a:pPr>
            <a:r>
              <a:rPr lang="en-US" sz="2200" dirty="0"/>
              <a:t>develop &amp; test new tech stack – rebuild loss of knowledge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D29DACB9-86B3-A135-FA4E-ABF247937740}"/>
              </a:ext>
            </a:extLst>
          </p:cNvPr>
          <p:cNvGrpSpPr/>
          <p:nvPr/>
        </p:nvGrpSpPr>
        <p:grpSpPr>
          <a:xfrm>
            <a:off x="2067564" y="3532528"/>
            <a:ext cx="5360042" cy="2790997"/>
            <a:chOff x="2067564" y="3532528"/>
            <a:chExt cx="5360042" cy="279099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23A8CED-EF99-2BBD-679A-700631D34511}"/>
                </a:ext>
              </a:extLst>
            </p:cNvPr>
            <p:cNvSpPr txBox="1"/>
            <p:nvPr/>
          </p:nvSpPr>
          <p:spPr>
            <a:xfrm>
              <a:off x="2067564" y="4357231"/>
              <a:ext cx="1550554" cy="82696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accent4">
                  <a:lumMod val="40000"/>
                  <a:lumOff val="60000"/>
                </a:schemeClr>
              </a:solidFill>
            </a:ln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dirty="0"/>
                <a:t>EPICS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D77EB60-7328-9E3F-CAF1-DDB612E1F4F3}"/>
                </a:ext>
              </a:extLst>
            </p:cNvPr>
            <p:cNvSpPr txBox="1"/>
            <p:nvPr/>
          </p:nvSpPr>
          <p:spPr>
            <a:xfrm>
              <a:off x="4059589" y="4205071"/>
              <a:ext cx="336801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basic scan logic</a:t>
              </a:r>
            </a:p>
            <a:p>
              <a:pPr algn="ctr"/>
              <a:r>
                <a:rPr lang="en-US" sz="2200" dirty="0"/>
                <a:t>virtual axes / kinematics</a:t>
              </a:r>
            </a:p>
            <a:p>
              <a:pPr algn="ctr"/>
              <a:r>
                <a:rPr lang="en-US" sz="2200" dirty="0"/>
                <a:t>SNL code</a:t>
              </a:r>
            </a:p>
            <a:p>
              <a:pPr algn="ctr"/>
              <a:r>
                <a:rPr lang="en-US" sz="2200" dirty="0"/>
                <a:t>custom homing routines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E9895CF-5E73-3C4D-284D-CD8213D983DB}"/>
                </a:ext>
              </a:extLst>
            </p:cNvPr>
            <p:cNvSpPr txBox="1"/>
            <p:nvPr/>
          </p:nvSpPr>
          <p:spPr>
            <a:xfrm>
              <a:off x="2067564" y="5703304"/>
              <a:ext cx="1550554" cy="620221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ln w="12700">
              <a:gradFill flip="none" rotWithShape="1">
                <a:gsLst>
                  <a:gs pos="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</a:ln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dirty="0"/>
                <a:t>VME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D89803E-6D31-9DB7-8AC1-B48D2229806A}"/>
                </a:ext>
              </a:extLst>
            </p:cNvPr>
            <p:cNvSpPr txBox="1"/>
            <p:nvPr/>
          </p:nvSpPr>
          <p:spPr>
            <a:xfrm>
              <a:off x="2067564" y="3532528"/>
              <a:ext cx="1550554" cy="310111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5400000" scaled="0"/>
              <a:tileRect/>
            </a:gradFill>
            <a:ln w="12700">
              <a:gradFill flip="none" rotWithShape="1">
                <a:gsLst>
                  <a:gs pos="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</a:ln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dirty="0"/>
                <a:t>UI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C381E4B-B88E-2644-30C7-04371DF72392}"/>
                </a:ext>
              </a:extLst>
            </p:cNvPr>
            <p:cNvSpPr txBox="1"/>
            <p:nvPr/>
          </p:nvSpPr>
          <p:spPr>
            <a:xfrm>
              <a:off x="2067564" y="5289823"/>
              <a:ext cx="1550554" cy="31011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accent4">
                  <a:lumMod val="40000"/>
                  <a:lumOff val="60000"/>
                </a:schemeClr>
              </a:solidFill>
            </a:ln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dirty="0"/>
                <a:t>drivers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B6593C-7485-A445-CD98-38DA4465B046}"/>
                </a:ext>
              </a:extLst>
            </p:cNvPr>
            <p:cNvSpPr txBox="1"/>
            <p:nvPr/>
          </p:nvSpPr>
          <p:spPr>
            <a:xfrm>
              <a:off x="2067564" y="3946009"/>
              <a:ext cx="1550554" cy="31011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accent4">
                  <a:lumMod val="40000"/>
                  <a:lumOff val="60000"/>
                </a:schemeClr>
              </a:solidFill>
            </a:ln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dirty="0"/>
                <a:t>scan tools</a:t>
              </a:r>
            </a:p>
          </p:txBody>
        </p:sp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A0A367E0-937C-2A48-C9CC-6636D18A852D}"/>
                </a:ext>
              </a:extLst>
            </p:cNvPr>
            <p:cNvSpPr/>
            <p:nvPr/>
          </p:nvSpPr>
          <p:spPr>
            <a:xfrm>
              <a:off x="3843342" y="4204878"/>
              <a:ext cx="372613" cy="1385882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575D0CB-D4CA-0196-62A6-72EAFB8AD380}"/>
              </a:ext>
            </a:extLst>
          </p:cNvPr>
          <p:cNvGrpSpPr/>
          <p:nvPr/>
        </p:nvGrpSpPr>
        <p:grpSpPr>
          <a:xfrm>
            <a:off x="6910598" y="3087791"/>
            <a:ext cx="3072861" cy="3235734"/>
            <a:chOff x="6910598" y="3087791"/>
            <a:chExt cx="3072861" cy="323573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28986C-3D5B-49DD-5ECD-11AA7333BD6C}"/>
                </a:ext>
              </a:extLst>
            </p:cNvPr>
            <p:cNvSpPr txBox="1"/>
            <p:nvPr/>
          </p:nvSpPr>
          <p:spPr>
            <a:xfrm>
              <a:off x="8432905" y="4462861"/>
              <a:ext cx="1550554" cy="51685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accent4">
                  <a:lumMod val="40000"/>
                  <a:lumOff val="60000"/>
                </a:schemeClr>
              </a:solidFill>
            </a:ln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dirty="0"/>
                <a:t>EPICS 7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FD32064-9E67-97C7-A2EE-E96870564D80}"/>
                </a:ext>
              </a:extLst>
            </p:cNvPr>
            <p:cNvSpPr txBox="1"/>
            <p:nvPr/>
          </p:nvSpPr>
          <p:spPr>
            <a:xfrm>
              <a:off x="8432905" y="5703304"/>
              <a:ext cx="1550554" cy="620221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ln w="12700">
              <a:gradFill flip="none" rotWithShape="1">
                <a:gsLst>
                  <a:gs pos="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</a:ln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dirty="0" err="1"/>
                <a:t>EtherCAT</a:t>
              </a:r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E074ED-479B-BFFB-515B-232F40740C61}"/>
                </a:ext>
              </a:extLst>
            </p:cNvPr>
            <p:cNvSpPr txBox="1"/>
            <p:nvPr/>
          </p:nvSpPr>
          <p:spPr>
            <a:xfrm>
              <a:off x="8432905" y="5083082"/>
              <a:ext cx="1550554" cy="51685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accent4">
                  <a:lumMod val="40000"/>
                  <a:lumOff val="60000"/>
                </a:schemeClr>
              </a:solidFill>
            </a:ln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dirty="0"/>
                <a:t>ECMC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5DF630E-0999-A8F9-841C-597EC52B1ABD}"/>
                </a:ext>
              </a:extLst>
            </p:cNvPr>
            <p:cNvSpPr txBox="1"/>
            <p:nvPr/>
          </p:nvSpPr>
          <p:spPr>
            <a:xfrm>
              <a:off x="8432905" y="3087791"/>
              <a:ext cx="1550554" cy="310111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5400000" scaled="0"/>
              <a:tileRect/>
            </a:gradFill>
            <a:ln w="12700">
              <a:gradFill flip="none" rotWithShape="1">
                <a:gsLst>
                  <a:gs pos="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</a:ln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dirty="0"/>
                <a:t>UI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91A383F-40BD-9D63-9A1B-047488571E2F}"/>
                </a:ext>
              </a:extLst>
            </p:cNvPr>
            <p:cNvSpPr txBox="1"/>
            <p:nvPr/>
          </p:nvSpPr>
          <p:spPr>
            <a:xfrm>
              <a:off x="8432905" y="3501273"/>
              <a:ext cx="1550554" cy="85821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accent4">
                  <a:lumMod val="40000"/>
                  <a:lumOff val="60000"/>
                </a:schemeClr>
              </a:solidFill>
            </a:ln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dirty="0"/>
                <a:t>scan tools</a:t>
              </a:r>
            </a:p>
            <a:p>
              <a:pPr algn="ctr"/>
              <a:r>
                <a:rPr lang="en-US" dirty="0" err="1"/>
                <a:t>ophyd</a:t>
              </a:r>
              <a:endParaRPr lang="en-US" dirty="0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CC233CFD-BEAC-ED2C-9C66-3FA7955E2C43}"/>
                </a:ext>
              </a:extLst>
            </p:cNvPr>
            <p:cNvCxnSpPr>
              <a:cxnSpLocks/>
            </p:cNvCxnSpPr>
            <p:nvPr/>
          </p:nvCxnSpPr>
          <p:spPr>
            <a:xfrm>
              <a:off x="6910598" y="5097703"/>
              <a:ext cx="1238082" cy="19950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D20270D-6F82-BF53-0F99-D03171EF1831}"/>
                </a:ext>
              </a:extLst>
            </p:cNvPr>
            <p:cNvCxnSpPr>
              <a:cxnSpLocks/>
            </p:cNvCxnSpPr>
            <p:nvPr/>
          </p:nvCxnSpPr>
          <p:spPr>
            <a:xfrm>
              <a:off x="7271240" y="5411504"/>
              <a:ext cx="87744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B1754942-7F3D-53A4-3AD2-458B280B4AC3}"/>
                </a:ext>
              </a:extLst>
            </p:cNvPr>
            <p:cNvCxnSpPr>
              <a:cxnSpLocks/>
            </p:cNvCxnSpPr>
            <p:nvPr/>
          </p:nvCxnSpPr>
          <p:spPr>
            <a:xfrm>
              <a:off x="7271240" y="4777947"/>
              <a:ext cx="877440" cy="40177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8EB8A18B-198C-9509-CF1F-8692785A3D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43932" y="4204878"/>
              <a:ext cx="877440" cy="21412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Slide Number Placeholder 77">
            <a:extLst>
              <a:ext uri="{FF2B5EF4-FFF2-40B4-BE49-F238E27FC236}">
                <a16:creationId xmlns:a16="http://schemas.microsoft.com/office/drawing/2014/main" id="{D680EB0E-19B5-903F-C5A9-C1BBB6A65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C2A7-4ACB-F449-9F87-133AD74C53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4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DA20C-02EC-7A59-0AB4-CED67179C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6421D82-229F-787D-8D01-2789E0A17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1280160"/>
            <a:ext cx="8292706" cy="5194781"/>
          </a:xfrm>
        </p:spPr>
        <p:txBody>
          <a:bodyPr vert="horz" wrap="square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GB" sz="2400" b="1" dirty="0"/>
              <a:t>ECMC is a mature system with major features available</a:t>
            </a:r>
          </a:p>
          <a:p>
            <a:pPr marL="409575" lvl="1" indent="-230188">
              <a:buFont typeface="Courier New" panose="02070309020205020404" pitchFamily="49" charset="0"/>
              <a:buChar char="o"/>
              <a:tabLst>
                <a:tab pos="401638" algn="l"/>
              </a:tabLst>
            </a:pPr>
            <a:r>
              <a:rPr lang="en-GB" sz="2200" dirty="0"/>
              <a:t>Simulated/virtual axes (kinematics), synchronization, PLC, C</a:t>
            </a:r>
          </a:p>
          <a:p>
            <a:pPr marL="409575" lvl="1" indent="-230188">
              <a:buFont typeface="Courier New" panose="02070309020205020404" pitchFamily="49" charset="0"/>
              <a:buChar char="o"/>
              <a:tabLst>
                <a:tab pos="401638" algn="l"/>
              </a:tabLst>
            </a:pPr>
            <a:r>
              <a:rPr lang="en-GB" sz="2200" dirty="0"/>
              <a:t>Focus now shifts to minor improvements, usability features</a:t>
            </a:r>
          </a:p>
          <a:p>
            <a:pPr marL="409575" lvl="1" indent="-230188">
              <a:buFont typeface="Courier New" panose="02070309020205020404" pitchFamily="49" charset="0"/>
              <a:buChar char="o"/>
              <a:tabLst>
                <a:tab pos="401638" algn="l"/>
              </a:tabLst>
            </a:pPr>
            <a:r>
              <a:rPr lang="en-GB" sz="2200" dirty="0"/>
              <a:t>Standardization of user/engineering panels</a:t>
            </a:r>
          </a:p>
          <a:p>
            <a:pPr marL="409575" lvl="1" indent="-230188">
              <a:buFont typeface="Courier New" panose="02070309020205020404" pitchFamily="49" charset="0"/>
              <a:buChar char="o"/>
              <a:tabLst>
                <a:tab pos="401638" algn="l"/>
              </a:tabLst>
            </a:pPr>
            <a:r>
              <a:rPr lang="en-GB" sz="2200" dirty="0"/>
              <a:t>New features improve </a:t>
            </a:r>
            <a:r>
              <a:rPr lang="en-GB" sz="2200" b="1" dirty="0"/>
              <a:t>commissioning efficiency &amp; diagnostics</a:t>
            </a:r>
          </a:p>
          <a:p>
            <a:pPr marL="409575" lvl="1" indent="-230188">
              <a:buFont typeface="Courier New" panose="02070309020205020404" pitchFamily="49" charset="0"/>
              <a:buChar char="o"/>
              <a:tabLst>
                <a:tab pos="401638" algn="l"/>
              </a:tabLst>
            </a:pPr>
            <a:endParaRPr lang="en-GB" dirty="0"/>
          </a:p>
          <a:p>
            <a:pPr marL="0" indent="0">
              <a:buNone/>
            </a:pPr>
            <a:r>
              <a:rPr lang="en-GB" sz="2400" b="1" dirty="0"/>
              <a:t>Close communication and short feedback loops with the users is critical</a:t>
            </a:r>
          </a:p>
          <a:p>
            <a:pPr marL="409575" lvl="1" indent="-230188">
              <a:buFont typeface="Courier New" panose="02070309020205020404" pitchFamily="49" charset="0"/>
              <a:buChar char="o"/>
              <a:tabLst>
                <a:tab pos="401638" algn="l"/>
              </a:tabLst>
            </a:pPr>
            <a:r>
              <a:rPr lang="en-GB" sz="2200" dirty="0"/>
              <a:t>Missing capabilities, unknown features</a:t>
            </a:r>
          </a:p>
          <a:p>
            <a:pPr marL="409575" lvl="1" indent="-230188">
              <a:buFont typeface="Courier New" panose="02070309020205020404" pitchFamily="49" charset="0"/>
              <a:buChar char="o"/>
              <a:tabLst>
                <a:tab pos="401638" algn="l"/>
              </a:tabLst>
            </a:pPr>
            <a:r>
              <a:rPr lang="en-GB" sz="2200" dirty="0"/>
              <a:t>Stuff that doesn’t work as expected</a:t>
            </a:r>
          </a:p>
          <a:p>
            <a:pPr lvl="1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2400" b="1" dirty="0"/>
              <a:t>Knowledge transfer - Trainings &amp; Documentation</a:t>
            </a:r>
          </a:p>
          <a:p>
            <a:pPr marL="246063" indent="0">
              <a:buNone/>
              <a:tabLst>
                <a:tab pos="401638" algn="l"/>
              </a:tabLst>
            </a:pPr>
            <a:r>
              <a:rPr lang="en-US" sz="2400" dirty="0" err="1">
                <a:solidFill>
                  <a:srgbClr val="FF0000"/>
                </a:solidFill>
              </a:rPr>
              <a:t>EtherCAT</a:t>
            </a:r>
            <a:r>
              <a:rPr lang="en-US" sz="2400" dirty="0">
                <a:solidFill>
                  <a:srgbClr val="FF0000"/>
                </a:solidFill>
              </a:rPr>
              <a:t> workshop Thursday</a:t>
            </a:r>
          </a:p>
        </p:txBody>
      </p:sp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FD08A55-F997-F28A-8212-C448E8853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1883" y="1000335"/>
            <a:ext cx="1350810" cy="2167388"/>
          </a:xfrm>
          <a:prstGeom prst="rect">
            <a:avLst/>
          </a:prstGeom>
        </p:spPr>
      </p:pic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C2079E1-8891-6F3B-8FC8-4B146C566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5923" y="1761364"/>
            <a:ext cx="863451" cy="939740"/>
          </a:xfrm>
          <a:prstGeom prst="rect">
            <a:avLst/>
          </a:prstGeom>
        </p:spPr>
      </p:pic>
      <p:pic>
        <p:nvPicPr>
          <p:cNvPr id="12" name="Picture 11" descr="A group of people sitting in chairs in a room&#10;&#10;AI-generated content may be incorrect.">
            <a:extLst>
              <a:ext uri="{FF2B5EF4-FFF2-40B4-BE49-F238E27FC236}">
                <a16:creationId xmlns:a16="http://schemas.microsoft.com/office/drawing/2014/main" id="{4A06979B-5CCB-4829-2F7E-FA4CAF1D3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5393" y="3611604"/>
            <a:ext cx="2911808" cy="230824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C04D1AC-B91B-6F96-F127-5247FD714453}"/>
              </a:ext>
            </a:extLst>
          </p:cNvPr>
          <p:cNvSpPr txBox="1">
            <a:spLocks/>
          </p:cNvSpPr>
          <p:nvPr/>
        </p:nvSpPr>
        <p:spPr>
          <a:xfrm>
            <a:off x="1097280" y="275041"/>
            <a:ext cx="9695411" cy="6078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2908300" algn="l"/>
              </a:tabLst>
            </a:pPr>
            <a:r>
              <a:rPr lang="en-GB" sz="3200" b="1" dirty="0">
                <a:solidFill>
                  <a:srgbClr val="262626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MOTION, I/O (ECMC) EXPERIENCES AFTER PHASE 1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63E5BC1-5F17-E2D4-E1B0-624C3559F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3403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D7F85900-560D-B25D-39E3-AFD426FC2D31}"/>
              </a:ext>
            </a:extLst>
          </p:cNvPr>
          <p:cNvSpPr/>
          <p:nvPr/>
        </p:nvSpPr>
        <p:spPr>
          <a:xfrm>
            <a:off x="7759186" y="1353636"/>
            <a:ext cx="1177014" cy="219456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05840" rtlCol="0" anchor="t" anchorCtr="0"/>
          <a:lstStyle/>
          <a:p>
            <a:r>
              <a:rPr lang="en-US" sz="1200" dirty="0">
                <a:solidFill>
                  <a:schemeClr val="tx1"/>
                </a:solidFill>
              </a:rPr>
              <a:t>specifications</a:t>
            </a:r>
          </a:p>
          <a:p>
            <a:r>
              <a:rPr lang="en-US" sz="1200" dirty="0">
                <a:solidFill>
                  <a:schemeClr val="tx1"/>
                </a:solidFill>
              </a:rPr>
              <a:t>re-fine specs</a:t>
            </a:r>
          </a:p>
          <a:p>
            <a:r>
              <a:rPr lang="en-US" sz="1200" dirty="0">
                <a:solidFill>
                  <a:schemeClr val="tx1"/>
                </a:solidFill>
              </a:rPr>
              <a:t>re-tuning</a:t>
            </a:r>
          </a:p>
          <a:p>
            <a:r>
              <a:rPr lang="en-US" sz="1200" dirty="0">
                <a:solidFill>
                  <a:schemeClr val="tx1"/>
                </a:solidFill>
              </a:rPr>
              <a:t>bug fixes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787921E-3990-4D57-426F-27AAF9C69A7C}"/>
              </a:ext>
            </a:extLst>
          </p:cNvPr>
          <p:cNvSpPr/>
          <p:nvPr/>
        </p:nvSpPr>
        <p:spPr>
          <a:xfrm>
            <a:off x="6551031" y="1361633"/>
            <a:ext cx="1208155" cy="219456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05840" rtlCol="0" anchor="t" anchorCtr="0"/>
          <a:lstStyle/>
          <a:p>
            <a:r>
              <a:rPr lang="en-US" sz="1200" dirty="0">
                <a:solidFill>
                  <a:schemeClr val="tx1"/>
                </a:solidFill>
              </a:rPr>
              <a:t>base IOC</a:t>
            </a:r>
          </a:p>
          <a:p>
            <a:r>
              <a:rPr lang="en-US" sz="1200" dirty="0">
                <a:solidFill>
                  <a:schemeClr val="tx1"/>
                </a:solidFill>
              </a:rPr>
              <a:t>I/O</a:t>
            </a:r>
          </a:p>
          <a:p>
            <a:r>
              <a:rPr lang="en-US" sz="1200" dirty="0">
                <a:solidFill>
                  <a:schemeClr val="tx1"/>
                </a:solidFill>
              </a:rPr>
              <a:t>motion</a:t>
            </a:r>
          </a:p>
          <a:p>
            <a:r>
              <a:rPr lang="en-US" sz="1200" dirty="0">
                <a:solidFill>
                  <a:schemeClr val="tx1"/>
                </a:solidFill>
              </a:rPr>
              <a:t>soft PLC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26C0260-0315-612E-5713-BA369F109D90}"/>
              </a:ext>
            </a:extLst>
          </p:cNvPr>
          <p:cNvSpPr/>
          <p:nvPr/>
        </p:nvSpPr>
        <p:spPr>
          <a:xfrm>
            <a:off x="5335864" y="1353636"/>
            <a:ext cx="1208155" cy="219456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05840" rtlCol="0" anchor="t" anchorCtr="0"/>
          <a:lstStyle/>
          <a:p>
            <a:r>
              <a:rPr lang="en-US" sz="1200" dirty="0">
                <a:solidFill>
                  <a:schemeClr val="tx1"/>
                </a:solidFill>
              </a:rPr>
              <a:t>network</a:t>
            </a:r>
          </a:p>
          <a:p>
            <a:r>
              <a:rPr lang="en-US" sz="1200" dirty="0">
                <a:solidFill>
                  <a:schemeClr val="tx1"/>
                </a:solidFill>
              </a:rPr>
              <a:t>electrical </a:t>
            </a:r>
          </a:p>
          <a:p>
            <a:r>
              <a:rPr lang="en-US" sz="1200" dirty="0">
                <a:solidFill>
                  <a:schemeClr val="tx1"/>
                </a:solidFill>
              </a:rPr>
              <a:t>motion cabinet</a:t>
            </a:r>
          </a:p>
          <a:p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45CD4E9-49EA-8944-9C10-3F73B0E96CC4}"/>
              </a:ext>
            </a:extLst>
          </p:cNvPr>
          <p:cNvSpPr/>
          <p:nvPr/>
        </p:nvSpPr>
        <p:spPr>
          <a:xfrm>
            <a:off x="4133605" y="1353636"/>
            <a:ext cx="1200858" cy="219456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05840" rtlCol="0" anchor="t" anchorCtr="0"/>
          <a:lstStyle/>
          <a:p>
            <a:r>
              <a:rPr lang="en-US" sz="1200" dirty="0">
                <a:solidFill>
                  <a:schemeClr val="tx1"/>
                </a:solidFill>
              </a:rPr>
              <a:t>pinouts</a:t>
            </a:r>
          </a:p>
          <a:p>
            <a:r>
              <a:rPr lang="en-US" sz="1200" dirty="0">
                <a:solidFill>
                  <a:schemeClr val="tx1"/>
                </a:solidFill>
              </a:rPr>
              <a:t>wiring</a:t>
            </a:r>
          </a:p>
          <a:p>
            <a:r>
              <a:rPr lang="en-US" sz="1200" dirty="0">
                <a:solidFill>
                  <a:schemeClr val="tx1"/>
                </a:solidFill>
              </a:rPr>
              <a:t>cable names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7F20E39-B201-9AD0-A0E1-3E0BBCA05C4C}"/>
              </a:ext>
            </a:extLst>
          </p:cNvPr>
          <p:cNvSpPr/>
          <p:nvPr/>
        </p:nvSpPr>
        <p:spPr>
          <a:xfrm>
            <a:off x="2794484" y="1353636"/>
            <a:ext cx="1339121" cy="219456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05840" rtlCol="0" anchor="t" anchorCtr="0"/>
          <a:lstStyle/>
          <a:p>
            <a:r>
              <a:rPr lang="en-US" sz="1200" dirty="0">
                <a:solidFill>
                  <a:schemeClr val="tx1"/>
                </a:solidFill>
              </a:rPr>
              <a:t>hardware</a:t>
            </a:r>
          </a:p>
          <a:p>
            <a:r>
              <a:rPr lang="en-US" sz="1200" dirty="0">
                <a:solidFill>
                  <a:schemeClr val="tx1"/>
                </a:solidFill>
              </a:rPr>
              <a:t>I/O, usage</a:t>
            </a:r>
          </a:p>
          <a:p>
            <a:r>
              <a:rPr lang="en-US" sz="1200" dirty="0">
                <a:solidFill>
                  <a:schemeClr val="tx1"/>
                </a:solidFill>
              </a:rPr>
              <a:t>connectors</a:t>
            </a:r>
          </a:p>
          <a:p>
            <a:r>
              <a:rPr lang="en-US" sz="1200" dirty="0">
                <a:solidFill>
                  <a:schemeClr val="tx1"/>
                </a:solidFill>
              </a:rPr>
              <a:t>PV names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29829C-1C86-C540-5FCB-32C305CCC40E}"/>
              </a:ext>
            </a:extLst>
          </p:cNvPr>
          <p:cNvSpPr txBox="1"/>
          <p:nvPr/>
        </p:nvSpPr>
        <p:spPr>
          <a:xfrm rot="18963414">
            <a:off x="8727637" y="469016"/>
            <a:ext cx="1092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light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13383D2-2DD9-18D5-C5EA-B207B0912E43}"/>
              </a:ext>
            </a:extLst>
          </p:cNvPr>
          <p:cNvCxnSpPr>
            <a:cxnSpLocks/>
          </p:cNvCxnSpPr>
          <p:nvPr/>
        </p:nvCxnSpPr>
        <p:spPr>
          <a:xfrm flipH="1">
            <a:off x="2794696" y="1353636"/>
            <a:ext cx="6126480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50000">
                  <a:schemeClr val="tx1"/>
                </a:gs>
                <a:gs pos="99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6F72902-1CFD-E27D-10EC-44A5012B600E}"/>
              </a:ext>
            </a:extLst>
          </p:cNvPr>
          <p:cNvGrpSpPr/>
          <p:nvPr/>
        </p:nvGrpSpPr>
        <p:grpSpPr>
          <a:xfrm>
            <a:off x="2794484" y="1713703"/>
            <a:ext cx="6159954" cy="535648"/>
            <a:chOff x="1560527" y="2239401"/>
            <a:chExt cx="6159954" cy="535648"/>
          </a:xfrm>
        </p:grpSpPr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5C70CD5-9215-C1AB-DAFB-BD29ED65D587}"/>
                </a:ext>
              </a:extLst>
            </p:cNvPr>
            <p:cNvSpPr/>
            <p:nvPr/>
          </p:nvSpPr>
          <p:spPr>
            <a:xfrm>
              <a:off x="6381361" y="2239401"/>
              <a:ext cx="1339120" cy="535648"/>
            </a:xfrm>
            <a:custGeom>
              <a:avLst/>
              <a:gdLst>
                <a:gd name="csX0" fmla="*/ 0 w 1339120"/>
                <a:gd name="csY0" fmla="*/ 0 h 535648"/>
                <a:gd name="csX1" fmla="*/ 1249844 w 1339120"/>
                <a:gd name="csY1" fmla="*/ 0 h 535648"/>
                <a:gd name="csX2" fmla="*/ 1339120 w 1339120"/>
                <a:gd name="csY2" fmla="*/ 89276 h 535648"/>
                <a:gd name="csX3" fmla="*/ 1339120 w 1339120"/>
                <a:gd name="csY3" fmla="*/ 535648 h 535648"/>
                <a:gd name="csX4" fmla="*/ 0 w 1339120"/>
                <a:gd name="csY4" fmla="*/ 535648 h 535648"/>
                <a:gd name="csX5" fmla="*/ 0 w 1339120"/>
                <a:gd name="csY5" fmla="*/ 0 h 53564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1339120" h="535648">
                  <a:moveTo>
                    <a:pt x="0" y="0"/>
                  </a:moveTo>
                  <a:lnTo>
                    <a:pt x="1249844" y="0"/>
                  </a:lnTo>
                  <a:lnTo>
                    <a:pt x="1339120" y="89276"/>
                  </a:lnTo>
                  <a:lnTo>
                    <a:pt x="1339120" y="535648"/>
                  </a:lnTo>
                  <a:lnTo>
                    <a:pt x="0" y="5356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005" tIns="57973" rIns="57973" bIns="13335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dirty="0">
                  <a:solidFill>
                    <a:schemeClr val="tx1"/>
                  </a:solidFill>
                </a:rPr>
                <a:t>Commissioning</a:t>
              </a: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CC831EA-954D-C48A-FA31-58EC723B49E7}"/>
                </a:ext>
              </a:extLst>
            </p:cNvPr>
            <p:cNvSpPr/>
            <p:nvPr/>
          </p:nvSpPr>
          <p:spPr>
            <a:xfrm>
              <a:off x="5176153" y="2239401"/>
              <a:ext cx="1339120" cy="535648"/>
            </a:xfrm>
            <a:custGeom>
              <a:avLst/>
              <a:gdLst>
                <a:gd name="csX0" fmla="*/ 0 w 1339120"/>
                <a:gd name="csY0" fmla="*/ 0 h 535648"/>
                <a:gd name="csX1" fmla="*/ 1249844 w 1339120"/>
                <a:gd name="csY1" fmla="*/ 0 h 535648"/>
                <a:gd name="csX2" fmla="*/ 1339120 w 1339120"/>
                <a:gd name="csY2" fmla="*/ 89276 h 535648"/>
                <a:gd name="csX3" fmla="*/ 1339120 w 1339120"/>
                <a:gd name="csY3" fmla="*/ 535648 h 535648"/>
                <a:gd name="csX4" fmla="*/ 0 w 1339120"/>
                <a:gd name="csY4" fmla="*/ 535648 h 535648"/>
                <a:gd name="csX5" fmla="*/ 0 w 1339120"/>
                <a:gd name="csY5" fmla="*/ 0 h 53564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1339120" h="535648">
                  <a:moveTo>
                    <a:pt x="0" y="0"/>
                  </a:moveTo>
                  <a:lnTo>
                    <a:pt x="1249844" y="0"/>
                  </a:lnTo>
                  <a:lnTo>
                    <a:pt x="1339120" y="89276"/>
                  </a:lnTo>
                  <a:lnTo>
                    <a:pt x="1339120" y="535648"/>
                  </a:lnTo>
                  <a:lnTo>
                    <a:pt x="0" y="5356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005" tIns="57973" rIns="57973" bIns="13335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dirty="0">
                  <a:solidFill>
                    <a:schemeClr val="tx1"/>
                  </a:solidFill>
                </a:rPr>
                <a:t>   Controls Integration</a:t>
              </a: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619B4BF-B1CE-04C3-DAAC-F45CC03DD73E}"/>
                </a:ext>
              </a:extLst>
            </p:cNvPr>
            <p:cNvSpPr/>
            <p:nvPr/>
          </p:nvSpPr>
          <p:spPr>
            <a:xfrm>
              <a:off x="4020736" y="2239401"/>
              <a:ext cx="1289328" cy="535648"/>
            </a:xfrm>
            <a:custGeom>
              <a:avLst/>
              <a:gdLst>
                <a:gd name="csX0" fmla="*/ 0 w 1339120"/>
                <a:gd name="csY0" fmla="*/ 0 h 535648"/>
                <a:gd name="csX1" fmla="*/ 1249844 w 1339120"/>
                <a:gd name="csY1" fmla="*/ 0 h 535648"/>
                <a:gd name="csX2" fmla="*/ 1339120 w 1339120"/>
                <a:gd name="csY2" fmla="*/ 89276 h 535648"/>
                <a:gd name="csX3" fmla="*/ 1339120 w 1339120"/>
                <a:gd name="csY3" fmla="*/ 535648 h 535648"/>
                <a:gd name="csX4" fmla="*/ 0 w 1339120"/>
                <a:gd name="csY4" fmla="*/ 535648 h 535648"/>
                <a:gd name="csX5" fmla="*/ 0 w 1339120"/>
                <a:gd name="csY5" fmla="*/ 0 h 53564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1339120" h="535648">
                  <a:moveTo>
                    <a:pt x="0" y="0"/>
                  </a:moveTo>
                  <a:lnTo>
                    <a:pt x="1249844" y="0"/>
                  </a:lnTo>
                  <a:lnTo>
                    <a:pt x="1339120" y="89276"/>
                  </a:lnTo>
                  <a:lnTo>
                    <a:pt x="1339120" y="535648"/>
                  </a:lnTo>
                  <a:lnTo>
                    <a:pt x="0" y="5356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005" tIns="57973" rIns="57973" bIns="13335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dirty="0">
                  <a:solidFill>
                    <a:schemeClr val="tx1"/>
                  </a:solidFill>
                </a:rPr>
                <a:t>   Cabling/Infrastructure</a:t>
              </a: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23602438-698A-5AFB-3D48-6EE6E898674A}"/>
                </a:ext>
              </a:extLst>
            </p:cNvPr>
            <p:cNvSpPr/>
            <p:nvPr/>
          </p:nvSpPr>
          <p:spPr>
            <a:xfrm>
              <a:off x="2765736" y="2239401"/>
              <a:ext cx="1339120" cy="535648"/>
            </a:xfrm>
            <a:custGeom>
              <a:avLst/>
              <a:gdLst>
                <a:gd name="csX0" fmla="*/ 0 w 1339120"/>
                <a:gd name="csY0" fmla="*/ 0 h 535648"/>
                <a:gd name="csX1" fmla="*/ 1249844 w 1339120"/>
                <a:gd name="csY1" fmla="*/ 0 h 535648"/>
                <a:gd name="csX2" fmla="*/ 1339120 w 1339120"/>
                <a:gd name="csY2" fmla="*/ 89276 h 535648"/>
                <a:gd name="csX3" fmla="*/ 1339120 w 1339120"/>
                <a:gd name="csY3" fmla="*/ 535648 h 535648"/>
                <a:gd name="csX4" fmla="*/ 0 w 1339120"/>
                <a:gd name="csY4" fmla="*/ 535648 h 535648"/>
                <a:gd name="csX5" fmla="*/ 0 w 1339120"/>
                <a:gd name="csY5" fmla="*/ 0 h 53564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1339120" h="535648">
                  <a:moveTo>
                    <a:pt x="0" y="0"/>
                  </a:moveTo>
                  <a:lnTo>
                    <a:pt x="1249844" y="0"/>
                  </a:lnTo>
                  <a:lnTo>
                    <a:pt x="1339120" y="89276"/>
                  </a:lnTo>
                  <a:lnTo>
                    <a:pt x="1339120" y="535648"/>
                  </a:lnTo>
                  <a:lnTo>
                    <a:pt x="0" y="5356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005" tIns="57973" rIns="57973" bIns="13335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dirty="0">
                  <a:solidFill>
                    <a:schemeClr val="tx1"/>
                  </a:solidFill>
                </a:rPr>
                <a:t>Schematics</a:t>
              </a: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740F8B2-CEAD-E670-24BA-6FEF2F513CA6}"/>
                </a:ext>
              </a:extLst>
            </p:cNvPr>
            <p:cNvSpPr/>
            <p:nvPr/>
          </p:nvSpPr>
          <p:spPr>
            <a:xfrm>
              <a:off x="1560527" y="2239401"/>
              <a:ext cx="1339120" cy="535648"/>
            </a:xfrm>
            <a:custGeom>
              <a:avLst/>
              <a:gdLst>
                <a:gd name="csX0" fmla="*/ 0 w 1339120"/>
                <a:gd name="csY0" fmla="*/ 0 h 535648"/>
                <a:gd name="csX1" fmla="*/ 1249844 w 1339120"/>
                <a:gd name="csY1" fmla="*/ 0 h 535648"/>
                <a:gd name="csX2" fmla="*/ 1339120 w 1339120"/>
                <a:gd name="csY2" fmla="*/ 89276 h 535648"/>
                <a:gd name="csX3" fmla="*/ 1339120 w 1339120"/>
                <a:gd name="csY3" fmla="*/ 535648 h 535648"/>
                <a:gd name="csX4" fmla="*/ 0 w 1339120"/>
                <a:gd name="csY4" fmla="*/ 535648 h 535648"/>
                <a:gd name="csX5" fmla="*/ 0 w 1339120"/>
                <a:gd name="csY5" fmla="*/ 0 h 53564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1339120" h="535648">
                  <a:moveTo>
                    <a:pt x="0" y="0"/>
                  </a:moveTo>
                  <a:lnTo>
                    <a:pt x="1249844" y="0"/>
                  </a:lnTo>
                  <a:lnTo>
                    <a:pt x="1339120" y="89276"/>
                  </a:lnTo>
                  <a:lnTo>
                    <a:pt x="1339120" y="535648"/>
                  </a:lnTo>
                  <a:lnTo>
                    <a:pt x="0" y="5356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005" tIns="57973" rIns="57973" bIns="13335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dirty="0">
                  <a:solidFill>
                    <a:schemeClr val="tx1"/>
                  </a:solidFill>
                </a:rPr>
                <a:t>Device List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1DAA97A-9E7C-823E-E3BA-0AA46EACF9AB}"/>
              </a:ext>
            </a:extLst>
          </p:cNvPr>
          <p:cNvGrpSpPr/>
          <p:nvPr/>
        </p:nvGrpSpPr>
        <p:grpSpPr>
          <a:xfrm>
            <a:off x="2794484" y="2521660"/>
            <a:ext cx="6159953" cy="535648"/>
            <a:chOff x="1560526" y="2991378"/>
            <a:chExt cx="6159953" cy="535648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A29E84F-4D67-99C5-7235-FDB2F9BFA9AD}"/>
                </a:ext>
              </a:extLst>
            </p:cNvPr>
            <p:cNvSpPr/>
            <p:nvPr/>
          </p:nvSpPr>
          <p:spPr>
            <a:xfrm>
              <a:off x="7299639" y="2991378"/>
              <a:ext cx="420840" cy="535648"/>
            </a:xfrm>
            <a:custGeom>
              <a:avLst/>
              <a:gdLst>
                <a:gd name="csX0" fmla="*/ 0 w 1339120"/>
                <a:gd name="csY0" fmla="*/ 0 h 535648"/>
                <a:gd name="csX1" fmla="*/ 1249844 w 1339120"/>
                <a:gd name="csY1" fmla="*/ 0 h 535648"/>
                <a:gd name="csX2" fmla="*/ 1339120 w 1339120"/>
                <a:gd name="csY2" fmla="*/ 89276 h 535648"/>
                <a:gd name="csX3" fmla="*/ 1339120 w 1339120"/>
                <a:gd name="csY3" fmla="*/ 535648 h 535648"/>
                <a:gd name="csX4" fmla="*/ 0 w 1339120"/>
                <a:gd name="csY4" fmla="*/ 535648 h 535648"/>
                <a:gd name="csX5" fmla="*/ 0 w 1339120"/>
                <a:gd name="csY5" fmla="*/ 0 h 53564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1339120" h="535648">
                  <a:moveTo>
                    <a:pt x="0" y="0"/>
                  </a:moveTo>
                  <a:lnTo>
                    <a:pt x="1249844" y="0"/>
                  </a:lnTo>
                  <a:lnTo>
                    <a:pt x="1339120" y="89276"/>
                  </a:lnTo>
                  <a:lnTo>
                    <a:pt x="1339120" y="535648"/>
                  </a:lnTo>
                  <a:lnTo>
                    <a:pt x="0" y="5356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005" tIns="57973" rIns="57973" bIns="13335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dirty="0">
                  <a:solidFill>
                    <a:schemeClr val="tx1"/>
                  </a:solidFill>
                </a:rPr>
                <a:t>Commissioning</a:t>
              </a: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278AAFD-49CF-E2C9-1446-1DD900D4DD0D}"/>
                </a:ext>
              </a:extLst>
            </p:cNvPr>
            <p:cNvSpPr/>
            <p:nvPr/>
          </p:nvSpPr>
          <p:spPr>
            <a:xfrm>
              <a:off x="6350906" y="2991378"/>
              <a:ext cx="993927" cy="535648"/>
            </a:xfrm>
            <a:custGeom>
              <a:avLst/>
              <a:gdLst>
                <a:gd name="csX0" fmla="*/ 0 w 1339120"/>
                <a:gd name="csY0" fmla="*/ 0 h 535648"/>
                <a:gd name="csX1" fmla="*/ 1249844 w 1339120"/>
                <a:gd name="csY1" fmla="*/ 0 h 535648"/>
                <a:gd name="csX2" fmla="*/ 1339120 w 1339120"/>
                <a:gd name="csY2" fmla="*/ 89276 h 535648"/>
                <a:gd name="csX3" fmla="*/ 1339120 w 1339120"/>
                <a:gd name="csY3" fmla="*/ 535648 h 535648"/>
                <a:gd name="csX4" fmla="*/ 0 w 1339120"/>
                <a:gd name="csY4" fmla="*/ 535648 h 535648"/>
                <a:gd name="csX5" fmla="*/ 0 w 1339120"/>
                <a:gd name="csY5" fmla="*/ 0 h 53564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1339120" h="535648">
                  <a:moveTo>
                    <a:pt x="0" y="0"/>
                  </a:moveTo>
                  <a:lnTo>
                    <a:pt x="1249844" y="0"/>
                  </a:lnTo>
                  <a:lnTo>
                    <a:pt x="1339120" y="89276"/>
                  </a:lnTo>
                  <a:lnTo>
                    <a:pt x="1339120" y="535648"/>
                  </a:lnTo>
                  <a:lnTo>
                    <a:pt x="0" y="5356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005" tIns="57973" rIns="57973" bIns="13335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dirty="0">
                  <a:solidFill>
                    <a:schemeClr val="tx1"/>
                  </a:solidFill>
                </a:rPr>
                <a:t>   Controls Integration</a:t>
              </a: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15E1B7E0-CF74-B98F-B7C9-073CE799098D}"/>
                </a:ext>
              </a:extLst>
            </p:cNvPr>
            <p:cNvSpPr/>
            <p:nvPr/>
          </p:nvSpPr>
          <p:spPr>
            <a:xfrm>
              <a:off x="4564837" y="2991378"/>
              <a:ext cx="1876835" cy="535648"/>
            </a:xfrm>
            <a:custGeom>
              <a:avLst/>
              <a:gdLst>
                <a:gd name="csX0" fmla="*/ 0 w 1339120"/>
                <a:gd name="csY0" fmla="*/ 0 h 535648"/>
                <a:gd name="csX1" fmla="*/ 1249844 w 1339120"/>
                <a:gd name="csY1" fmla="*/ 0 h 535648"/>
                <a:gd name="csX2" fmla="*/ 1339120 w 1339120"/>
                <a:gd name="csY2" fmla="*/ 89276 h 535648"/>
                <a:gd name="csX3" fmla="*/ 1339120 w 1339120"/>
                <a:gd name="csY3" fmla="*/ 535648 h 535648"/>
                <a:gd name="csX4" fmla="*/ 0 w 1339120"/>
                <a:gd name="csY4" fmla="*/ 535648 h 535648"/>
                <a:gd name="csX5" fmla="*/ 0 w 1339120"/>
                <a:gd name="csY5" fmla="*/ 0 h 53564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1339120" h="535648">
                  <a:moveTo>
                    <a:pt x="0" y="0"/>
                  </a:moveTo>
                  <a:lnTo>
                    <a:pt x="1249844" y="0"/>
                  </a:lnTo>
                  <a:lnTo>
                    <a:pt x="1339120" y="89276"/>
                  </a:lnTo>
                  <a:lnTo>
                    <a:pt x="1339120" y="535648"/>
                  </a:lnTo>
                  <a:lnTo>
                    <a:pt x="0" y="5356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005" tIns="57973" rIns="57973" bIns="13335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dirty="0">
                  <a:solidFill>
                    <a:schemeClr val="tx1"/>
                  </a:solidFill>
                </a:rPr>
                <a:t>Cabling/Infrastructure</a:t>
              </a: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2B0C096-8812-6763-89C0-CB24A2BB4C8E}"/>
                </a:ext>
              </a:extLst>
            </p:cNvPr>
            <p:cNvSpPr/>
            <p:nvPr/>
          </p:nvSpPr>
          <p:spPr>
            <a:xfrm>
              <a:off x="3067397" y="2991378"/>
              <a:ext cx="1620136" cy="535648"/>
            </a:xfrm>
            <a:custGeom>
              <a:avLst/>
              <a:gdLst>
                <a:gd name="csX0" fmla="*/ 0 w 1339120"/>
                <a:gd name="csY0" fmla="*/ 0 h 535648"/>
                <a:gd name="csX1" fmla="*/ 1249844 w 1339120"/>
                <a:gd name="csY1" fmla="*/ 0 h 535648"/>
                <a:gd name="csX2" fmla="*/ 1339120 w 1339120"/>
                <a:gd name="csY2" fmla="*/ 89276 h 535648"/>
                <a:gd name="csX3" fmla="*/ 1339120 w 1339120"/>
                <a:gd name="csY3" fmla="*/ 535648 h 535648"/>
                <a:gd name="csX4" fmla="*/ 0 w 1339120"/>
                <a:gd name="csY4" fmla="*/ 535648 h 535648"/>
                <a:gd name="csX5" fmla="*/ 0 w 1339120"/>
                <a:gd name="csY5" fmla="*/ 0 h 53564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1339120" h="535648">
                  <a:moveTo>
                    <a:pt x="0" y="0"/>
                  </a:moveTo>
                  <a:lnTo>
                    <a:pt x="1249844" y="0"/>
                  </a:lnTo>
                  <a:lnTo>
                    <a:pt x="1339120" y="89276"/>
                  </a:lnTo>
                  <a:lnTo>
                    <a:pt x="1339120" y="535648"/>
                  </a:lnTo>
                  <a:lnTo>
                    <a:pt x="0" y="5356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005" tIns="57973" rIns="57973" bIns="13335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dirty="0">
                  <a:solidFill>
                    <a:schemeClr val="tx1"/>
                  </a:solidFill>
                </a:rPr>
                <a:t>Schematics</a:t>
              </a: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70508BB-7E2B-9F13-B83C-B1FEE3ADCAAB}"/>
                </a:ext>
              </a:extLst>
            </p:cNvPr>
            <p:cNvSpPr/>
            <p:nvPr/>
          </p:nvSpPr>
          <p:spPr>
            <a:xfrm>
              <a:off x="1560526" y="2991378"/>
              <a:ext cx="1657065" cy="535648"/>
            </a:xfrm>
            <a:custGeom>
              <a:avLst/>
              <a:gdLst>
                <a:gd name="csX0" fmla="*/ 0 w 1339120"/>
                <a:gd name="csY0" fmla="*/ 0 h 535648"/>
                <a:gd name="csX1" fmla="*/ 1249844 w 1339120"/>
                <a:gd name="csY1" fmla="*/ 0 h 535648"/>
                <a:gd name="csX2" fmla="*/ 1339120 w 1339120"/>
                <a:gd name="csY2" fmla="*/ 89276 h 535648"/>
                <a:gd name="csX3" fmla="*/ 1339120 w 1339120"/>
                <a:gd name="csY3" fmla="*/ 535648 h 535648"/>
                <a:gd name="csX4" fmla="*/ 0 w 1339120"/>
                <a:gd name="csY4" fmla="*/ 535648 h 535648"/>
                <a:gd name="csX5" fmla="*/ 0 w 1339120"/>
                <a:gd name="csY5" fmla="*/ 0 h 53564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1339120" h="535648">
                  <a:moveTo>
                    <a:pt x="0" y="0"/>
                  </a:moveTo>
                  <a:lnTo>
                    <a:pt x="1249844" y="0"/>
                  </a:lnTo>
                  <a:lnTo>
                    <a:pt x="1339120" y="89276"/>
                  </a:lnTo>
                  <a:lnTo>
                    <a:pt x="1339120" y="535648"/>
                  </a:lnTo>
                  <a:lnTo>
                    <a:pt x="0" y="5356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005" tIns="57973" rIns="57973" bIns="13335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dirty="0">
                  <a:solidFill>
                    <a:schemeClr val="tx1"/>
                  </a:solidFill>
                </a:rPr>
                <a:t>Device List</a:t>
              </a:r>
            </a:p>
          </p:txBody>
        </p:sp>
      </p:grpSp>
      <p:sp>
        <p:nvSpPr>
          <p:cNvPr id="52" name="Titel 1">
            <a:extLst>
              <a:ext uri="{FF2B5EF4-FFF2-40B4-BE49-F238E27FC236}">
                <a16:creationId xmlns:a16="http://schemas.microsoft.com/office/drawing/2014/main" id="{965E5DE6-FD8A-5DCB-576E-5E40E0901BD1}"/>
              </a:ext>
            </a:extLst>
          </p:cNvPr>
          <p:cNvSpPr txBox="1">
            <a:spLocks/>
          </p:cNvSpPr>
          <p:nvPr/>
        </p:nvSpPr>
        <p:spPr>
          <a:xfrm>
            <a:off x="1097280" y="275041"/>
            <a:ext cx="7594984" cy="6078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262626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ROAD TO COMMISSIONING</a:t>
            </a:r>
          </a:p>
        </p:txBody>
      </p:sp>
      <p:graphicFrame>
        <p:nvGraphicFramePr>
          <p:cNvPr id="55" name="Table 3">
            <a:extLst>
              <a:ext uri="{FF2B5EF4-FFF2-40B4-BE49-F238E27FC236}">
                <a16:creationId xmlns:a16="http://schemas.microsoft.com/office/drawing/2014/main" id="{9E7BF531-ECC1-FE9A-E2AA-7D9AEDE3B9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007660"/>
              </p:ext>
            </p:extLst>
          </p:nvPr>
        </p:nvGraphicFramePr>
        <p:xfrm>
          <a:off x="6538787" y="4152828"/>
          <a:ext cx="4954518" cy="1996171"/>
        </p:xfrm>
        <a:graphic>
          <a:graphicData uri="http://schemas.openxmlformats.org/drawingml/2006/table">
            <a:tbl>
              <a:tblPr firstRow="1" bandRow="1">
                <a:solidFill>
                  <a:srgbClr val="FFCC66"/>
                </a:solidFill>
                <a:tableStyleId>{5940675A-B579-460E-94D1-54222C63F5DA}</a:tableStyleId>
              </a:tblPr>
              <a:tblGrid>
                <a:gridCol w="509127">
                  <a:extLst>
                    <a:ext uri="{9D8B030D-6E8A-4147-A177-3AD203B41FA5}">
                      <a16:colId xmlns:a16="http://schemas.microsoft.com/office/drawing/2014/main" val="1032273643"/>
                    </a:ext>
                  </a:extLst>
                </a:gridCol>
                <a:gridCol w="3727938">
                  <a:extLst>
                    <a:ext uri="{9D8B030D-6E8A-4147-A177-3AD203B41FA5}">
                      <a16:colId xmlns:a16="http://schemas.microsoft.com/office/drawing/2014/main" val="3052676492"/>
                    </a:ext>
                  </a:extLst>
                </a:gridCol>
                <a:gridCol w="717453">
                  <a:extLst>
                    <a:ext uri="{9D8B030D-6E8A-4147-A177-3AD203B41FA5}">
                      <a16:colId xmlns:a16="http://schemas.microsoft.com/office/drawing/2014/main" val="1468217284"/>
                    </a:ext>
                  </a:extLst>
                </a:gridCol>
              </a:tblGrid>
              <a:tr h="302753">
                <a:tc>
                  <a:txBody>
                    <a:bodyPr/>
                    <a:lstStyle/>
                    <a:p>
                      <a:r>
                        <a:rPr lang="en-US"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rPr>
                        <a:t>Level</a:t>
                      </a:r>
                    </a:p>
                  </a:txBody>
                  <a:tcPr marL="93623" marR="93623" marT="46812" marB="46812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rPr>
                        <a:t>Contents</a:t>
                      </a:r>
                    </a:p>
                  </a:txBody>
                  <a:tcPr marL="93623" marR="93623" marT="46812" marB="46812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rPr>
                        <a:t>Delivery</a:t>
                      </a:r>
                    </a:p>
                  </a:txBody>
                  <a:tcPr marL="93623" marR="93623" marT="46812" marB="46812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9558518"/>
                  </a:ext>
                </a:extLst>
              </a:tr>
              <a:tr h="309405">
                <a:tc>
                  <a:txBody>
                    <a:bodyPr/>
                    <a:lstStyle/>
                    <a:p>
                      <a:r>
                        <a:rPr lang="en-US" sz="1000"/>
                        <a:t>1</a:t>
                      </a:r>
                    </a:p>
                  </a:txBody>
                  <a:tcPr marL="93623" marR="93623" marT="46812" marB="46812"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Basic motion and IO on real axes</a:t>
                      </a:r>
                    </a:p>
                  </a:txBody>
                  <a:tcPr marL="93623" marR="93623" marT="46812" marB="46812"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Default</a:t>
                      </a:r>
                    </a:p>
                  </a:txBody>
                  <a:tcPr marL="93623" marR="93623" marT="46812" marB="46812">
                    <a:solidFill>
                      <a:srgbClr val="66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497951"/>
                  </a:ext>
                </a:extLst>
              </a:tr>
              <a:tr h="302753">
                <a:tc>
                  <a:txBody>
                    <a:bodyPr/>
                    <a:lstStyle/>
                    <a:p>
                      <a:r>
                        <a:rPr lang="en-US" sz="1000"/>
                        <a:t>2</a:t>
                      </a:r>
                    </a:p>
                  </a:txBody>
                  <a:tcPr marL="93623" marR="93623" marT="46812" marB="46812"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ECMC safety, expert panels</a:t>
                      </a:r>
                    </a:p>
                  </a:txBody>
                  <a:tcPr marL="93623" marR="93623" marT="46812" marB="46812"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Default</a:t>
                      </a:r>
                    </a:p>
                  </a:txBody>
                  <a:tcPr marL="93623" marR="93623" marT="46812" marB="46812">
                    <a:solidFill>
                      <a:srgbClr val="66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380287"/>
                  </a:ext>
                </a:extLst>
              </a:tr>
              <a:tr h="302753">
                <a:tc>
                  <a:txBody>
                    <a:bodyPr/>
                    <a:lstStyle/>
                    <a:p>
                      <a:r>
                        <a:rPr lang="en-US" sz="1000" b="0"/>
                        <a:t>3</a:t>
                      </a:r>
                    </a:p>
                  </a:txBody>
                  <a:tcPr marL="93623" marR="93623" marT="46812" marB="46812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/>
                        <a:t>Standard virtual motors, trivial bindings, basic </a:t>
                      </a:r>
                      <a:r>
                        <a:rPr lang="en-US" sz="1000" b="0" dirty="0" err="1"/>
                        <a:t>Ophyd</a:t>
                      </a:r>
                      <a:r>
                        <a:rPr lang="en-US" sz="1000" b="0" dirty="0"/>
                        <a:t> int.</a:t>
                      </a:r>
                    </a:p>
                  </a:txBody>
                  <a:tcPr marL="93623" marR="93623" marT="46812" marB="46812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/>
                        <a:t>Phase 2</a:t>
                      </a:r>
                    </a:p>
                  </a:txBody>
                  <a:tcPr marL="93623" marR="93623" marT="46812" marB="46812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758233"/>
                  </a:ext>
                </a:extLst>
              </a:tr>
              <a:tr h="302753">
                <a:tc>
                  <a:txBody>
                    <a:bodyPr/>
                    <a:lstStyle/>
                    <a:p>
                      <a:r>
                        <a:rPr lang="en-US" sz="1000"/>
                        <a:t>4</a:t>
                      </a:r>
                    </a:p>
                  </a:txBody>
                  <a:tcPr marL="93623" marR="93623" marT="46812" marB="46812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Custom demands, simple PLC, interfaces</a:t>
                      </a:r>
                    </a:p>
                  </a:txBody>
                  <a:tcPr marL="93623" marR="93623" marT="46812" marB="46812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Phase 3</a:t>
                      </a:r>
                    </a:p>
                  </a:txBody>
                  <a:tcPr marL="93623" marR="93623" marT="46812" marB="46812"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8817126"/>
                  </a:ext>
                </a:extLst>
              </a:tr>
              <a:tr h="475754">
                <a:tc>
                  <a:txBody>
                    <a:bodyPr/>
                    <a:lstStyle/>
                    <a:p>
                      <a:r>
                        <a:rPr lang="en-US" sz="1000"/>
                        <a:t>5</a:t>
                      </a:r>
                    </a:p>
                  </a:txBody>
                  <a:tcPr marL="93623" marR="93623" marT="46812" marB="46812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Overall integration, complex procedures, PLCs, sequencer, custom panels</a:t>
                      </a:r>
                    </a:p>
                  </a:txBody>
                  <a:tcPr marL="93623" marR="93623" marT="46812" marB="46812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Phase 3</a:t>
                      </a:r>
                    </a:p>
                  </a:txBody>
                  <a:tcPr marL="93623" marR="93623" marT="46812" marB="46812"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474610"/>
                  </a:ext>
                </a:extLst>
              </a:tr>
            </a:tbl>
          </a:graphicData>
        </a:graphic>
      </p:graphicFrame>
      <p:sp>
        <p:nvSpPr>
          <p:cNvPr id="58" name="TextBox 57">
            <a:extLst>
              <a:ext uri="{FF2B5EF4-FFF2-40B4-BE49-F238E27FC236}">
                <a16:creationId xmlns:a16="http://schemas.microsoft.com/office/drawing/2014/main" id="{109D60EB-130E-4505-CEC0-1CA6F8852B23}"/>
              </a:ext>
            </a:extLst>
          </p:cNvPr>
          <p:cNvSpPr txBox="1"/>
          <p:nvPr/>
        </p:nvSpPr>
        <p:spPr>
          <a:xfrm>
            <a:off x="7417777" y="6222202"/>
            <a:ext cx="3196529" cy="338554"/>
          </a:xfrm>
          <a:prstGeom prst="rect">
            <a:avLst/>
          </a:prstGeom>
          <a:noFill/>
          <a:ln w="15875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2200" b="1" dirty="0">
                <a:solidFill>
                  <a:schemeClr val="accent3"/>
                </a:solidFill>
              </a:rPr>
              <a:t>Smart Planning &amp; MVP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B5345DD-E4B9-C236-5C9F-1FE583BDCFBF}"/>
              </a:ext>
            </a:extLst>
          </p:cNvPr>
          <p:cNvSpPr txBox="1"/>
          <p:nvPr/>
        </p:nvSpPr>
        <p:spPr>
          <a:xfrm>
            <a:off x="1985981" y="1763100"/>
            <a:ext cx="86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Plan: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4E44D6A-609D-4184-6E3A-C91289DBE1AD}"/>
              </a:ext>
            </a:extLst>
          </p:cNvPr>
          <p:cNvSpPr txBox="1"/>
          <p:nvPr/>
        </p:nvSpPr>
        <p:spPr>
          <a:xfrm>
            <a:off x="1673395" y="2590447"/>
            <a:ext cx="1176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Reality: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9490A414-26E3-2549-C3BF-968B622A43A5}"/>
              </a:ext>
            </a:extLst>
          </p:cNvPr>
          <p:cNvSpPr/>
          <p:nvPr/>
        </p:nvSpPr>
        <p:spPr>
          <a:xfrm>
            <a:off x="7274650" y="2193798"/>
            <a:ext cx="2057396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0E02E58-EEE2-5A18-D15E-55F7025F6E62}"/>
              </a:ext>
            </a:extLst>
          </p:cNvPr>
          <p:cNvSpPr txBox="1"/>
          <p:nvPr/>
        </p:nvSpPr>
        <p:spPr>
          <a:xfrm>
            <a:off x="594269" y="4375203"/>
            <a:ext cx="53169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/>
              <a:t>Controls work at the tail end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/>
              <a:t>Inherit delays from upstream groups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/>
              <a:t>First light target dates remain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/>
              <a:t>Loss of 2 integrators (5 to 3)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BC3B85D-2EA6-78C2-F8AD-0CCEE49501B7}"/>
              </a:ext>
            </a:extLst>
          </p:cNvPr>
          <p:cNvCxnSpPr/>
          <p:nvPr/>
        </p:nvCxnSpPr>
        <p:spPr>
          <a:xfrm flipV="1">
            <a:off x="8954437" y="1138560"/>
            <a:ext cx="0" cy="2409636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Slide Number Placeholder 80">
            <a:extLst>
              <a:ext uri="{FF2B5EF4-FFF2-40B4-BE49-F238E27FC236}">
                <a16:creationId xmlns:a16="http://schemas.microsoft.com/office/drawing/2014/main" id="{6100C58D-2F72-FEC2-3E6D-A41AF3E4A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6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8314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3" grpId="0"/>
      <p:bldP spid="64" grpId="0" animBg="1"/>
      <p:bldP spid="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6838A1-64F8-7C07-276D-7D179169A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074" y="1280160"/>
            <a:ext cx="6095111" cy="5223353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b="1" dirty="0"/>
              <a:t>Early involvement of controls integrators</a:t>
            </a:r>
            <a:endParaRPr lang="en-US" sz="2400" dirty="0"/>
          </a:p>
          <a:p>
            <a:pPr marL="460375" lvl="1" indent="-252413">
              <a:lnSpc>
                <a:spcPct val="110000"/>
              </a:lnSpc>
              <a:buFont typeface="Courier New"/>
              <a:buChar char="o"/>
            </a:pPr>
            <a:r>
              <a:rPr lang="en-US" sz="2200" dirty="0"/>
              <a:t>Promote adherence to standards</a:t>
            </a:r>
          </a:p>
          <a:p>
            <a:pPr marL="460375" lvl="1" indent="-252413">
              <a:lnSpc>
                <a:spcPct val="110000"/>
              </a:lnSpc>
              <a:buFont typeface="Courier New"/>
              <a:buChar char="o"/>
            </a:pPr>
            <a:r>
              <a:rPr lang="en-US" sz="2200" dirty="0"/>
              <a:t>Help identify obvious issues early</a:t>
            </a:r>
          </a:p>
          <a:p>
            <a:pPr marL="460375" lvl="1" indent="-252413">
              <a:lnSpc>
                <a:spcPct val="110000"/>
              </a:lnSpc>
              <a:buFont typeface="Courier New"/>
              <a:buChar char="o"/>
            </a:pPr>
            <a:r>
              <a:rPr lang="en-US" sz="2200" dirty="0"/>
              <a:t>Joint "Commissioning Readiness" checklist (Controls + Beamlines)</a:t>
            </a:r>
          </a:p>
          <a:p>
            <a:pPr marL="257175" lvl="1" indent="0">
              <a:lnSpc>
                <a:spcPct val="110000"/>
              </a:lnSpc>
              <a:buNone/>
            </a:pPr>
            <a:endParaRPr lang="en-US" sz="16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2400" b="1" dirty="0"/>
              <a:t>Pre-commissioning with temporary motion hardware</a:t>
            </a:r>
          </a:p>
          <a:p>
            <a:pPr marL="460375" indent="-223838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2200" dirty="0"/>
              <a:t>Identify problems early on, before infrastructure is present</a:t>
            </a:r>
          </a:p>
          <a:p>
            <a:pPr marL="460375" indent="-223838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GB" sz="2200" dirty="0"/>
              <a:t>Creates overhead at first but </a:t>
            </a:r>
            <a:r>
              <a:rPr lang="en-GB" sz="2200" u="sng" dirty="0"/>
              <a:t>pays off</a:t>
            </a:r>
          </a:p>
          <a:p>
            <a:pPr marL="460375" indent="-223838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GB" sz="2200" dirty="0"/>
              <a:t>Maybe even simulate hardware, applications</a:t>
            </a:r>
          </a:p>
        </p:txBody>
      </p:sp>
      <p:pic>
        <p:nvPicPr>
          <p:cNvPr id="21" name="Picture 20" descr="A checklist with text and images&#10;&#10;AI-generated content may be incorrect.">
            <a:extLst>
              <a:ext uri="{FF2B5EF4-FFF2-40B4-BE49-F238E27FC236}">
                <a16:creationId xmlns:a16="http://schemas.microsoft.com/office/drawing/2014/main" id="{3F25A251-602A-6F21-4DBE-ECAC85D07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645" y="1521186"/>
            <a:ext cx="4504094" cy="4504094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8FF90EFE-0AF5-BF93-C5F3-BB6FFA477D45}"/>
              </a:ext>
            </a:extLst>
          </p:cNvPr>
          <p:cNvSpPr txBox="1">
            <a:spLocks/>
          </p:cNvSpPr>
          <p:nvPr/>
        </p:nvSpPr>
        <p:spPr>
          <a:xfrm>
            <a:off x="1097280" y="275041"/>
            <a:ext cx="8682063" cy="6078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262626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CONTROLS COMMISSIONING READINESS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DF96B1-D5BB-70AE-C766-EBA08123B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32377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A38C92-4FF3-1780-DE75-71643976A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1280159"/>
            <a:ext cx="9791114" cy="5302799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GB" sz="2400" b="1" dirty="0"/>
              <a:t>New tech</a:t>
            </a:r>
          </a:p>
          <a:p>
            <a:pPr marL="468313" indent="-222250">
              <a:spcBef>
                <a:spcPts val="400"/>
              </a:spcBef>
              <a:buFont typeface="Courier New" panose="02070309020205020404" pitchFamily="49" charset="0"/>
              <a:buChar char="o"/>
              <a:tabLst>
                <a:tab pos="401638" algn="l"/>
              </a:tabLst>
            </a:pPr>
            <a:r>
              <a:rPr lang="en-GB" sz="2200" dirty="0"/>
              <a:t>Learn our new tech stack</a:t>
            </a:r>
          </a:p>
          <a:p>
            <a:pPr marL="468313" indent="-222250">
              <a:spcBef>
                <a:spcPts val="400"/>
              </a:spcBef>
              <a:buFont typeface="Courier New" panose="02070309020205020404" pitchFamily="49" charset="0"/>
              <a:buChar char="o"/>
              <a:tabLst>
                <a:tab pos="401638" algn="l"/>
              </a:tabLst>
            </a:pPr>
            <a:r>
              <a:rPr lang="en-US" sz="2200" dirty="0"/>
              <a:t>Migrate to new file system</a:t>
            </a:r>
          </a:p>
          <a:p>
            <a:pPr marL="468313" indent="-222250">
              <a:spcBef>
                <a:spcPts val="400"/>
              </a:spcBef>
              <a:buFont typeface="Courier New" panose="02070309020205020404" pitchFamily="49" charset="0"/>
              <a:buChar char="o"/>
              <a:tabLst>
                <a:tab pos="401638" algn="l"/>
              </a:tabLst>
            </a:pPr>
            <a:r>
              <a:rPr lang="en-US" sz="2200" dirty="0"/>
              <a:t>New operating system / infrastructure, new networking, subnets</a:t>
            </a:r>
          </a:p>
          <a:p>
            <a:pPr marL="468313" indent="-222250">
              <a:spcBef>
                <a:spcPts val="400"/>
              </a:spcBef>
              <a:buFont typeface="Courier New" panose="02070309020205020404" pitchFamily="49" charset="0"/>
              <a:buChar char="o"/>
              <a:tabLst>
                <a:tab pos="401638" algn="l"/>
              </a:tabLst>
            </a:pPr>
            <a:r>
              <a:rPr lang="en-US" sz="2200" dirty="0"/>
              <a:t>CVS to Git migration, now Git to </a:t>
            </a:r>
            <a:r>
              <a:rPr lang="en-US" sz="2200" dirty="0" err="1"/>
              <a:t>Gitea</a:t>
            </a:r>
            <a:r>
              <a:rPr lang="en-US" sz="2200" dirty="0"/>
              <a:t> (no CI/CD)</a:t>
            </a:r>
          </a:p>
          <a:p>
            <a:pPr marL="242887" indent="0">
              <a:spcBef>
                <a:spcPts val="400"/>
              </a:spcBef>
              <a:buNone/>
              <a:tabLst>
                <a:tab pos="401638" algn="l"/>
              </a:tabLst>
            </a:pPr>
            <a:endParaRPr lang="en-US" sz="1400" dirty="0"/>
          </a:p>
          <a:p>
            <a:pPr marL="0" indent="0">
              <a:buNone/>
            </a:pPr>
            <a:r>
              <a:rPr lang="en-GB" sz="2400" b="1" dirty="0"/>
              <a:t>Re-commissioning legacy axes</a:t>
            </a:r>
          </a:p>
          <a:p>
            <a:pPr marL="409575" indent="-217488">
              <a:spcBef>
                <a:spcPts val="400"/>
              </a:spcBef>
              <a:buFont typeface="Courier New" panose="02070309020205020404" pitchFamily="49" charset="0"/>
              <a:buChar char="o"/>
              <a:tabLst>
                <a:tab pos="401638" algn="l"/>
              </a:tabLst>
            </a:pPr>
            <a:r>
              <a:rPr lang="en-GB" sz="2200" dirty="0"/>
              <a:t>Lack of proper documentation, details need investigation</a:t>
            </a:r>
          </a:p>
          <a:p>
            <a:pPr marL="409575" indent="-217488">
              <a:spcBef>
                <a:spcPts val="400"/>
              </a:spcBef>
              <a:buFont typeface="Courier New" panose="02070309020205020404" pitchFamily="49" charset="0"/>
              <a:buChar char="o"/>
              <a:tabLst>
                <a:tab pos="401638" algn="l"/>
              </a:tabLst>
            </a:pPr>
            <a:r>
              <a:rPr lang="en-GB" sz="2200" dirty="0"/>
              <a:t>Old hardware, sub-optimal mechanics – tunning issues, closed/open loop</a:t>
            </a:r>
          </a:p>
          <a:p>
            <a:pPr marL="409575" indent="-217488">
              <a:spcBef>
                <a:spcPts val="400"/>
              </a:spcBef>
              <a:buFont typeface="Courier New" panose="02070309020205020404" pitchFamily="49" charset="0"/>
              <a:buChar char="o"/>
              <a:tabLst>
                <a:tab pos="401638" algn="l"/>
              </a:tabLst>
            </a:pPr>
            <a:r>
              <a:rPr lang="en-GB" sz="2200" dirty="0"/>
              <a:t>Modern controllers can expose previously hidden issues</a:t>
            </a:r>
          </a:p>
          <a:p>
            <a:pPr marL="192087" indent="0">
              <a:spcBef>
                <a:spcPts val="400"/>
              </a:spcBef>
              <a:buNone/>
              <a:tabLst>
                <a:tab pos="401638" algn="l"/>
              </a:tabLst>
            </a:pPr>
            <a:endParaRPr lang="en-GB" sz="1400" b="1" dirty="0"/>
          </a:p>
          <a:p>
            <a:pPr marL="0" indent="0">
              <a:buNone/>
            </a:pPr>
            <a:r>
              <a:rPr lang="en-GB" sz="2400" b="1" dirty="0"/>
              <a:t>Scope vs Resources</a:t>
            </a:r>
          </a:p>
          <a:p>
            <a:pPr marL="409575" indent="-217488">
              <a:spcBef>
                <a:spcPts val="400"/>
              </a:spcBef>
              <a:buFont typeface="Courier New" panose="02070309020205020404" pitchFamily="49" charset="0"/>
              <a:buChar char="o"/>
              <a:tabLst>
                <a:tab pos="401638" algn="l"/>
              </a:tabLst>
            </a:pPr>
            <a:r>
              <a:rPr lang="en-GB" sz="2200" dirty="0"/>
              <a:t>Per axis Time-to-Commission reduced from 0.5/day to 5/day</a:t>
            </a:r>
          </a:p>
          <a:p>
            <a:pPr marL="409575" indent="-217488">
              <a:spcBef>
                <a:spcPts val="400"/>
              </a:spcBef>
              <a:buFont typeface="Courier New" panose="02070309020205020404" pitchFamily="49" charset="0"/>
              <a:buChar char="o"/>
              <a:tabLst>
                <a:tab pos="401638" algn="l"/>
              </a:tabLst>
            </a:pPr>
            <a:r>
              <a:rPr lang="en-GB" sz="2200" dirty="0"/>
              <a:t>Manage work backlog and technical debt – where/when</a:t>
            </a:r>
          </a:p>
          <a:p>
            <a:pPr marL="409575" indent="-217488">
              <a:spcBef>
                <a:spcPts val="400"/>
              </a:spcBef>
              <a:buFont typeface="Courier New" panose="02070309020205020404" pitchFamily="49" charset="0"/>
              <a:buChar char="o"/>
              <a:tabLst>
                <a:tab pos="401638" algn="l"/>
              </a:tabLst>
            </a:pPr>
            <a:r>
              <a:rPr lang="en-GB" sz="2200" dirty="0"/>
              <a:t>Leverage AI tools as much as possible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3EA9130-1F6A-A62A-F2A1-97DC13AF441C}"/>
              </a:ext>
            </a:extLst>
          </p:cNvPr>
          <p:cNvSpPr txBox="1">
            <a:spLocks/>
          </p:cNvSpPr>
          <p:nvPr/>
        </p:nvSpPr>
        <p:spPr>
          <a:xfrm>
            <a:off x="1097280" y="275041"/>
            <a:ext cx="8682063" cy="6078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262626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CURRENT CHALLENGES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860DFD2-3432-A6D9-8C06-F4C7EFE7AE80}"/>
              </a:ext>
            </a:extLst>
          </p:cNvPr>
          <p:cNvGrpSpPr/>
          <p:nvPr/>
        </p:nvGrpSpPr>
        <p:grpSpPr>
          <a:xfrm>
            <a:off x="9402650" y="1030324"/>
            <a:ext cx="2788608" cy="1270537"/>
            <a:chOff x="1847887" y="4967347"/>
            <a:chExt cx="2788605" cy="1270534"/>
          </a:xfrm>
        </p:grpSpPr>
        <p:pic>
          <p:nvPicPr>
            <p:cNvPr id="18" name="Picture 17" descr="Picture 20">
              <a:extLst>
                <a:ext uri="{FF2B5EF4-FFF2-40B4-BE49-F238E27FC236}">
                  <a16:creationId xmlns:a16="http://schemas.microsoft.com/office/drawing/2014/main" id="{648A152C-F91A-0010-0D4D-905F7A48A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29378" y="5041397"/>
              <a:ext cx="1422648" cy="11224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" name="Picture 18" descr="Picture 21">
              <a:extLst>
                <a:ext uri="{FF2B5EF4-FFF2-40B4-BE49-F238E27FC236}">
                  <a16:creationId xmlns:a16="http://schemas.microsoft.com/office/drawing/2014/main" id="{56FA1E48-57A5-490D-D613-F80EDC67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47887" y="4967347"/>
              <a:ext cx="1650273" cy="12705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" name="Picture 19" descr="Picture 22">
              <a:extLst>
                <a:ext uri="{FF2B5EF4-FFF2-40B4-BE49-F238E27FC236}">
                  <a16:creationId xmlns:a16="http://schemas.microsoft.com/office/drawing/2014/main" id="{4C860851-545F-E98F-095D-C2AA73BDD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0000"/>
            <a:stretch>
              <a:fillRect/>
            </a:stretch>
          </p:blipFill>
          <p:spPr>
            <a:xfrm>
              <a:off x="3782903" y="5041397"/>
              <a:ext cx="853589" cy="11224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" name="Picture 20" descr="Picture 8">
            <a:extLst>
              <a:ext uri="{FF2B5EF4-FFF2-40B4-BE49-F238E27FC236}">
                <a16:creationId xmlns:a16="http://schemas.microsoft.com/office/drawing/2014/main" id="{9CE808A2-AD47-4F3D-B929-42F14E5C4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7799" y="939938"/>
            <a:ext cx="1408234" cy="14082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2" name="Screenshot 2023-09-19 at 19.34.06.png">
            <a:extLst>
              <a:ext uri="{FF2B5EF4-FFF2-40B4-BE49-F238E27FC236}">
                <a16:creationId xmlns:a16="http://schemas.microsoft.com/office/drawing/2014/main" id="{ED96AC1D-7464-FEEB-CC3D-F66F6B5B73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33609" y="2369710"/>
            <a:ext cx="1926689" cy="1464085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888E2685-3B32-D33B-2FBE-E96CDA931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8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3315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TLSHAPE_TB_00000000000000000000000000000000_ScaleContainer">
            <a:extLst>
              <a:ext uri="{FF2B5EF4-FFF2-40B4-BE49-F238E27FC236}">
                <a16:creationId xmlns:a16="http://schemas.microsoft.com/office/drawing/2014/main" id="{649F001D-5E5A-8123-ABB3-D500310DCA4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18120" y="2520432"/>
            <a:ext cx="8401424" cy="457002"/>
          </a:xfrm>
          <a:prstGeom prst="roundRect">
            <a:avLst>
              <a:gd name="adj" fmla="val 100000"/>
            </a:avLst>
          </a:prstGeom>
          <a:gradFill flip="none" rotWithShape="1">
            <a:gsLst>
              <a:gs pos="0">
                <a:srgbClr val="44546A"/>
              </a:gs>
              <a:gs pos="0">
                <a:srgbClr val="44546A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txBody>
          <a:bodyPr rtlCol="0" anchor="ctr"/>
          <a:lstStyle/>
          <a:p>
            <a:pPr algn="ctr" defTabSz="685800">
              <a:defRPr/>
            </a:pPr>
            <a:endParaRPr lang="en-GB" sz="16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OTLSHAPE_TB_00000000000000000000000000000000_TimescaleInterval1">
            <a:extLst>
              <a:ext uri="{FF2B5EF4-FFF2-40B4-BE49-F238E27FC236}">
                <a16:creationId xmlns:a16="http://schemas.microsoft.com/office/drawing/2014/main" id="{F3022774-3E88-F06A-4EBB-204A4C40AB4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054407" y="2590699"/>
            <a:ext cx="264175" cy="15175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GB" sz="1600" spc="-15" dirty="0">
                <a:solidFill>
                  <a:prstClr val="white"/>
                </a:solidFill>
                <a:latin typeface="Calibri" panose="020F0502020204030204" pitchFamily="34" charset="0"/>
              </a:rPr>
              <a:t>2026</a:t>
            </a:r>
          </a:p>
        </p:txBody>
      </p:sp>
      <p:cxnSp>
        <p:nvCxnSpPr>
          <p:cNvPr id="17" name="OTLSHAPE_TB_00000000000000000000000000000000_Separator1">
            <a:extLst>
              <a:ext uri="{FF2B5EF4-FFF2-40B4-BE49-F238E27FC236}">
                <a16:creationId xmlns:a16="http://schemas.microsoft.com/office/drawing/2014/main" id="{19536C2A-37F0-A824-F3C2-B0ACD1AA4A68}"/>
              </a:ext>
            </a:extLst>
          </p:cNvPr>
          <p:cNvCxnSpPr/>
          <p:nvPr>
            <p:custDataLst>
              <p:tags r:id="rId3"/>
            </p:custDataLst>
          </p:nvPr>
        </p:nvCxnSpPr>
        <p:spPr>
          <a:xfrm>
            <a:off x="2775796" y="2562988"/>
            <a:ext cx="0" cy="207172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8" name="OTLSHAPE_TB_00000000000000000000000000000000_TimescaleInterval2">
            <a:extLst>
              <a:ext uri="{FF2B5EF4-FFF2-40B4-BE49-F238E27FC236}">
                <a16:creationId xmlns:a16="http://schemas.microsoft.com/office/drawing/2014/main" id="{8A17A639-9129-AB2B-6B75-2F977E4EC9B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830806" y="2590699"/>
            <a:ext cx="319180" cy="15175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GB" sz="1600" spc="-15" dirty="0">
                <a:solidFill>
                  <a:prstClr val="white"/>
                </a:solidFill>
                <a:latin typeface="Calibri" panose="020F0502020204030204" pitchFamily="34" charset="0"/>
              </a:rPr>
              <a:t>2027</a:t>
            </a:r>
          </a:p>
        </p:txBody>
      </p:sp>
      <p:cxnSp>
        <p:nvCxnSpPr>
          <p:cNvPr id="19" name="OTLSHAPE_TB_00000000000000000000000000000000_Separator2">
            <a:extLst>
              <a:ext uri="{FF2B5EF4-FFF2-40B4-BE49-F238E27FC236}">
                <a16:creationId xmlns:a16="http://schemas.microsoft.com/office/drawing/2014/main" id="{2894C5AC-748C-2C43-06BE-4F1033B64921}"/>
              </a:ext>
            </a:extLst>
          </p:cNvPr>
          <p:cNvCxnSpPr/>
          <p:nvPr>
            <p:custDataLst>
              <p:tags r:id="rId5"/>
            </p:custDataLst>
          </p:nvPr>
        </p:nvCxnSpPr>
        <p:spPr>
          <a:xfrm>
            <a:off x="4536370" y="2562988"/>
            <a:ext cx="0" cy="207172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0" name="OTLSHAPE_TB_00000000000000000000000000000000_TimescaleInterval3">
            <a:extLst>
              <a:ext uri="{FF2B5EF4-FFF2-40B4-BE49-F238E27FC236}">
                <a16:creationId xmlns:a16="http://schemas.microsoft.com/office/drawing/2014/main" id="{3B3A6826-9CEF-DF20-140F-206D8D7EF71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591379" y="2590699"/>
            <a:ext cx="264175" cy="15175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GB" sz="1600" spc="-15" dirty="0">
                <a:solidFill>
                  <a:prstClr val="white"/>
                </a:solidFill>
                <a:latin typeface="Calibri" panose="020F0502020204030204" pitchFamily="34" charset="0"/>
              </a:rPr>
              <a:t>2028</a:t>
            </a:r>
          </a:p>
        </p:txBody>
      </p:sp>
      <p:cxnSp>
        <p:nvCxnSpPr>
          <p:cNvPr id="21" name="OTLSHAPE_TB_00000000000000000000000000000000_Separator3">
            <a:extLst>
              <a:ext uri="{FF2B5EF4-FFF2-40B4-BE49-F238E27FC236}">
                <a16:creationId xmlns:a16="http://schemas.microsoft.com/office/drawing/2014/main" id="{95E94DA8-F982-FC9A-7340-F94A8366534F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>
            <a:off x="6296944" y="2562988"/>
            <a:ext cx="0" cy="207172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2" name="OTLSHAPE_TB_00000000000000000000000000000000_TimescaleInterval4">
            <a:extLst>
              <a:ext uri="{FF2B5EF4-FFF2-40B4-BE49-F238E27FC236}">
                <a16:creationId xmlns:a16="http://schemas.microsoft.com/office/drawing/2014/main" id="{DEB41ADA-F315-8540-DA5E-7DF1368E9CE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351952" y="2590699"/>
            <a:ext cx="264175" cy="15175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GB" sz="1600" spc="-15" dirty="0">
                <a:solidFill>
                  <a:prstClr val="white"/>
                </a:solidFill>
                <a:latin typeface="Calibri" panose="020F0502020204030204" pitchFamily="34" charset="0"/>
              </a:rPr>
              <a:t>2029</a:t>
            </a:r>
          </a:p>
        </p:txBody>
      </p:sp>
      <p:cxnSp>
        <p:nvCxnSpPr>
          <p:cNvPr id="23" name="OTLSHAPE_TB_00000000000000000000000000000000_Separator4">
            <a:extLst>
              <a:ext uri="{FF2B5EF4-FFF2-40B4-BE49-F238E27FC236}">
                <a16:creationId xmlns:a16="http://schemas.microsoft.com/office/drawing/2014/main" id="{BFE287BB-E5B0-A3E3-CCB6-76189A554459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8057516" y="2562988"/>
            <a:ext cx="0" cy="207172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4" name="OTLSHAPE_TB_00000000000000000000000000000000_TimescaleInterval5">
            <a:extLst>
              <a:ext uri="{FF2B5EF4-FFF2-40B4-BE49-F238E27FC236}">
                <a16:creationId xmlns:a16="http://schemas.microsoft.com/office/drawing/2014/main" id="{05764F0D-E5AB-A684-C20E-8695414E5F5F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8090522" y="2590699"/>
            <a:ext cx="264175" cy="15175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GB" sz="1600" spc="-15" dirty="0">
                <a:solidFill>
                  <a:prstClr val="white"/>
                </a:solidFill>
                <a:latin typeface="Calibri" panose="020F0502020204030204" pitchFamily="34" charset="0"/>
              </a:rPr>
              <a:t>2030</a:t>
            </a:r>
          </a:p>
        </p:txBody>
      </p:sp>
      <p:sp>
        <p:nvSpPr>
          <p:cNvPr id="29" name="OTLSHAPE_M_b535b3a25b634f338de4b2172cbcf523_Shape">
            <a:extLst>
              <a:ext uri="{FF2B5EF4-FFF2-40B4-BE49-F238E27FC236}">
                <a16:creationId xmlns:a16="http://schemas.microsoft.com/office/drawing/2014/main" id="{40E76C30-6A93-3E9C-FA4F-71656FC985C5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1400836" y="2368682"/>
            <a:ext cx="3190539" cy="182795"/>
          </a:xfrm>
          <a:prstGeom prst="chevron">
            <a:avLst>
              <a:gd name="adj" fmla="val 30000"/>
            </a:avLst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algn="ctr" defTabSz="685800">
              <a:defRPr/>
            </a:pPr>
            <a:endParaRPr lang="en-GB" sz="1350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TLSHAPE_M_4289b60f756e4b69a0125fc6a9606175_Shape">
            <a:extLst>
              <a:ext uri="{FF2B5EF4-FFF2-40B4-BE49-F238E27FC236}">
                <a16:creationId xmlns:a16="http://schemas.microsoft.com/office/drawing/2014/main" id="{DC4F4180-7FCD-7540-47FD-1076E6D5C799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1525393" y="2552323"/>
            <a:ext cx="198031" cy="207172"/>
          </a:xfrm>
          <a:prstGeom prst="star5">
            <a:avLst>
              <a:gd name="adj" fmla="val 25000"/>
              <a:gd name="hf" fmla="val 105146"/>
              <a:gd name="vf" fmla="val 110557"/>
            </a:avLst>
          </a:prstGeom>
          <a:solidFill>
            <a:srgbClr val="1AAA4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algn="ctr" defTabSz="685800">
              <a:defRPr/>
            </a:pPr>
            <a:endParaRPr lang="en-GB" sz="1350" kern="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EB7AD5A-1549-DA60-712C-91582CF1608E}"/>
              </a:ext>
            </a:extLst>
          </p:cNvPr>
          <p:cNvGrpSpPr/>
          <p:nvPr/>
        </p:nvGrpSpPr>
        <p:grpSpPr>
          <a:xfrm>
            <a:off x="3601048" y="1560512"/>
            <a:ext cx="2971070" cy="1054830"/>
            <a:chOff x="3601048" y="1560512"/>
            <a:chExt cx="2971070" cy="1054830"/>
          </a:xfrm>
        </p:grpSpPr>
        <p:cxnSp>
          <p:nvCxnSpPr>
            <p:cNvPr id="14" name="OTLSHAPE_M_c5cfe875dcd04e2aa7ce8ce6b3185823_Connector1">
              <a:extLst>
                <a:ext uri="{FF2B5EF4-FFF2-40B4-BE49-F238E27FC236}">
                  <a16:creationId xmlns:a16="http://schemas.microsoft.com/office/drawing/2014/main" id="{2B565A03-D94C-E2AF-168A-4BE8057AE3C1}"/>
                </a:ext>
              </a:extLst>
            </p:cNvPr>
            <p:cNvCxnSpPr>
              <a:cxnSpLocks/>
              <a:stCxn id="27" idx="0"/>
            </p:cNvCxnSpPr>
            <p:nvPr>
              <p:custDataLst>
                <p:tags r:id="rId21"/>
              </p:custDataLst>
            </p:nvPr>
          </p:nvCxnSpPr>
          <p:spPr>
            <a:xfrm flipH="1">
              <a:off x="3692754" y="1857536"/>
              <a:ext cx="11002" cy="590387"/>
            </a:xfrm>
            <a:prstGeom prst="line">
              <a:avLst/>
            </a:prstGeom>
            <a:noFill/>
            <a:ln w="19050" cap="flat" cmpd="sng" algn="ctr">
              <a:solidFill>
                <a:srgbClr val="0072BC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25" name="OTLSHAPE_M_c5cfe875dcd04e2aa7ce8ce6b3185823_Title">
              <a:extLst>
                <a:ext uri="{FF2B5EF4-FFF2-40B4-BE49-F238E27FC236}">
                  <a16:creationId xmlns:a16="http://schemas.microsoft.com/office/drawing/2014/main" id="{CBAC54A6-5FFC-CDEE-B177-4A6082524C9E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3885282" y="1560512"/>
              <a:ext cx="2686836" cy="2769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r>
                <a:rPr lang="en-GB" b="1" spc="-5" dirty="0">
                  <a:solidFill>
                    <a:prstClr val="black"/>
                  </a:solidFill>
                  <a:latin typeface="Calibri" panose="020F0502020204030204" pitchFamily="34" charset="0"/>
                </a:rPr>
                <a:t>VxWorks license extension</a:t>
              </a:r>
            </a:p>
          </p:txBody>
        </p:sp>
        <p:sp>
          <p:nvSpPr>
            <p:cNvPr id="26" name="OTLSHAPE_M_c5cfe875dcd04e2aa7ce8ce6b3185823_Date">
              <a:extLst>
                <a:ext uri="{FF2B5EF4-FFF2-40B4-BE49-F238E27FC236}">
                  <a16:creationId xmlns:a16="http://schemas.microsoft.com/office/drawing/2014/main" id="{C5B28A56-E693-E2CA-FAAF-E906C18400B1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3874281" y="1784165"/>
              <a:ext cx="717089" cy="21544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r>
                <a:rPr lang="en-GB" sz="1400" b="1" spc="-6" dirty="0">
                  <a:solidFill>
                    <a:srgbClr val="44546A"/>
                  </a:solidFill>
                  <a:latin typeface="Calibri" panose="020F0502020204030204" pitchFamily="34" charset="0"/>
                </a:rPr>
                <a:t>06/2027</a:t>
              </a:r>
            </a:p>
          </p:txBody>
        </p:sp>
        <p:sp>
          <p:nvSpPr>
            <p:cNvPr id="27" name="OTLSHAPE_M_c5cfe875dcd04e2aa7ce8ce6b3185823_Shape">
              <a:extLst>
                <a:ext uri="{FF2B5EF4-FFF2-40B4-BE49-F238E27FC236}">
                  <a16:creationId xmlns:a16="http://schemas.microsoft.com/office/drawing/2014/main" id="{D9F2B837-0656-5875-AC5C-136624840342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 rot="16200000">
              <a:off x="3707936" y="1786025"/>
              <a:ext cx="134662" cy="143022"/>
            </a:xfrm>
            <a:prstGeom prst="flowChartMerge">
              <a:avLst/>
            </a:prstGeom>
            <a:solidFill>
              <a:srgbClr val="0072BC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en-GB" sz="1350" kern="0" dirty="0">
                  <a:solidFill>
                    <a:prstClr val="white"/>
                  </a:solidFill>
                  <a:latin typeface="Calibri"/>
                </a:rPr>
                <a:t>Q	</a:t>
              </a:r>
            </a:p>
          </p:txBody>
        </p:sp>
        <p:sp>
          <p:nvSpPr>
            <p:cNvPr id="31" name="OTLSHAPE_M_93f0b03495674fa682cba5fea251cbf4_Shape">
              <a:extLst>
                <a:ext uri="{FF2B5EF4-FFF2-40B4-BE49-F238E27FC236}">
                  <a16:creationId xmlns:a16="http://schemas.microsoft.com/office/drawing/2014/main" id="{4C29E491-27BB-B6C4-9DFB-513B548F57AE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3601048" y="2408170"/>
              <a:ext cx="198031" cy="207172"/>
            </a:xfrm>
            <a:prstGeom prst="diamond">
              <a:avLst/>
            </a:prstGeom>
            <a:solidFill>
              <a:srgbClr val="96D642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algn="ctr" defTabSz="685800">
                <a:defRPr/>
              </a:pPr>
              <a:endParaRPr lang="en-GB" sz="1350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2" name="OTLSHAPE_M_c448fb973cdb4cb297266f39c0059dde_Shape">
            <a:extLst>
              <a:ext uri="{FF2B5EF4-FFF2-40B4-BE49-F238E27FC236}">
                <a16:creationId xmlns:a16="http://schemas.microsoft.com/office/drawing/2014/main" id="{001E5B85-2198-47B7-08C9-03C263D8CB26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2775796" y="2991900"/>
            <a:ext cx="5314723" cy="170786"/>
          </a:xfrm>
          <a:prstGeom prst="chevron">
            <a:avLst>
              <a:gd name="adj" fmla="val 30000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algn="ctr" defTabSz="685800">
              <a:defRPr/>
            </a:pPr>
            <a:endParaRPr lang="en-GB" sz="1350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TLSHAPE_M_b535b3a25b634f338de4b2172cbcf523_Title">
            <a:extLst>
              <a:ext uri="{FF2B5EF4-FFF2-40B4-BE49-F238E27FC236}">
                <a16:creationId xmlns:a16="http://schemas.microsoft.com/office/drawing/2014/main" id="{8DF09A93-10C8-17F5-A362-1D4211BF185D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3244259" y="3172491"/>
            <a:ext cx="4344794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b="1" spc="-5" noProof="1">
                <a:solidFill>
                  <a:schemeClr val="accent3">
                    <a:lumMod val="75000"/>
                  </a:schemeClr>
                </a:solidFill>
              </a:rPr>
              <a:t>VME (VxWorks) legacy migration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AFD04AD-6090-8425-2064-E2CA662B8CCB}"/>
              </a:ext>
            </a:extLst>
          </p:cNvPr>
          <p:cNvGrpSpPr/>
          <p:nvPr/>
        </p:nvGrpSpPr>
        <p:grpSpPr>
          <a:xfrm>
            <a:off x="8813472" y="1743864"/>
            <a:ext cx="3029819" cy="880154"/>
            <a:chOff x="8813472" y="1743864"/>
            <a:chExt cx="3029819" cy="880154"/>
          </a:xfrm>
        </p:grpSpPr>
        <p:sp>
          <p:nvSpPr>
            <p:cNvPr id="28" name="OTLSHAPE_M_aef03ca294af49fcba3c96301deda277_Shape">
              <a:extLst>
                <a:ext uri="{FF2B5EF4-FFF2-40B4-BE49-F238E27FC236}">
                  <a16:creationId xmlns:a16="http://schemas.microsoft.com/office/drawing/2014/main" id="{34310020-CD41-590B-A49D-5880017EA2C8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8813472" y="2416846"/>
              <a:ext cx="198031" cy="207172"/>
            </a:xfrm>
            <a:prstGeom prst="diamond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algn="ctr" defTabSz="685800">
                <a:defRPr/>
              </a:pPr>
              <a:endParaRPr lang="en-GB" sz="1350" kern="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4" name="OTLSHAPE_M_c5cfe875dcd04e2aa7ce8ce6b3185823_Connector1">
              <a:extLst>
                <a:ext uri="{FF2B5EF4-FFF2-40B4-BE49-F238E27FC236}">
                  <a16:creationId xmlns:a16="http://schemas.microsoft.com/office/drawing/2014/main" id="{6EA4B4B5-49FD-482B-B10A-5F2F9381ED38}"/>
                </a:ext>
              </a:extLst>
            </p:cNvPr>
            <p:cNvCxnSpPr>
              <a:cxnSpLocks/>
            </p:cNvCxnSpPr>
            <p:nvPr>
              <p:custDataLst>
                <p:tags r:id="rId17"/>
              </p:custDataLst>
            </p:nvPr>
          </p:nvCxnSpPr>
          <p:spPr>
            <a:xfrm>
              <a:off x="8907561" y="1916718"/>
              <a:ext cx="0" cy="541564"/>
            </a:xfrm>
            <a:prstGeom prst="line">
              <a:avLst/>
            </a:prstGeom>
            <a:noFill/>
            <a:ln w="19050" cap="flat" cmpd="sng" algn="ctr">
              <a:solidFill>
                <a:srgbClr val="0072BC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35" name="OTLSHAPE_M_c5cfe875dcd04e2aa7ce8ce6b3185823_Title">
              <a:extLst>
                <a:ext uri="{FF2B5EF4-FFF2-40B4-BE49-F238E27FC236}">
                  <a16:creationId xmlns:a16="http://schemas.microsoft.com/office/drawing/2014/main" id="{3BA973D9-3EC3-2F81-2307-5E0FABDD8C7F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9100091" y="1743864"/>
              <a:ext cx="2743200" cy="2769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r>
                <a:rPr lang="en-GB" b="1" spc="-5" dirty="0">
                  <a:solidFill>
                    <a:prstClr val="black"/>
                  </a:solidFill>
                  <a:latin typeface="Calibri" panose="020F0502020204030204" pitchFamily="34" charset="0"/>
                </a:rPr>
                <a:t>VxWorks license termination</a:t>
              </a:r>
            </a:p>
          </p:txBody>
        </p:sp>
        <p:sp>
          <p:nvSpPr>
            <p:cNvPr id="36" name="OTLSHAPE_M_c5cfe875dcd04e2aa7ce8ce6b3185823_Date">
              <a:extLst>
                <a:ext uri="{FF2B5EF4-FFF2-40B4-BE49-F238E27FC236}">
                  <a16:creationId xmlns:a16="http://schemas.microsoft.com/office/drawing/2014/main" id="{45BD9663-9DB9-182A-0FAD-B354D314221D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9089091" y="1966618"/>
              <a:ext cx="840520" cy="21544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r>
                <a:rPr lang="en-GB" sz="1400" b="1" spc="-6" dirty="0">
                  <a:solidFill>
                    <a:srgbClr val="44546A"/>
                  </a:solidFill>
                  <a:latin typeface="Calibri" panose="020F0502020204030204" pitchFamily="34" charset="0"/>
                </a:rPr>
                <a:t>06/2030</a:t>
              </a:r>
            </a:p>
          </p:txBody>
        </p:sp>
        <p:sp>
          <p:nvSpPr>
            <p:cNvPr id="37" name="OTLSHAPE_M_c5cfe875dcd04e2aa7ce8ce6b3185823_Shape">
              <a:extLst>
                <a:ext uri="{FF2B5EF4-FFF2-40B4-BE49-F238E27FC236}">
                  <a16:creationId xmlns:a16="http://schemas.microsoft.com/office/drawing/2014/main" id="{AE71EED4-B047-4D83-5445-10031B75B751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 rot="16200000">
              <a:off x="8910921" y="1879252"/>
              <a:ext cx="134662" cy="143022"/>
            </a:xfrm>
            <a:prstGeom prst="flowChartMerge">
              <a:avLst/>
            </a:prstGeom>
            <a:solidFill>
              <a:srgbClr val="0072BC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algn="ctr" defTabSz="685800">
                <a:defRPr/>
              </a:pPr>
              <a:endParaRPr lang="en-GB" sz="1350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8" name="OTLSHAPE_M_b535b3a25b634f338de4b2172cbcf523_Title">
            <a:extLst>
              <a:ext uri="{FF2B5EF4-FFF2-40B4-BE49-F238E27FC236}">
                <a16:creationId xmlns:a16="http://schemas.microsoft.com/office/drawing/2014/main" id="{59CBE512-EA67-1420-C040-75BC1700FD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08263" y="2088965"/>
            <a:ext cx="4344794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2000" b="1" spc="-5" noProof="1">
                <a:solidFill>
                  <a:schemeClr val="accent1">
                    <a:lumMod val="60000"/>
                    <a:lumOff val="40000"/>
                  </a:schemeClr>
                </a:solidFill>
              </a:rPr>
              <a:t>Phase 2 &amp; consolidation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ED4355-096A-768F-9859-076BC8E015ED}"/>
              </a:ext>
            </a:extLst>
          </p:cNvPr>
          <p:cNvGrpSpPr/>
          <p:nvPr/>
        </p:nvGrpSpPr>
        <p:grpSpPr>
          <a:xfrm>
            <a:off x="923463" y="3756742"/>
            <a:ext cx="10403205" cy="1055513"/>
            <a:chOff x="695325" y="2238543"/>
            <a:chExt cx="12009112" cy="973603"/>
          </a:xfrm>
        </p:grpSpPr>
        <p:graphicFrame>
          <p:nvGraphicFramePr>
            <p:cNvPr id="40" name="Tabelle 8">
              <a:extLst>
                <a:ext uri="{FF2B5EF4-FFF2-40B4-BE49-F238E27FC236}">
                  <a16:creationId xmlns:a16="http://schemas.microsoft.com/office/drawing/2014/main" id="{DDB7EB99-63E7-D586-00D3-B5FE6D1EB6C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04172380"/>
                </p:ext>
              </p:extLst>
            </p:nvPr>
          </p:nvGraphicFramePr>
          <p:xfrm>
            <a:off x="695325" y="2238543"/>
            <a:ext cx="12009112" cy="730982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2080641">
                    <a:extLst>
                      <a:ext uri="{9D8B030D-6E8A-4147-A177-3AD203B41FA5}">
                        <a16:colId xmlns:a16="http://schemas.microsoft.com/office/drawing/2014/main" val="3952201741"/>
                      </a:ext>
                    </a:extLst>
                  </a:gridCol>
                  <a:gridCol w="2080641">
                    <a:extLst>
                      <a:ext uri="{9D8B030D-6E8A-4147-A177-3AD203B41FA5}">
                        <a16:colId xmlns:a16="http://schemas.microsoft.com/office/drawing/2014/main" val="2703099886"/>
                      </a:ext>
                    </a:extLst>
                  </a:gridCol>
                  <a:gridCol w="2080641">
                    <a:extLst>
                      <a:ext uri="{9D8B030D-6E8A-4147-A177-3AD203B41FA5}">
                        <a16:colId xmlns:a16="http://schemas.microsoft.com/office/drawing/2014/main" val="3908950201"/>
                      </a:ext>
                    </a:extLst>
                  </a:gridCol>
                  <a:gridCol w="2080641">
                    <a:extLst>
                      <a:ext uri="{9D8B030D-6E8A-4147-A177-3AD203B41FA5}">
                        <a16:colId xmlns:a16="http://schemas.microsoft.com/office/drawing/2014/main" val="2246934663"/>
                      </a:ext>
                    </a:extLst>
                  </a:gridCol>
                  <a:gridCol w="2080641">
                    <a:extLst>
                      <a:ext uri="{9D8B030D-6E8A-4147-A177-3AD203B41FA5}">
                        <a16:colId xmlns:a16="http://schemas.microsoft.com/office/drawing/2014/main" val="3929460274"/>
                      </a:ext>
                    </a:extLst>
                  </a:gridCol>
                </a:tblGrid>
                <a:tr h="449266">
                  <a:tc>
                    <a:txBody>
                      <a:bodyPr/>
                      <a:lstStyle/>
                      <a:p>
                        <a:pPr algn="ctr">
                          <a:spcBef>
                            <a:spcPts val="100"/>
                          </a:spcBef>
                          <a:spcAft>
                            <a:spcPts val="100"/>
                          </a:spcAft>
                          <a:buNone/>
                        </a:pPr>
                        <a:r>
                          <a:rPr lang="en-GB" sz="1600" b="1" kern="800">
                            <a:effectLst/>
                          </a:rPr>
                          <a:t>Commissioned ECMC axes</a:t>
                        </a:r>
                        <a:endParaRPr lang="en-CH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algn="ctr">
                          <a:spcBef>
                            <a:spcPts val="100"/>
                          </a:spcBef>
                          <a:spcAft>
                            <a:spcPts val="100"/>
                          </a:spcAft>
                          <a:buNone/>
                        </a:pPr>
                        <a:r>
                          <a:rPr lang="en-GB" sz="1600" b="1" kern="800">
                            <a:effectLst/>
                          </a:rPr>
                          <a:t>Remaining VME axes today</a:t>
                        </a:r>
                        <a:endParaRPr lang="en-CH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algn="ctr">
                          <a:spcBef>
                            <a:spcPts val="100"/>
                          </a:spcBef>
                          <a:spcAft>
                            <a:spcPts val="100"/>
                          </a:spcAft>
                          <a:buNone/>
                        </a:pPr>
                        <a:r>
                          <a:rPr lang="en-GB" sz="1600" b="1" kern="800">
                            <a:effectLst/>
                          </a:rPr>
                          <a:t>New ECMC axes pending (new BLs)</a:t>
                        </a:r>
                        <a:endParaRPr lang="en-CH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algn="ctr">
                          <a:spcBef>
                            <a:spcPts val="100"/>
                          </a:spcBef>
                          <a:spcAft>
                            <a:spcPts val="100"/>
                          </a:spcAft>
                          <a:buNone/>
                        </a:pPr>
                        <a:r>
                          <a:rPr lang="en-GB" sz="1600" b="1" kern="800" dirty="0">
                            <a:effectLst/>
                          </a:rPr>
                          <a:t>Migrate to ECMC (Phase 2)</a:t>
                        </a:r>
                        <a:endParaRPr lang="en-CH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algn="ctr">
                          <a:spcBef>
                            <a:spcPts val="100"/>
                          </a:spcBef>
                          <a:spcAft>
                            <a:spcPts val="100"/>
                          </a:spcAft>
                          <a:buNone/>
                        </a:pPr>
                        <a:r>
                          <a:rPr lang="en-GB" sz="1600" b="1" kern="800">
                            <a:effectLst/>
                          </a:rPr>
                          <a:t>Remains legacy after SLS 2.0</a:t>
                        </a:r>
                        <a:endParaRPr lang="en-CH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extLst>
                    <a:ext uri="{0D108BD9-81ED-4DB2-BD59-A6C34878D82A}">
                      <a16:rowId xmlns:a16="http://schemas.microsoft.com/office/drawing/2014/main" val="1281283892"/>
                    </a:ext>
                  </a:extLst>
                </a:tr>
                <a:tr h="299212">
                  <a:tc>
                    <a:txBody>
                      <a:bodyPr/>
                      <a:lstStyle/>
                      <a:p>
                        <a:pPr algn="ctr">
                          <a:spcBef>
                            <a:spcPts val="100"/>
                          </a:spcBef>
                          <a:spcAft>
                            <a:spcPts val="100"/>
                          </a:spcAft>
                          <a:buNone/>
                        </a:pPr>
                        <a:r>
                          <a:rPr lang="en-GB" sz="2000" b="1" kern="800" dirty="0">
                            <a:effectLst/>
                          </a:rPr>
                          <a:t>~ 430</a:t>
                        </a:r>
                        <a:endParaRPr lang="en-CH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marL="179705" indent="118745" algn="ctr">
                          <a:spcBef>
                            <a:spcPts val="1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en-GB" sz="2000" b="1" kern="800">
                            <a:effectLst/>
                          </a:rPr>
                          <a:t>~ 1100</a:t>
                        </a:r>
                        <a:endParaRPr lang="en-CH" sz="2000" b="1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marL="179705" algn="ctr">
                          <a:spcBef>
                            <a:spcPts val="1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en-GB" sz="2000" b="1" kern="800" dirty="0">
                            <a:effectLst/>
                          </a:rPr>
                          <a:t>~ 90</a:t>
                        </a:r>
                        <a:endParaRPr lang="en-CH" sz="2000" b="1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marL="179705" algn="ctr">
                          <a:spcBef>
                            <a:spcPts val="1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en-GB" sz="2000" b="1" kern="800" dirty="0">
                            <a:effectLst/>
                          </a:rPr>
                          <a:t>~ 430</a:t>
                        </a:r>
                        <a:endParaRPr lang="en-CH" sz="2000" b="1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marL="179705" algn="ctr">
                          <a:spcBef>
                            <a:spcPts val="1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en-GB" sz="2000" b="1" kern="800" dirty="0">
                            <a:effectLst/>
                          </a:rPr>
                          <a:t>~ 650</a:t>
                        </a:r>
                        <a:endParaRPr lang="en-CH" sz="2000" b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extLst>
                    <a:ext uri="{0D108BD9-81ED-4DB2-BD59-A6C34878D82A}">
                      <a16:rowId xmlns:a16="http://schemas.microsoft.com/office/drawing/2014/main" val="1948643618"/>
                    </a:ext>
                  </a:extLst>
                </a:tr>
              </a:tbl>
            </a:graphicData>
          </a:graphic>
        </p:graphicFrame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56A2B0E-7D3F-C345-C4A8-F7C108BD398C}"/>
                </a:ext>
              </a:extLst>
            </p:cNvPr>
            <p:cNvSpPr txBox="1"/>
            <p:nvPr/>
          </p:nvSpPr>
          <p:spPr>
            <a:xfrm>
              <a:off x="729520" y="3014039"/>
              <a:ext cx="2726391" cy="1981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1050" i="1" dirty="0"/>
                <a:t>* status March 2026 (estimate)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4C8D4AC-0404-12F1-66F7-1A3CE5516DAF}"/>
              </a:ext>
            </a:extLst>
          </p:cNvPr>
          <p:cNvSpPr txBox="1"/>
          <p:nvPr/>
        </p:nvSpPr>
        <p:spPr>
          <a:xfrm>
            <a:off x="4066812" y="5012504"/>
            <a:ext cx="6086693" cy="1143903"/>
          </a:xfrm>
          <a:prstGeom prst="rect">
            <a:avLst/>
          </a:prstGeom>
          <a:noFill/>
          <a:ln w="25400">
            <a:solidFill>
              <a:srgbClr val="13501B"/>
            </a:solidFill>
          </a:ln>
        </p:spPr>
        <p:txBody>
          <a:bodyPr wrap="square">
            <a:spAutoFit/>
          </a:bodyPr>
          <a:lstStyle/>
          <a:p>
            <a:pPr marL="520541" lvl="1" indent="-342900">
              <a:spcBef>
                <a:spcPts val="450"/>
              </a:spcBef>
              <a:buFont typeface="Courier New" panose="02070309020205020404" pitchFamily="49" charset="0"/>
              <a:buChar char="o"/>
            </a:pPr>
            <a:r>
              <a:rPr lang="en-GB" sz="2000" dirty="0"/>
              <a:t>Mostly actively in-use devices</a:t>
            </a:r>
          </a:p>
          <a:p>
            <a:pPr marL="520541" lvl="1" indent="-342900">
              <a:spcBef>
                <a:spcPts val="450"/>
              </a:spcBef>
              <a:buFont typeface="Courier New" panose="02070309020205020404" pitchFamily="49" charset="0"/>
              <a:buChar char="o"/>
            </a:pPr>
            <a:r>
              <a:rPr lang="en-GB" sz="2000" dirty="0"/>
              <a:t>Timeline: end of 2029 (license end - June 2030)</a:t>
            </a:r>
          </a:p>
          <a:p>
            <a:pPr marL="520541" lvl="1" indent="-342900">
              <a:spcBef>
                <a:spcPts val="450"/>
              </a:spcBef>
              <a:buFont typeface="Courier New" panose="02070309020205020404" pitchFamily="49" charset="0"/>
              <a:buChar char="o"/>
            </a:pPr>
            <a:r>
              <a:rPr lang="en-GB" sz="2000" dirty="0"/>
              <a:t>Planning should be finished in 2027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9E600AE0-35D0-7C02-E65B-18F79F448ECE}"/>
              </a:ext>
            </a:extLst>
          </p:cNvPr>
          <p:cNvSpPr/>
          <p:nvPr/>
        </p:nvSpPr>
        <p:spPr>
          <a:xfrm>
            <a:off x="360539" y="1422651"/>
            <a:ext cx="2954353" cy="4147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Planned upgrades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1824229-CBC1-B9C2-6B88-F57B3902CA9A}"/>
              </a:ext>
            </a:extLst>
          </p:cNvPr>
          <p:cNvSpPr/>
          <p:nvPr/>
        </p:nvSpPr>
        <p:spPr>
          <a:xfrm>
            <a:off x="9276604" y="3583358"/>
            <a:ext cx="2050063" cy="993144"/>
          </a:xfrm>
          <a:prstGeom prst="roundRect">
            <a:avLst/>
          </a:prstGeom>
          <a:solidFill>
            <a:schemeClr val="accent1">
              <a:lumMod val="20000"/>
              <a:lumOff val="80000"/>
              <a:alpha val="27000"/>
            </a:schemeClr>
          </a:solidFill>
          <a:ln w="444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 dirty="0" err="1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2247D8F-4CDB-9C7D-AFEE-095DE8A46A9C}"/>
              </a:ext>
            </a:extLst>
          </p:cNvPr>
          <p:cNvCxnSpPr>
            <a:cxnSpLocks/>
            <a:stCxn id="45" idx="2"/>
            <a:endCxn id="42" idx="0"/>
          </p:cNvCxnSpPr>
          <p:nvPr/>
        </p:nvCxnSpPr>
        <p:spPr>
          <a:xfrm flipH="1">
            <a:off x="7110159" y="4576502"/>
            <a:ext cx="3191477" cy="436002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C457536-82B4-CCA9-A3C6-C5D099C97397}"/>
              </a:ext>
            </a:extLst>
          </p:cNvPr>
          <p:cNvSpPr txBox="1">
            <a:spLocks/>
          </p:cNvSpPr>
          <p:nvPr/>
        </p:nvSpPr>
        <p:spPr>
          <a:xfrm>
            <a:off x="1097280" y="275041"/>
            <a:ext cx="8682063" cy="6078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262626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LIFE AFTER PHASE 2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FFC9ED6-D065-3858-FC76-10C625AE6B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fld id="{EBC07571-3134-BB4B-B83F-1A9FE18D34F3}" type="slidenum">
              <a:rPr lang="de-DE" smtClean="0"/>
              <a:pPr algn="r">
                <a:defRPr/>
              </a:pPr>
              <a:t>9</a:t>
            </a:fld>
            <a:endParaRPr lang="de-DE" dirty="0"/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71669936-E877-B087-5CDA-4A60B4DF3059}"/>
              </a:ext>
            </a:extLst>
          </p:cNvPr>
          <p:cNvSpPr/>
          <p:nvPr/>
        </p:nvSpPr>
        <p:spPr>
          <a:xfrm>
            <a:off x="5100033" y="3571844"/>
            <a:ext cx="4176569" cy="993144"/>
          </a:xfrm>
          <a:prstGeom prst="roundRect">
            <a:avLst/>
          </a:prstGeom>
          <a:solidFill>
            <a:schemeClr val="accent1">
              <a:lumMod val="20000"/>
              <a:lumOff val="80000"/>
              <a:alpha val="27000"/>
            </a:schemeClr>
          </a:solidFill>
          <a:ln w="444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 dirty="0" err="1"/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29432821-8E90-F9A8-024F-3D247397321B}"/>
              </a:ext>
            </a:extLst>
          </p:cNvPr>
          <p:cNvSpPr/>
          <p:nvPr/>
        </p:nvSpPr>
        <p:spPr>
          <a:xfrm>
            <a:off x="865330" y="3569667"/>
            <a:ext cx="4234704" cy="100683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27000"/>
            </a:schemeClr>
          </a:solidFill>
          <a:ln w="444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 dirty="0" err="1"/>
          </a:p>
        </p:txBody>
      </p:sp>
    </p:spTree>
    <p:extLst>
      <p:ext uri="{BB962C8B-B14F-4D97-AF65-F5344CB8AC3E}">
        <p14:creationId xmlns:p14="http://schemas.microsoft.com/office/powerpoint/2010/main" val="23487924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3" grpId="0"/>
      <p:bldP spid="38" grpId="0"/>
      <p:bldP spid="42" grpId="0" animBg="1"/>
      <p:bldP spid="43" grpId="0" animBg="1"/>
      <p:bldP spid="45" grpId="0" animBg="1"/>
      <p:bldP spid="49" grpId="0" animBg="1"/>
      <p:bldP spid="5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1775</TotalTime>
  <Words>771</Words>
  <Application>Microsoft Macintosh PowerPoint</Application>
  <PresentationFormat>Widescreen</PresentationFormat>
  <Paragraphs>191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Courier New</vt:lpstr>
      <vt:lpstr>Rockwell</vt:lpstr>
      <vt:lpstr>Symbol</vt:lpstr>
      <vt:lpstr>Times New Roman</vt:lpstr>
      <vt:lpstr>Office Theme</vt:lpstr>
      <vt:lpstr>Second phase of beamline control system upgrades at SLS 2.0</vt:lpstr>
      <vt:lpstr>SLS 2.0 BEAMLINE UPGRADE PROJECT</vt:lpstr>
      <vt:lpstr>UPGRADE STRATEGY BRIEF</vt:lpstr>
      <vt:lpstr>PHASE 0 BEAMLINES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Acerbo, Alvin Samuel</dc:creator>
  <cp:lastModifiedBy>Acerbo, Alvin Samuel</cp:lastModifiedBy>
  <cp:revision>187</cp:revision>
  <dcterms:created xsi:type="dcterms:W3CDTF">2026-04-20T09:25:07Z</dcterms:created>
  <dcterms:modified xsi:type="dcterms:W3CDTF">2026-04-21T20:32:35Z</dcterms:modified>
</cp:coreProperties>
</file>