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1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EA88BB-1DB3-D130-D816-FD3E5C282002}" v="223" dt="2026-04-22T12:04:20.0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7DE291-A8E4-40CD-AFD1-F19351DD5244}" type="datetimeFigureOut"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28600" y="1524000"/>
            <a:ext cx="7315200" cy="411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5867400"/>
            <a:ext cx="5486400" cy="48006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C6ADE-9ADE-497F-9886-30D4C56CEAD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94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965A7A7B-B71A-428D-833F-0F3507A6DB13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77533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F9EB-9D34-4B41-B66C-5FAF50876D2D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292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9A26-CAA1-4690-8C1F-1641B1B97745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776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9961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5CF65307-640F-4AE7-B0BE-50C709AD86C5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99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EA1F9-1F0F-4C65-8F6E-9729B924AAAC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229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202278E8-5F4B-47D5-A617-8CCDF75D6A33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464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16AAFA52-7A21-407F-8339-40DF182D7460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960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70335-1C1A-4243-9BDD-9630C417D284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27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513F-8EBD-4612-96F4-CC3E309609AF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6E6483A1-31A8-47A2-AB0A-53A7803D5EBF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092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6D8810B9-2C7C-4CAF-99E2-617AE20BA331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530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93E0A-5177-400C-87C9-C93AF466EC49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17615-2DB4-4DAA-9DE3-B2B689A846E0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047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103120"/>
            <a:ext cx="10911535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5400" b="1" dirty="0">
                <a:solidFill>
                  <a:srgbClr val="000000"/>
                </a:solidFill>
              </a:rPr>
              <a:t>Closing the Gap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640080" y="3566160"/>
            <a:ext cx="10911535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400" dirty="0">
                <a:solidFill>
                  <a:srgbClr val="000000"/>
                </a:solidFill>
              </a:rPr>
              <a:t>Modern Software Practices in the EPICS Community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640080" y="4754880"/>
            <a:ext cx="10911535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555555"/>
                </a:solidFill>
              </a:rPr>
              <a:t>EPICS Collaboration Meeting, Saclay, April 2026</a:t>
            </a:r>
            <a:endParaRPr lang="en-US" sz="160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73E173EB-E21C-96A6-3713-5FEAB0116768}"/>
              </a:ext>
            </a:extLst>
          </p:cNvPr>
          <p:cNvSpPr/>
          <p:nvPr/>
        </p:nvSpPr>
        <p:spPr>
          <a:xfrm>
            <a:off x="640080" y="5209326"/>
            <a:ext cx="10911535" cy="4572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r>
              <a:rPr lang="en-US" sz="1600" dirty="0">
                <a:solidFill>
                  <a:srgbClr val="555555"/>
                </a:solidFill>
              </a:rPr>
              <a:t>Anders Lindh Olsson – anders.lindh.olsson</a:t>
            </a:r>
            <a:r>
              <a:rPr lang="en-US" sz="1600">
                <a:solidFill>
                  <a:srgbClr val="555555"/>
                </a:solidFill>
              </a:rPr>
              <a:t>@gmail.com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11535" cy="8229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r>
              <a:rPr lang="en-US" sz="3200" b="1" dirty="0">
                <a:solidFill>
                  <a:srgbClr val="000000"/>
                </a:solidFill>
              </a:rPr>
              <a:t>The fix </a:t>
            </a:r>
            <a:r>
              <a:rPr lang="en-US" sz="3200" b="1">
                <a:solidFill>
                  <a:srgbClr val="000000"/>
                </a:solidFill>
              </a:rPr>
              <a:t> is not </a:t>
            </a:r>
            <a:r>
              <a:rPr lang="en-US" sz="3200" b="1" dirty="0">
                <a:solidFill>
                  <a:srgbClr val="000000"/>
                </a:solidFill>
              </a:rPr>
              <a:t>faster reviews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2103120"/>
            <a:ext cx="10911535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00000"/>
                </a:solidFill>
              </a:rPr>
              <a:t>A first response is not a full review.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3657600"/>
            <a:ext cx="10911535" cy="73152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000000"/>
                </a:solidFill>
              </a:rPr>
              <a:t>"Thanks. We're backed up. Expect feedback in three weeks."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640080" y="5303520"/>
            <a:ext cx="10911535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555555"/>
                </a:solidFill>
              </a:rPr>
              <a:t>Any response beats silence.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11535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</a:rPr>
              <a:t>Review churn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554480"/>
            <a:ext cx="10911535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900" dirty="0">
                <a:solidFill>
                  <a:srgbClr val="000000"/>
                </a:solidFill>
              </a:rPr>
              <a:t>A contribution goes through several rounds of review</a:t>
            </a:r>
            <a:endParaRPr lang="en-US" sz="19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900" dirty="0">
                <a:solidFill>
                  <a:srgbClr val="000000"/>
                </a:solidFill>
              </a:rPr>
              <a:t>Maintainer A approves</a:t>
            </a:r>
            <a:endParaRPr lang="en-US" sz="19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900" dirty="0">
                <a:solidFill>
                  <a:srgbClr val="000000"/>
                </a:solidFill>
              </a:rPr>
              <a:t>Then maintainer B arrives, asks for significant changes</a:t>
            </a:r>
            <a:endParaRPr lang="en-US" sz="19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900" dirty="0">
                <a:solidFill>
                  <a:srgbClr val="000000"/>
                </a:solidFill>
              </a:rPr>
              <a:t>Not about quality. About scope, direction, taste.</a:t>
            </a:r>
            <a:endParaRPr lang="en-US" sz="19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900" dirty="0">
                <a:solidFill>
                  <a:srgbClr val="000000"/>
                </a:solidFill>
              </a:rPr>
              <a:t>The contributor has to start over</a:t>
            </a:r>
            <a:endParaRPr lang="en-US" sz="1900" dirty="0"/>
          </a:p>
        </p:txBody>
      </p:sp>
      <p:sp>
        <p:nvSpPr>
          <p:cNvPr id="4" name="Text 2"/>
          <p:cNvSpPr/>
          <p:nvPr/>
        </p:nvSpPr>
        <p:spPr>
          <a:xfrm>
            <a:off x="640080" y="5486400"/>
            <a:ext cx="10911535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00000"/>
                </a:solidFill>
              </a:rPr>
              <a:t>Every round of churn teaches the contributor their time is cheap.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11535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</a:rPr>
              <a:t>Say one thing, do another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554480"/>
            <a:ext cx="10911535" cy="347472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900">
                <a:solidFill>
                  <a:srgbClr val="000000"/>
                </a:solidFill>
              </a:rPr>
              <a:t>Many projects  do not have a CONTRIBUTING.md at all</a:t>
            </a:r>
            <a:endParaRPr lang="en-US" sz="190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900" dirty="0">
                <a:solidFill>
                  <a:srgbClr val="000000"/>
                </a:solidFill>
              </a:rPr>
              <a:t>Of the ones that do: the document says "submit a PR"</a:t>
            </a:r>
            <a:endParaRPr lang="en-US" sz="19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900" dirty="0">
                <a:solidFill>
                  <a:srgbClr val="000000"/>
                </a:solidFill>
              </a:rPr>
              <a:t>Meanwhile maintainers push straight to main</a:t>
            </a:r>
            <a:endParaRPr lang="en-US" sz="19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900" dirty="0">
                <a:solidFill>
                  <a:srgbClr val="000000"/>
                </a:solidFill>
              </a:rPr>
              <a:t>Branch protection is off, CI is optional</a:t>
            </a:r>
            <a:endParaRPr lang="en-US" sz="1900" dirty="0"/>
          </a:p>
        </p:txBody>
      </p:sp>
      <p:sp>
        <p:nvSpPr>
          <p:cNvPr id="4" name="Text 2"/>
          <p:cNvSpPr/>
          <p:nvPr/>
        </p:nvSpPr>
        <p:spPr>
          <a:xfrm>
            <a:off x="640080" y="5486400"/>
            <a:ext cx="10911535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00000"/>
                </a:solidFill>
              </a:rPr>
              <a:t>Contributors notice. The rules teach people which rules apply.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11535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</a:rPr>
              <a:t>One thing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554480"/>
            <a:ext cx="10911535" cy="27432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000000"/>
                </a:solidFill>
              </a:rPr>
              <a:t>Name an owner for your PR queue</a:t>
            </a:r>
            <a:endParaRPr lang="en-US" sz="22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000000"/>
                </a:solidFill>
              </a:rPr>
              <a:t>Divide approval authority by area</a:t>
            </a:r>
            <a:endParaRPr lang="en-US" sz="22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200">
                <a:solidFill>
                  <a:srgbClr val="000000"/>
                </a:solidFill>
              </a:rPr>
              <a:t>Publish an expected response time, even informally</a:t>
            </a:r>
            <a:endParaRPr lang="en-US" sz="2200"/>
          </a:p>
        </p:txBody>
      </p:sp>
      <p:sp>
        <p:nvSpPr>
          <p:cNvPr id="4" name="Text 2"/>
          <p:cNvSpPr/>
          <p:nvPr/>
        </p:nvSpPr>
        <p:spPr>
          <a:xfrm>
            <a:off x="640080" y="4754880"/>
            <a:ext cx="10911535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000000"/>
                </a:solidFill>
              </a:rPr>
              <a:t>"Everyone" means no one.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11535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</a:rPr>
              <a:t>The common thread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554480"/>
            <a:ext cx="10911535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The API contract: invisible</a:t>
            </a:r>
            <a:endParaRPr lang="en-US" sz="24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The divergence from upstream: invisible</a:t>
            </a:r>
            <a:endParaRPr lang="en-US" sz="24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The status of a PR: invisible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640080" y="5120640"/>
            <a:ext cx="10911535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0000"/>
                </a:solidFill>
              </a:rPr>
              <a:t>The healthy version makes something implicit explicit.</a:t>
            </a:r>
            <a:endParaRPr lang="en-US" sz="2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11535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</a:rPr>
              <a:t>We have the community. We need to keep it.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554480"/>
            <a:ext cx="10911535" cy="36576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900" dirty="0">
                <a:solidFill>
                  <a:srgbClr val="000000"/>
                </a:solidFill>
              </a:rPr>
              <a:t>Look around the room. More of us here than ever.</a:t>
            </a:r>
            <a:endParaRPr lang="en-US" sz="19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900" dirty="0">
                <a:solidFill>
                  <a:srgbClr val="000000"/>
                </a:solidFill>
              </a:rPr>
              <a:t>Decades of accumulated </a:t>
            </a:r>
            <a:r>
              <a:rPr lang="en-US" sz="1900">
                <a:solidFill>
                  <a:srgbClr val="000000"/>
                </a:solidFill>
              </a:rPr>
              <a:t>experience</a:t>
            </a:r>
            <a:endParaRPr lang="en-US" sz="19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900" dirty="0">
                <a:solidFill>
                  <a:srgbClr val="000000"/>
                </a:solidFill>
              </a:rPr>
              <a:t>Every practice </a:t>
            </a:r>
            <a:r>
              <a:rPr lang="en-US" sz="1900">
                <a:solidFill>
                  <a:srgbClr val="000000"/>
                </a:solidFill>
              </a:rPr>
              <a:t>I have described makes it easier for the next generation to contribute</a:t>
            </a:r>
            <a:endParaRPr lang="en-US" sz="190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900" dirty="0">
                <a:solidFill>
                  <a:srgbClr val="000000"/>
                </a:solidFill>
              </a:rPr>
              <a:t>Every practice we skip makes it harder</a:t>
            </a:r>
            <a:endParaRPr lang="en-US" sz="19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900" dirty="0">
                <a:solidFill>
                  <a:srgbClr val="000000"/>
                </a:solidFill>
              </a:rPr>
              <a:t>The expertise in this room does not  transfer automatically</a:t>
            </a:r>
            <a:endParaRPr lang="en-US" sz="1900" dirty="0"/>
          </a:p>
        </p:txBody>
      </p:sp>
      <p:sp>
        <p:nvSpPr>
          <p:cNvPr id="4" name="Text 2"/>
          <p:cNvSpPr/>
          <p:nvPr/>
        </p:nvSpPr>
        <p:spPr>
          <a:xfrm>
            <a:off x="640080" y="5669280"/>
            <a:ext cx="10911535" cy="64008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r>
              <a:rPr lang="en-US" sz="2200" b="1">
                <a:solidFill>
                  <a:srgbClr val="000000"/>
                </a:solidFill>
                <a:ea typeface="+mn-lt"/>
                <a:cs typeface="+mn-lt"/>
              </a:rPr>
              <a:t>More users than ever. The maintainer pool has not kept pace.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286000"/>
            <a:ext cx="10911535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000000"/>
                </a:solidFill>
              </a:rPr>
              <a:t>Doing this is cheap.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640080" y="3474720"/>
            <a:ext cx="10911535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000000"/>
                </a:solidFill>
              </a:rPr>
              <a:t>Not doing it has been expensive.</a:t>
            </a:r>
            <a:endParaRPr lang="en-US" sz="4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743200"/>
            <a:ext cx="10911535" cy="2286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algn="ctr"/>
            <a:r>
              <a:rPr lang="en-US" sz="3600" b="1">
                <a:solidFill>
                  <a:srgbClr val="000000"/>
                </a:solidFill>
              </a:rPr>
              <a:t>What is the smallest thing you have</a:t>
            </a:r>
            <a:endParaRPr lang="en-US" sz="360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US" sz="3600" b="1">
                <a:solidFill>
                  <a:srgbClr val="000000"/>
                </a:solidFill>
              </a:rPr>
              <a:t>not been </a:t>
            </a:r>
            <a:r>
              <a:rPr lang="en-US" sz="3600" b="1" dirty="0">
                <a:solidFill>
                  <a:srgbClr val="000000"/>
                </a:solidFill>
              </a:rPr>
              <a:t>doing for the community?</a:t>
            </a:r>
            <a:endParaRPr lang="en-US"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11535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</a:rPr>
              <a:t>Three examples, one pattern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554480"/>
            <a:ext cx="10911535" cy="41148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000">
                <a:solidFill>
                  <a:srgbClr val="000000"/>
                </a:solidFill>
              </a:rPr>
              <a:t>I have picked three examples. There are countless more.</a:t>
            </a:r>
            <a:endParaRPr lang="en-US" sz="200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They look unrelated: an API design choice, a git habit, a review culture</a:t>
            </a:r>
            <a:endParaRPr lang="en-US" sz="20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They </a:t>
            </a:r>
            <a:r>
              <a:rPr lang="en-US" sz="2000">
                <a:solidFill>
                  <a:srgbClr val="000000"/>
                </a:solidFill>
              </a:rPr>
              <a:t>are </a:t>
            </a:r>
            <a:r>
              <a:rPr lang="en-US" sz="2000" dirty="0">
                <a:solidFill>
                  <a:srgbClr val="000000"/>
                </a:solidFill>
              </a:rPr>
              <a:t>the same pattern in three forms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11535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</a:rPr>
              <a:t>Why this matters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554480"/>
            <a:ext cx="10911535" cy="32004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The software industry has spent decades learning how to collaborate at scale</a:t>
            </a:r>
            <a:endParaRPr lang="en-US" sz="20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Versioning, documentation, review culture, contribution norms</a:t>
            </a:r>
            <a:endParaRPr lang="en-US" sz="20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These </a:t>
            </a:r>
            <a:r>
              <a:rPr lang="en-US" sz="2000">
                <a:solidFill>
                  <a:srgbClr val="000000"/>
                </a:solidFill>
              </a:rPr>
              <a:t> are not fashion. They are the practices that make large codebases survivable.</a:t>
            </a:r>
            <a:endParaRPr lang="en-US" sz="200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EPICS has mostly not adopted them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640080" y="5303520"/>
            <a:ext cx="10911535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0000"/>
                </a:solidFill>
              </a:rPr>
              <a:t>There are more effective ways of working. We can learn from them.</a:t>
            </a:r>
            <a:endParaRPr lang="en-US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11535" cy="8229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r>
              <a:rPr lang="en-US" sz="3200" b="1">
                <a:solidFill>
                  <a:srgbClr val="000000"/>
                </a:solidFill>
                <a:ea typeface="+mn-lt"/>
                <a:cs typeface="+mn-lt"/>
              </a:rPr>
              <a:t>APIs: the contract nobody wrote down</a:t>
            </a:r>
            <a:endParaRPr lang="en-US" sz="3200"/>
          </a:p>
        </p:txBody>
      </p:sp>
      <p:sp>
        <p:nvSpPr>
          <p:cNvPr id="3" name="Text 1"/>
          <p:cNvSpPr/>
          <p:nvPr/>
        </p:nvSpPr>
        <p:spPr>
          <a:xfrm>
            <a:off x="640080" y="1554480"/>
            <a:ext cx="5303520" cy="4572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r>
              <a:rPr lang="en-US" sz="2000" b="1">
                <a:solidFill>
                  <a:srgbClr val="000000"/>
                </a:solidFill>
              </a:rPr>
              <a:t>What a versioned HTTP API gives you</a:t>
            </a:r>
            <a:endParaRPr lang="en-US" sz="200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5303520" cy="41148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Clients upgrade when </a:t>
            </a:r>
            <a:r>
              <a:rPr lang="en-US" dirty="0">
                <a:solidFill>
                  <a:srgbClr val="000000"/>
                </a:solidFill>
              </a:rPr>
              <a:t> they are </a:t>
            </a:r>
            <a:r>
              <a:rPr lang="en-US">
                <a:solidFill>
                  <a:srgbClr val="000000"/>
                </a:solidFill>
              </a:rPr>
              <a:t>ready</a:t>
            </a:r>
            <a:endParaRPr lang="en-US" sz="1800" dirty="0" err="1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The contract is visible</a:t>
            </a:r>
            <a:endParaRPr lang="en-US" sz="18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Deprecation is announced, not discovered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309360" y="155448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00000"/>
                </a:solidFill>
              </a:rPr>
              <a:t>What we commonly ship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309360" y="2103120"/>
            <a:ext cx="5303520" cy="41148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800">
                <a:solidFill>
                  <a:srgbClr val="000000"/>
                </a:solidFill>
              </a:rPr>
              <a:t>We call</a:t>
            </a:r>
            <a:r>
              <a:rPr lang="en-US">
                <a:solidFill>
                  <a:srgbClr val="000000"/>
                </a:solidFill>
              </a:rPr>
              <a:t> them</a:t>
            </a:r>
            <a:r>
              <a:rPr lang="en-US" sz="1800">
                <a:solidFill>
                  <a:srgbClr val="000000"/>
                </a:solidFill>
              </a:rPr>
              <a:t> REST APIs. </a:t>
            </a:r>
            <a:r>
              <a:rPr lang="en-US">
                <a:solidFill>
                  <a:srgbClr val="000000"/>
                </a:solidFill>
              </a:rPr>
              <a:t> They are </a:t>
            </a:r>
            <a:r>
              <a:rPr lang="en-US" sz="1800">
                <a:solidFill>
                  <a:srgbClr val="000000"/>
                </a:solidFill>
              </a:rPr>
              <a:t>not.</a:t>
            </a:r>
            <a:endParaRPr lang="en-US" sz="18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800">
                <a:solidFill>
                  <a:srgbClr val="000000"/>
                </a:solidFill>
              </a:rPr>
              <a:t>No version in the </a:t>
            </a:r>
            <a:r>
              <a:rPr lang="en-US">
                <a:solidFill>
                  <a:srgbClr val="000000"/>
                </a:solidFill>
              </a:rPr>
              <a:t>URL</a:t>
            </a:r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>
                <a:solidFill>
                  <a:srgbClr val="000000"/>
                </a:solidFill>
              </a:rPr>
              <a:t>No</a:t>
            </a:r>
            <a:r>
              <a:rPr lang="en-US" sz="1800">
                <a:solidFill>
                  <a:srgbClr val="000000"/>
                </a:solidFill>
              </a:rPr>
              <a:t> published </a:t>
            </a:r>
            <a:r>
              <a:rPr lang="en-US">
                <a:solidFill>
                  <a:srgbClr val="000000"/>
                </a:solidFill>
              </a:rPr>
              <a:t>schema</a:t>
            </a:r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>
                <a:solidFill>
                  <a:srgbClr val="000000"/>
                </a:solidFill>
              </a:rPr>
              <a:t>Docs</a:t>
            </a:r>
            <a:r>
              <a:rPr lang="en-US" sz="1800">
                <a:solidFill>
                  <a:srgbClr val="000000"/>
                </a:solidFill>
              </a:rPr>
              <a:t> exist but are often thin, and endpoints are idiosyncratic</a:t>
            </a:r>
          </a:p>
          <a:p>
            <a:pPr marL="685800" lvl="1" indent="-228600">
              <a:spcAft>
                <a:spcPts val="800"/>
              </a:spcAft>
              <a:buSzPct val="100000"/>
              <a:buFont typeface="Courier New"/>
              <a:buChar char="o"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11535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</a:rPr>
              <a:t>One thing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554480"/>
            <a:ext cx="10911535" cy="2286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000000"/>
                </a:solidFill>
              </a:rPr>
              <a:t>Add a version prefix to your next release</a:t>
            </a:r>
            <a:endParaRPr lang="en-US" sz="22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000000"/>
                </a:solidFill>
              </a:rPr>
              <a:t>Publish a minimal </a:t>
            </a:r>
            <a:r>
              <a:rPr lang="en-US" sz="2200" dirty="0" err="1">
                <a:solidFill>
                  <a:srgbClr val="000000"/>
                </a:solidFill>
              </a:rPr>
              <a:t>OpenAPI</a:t>
            </a:r>
            <a:r>
              <a:rPr lang="en-US" sz="2200" dirty="0">
                <a:solidFill>
                  <a:srgbClr val="000000"/>
                </a:solidFill>
              </a:rPr>
              <a:t> document</a:t>
            </a: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640080" y="4114800"/>
            <a:ext cx="10911535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555555"/>
                </a:solidFill>
              </a:rPr>
              <a:t>Start simple: document what you have, version what you ship next.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11535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</a:rPr>
              <a:t>Forking: the familiar story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554480"/>
            <a:ext cx="10911535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You need a driver or support module that almost does what you want: autosave, iocStats, a motor controller, something in areaDetector</a:t>
            </a:r>
            <a:endParaRPr lang="en-US" sz="20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You clone, you patch, you ship</a:t>
            </a:r>
            <a:endParaRPr lang="en-US" sz="20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The patch never goes upstream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640080" y="4572000"/>
            <a:ext cx="10911535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Who here has a local fork of GNU readline?</a:t>
            </a:r>
            <a:endParaRPr lang="en-US" sz="20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Of libcurl? Of OpenSSL?</a:t>
            </a:r>
            <a:endParaRPr lang="en-US" sz="20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Of asyn?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11535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</a:rPr>
              <a:t>One thing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554480"/>
            <a:ext cx="10911535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000000"/>
                </a:solidFill>
              </a:rPr>
              <a:t>Inventory your forks this year</a:t>
            </a:r>
            <a:endParaRPr lang="en-US" sz="22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000000"/>
                </a:solidFill>
              </a:rPr>
              <a:t>For each one: upstream, isolate behind a thin wrapper, or retire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4114800"/>
            <a:ext cx="10911535" cy="73152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r>
              <a:rPr lang="en-US" sz="2200" i="1" dirty="0">
                <a:solidFill>
                  <a:srgbClr val="555555"/>
                </a:solidFill>
              </a:rPr>
              <a:t>You </a:t>
            </a:r>
            <a:r>
              <a:rPr lang="en-US" sz="2200" i="1">
                <a:solidFill>
                  <a:srgbClr val="555555"/>
                </a:solidFill>
              </a:rPr>
              <a:t> do not </a:t>
            </a:r>
            <a:r>
              <a:rPr lang="en-US" sz="2200" i="1" dirty="0">
                <a:solidFill>
                  <a:srgbClr val="555555"/>
                </a:solidFill>
              </a:rPr>
              <a:t>have to stop forking. Just know what you have.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11535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</a:rPr>
              <a:t>Now onto a bigger problem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554480"/>
            <a:ext cx="10911535" cy="32004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Contribution and review culture</a:t>
            </a:r>
            <a:endParaRPr lang="en-US" sz="24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This is where I think we lose the most ground</a:t>
            </a:r>
            <a:endParaRPr lang="en-US" sz="24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And </a:t>
            </a:r>
            <a:r>
              <a:rPr lang="en-US" sz="2400">
                <a:solidFill>
                  <a:srgbClr val="000000"/>
                </a:solidFill>
              </a:rPr>
              <a:t> it is the </a:t>
            </a:r>
            <a:r>
              <a:rPr lang="en-US" sz="2400" dirty="0">
                <a:solidFill>
                  <a:srgbClr val="000000"/>
                </a:solidFill>
              </a:rPr>
              <a:t>hardest to fix. The constraints are real.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11535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</a:rPr>
              <a:t>Opening a PR into silence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554480"/>
            <a:ext cx="10911535" cy="36576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900" dirty="0">
                <a:solidFill>
                  <a:srgbClr val="000000"/>
                </a:solidFill>
              </a:rPr>
              <a:t>Someone outside your team gave your project their time and attention. </a:t>
            </a:r>
            <a:r>
              <a:rPr lang="en-US" sz="1900">
                <a:solidFill>
                  <a:srgbClr val="000000"/>
                </a:solidFill>
              </a:rPr>
              <a:t> That is </a:t>
            </a:r>
            <a:r>
              <a:rPr lang="en-US" sz="1900" dirty="0">
                <a:solidFill>
                  <a:srgbClr val="000000"/>
                </a:solidFill>
              </a:rPr>
              <a:t>rare.</a:t>
            </a:r>
            <a:endParaRPr lang="en-US" sz="19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900" dirty="0">
                <a:solidFill>
                  <a:srgbClr val="000000"/>
                </a:solidFill>
              </a:rPr>
              <a:t>The PR sits for a month. Then two. Then longer.</a:t>
            </a:r>
            <a:endParaRPr lang="en-US" sz="19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900" dirty="0">
                <a:solidFill>
                  <a:srgbClr val="000000"/>
                </a:solidFill>
              </a:rPr>
              <a:t>Or the maintainer engages, asks for changes, you implement them, then silence</a:t>
            </a:r>
            <a:endParaRPr lang="en-US" sz="19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900" dirty="0">
                <a:solidFill>
                  <a:srgbClr val="000000"/>
                </a:solidFill>
              </a:rPr>
              <a:t>The contributor stops checking. They move on.</a:t>
            </a:r>
            <a:endParaRPr lang="en-US" sz="1900" dirty="0"/>
          </a:p>
        </p:txBody>
      </p:sp>
      <p:sp>
        <p:nvSpPr>
          <p:cNvPr id="4" name="Text 2"/>
          <p:cNvSpPr/>
          <p:nvPr/>
        </p:nvSpPr>
        <p:spPr>
          <a:xfrm>
            <a:off x="640080" y="5852160"/>
            <a:ext cx="10911535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555555"/>
                </a:solidFill>
              </a:rPr>
              <a:t>Fast first response correlates strongly with contributors returning.  Hasan et al., 2024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ccentBoxVTI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AccentBox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F4FE582F-5DDE-4E50-A331-B77FB79D7361}" vid="{42624B42-66F4-4B9A-A3DB-EB561F1627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AccentBoxVTI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Closing the Gap: Modern Software Practices in the EPICS Community</dc:title>
  <dc:subject>PptxGenJS Presentation</dc:subject>
  <dc:creator>PptxGenJS</dc:creator>
  <cp:lastModifiedBy>PptxGenJS</cp:lastModifiedBy>
  <cp:revision>59</cp:revision>
  <dcterms:created xsi:type="dcterms:W3CDTF">2026-04-22T06:31:58Z</dcterms:created>
  <dcterms:modified xsi:type="dcterms:W3CDTF">2026-04-22T12:08:44Z</dcterms:modified>
</cp:coreProperties>
</file>