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56" r:id="rId5"/>
    <p:sldId id="257" r:id="rId6"/>
    <p:sldId id="267" r:id="rId7"/>
    <p:sldId id="273" r:id="rId8"/>
    <p:sldId id="269" r:id="rId9"/>
    <p:sldId id="268" r:id="rId10"/>
    <p:sldId id="259" r:id="rId11"/>
    <p:sldId id="275" r:id="rId12"/>
    <p:sldId id="276" r:id="rId13"/>
    <p:sldId id="266" r:id="rId14"/>
    <p:sldId id="263" r:id="rId15"/>
    <p:sldId id="260" r:id="rId16"/>
    <p:sldId id="265" r:id="rId17"/>
    <p:sldId id="261" r:id="rId18"/>
    <p:sldId id="270" r:id="rId19"/>
    <p:sldId id="271" r:id="rId20"/>
    <p:sldId id="272" r:id="rId21"/>
    <p:sldId id="277" r:id="rId22"/>
    <p:sldId id="279" r:id="rId23"/>
    <p:sldId id="278" r:id="rId24"/>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8E5D2925-0D20-97CA-6143-5B0080ED6B80}" name="Hirschfeld, Marin (DLSLtd,RAL,CEO)" initials="MH" userId="S::Marin.Hirschfeld@diamond.ac.uk::fdc9620b-bc95-45d2-9ed4-ccca89dc995b" providerId="AD"/>
  <p188:author id="{C60C8377-C9DB-9567-ECFF-22E8203B800E}" name="Cesmat, Francois (Prium,RAL,CEO)" initials="CF" userId="S::francois.cesmat@diamond.ac.uk::55396621-e195-4c3d-a90a-64591b9f3cba" providerId="AD"/>
  <p188:author id="{9333BE90-A0AE-03FA-28FE-A3F9EFED9A6D}" name="Pallister, Katy (DLSLtd,RAL,CEO)" initials="KP" userId="S::katy.pallister@diamond.ac.uk::f090fab5-fc42-4de6-acd0-9971947153f2" providerId="AD"/>
  <p188:author id="{C9036FA5-D1AF-2533-2B8B-E0DB4510D922}" name="Copping, Oliver (DLSLtd,RAL,CEO)" initials="CO" userId="S::oliver.copping@diamond.ac.uk::b8035265-687a-49c3-bacc-3fac4322f0f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4D4D2"/>
    <a:srgbClr val="96A4A1"/>
    <a:srgbClr val="90C73E"/>
    <a:srgbClr val="B0008E"/>
    <a:srgbClr val="318CDD"/>
    <a:srgbClr val="C05FEB"/>
    <a:srgbClr val="00AEA9"/>
    <a:srgbClr val="3A5DAB"/>
    <a:srgbClr val="2029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F090E7-652F-9DB6-D6B4-0655362AE267}" v="128" dt="2026-04-19T19:38:33.067"/>
    <p1510:client id="{2231185D-E4B3-C055-FCA2-1062BA31F927}" v="58" dt="2026-04-20T19:13:53.338"/>
    <p1510:client id="{40BE0A50-081C-C708-2D0F-DFA9B23F865C}" v="321" dt="2026-04-19T08:24:23.939"/>
    <p1510:client id="{A29EFA38-C3D6-9844-369F-1CED17422E53}" v="47" dt="2026-04-20T11:49:36.3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7979B71F-70D4-47D1-88C6-E00F8A2913AB}" type="datetimeFigureOut">
              <a:rPr lang="en-GB" smtClean="0"/>
              <a:t>20/04/2026</a:t>
            </a:fld>
            <a:endParaRPr lang="en-GB"/>
          </a:p>
        </p:txBody>
      </p:sp>
      <p:sp>
        <p:nvSpPr>
          <p:cNvPr id="4" name="Slide Image Placehold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B441545B-7825-4CBC-8B78-35C5E987B790}" type="slidenum">
              <a:rPr lang="en-GB" smtClean="0"/>
              <a:t>‹#›</a:t>
            </a:fld>
            <a:endParaRPr lang="en-GB"/>
          </a:p>
        </p:txBody>
      </p:sp>
    </p:spTree>
    <p:extLst>
      <p:ext uri="{BB962C8B-B14F-4D97-AF65-F5344CB8AC3E}">
        <p14:creationId xmlns:p14="http://schemas.microsoft.com/office/powerpoint/2010/main" val="4052960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decades, Diamond Light Source (DLS) and other facilities have been reliant on GUI packages that were first developed in the 90s and 2000s (e.g. </a:t>
            </a:r>
            <a:r>
              <a:rPr lang="en-US" err="1"/>
              <a:t>edm</a:t>
            </a:r>
            <a:r>
              <a:rPr lang="en-US"/>
              <a:t>, </a:t>
            </a:r>
            <a:r>
              <a:rPr lang="en-US" err="1"/>
              <a:t>medm</a:t>
            </a:r>
            <a:r>
              <a:rPr lang="en-US"/>
              <a:t>). CS-Studio was an attempt to move away from this, but wasn't very popular at DLS because of its sluggish performance and dependencies on Eclipse RCP and SWT.</a:t>
            </a:r>
          </a:p>
          <a:p>
            <a:r>
              <a:rPr lang="en-US"/>
              <a:t>At DLS for our Diamond II upgrade, we are looking to </a:t>
            </a:r>
            <a:r>
              <a:rPr lang="en-US" err="1"/>
              <a:t>modernise</a:t>
            </a:r>
            <a:r>
              <a:rPr lang="en-US"/>
              <a:t> our whole software suite to replace outdated tools. Gone are the days of monolithic code bases of our GDA, and using tools such as </a:t>
            </a:r>
            <a:r>
              <a:rPr lang="en-US" err="1"/>
              <a:t>iocxmlbuilder</a:t>
            </a:r>
            <a:r>
              <a:rPr lang="en-US"/>
              <a:t>. As part of this upgrade, we have been developing "epics-containers" to allow us to take advantage of cloud computing infrastructure and all the benefits it provides. We also saw an opportunity to leverage this infrastructure to host screens in the Kubernetes cluster and render them in a web app. This includes using our IOC configuration files to automate screen generation/validation.</a:t>
            </a:r>
          </a:p>
          <a:p>
            <a:r>
              <a:rPr lang="en-US"/>
              <a:t>We decided as a basis of the screens to use Phoebus, and Python to automate process the screen generation and validation. We have also created a </a:t>
            </a:r>
            <a:r>
              <a:rPr lang="en-US" err="1"/>
              <a:t>phoebus</a:t>
            </a:r>
            <a:r>
              <a:rPr lang="en-US"/>
              <a:t>-equivalent web app, known as Daedalus, to render such screens. This was built using React and typescript.</a:t>
            </a:r>
          </a:p>
          <a:p>
            <a:r>
              <a:rPr lang="en-US"/>
              <a:t>As a result of these efforts, we have successfully deployed a set of screens on our I19 and VISR beamlines, and can access them through our web app through a browser.</a:t>
            </a:r>
          </a:p>
        </p:txBody>
      </p:sp>
      <p:sp>
        <p:nvSpPr>
          <p:cNvPr id="4" name="Slide Number Placeholder 3"/>
          <p:cNvSpPr>
            <a:spLocks noGrp="1"/>
          </p:cNvSpPr>
          <p:nvPr>
            <p:ph type="sldNum" sz="quarter" idx="5"/>
          </p:nvPr>
        </p:nvSpPr>
        <p:spPr/>
        <p:txBody>
          <a:bodyPr/>
          <a:lstStyle/>
          <a:p>
            <a:fld id="{B441545B-7825-4CBC-8B78-35C5E987B790}" type="slidenum">
              <a:rPr lang="en-GB" smtClean="0"/>
              <a:t>1</a:t>
            </a:fld>
            <a:endParaRPr lang="en-GB"/>
          </a:p>
        </p:txBody>
      </p:sp>
    </p:spTree>
    <p:extLst>
      <p:ext uri="{BB962C8B-B14F-4D97-AF65-F5344CB8AC3E}">
        <p14:creationId xmlns:p14="http://schemas.microsoft.com/office/powerpoint/2010/main" val="1922844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Monitoring</a:t>
            </a:r>
          </a:p>
          <a:p>
            <a:r>
              <a:rPr lang="en-US">
                <a:latin typeface="Calibri"/>
                <a:ea typeface="Calibri"/>
                <a:cs typeface="Calibri"/>
              </a:rPr>
              <a:t>Debugging</a:t>
            </a:r>
          </a:p>
          <a:p>
            <a:r>
              <a:rPr lang="en-US">
                <a:latin typeface="Calibri"/>
                <a:ea typeface="Calibri"/>
                <a:cs typeface="Calibri"/>
              </a:rPr>
              <a:t>Version control (tags, branches, …)</a:t>
            </a:r>
          </a:p>
        </p:txBody>
      </p:sp>
      <p:sp>
        <p:nvSpPr>
          <p:cNvPr id="4" name="Slide Number Placeholder 3"/>
          <p:cNvSpPr>
            <a:spLocks noGrp="1"/>
          </p:cNvSpPr>
          <p:nvPr>
            <p:ph type="sldNum" sz="quarter" idx="5"/>
          </p:nvPr>
        </p:nvSpPr>
        <p:spPr/>
        <p:txBody>
          <a:bodyPr/>
          <a:lstStyle/>
          <a:p>
            <a:fld id="{B441545B-7825-4CBC-8B78-35C5E987B790}" type="slidenum">
              <a:rPr lang="en-GB" smtClean="0"/>
              <a:t>3</a:t>
            </a:fld>
            <a:endParaRPr lang="en-GB"/>
          </a:p>
        </p:txBody>
      </p:sp>
    </p:spTree>
    <p:extLst>
      <p:ext uri="{BB962C8B-B14F-4D97-AF65-F5344CB8AC3E}">
        <p14:creationId xmlns:p14="http://schemas.microsoft.com/office/powerpoint/2010/main" val="3448880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41545B-7825-4CBC-8B78-35C5E987B790}" type="slidenum">
              <a:rPr lang="en-GB" smtClean="0"/>
              <a:t>6</a:t>
            </a:fld>
            <a:endParaRPr lang="en-GB"/>
          </a:p>
        </p:txBody>
      </p:sp>
    </p:spTree>
    <p:extLst>
      <p:ext uri="{BB962C8B-B14F-4D97-AF65-F5344CB8AC3E}">
        <p14:creationId xmlns:p14="http://schemas.microsoft.com/office/powerpoint/2010/main" val="2605827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Gitlab CI</a:t>
            </a: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B441545B-7825-4CBC-8B78-35C5E987B790}" type="slidenum">
              <a:rPr lang="en-GB" smtClean="0"/>
              <a:t>7</a:t>
            </a:fld>
            <a:endParaRPr lang="en-GB"/>
          </a:p>
        </p:txBody>
      </p:sp>
    </p:spTree>
    <p:extLst>
      <p:ext uri="{BB962C8B-B14F-4D97-AF65-F5344CB8AC3E}">
        <p14:creationId xmlns:p14="http://schemas.microsoft.com/office/powerpoint/2010/main" val="6092137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pic>
        <p:nvPicPr>
          <p:cNvPr id="9" name="Picture 8" descr="A yellow triangle with black background&#10;&#10;AI-generated content may be incorrect.">
            <a:extLst>
              <a:ext uri="{FF2B5EF4-FFF2-40B4-BE49-F238E27FC236}">
                <a16:creationId xmlns:a16="http://schemas.microsoft.com/office/drawing/2014/main" id="{CB9B3FB9-E660-B2D4-F8F2-567E677D5F77}"/>
              </a:ext>
            </a:extLst>
          </p:cNvPr>
          <p:cNvPicPr>
            <a:picLocks noChangeAspect="1"/>
          </p:cNvPicPr>
          <p:nvPr userDrawn="1"/>
        </p:nvPicPr>
        <p:blipFill>
          <a:blip r:embed="rId2"/>
          <a:srcRect l="34219"/>
          <a:stretch>
            <a:fillRect/>
          </a:stretch>
        </p:blipFill>
        <p:spPr>
          <a:xfrm rot="16200000">
            <a:off x="2438676" y="67716"/>
            <a:ext cx="4351608" cy="9228960"/>
          </a:xfrm>
          <a:prstGeom prst="rect">
            <a:avLst/>
          </a:prstGeom>
        </p:spPr>
      </p:pic>
      <p:sp>
        <p:nvSpPr>
          <p:cNvPr id="2" name="Title 1"/>
          <p:cNvSpPr>
            <a:spLocks noGrp="1"/>
          </p:cNvSpPr>
          <p:nvPr>
            <p:ph type="ctrTitle" hasCustomPrompt="1"/>
          </p:nvPr>
        </p:nvSpPr>
        <p:spPr>
          <a:xfrm>
            <a:off x="359998" y="3482088"/>
            <a:ext cx="7844202" cy="1440000"/>
          </a:xfrm>
        </p:spPr>
        <p:txBody>
          <a:bodyPr anchor="b"/>
          <a:lstStyle>
            <a:lvl1pPr algn="l">
              <a:defRPr sz="4400" b="1">
                <a:solidFill>
                  <a:schemeClr val="accent1"/>
                </a:solidFill>
              </a:defRPr>
            </a:lvl1pPr>
          </a:lstStyle>
          <a:p>
            <a:r>
              <a:rPr lang="en-US"/>
              <a:t>Click to add presentation title</a:t>
            </a:r>
          </a:p>
        </p:txBody>
      </p:sp>
      <p:sp>
        <p:nvSpPr>
          <p:cNvPr id="3" name="Subtitle 2"/>
          <p:cNvSpPr>
            <a:spLocks noGrp="1"/>
          </p:cNvSpPr>
          <p:nvPr>
            <p:ph type="subTitle" idx="1" hasCustomPrompt="1"/>
          </p:nvPr>
        </p:nvSpPr>
        <p:spPr>
          <a:xfrm>
            <a:off x="359999" y="4922088"/>
            <a:ext cx="7361600" cy="1260000"/>
          </a:xfrm>
        </p:spPr>
        <p:txBody>
          <a:bodyPr/>
          <a:lstStyle>
            <a:lvl1pPr marL="0" indent="0" algn="l">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speaker/date/location</a:t>
            </a:r>
          </a:p>
        </p:txBody>
      </p:sp>
      <p:pic>
        <p:nvPicPr>
          <p:cNvPr id="8" name="Picture 7" descr="A white text on a black background&#10;&#10;AI-generated content may be incorrect.">
            <a:extLst>
              <a:ext uri="{FF2B5EF4-FFF2-40B4-BE49-F238E27FC236}">
                <a16:creationId xmlns:a16="http://schemas.microsoft.com/office/drawing/2014/main" id="{2F8A9D49-27ED-CBF2-1046-6C3412777FD3}"/>
              </a:ext>
            </a:extLst>
          </p:cNvPr>
          <p:cNvPicPr>
            <a:picLocks noChangeAspect="1"/>
          </p:cNvPicPr>
          <p:nvPr userDrawn="1"/>
        </p:nvPicPr>
        <p:blipFill>
          <a:blip r:embed="rId3"/>
          <a:stretch>
            <a:fillRect/>
          </a:stretch>
        </p:blipFill>
        <p:spPr>
          <a:xfrm>
            <a:off x="9914625" y="360001"/>
            <a:ext cx="1917375" cy="540000"/>
          </a:xfrm>
          <a:prstGeom prst="rect">
            <a:avLst/>
          </a:prstGeom>
        </p:spPr>
      </p:pic>
    </p:spTree>
    <p:extLst>
      <p:ext uri="{BB962C8B-B14F-4D97-AF65-F5344CB8AC3E}">
        <p14:creationId xmlns:p14="http://schemas.microsoft.com/office/powerpoint/2010/main" val="2129126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1"/>
        </a:solidFill>
        <a:effectLst/>
      </p:bgPr>
    </p:bg>
    <p:spTree>
      <p:nvGrpSpPr>
        <p:cNvPr id="1" name=""/>
        <p:cNvGrpSpPr/>
        <p:nvPr/>
      </p:nvGrpSpPr>
      <p:grpSpPr>
        <a:xfrm>
          <a:off x="0" y="0"/>
          <a:ext cx="0" cy="0"/>
          <a:chOff x="0" y="0"/>
          <a:chExt cx="0" cy="0"/>
        </a:xfrm>
      </p:grpSpPr>
      <p:pic>
        <p:nvPicPr>
          <p:cNvPr id="8" name="Picture 7" descr="A blue triangle with black background&#10;&#10;AI-generated content may be incorrect.">
            <a:extLst>
              <a:ext uri="{FF2B5EF4-FFF2-40B4-BE49-F238E27FC236}">
                <a16:creationId xmlns:a16="http://schemas.microsoft.com/office/drawing/2014/main" id="{2CE17C5F-F8FB-DEDA-9141-5E2AD4CC789E}"/>
              </a:ext>
            </a:extLst>
          </p:cNvPr>
          <p:cNvPicPr>
            <a:picLocks noChangeAspect="1"/>
          </p:cNvPicPr>
          <p:nvPr userDrawn="1"/>
        </p:nvPicPr>
        <p:blipFill>
          <a:blip r:embed="rId2"/>
          <a:srcRect l="34219"/>
          <a:stretch>
            <a:fillRect/>
          </a:stretch>
        </p:blipFill>
        <p:spPr>
          <a:xfrm rot="16200000">
            <a:off x="2438675" y="67716"/>
            <a:ext cx="4351609" cy="9228960"/>
          </a:xfrm>
          <a:prstGeom prst="rect">
            <a:avLst/>
          </a:prstGeom>
        </p:spPr>
      </p:pic>
      <p:sp>
        <p:nvSpPr>
          <p:cNvPr id="11" name="Subtitle 2">
            <a:extLst>
              <a:ext uri="{FF2B5EF4-FFF2-40B4-BE49-F238E27FC236}">
                <a16:creationId xmlns:a16="http://schemas.microsoft.com/office/drawing/2014/main" id="{1EBF9CB6-D0A4-075B-E2B5-0C37959F1DC8}"/>
              </a:ext>
            </a:extLst>
          </p:cNvPr>
          <p:cNvSpPr>
            <a:spLocks noGrp="1"/>
          </p:cNvSpPr>
          <p:nvPr>
            <p:ph type="subTitle" idx="1"/>
          </p:nvPr>
        </p:nvSpPr>
        <p:spPr>
          <a:xfrm>
            <a:off x="359999" y="4922088"/>
            <a:ext cx="7361599" cy="12600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10" name="Title 1">
            <a:extLst>
              <a:ext uri="{FF2B5EF4-FFF2-40B4-BE49-F238E27FC236}">
                <a16:creationId xmlns:a16="http://schemas.microsoft.com/office/drawing/2014/main" id="{FE73E3B8-88D2-7F4F-FA6D-4D854BD76C72}"/>
              </a:ext>
            </a:extLst>
          </p:cNvPr>
          <p:cNvSpPr>
            <a:spLocks noGrp="1"/>
          </p:cNvSpPr>
          <p:nvPr>
            <p:ph type="ctrTitle" hasCustomPrompt="1"/>
          </p:nvPr>
        </p:nvSpPr>
        <p:spPr>
          <a:xfrm>
            <a:off x="359998" y="3482088"/>
            <a:ext cx="7844201" cy="1440000"/>
          </a:xfrm>
        </p:spPr>
        <p:txBody>
          <a:bodyPr anchor="b"/>
          <a:lstStyle>
            <a:lvl1pPr algn="l">
              <a:defRPr sz="4400" b="1">
                <a:solidFill>
                  <a:schemeClr val="bg1"/>
                </a:solidFill>
              </a:defRPr>
            </a:lvl1pPr>
          </a:lstStyle>
          <a:p>
            <a:r>
              <a:rPr lang="en-US"/>
              <a:t>Click to add section title</a:t>
            </a:r>
          </a:p>
        </p:txBody>
      </p:sp>
    </p:spTree>
    <p:extLst>
      <p:ext uri="{BB962C8B-B14F-4D97-AF65-F5344CB8AC3E}">
        <p14:creationId xmlns:p14="http://schemas.microsoft.com/office/powerpoint/2010/main" val="1219342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accent1"/>
        </a:solidFill>
        <a:effectLst/>
      </p:bgPr>
    </p:bg>
    <p:spTree>
      <p:nvGrpSpPr>
        <p:cNvPr id="1" name=""/>
        <p:cNvGrpSpPr/>
        <p:nvPr/>
      </p:nvGrpSpPr>
      <p:grpSpPr>
        <a:xfrm>
          <a:off x="0" y="0"/>
          <a:ext cx="0" cy="0"/>
          <a:chOff x="0" y="0"/>
          <a:chExt cx="0" cy="0"/>
        </a:xfrm>
      </p:grpSpPr>
      <p:pic>
        <p:nvPicPr>
          <p:cNvPr id="6" name="Picture 5" descr="An orange triangle with black background&#10;&#10;AI-generated content may be incorrect.">
            <a:extLst>
              <a:ext uri="{FF2B5EF4-FFF2-40B4-BE49-F238E27FC236}">
                <a16:creationId xmlns:a16="http://schemas.microsoft.com/office/drawing/2014/main" id="{2B08DB38-3D3B-E016-49FB-58111B453094}"/>
              </a:ext>
            </a:extLst>
          </p:cNvPr>
          <p:cNvPicPr>
            <a:picLocks noChangeAspect="1"/>
          </p:cNvPicPr>
          <p:nvPr userDrawn="1"/>
        </p:nvPicPr>
        <p:blipFill>
          <a:blip r:embed="rId2"/>
          <a:srcRect l="34219"/>
          <a:stretch>
            <a:fillRect/>
          </a:stretch>
        </p:blipFill>
        <p:spPr>
          <a:xfrm rot="16200000">
            <a:off x="2438674" y="67716"/>
            <a:ext cx="4351609" cy="9228960"/>
          </a:xfrm>
          <a:prstGeom prst="rect">
            <a:avLst/>
          </a:prstGeom>
        </p:spPr>
      </p:pic>
      <p:sp>
        <p:nvSpPr>
          <p:cNvPr id="3" name="Title 1">
            <a:extLst>
              <a:ext uri="{FF2B5EF4-FFF2-40B4-BE49-F238E27FC236}">
                <a16:creationId xmlns:a16="http://schemas.microsoft.com/office/drawing/2014/main" id="{1C3EF5A5-1118-6988-0C11-70ED3098B4BE}"/>
              </a:ext>
            </a:extLst>
          </p:cNvPr>
          <p:cNvSpPr>
            <a:spLocks noGrp="1"/>
          </p:cNvSpPr>
          <p:nvPr>
            <p:ph type="ctrTitle" hasCustomPrompt="1"/>
          </p:nvPr>
        </p:nvSpPr>
        <p:spPr>
          <a:xfrm>
            <a:off x="359998" y="3482088"/>
            <a:ext cx="7844201" cy="1440000"/>
          </a:xfrm>
        </p:spPr>
        <p:txBody>
          <a:bodyPr anchor="b"/>
          <a:lstStyle>
            <a:lvl1pPr algn="l">
              <a:defRPr sz="4400" b="1">
                <a:solidFill>
                  <a:schemeClr val="bg1"/>
                </a:solidFill>
              </a:defRPr>
            </a:lvl1pPr>
          </a:lstStyle>
          <a:p>
            <a:r>
              <a:rPr lang="en-US"/>
              <a:t>Click to add thanks/ acknowledgments</a:t>
            </a:r>
          </a:p>
        </p:txBody>
      </p:sp>
      <p:pic>
        <p:nvPicPr>
          <p:cNvPr id="4" name="Picture 3" descr="A white text on a black background&#10;&#10;AI-generated content may be incorrect.">
            <a:extLst>
              <a:ext uri="{FF2B5EF4-FFF2-40B4-BE49-F238E27FC236}">
                <a16:creationId xmlns:a16="http://schemas.microsoft.com/office/drawing/2014/main" id="{CEC1AB48-FDBA-A757-CF55-735590665174}"/>
              </a:ext>
            </a:extLst>
          </p:cNvPr>
          <p:cNvPicPr>
            <a:picLocks noChangeAspect="1"/>
          </p:cNvPicPr>
          <p:nvPr userDrawn="1"/>
        </p:nvPicPr>
        <p:blipFill>
          <a:blip r:embed="rId3"/>
          <a:stretch>
            <a:fillRect/>
          </a:stretch>
        </p:blipFill>
        <p:spPr>
          <a:xfrm>
            <a:off x="9914625" y="360001"/>
            <a:ext cx="1917375" cy="540000"/>
          </a:xfrm>
          <a:prstGeom prst="rect">
            <a:avLst/>
          </a:prstGeom>
        </p:spPr>
      </p:pic>
    </p:spTree>
    <p:extLst>
      <p:ext uri="{BB962C8B-B14F-4D97-AF65-F5344CB8AC3E}">
        <p14:creationId xmlns:p14="http://schemas.microsoft.com/office/powerpoint/2010/main" val="3270431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Full width">
    <p:spTree>
      <p:nvGrpSpPr>
        <p:cNvPr id="1" name=""/>
        <p:cNvGrpSpPr/>
        <p:nvPr/>
      </p:nvGrpSpPr>
      <p:grpSpPr>
        <a:xfrm>
          <a:off x="0" y="0"/>
          <a:ext cx="0" cy="0"/>
          <a:chOff x="0" y="0"/>
          <a:chExt cx="0" cy="0"/>
        </a:xfrm>
      </p:grpSpPr>
      <p:pic>
        <p:nvPicPr>
          <p:cNvPr id="7" name="Picture 6" descr="A yellow and black triangle&#10;&#10;AI-generated content may be incorrect.">
            <a:extLst>
              <a:ext uri="{FF2B5EF4-FFF2-40B4-BE49-F238E27FC236}">
                <a16:creationId xmlns:a16="http://schemas.microsoft.com/office/drawing/2014/main" id="{73AD4CCE-3C7A-2261-6D4A-1B60C1220391}"/>
              </a:ext>
            </a:extLst>
          </p:cNvPr>
          <p:cNvPicPr>
            <a:picLocks noChangeAspect="1"/>
          </p:cNvPicPr>
          <p:nvPr userDrawn="1"/>
        </p:nvPicPr>
        <p:blipFill>
          <a:blip r:embed="rId2"/>
          <a:srcRect b="27031"/>
          <a:stretch>
            <a:fillRect/>
          </a:stretch>
        </p:blipFill>
        <p:spPr>
          <a:xfrm flipH="1">
            <a:off x="9842427" y="6173127"/>
            <a:ext cx="1711569" cy="684873"/>
          </a:xfrm>
          <a:prstGeom prst="rect">
            <a:avLst/>
          </a:prstGeom>
        </p:spPr>
      </p:pic>
      <p:sp>
        <p:nvSpPr>
          <p:cNvPr id="2" name="Title 1"/>
          <p:cNvSpPr>
            <a:spLocks noGrp="1"/>
          </p:cNvSpPr>
          <p:nvPr>
            <p:ph type="title"/>
          </p:nvPr>
        </p:nvSpPr>
        <p:spPr/>
        <p:txBody>
          <a:bodyPr/>
          <a:lstStyle>
            <a:lvl1pPr>
              <a:defRPr b="1"/>
            </a:lvl1pPr>
          </a:lstStyle>
          <a:p>
            <a:r>
              <a:rPr lang="en-US"/>
              <a:t>Click to edit Master title style</a:t>
            </a:r>
          </a:p>
        </p:txBody>
      </p:sp>
      <p:sp>
        <p:nvSpPr>
          <p:cNvPr id="3" name="Content Placeholder 2"/>
          <p:cNvSpPr>
            <a:spLocks noGrp="1"/>
          </p:cNvSpPr>
          <p:nvPr>
            <p:ph idx="1"/>
          </p:nvPr>
        </p:nvSpPr>
        <p:spPr>
          <a:xfrm>
            <a:off x="359999" y="1461157"/>
            <a:ext cx="11483265" cy="46233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blue text on a black background&#10;&#10;AI-generated content may be incorrect.">
            <a:extLst>
              <a:ext uri="{FF2B5EF4-FFF2-40B4-BE49-F238E27FC236}">
                <a16:creationId xmlns:a16="http://schemas.microsoft.com/office/drawing/2014/main" id="{5F8B1C8C-9527-A39E-0D49-E8570B88E564}"/>
              </a:ext>
            </a:extLst>
          </p:cNvPr>
          <p:cNvPicPr>
            <a:picLocks noChangeAspect="1"/>
          </p:cNvPicPr>
          <p:nvPr userDrawn="1"/>
        </p:nvPicPr>
        <p:blipFill>
          <a:blip r:embed="rId3"/>
          <a:stretch>
            <a:fillRect/>
          </a:stretch>
        </p:blipFill>
        <p:spPr>
          <a:xfrm>
            <a:off x="359999" y="6182088"/>
            <a:ext cx="1277339" cy="360000"/>
          </a:xfrm>
          <a:prstGeom prst="rect">
            <a:avLst/>
          </a:prstGeom>
        </p:spPr>
      </p:pic>
      <p:sp>
        <p:nvSpPr>
          <p:cNvPr id="9" name="Footer Placeholder 8">
            <a:extLst>
              <a:ext uri="{FF2B5EF4-FFF2-40B4-BE49-F238E27FC236}">
                <a16:creationId xmlns:a16="http://schemas.microsoft.com/office/drawing/2014/main" id="{57E0EEDE-7FF8-733D-5B2E-C8178EB3FD72}"/>
              </a:ext>
            </a:extLst>
          </p:cNvPr>
          <p:cNvSpPr>
            <a:spLocks noGrp="1"/>
          </p:cNvSpPr>
          <p:nvPr>
            <p:ph type="ftr" sz="quarter" idx="10"/>
          </p:nvPr>
        </p:nvSpPr>
        <p:spPr/>
        <p:txBody>
          <a:bodyPr/>
          <a:lstStyle/>
          <a:p>
            <a:endParaRPr lang="en-US"/>
          </a:p>
        </p:txBody>
      </p:sp>
      <p:sp>
        <p:nvSpPr>
          <p:cNvPr id="10" name="Slide Number Placeholder 9">
            <a:extLst>
              <a:ext uri="{FF2B5EF4-FFF2-40B4-BE49-F238E27FC236}">
                <a16:creationId xmlns:a16="http://schemas.microsoft.com/office/drawing/2014/main" id="{6F127E9B-FAAE-BAB9-F67D-38437CBB1D8B}"/>
              </a:ext>
            </a:extLst>
          </p:cNvPr>
          <p:cNvSpPr>
            <a:spLocks noGrp="1"/>
          </p:cNvSpPr>
          <p:nvPr>
            <p:ph type="sldNum" sz="quarter" idx="11"/>
          </p:nvPr>
        </p:nvSpPr>
        <p:spPr/>
        <p:txBody>
          <a:bodyPr/>
          <a:lstStyle/>
          <a:p>
            <a:fld id="{35212B95-9EC4-9549-A171-044945CECD55}" type="slidenum">
              <a:rPr lang="en-US" smtClean="0"/>
              <a:pPr/>
              <a:t>‹#›</a:t>
            </a:fld>
            <a:endParaRPr lang="en-US"/>
          </a:p>
        </p:txBody>
      </p:sp>
    </p:spTree>
    <p:extLst>
      <p:ext uri="{BB962C8B-B14F-4D97-AF65-F5344CB8AC3E}">
        <p14:creationId xmlns:p14="http://schemas.microsoft.com/office/powerpoint/2010/main" val="708319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wo column">
    <p:spTree>
      <p:nvGrpSpPr>
        <p:cNvPr id="1" name=""/>
        <p:cNvGrpSpPr/>
        <p:nvPr/>
      </p:nvGrpSpPr>
      <p:grpSpPr>
        <a:xfrm>
          <a:off x="0" y="0"/>
          <a:ext cx="0" cy="0"/>
          <a:chOff x="0" y="0"/>
          <a:chExt cx="0" cy="0"/>
        </a:xfrm>
      </p:grpSpPr>
      <p:pic>
        <p:nvPicPr>
          <p:cNvPr id="10" name="Picture 9" descr="A yellow and black triangle&#10;&#10;AI-generated content may be incorrect.">
            <a:extLst>
              <a:ext uri="{FF2B5EF4-FFF2-40B4-BE49-F238E27FC236}">
                <a16:creationId xmlns:a16="http://schemas.microsoft.com/office/drawing/2014/main" id="{48F29B54-664F-42C1-31FA-0CF1EB7BE205}"/>
              </a:ext>
            </a:extLst>
          </p:cNvPr>
          <p:cNvPicPr>
            <a:picLocks noChangeAspect="1"/>
          </p:cNvPicPr>
          <p:nvPr userDrawn="1"/>
        </p:nvPicPr>
        <p:blipFill>
          <a:blip r:embed="rId2"/>
          <a:srcRect b="27031"/>
          <a:stretch>
            <a:fillRect/>
          </a:stretch>
        </p:blipFill>
        <p:spPr>
          <a:xfrm flipH="1">
            <a:off x="9842427" y="6173127"/>
            <a:ext cx="1711569" cy="684873"/>
          </a:xfrm>
          <a:prstGeom prst="rect">
            <a:avLst/>
          </a:prstGeom>
        </p:spPr>
      </p:pic>
      <p:sp>
        <p:nvSpPr>
          <p:cNvPr id="3" name="Content Placeholder 2"/>
          <p:cNvSpPr>
            <a:spLocks noGrp="1"/>
          </p:cNvSpPr>
          <p:nvPr>
            <p:ph sz="half" idx="1"/>
          </p:nvPr>
        </p:nvSpPr>
        <p:spPr>
          <a:xfrm>
            <a:off x="359999" y="1461157"/>
            <a:ext cx="5659801" cy="46233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461157"/>
            <a:ext cx="5659800" cy="46233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A blue text on a black background&#10;&#10;AI-generated content may be incorrect.">
            <a:extLst>
              <a:ext uri="{FF2B5EF4-FFF2-40B4-BE49-F238E27FC236}">
                <a16:creationId xmlns:a16="http://schemas.microsoft.com/office/drawing/2014/main" id="{F2A763EB-DE49-0FAD-41CF-6831772B723C}"/>
              </a:ext>
            </a:extLst>
          </p:cNvPr>
          <p:cNvPicPr>
            <a:picLocks noChangeAspect="1"/>
          </p:cNvPicPr>
          <p:nvPr userDrawn="1"/>
        </p:nvPicPr>
        <p:blipFill>
          <a:blip r:embed="rId3"/>
          <a:stretch>
            <a:fillRect/>
          </a:stretch>
        </p:blipFill>
        <p:spPr>
          <a:xfrm>
            <a:off x="359999" y="6182088"/>
            <a:ext cx="1277339" cy="360000"/>
          </a:xfrm>
          <a:prstGeom prst="rect">
            <a:avLst/>
          </a:prstGeom>
        </p:spPr>
      </p:pic>
      <p:sp>
        <p:nvSpPr>
          <p:cNvPr id="11" name="Footer Placeholder 10">
            <a:extLst>
              <a:ext uri="{FF2B5EF4-FFF2-40B4-BE49-F238E27FC236}">
                <a16:creationId xmlns:a16="http://schemas.microsoft.com/office/drawing/2014/main" id="{DE839D70-1102-5E7A-A191-7663768A3391}"/>
              </a:ext>
            </a:extLst>
          </p:cNvPr>
          <p:cNvSpPr>
            <a:spLocks noGrp="1"/>
          </p:cNvSpPr>
          <p:nvPr>
            <p:ph type="ftr" sz="quarter" idx="10"/>
          </p:nvPr>
        </p:nvSpPr>
        <p:spPr/>
        <p:txBody>
          <a:bodyPr/>
          <a:lstStyle/>
          <a:p>
            <a:endParaRPr lang="en-US"/>
          </a:p>
        </p:txBody>
      </p:sp>
      <p:sp>
        <p:nvSpPr>
          <p:cNvPr id="12" name="Slide Number Placeholder 11">
            <a:extLst>
              <a:ext uri="{FF2B5EF4-FFF2-40B4-BE49-F238E27FC236}">
                <a16:creationId xmlns:a16="http://schemas.microsoft.com/office/drawing/2014/main" id="{7350890A-5D20-E4DF-BFC5-59FBA9EF4690}"/>
              </a:ext>
            </a:extLst>
          </p:cNvPr>
          <p:cNvSpPr>
            <a:spLocks noGrp="1"/>
          </p:cNvSpPr>
          <p:nvPr>
            <p:ph type="sldNum" sz="quarter" idx="11"/>
          </p:nvPr>
        </p:nvSpPr>
        <p:spPr/>
        <p:txBody>
          <a:bodyPr/>
          <a:lstStyle/>
          <a:p>
            <a:fld id="{35212B95-9EC4-9549-A171-044945CECD55}" type="slidenum">
              <a:rPr lang="en-US" smtClean="0"/>
              <a:pPr/>
              <a:t>‹#›</a:t>
            </a:fld>
            <a:endParaRPr lang="en-US"/>
          </a:p>
        </p:txBody>
      </p:sp>
      <p:sp>
        <p:nvSpPr>
          <p:cNvPr id="5" name="Title 4">
            <a:extLst>
              <a:ext uri="{FF2B5EF4-FFF2-40B4-BE49-F238E27FC236}">
                <a16:creationId xmlns:a16="http://schemas.microsoft.com/office/drawing/2014/main" id="{7642729C-D898-579D-6391-A2D850587758}"/>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2063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mage right">
    <p:spTree>
      <p:nvGrpSpPr>
        <p:cNvPr id="1" name=""/>
        <p:cNvGrpSpPr/>
        <p:nvPr/>
      </p:nvGrpSpPr>
      <p:grpSpPr>
        <a:xfrm>
          <a:off x="0" y="0"/>
          <a:ext cx="0" cy="0"/>
          <a:chOff x="0" y="0"/>
          <a:chExt cx="0" cy="0"/>
        </a:xfrm>
      </p:grpSpPr>
      <p:sp>
        <p:nvSpPr>
          <p:cNvPr id="2" name="Title 1"/>
          <p:cNvSpPr>
            <a:spLocks noGrp="1"/>
          </p:cNvSpPr>
          <p:nvPr>
            <p:ph type="title"/>
          </p:nvPr>
        </p:nvSpPr>
        <p:spPr>
          <a:xfrm>
            <a:off x="359999" y="365125"/>
            <a:ext cx="5659801" cy="1096031"/>
          </a:xfrm>
        </p:spPr>
        <p:txBody>
          <a:bodyPr/>
          <a:lstStyle>
            <a:lvl1pPr>
              <a:defRPr b="1"/>
            </a:lvl1pPr>
          </a:lstStyle>
          <a:p>
            <a:r>
              <a:rPr lang="en-US"/>
              <a:t>Click to edit Master title style</a:t>
            </a:r>
          </a:p>
        </p:txBody>
      </p:sp>
      <p:sp>
        <p:nvSpPr>
          <p:cNvPr id="3" name="Content Placeholder 2"/>
          <p:cNvSpPr>
            <a:spLocks noGrp="1"/>
          </p:cNvSpPr>
          <p:nvPr>
            <p:ph sz="half" idx="1"/>
          </p:nvPr>
        </p:nvSpPr>
        <p:spPr>
          <a:xfrm>
            <a:off x="359999" y="1461156"/>
            <a:ext cx="5659801" cy="4623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A blue text on a black background&#10;&#10;AI-generated content may be incorrect.">
            <a:extLst>
              <a:ext uri="{FF2B5EF4-FFF2-40B4-BE49-F238E27FC236}">
                <a16:creationId xmlns:a16="http://schemas.microsoft.com/office/drawing/2014/main" id="{552983EE-F9A1-33F7-4355-0A742C6685D5}"/>
              </a:ext>
            </a:extLst>
          </p:cNvPr>
          <p:cNvPicPr>
            <a:picLocks noChangeAspect="1"/>
          </p:cNvPicPr>
          <p:nvPr userDrawn="1"/>
        </p:nvPicPr>
        <p:blipFill>
          <a:blip r:embed="rId2"/>
          <a:stretch>
            <a:fillRect/>
          </a:stretch>
        </p:blipFill>
        <p:spPr>
          <a:xfrm>
            <a:off x="359999" y="6182088"/>
            <a:ext cx="1277339" cy="360000"/>
          </a:xfrm>
          <a:prstGeom prst="rect">
            <a:avLst/>
          </a:prstGeom>
        </p:spPr>
      </p:pic>
      <p:sp>
        <p:nvSpPr>
          <p:cNvPr id="13" name="Picture Placeholder 12">
            <a:extLst>
              <a:ext uri="{FF2B5EF4-FFF2-40B4-BE49-F238E27FC236}">
                <a16:creationId xmlns:a16="http://schemas.microsoft.com/office/drawing/2014/main" id="{0F12AF75-F974-6597-A41F-7CC410DF3066}"/>
              </a:ext>
            </a:extLst>
          </p:cNvPr>
          <p:cNvSpPr>
            <a:spLocks noGrp="1"/>
          </p:cNvSpPr>
          <p:nvPr>
            <p:ph type="pic" sz="quarter" idx="10"/>
          </p:nvPr>
        </p:nvSpPr>
        <p:spPr>
          <a:xfrm>
            <a:off x="6108000" y="1"/>
            <a:ext cx="6075181" cy="6578637"/>
          </a:xfrm>
          <a:custGeom>
            <a:avLst/>
            <a:gdLst>
              <a:gd name="connsiteX0" fmla="*/ 0 w 6075181"/>
              <a:gd name="connsiteY0" fmla="*/ 0 h 6578637"/>
              <a:gd name="connsiteX1" fmla="*/ 1012530 w 6075181"/>
              <a:gd name="connsiteY1" fmla="*/ 0 h 6578637"/>
              <a:gd name="connsiteX2" fmla="*/ 6075180 w 6075181"/>
              <a:gd name="connsiteY2" fmla="*/ 1 h 6578637"/>
              <a:gd name="connsiteX3" fmla="*/ 6075181 w 6075181"/>
              <a:gd name="connsiteY3" fmla="*/ 3168184 h 6578637"/>
              <a:gd name="connsiteX4" fmla="*/ 1753467 w 6075181"/>
              <a:gd name="connsiteY4" fmla="*/ 6424829 h 6578637"/>
              <a:gd name="connsiteX5" fmla="*/ 1632031 w 6075181"/>
              <a:gd name="connsiteY5" fmla="*/ 6498499 h 6578637"/>
              <a:gd name="connsiteX6" fmla="*/ 1532801 w 6075181"/>
              <a:gd name="connsiteY6" fmla="*/ 6534135 h 6578637"/>
              <a:gd name="connsiteX7" fmla="*/ 1502866 w 6075181"/>
              <a:gd name="connsiteY7" fmla="*/ 6546823 h 6578637"/>
              <a:gd name="connsiteX8" fmla="*/ 1363671 w 6075181"/>
              <a:gd name="connsiteY8" fmla="*/ 6575090 h 6578637"/>
              <a:gd name="connsiteX9" fmla="*/ 596028 w 6075181"/>
              <a:gd name="connsiteY9" fmla="*/ 5947295 h 6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75181" h="6578637">
                <a:moveTo>
                  <a:pt x="0" y="0"/>
                </a:moveTo>
                <a:lnTo>
                  <a:pt x="1012530" y="0"/>
                </a:lnTo>
                <a:lnTo>
                  <a:pt x="6075180" y="1"/>
                </a:lnTo>
                <a:lnTo>
                  <a:pt x="6075181" y="3168184"/>
                </a:lnTo>
                <a:lnTo>
                  <a:pt x="1753467" y="6424829"/>
                </a:lnTo>
                <a:cubicBezTo>
                  <a:pt x="1714805" y="6453962"/>
                  <a:pt x="1674108" y="6478488"/>
                  <a:pt x="1632031" y="6498499"/>
                </a:cubicBezTo>
                <a:lnTo>
                  <a:pt x="1532801" y="6534135"/>
                </a:lnTo>
                <a:lnTo>
                  <a:pt x="1502866" y="6546823"/>
                </a:lnTo>
                <a:cubicBezTo>
                  <a:pt x="1458378" y="6560669"/>
                  <a:pt x="1411839" y="6570263"/>
                  <a:pt x="1363671" y="6575090"/>
                </a:cubicBezTo>
                <a:cubicBezTo>
                  <a:pt x="978333" y="6613708"/>
                  <a:pt x="634646" y="6332635"/>
                  <a:pt x="596028" y="5947295"/>
                </a:cubicBezTo>
                <a:close/>
              </a:path>
            </a:pathLst>
          </a:custGeom>
          <a:blipFill dpi="0" rotWithShape="1">
            <a:blip r:embed="rId3" cstate="screen">
              <a:extLst>
                <a:ext uri="{28A0092B-C50C-407E-A947-70E740481C1C}">
                  <a14:useLocalDpi xmlns:a14="http://schemas.microsoft.com/office/drawing/2010/main"/>
                </a:ext>
              </a:extLst>
            </a:blip>
            <a:srcRect/>
            <a:stretch>
              <a:fillRect/>
            </a:stretch>
          </a:blipFill>
        </p:spPr>
        <p:txBody>
          <a:bodyPr wrap="square">
            <a:noAutofit/>
          </a:bodyPr>
          <a:lstStyle/>
          <a:p>
            <a:endParaRPr lang="en-GB"/>
          </a:p>
        </p:txBody>
      </p:sp>
    </p:spTree>
    <p:extLst>
      <p:ext uri="{BB962C8B-B14F-4D97-AF65-F5344CB8AC3E}">
        <p14:creationId xmlns:p14="http://schemas.microsoft.com/office/powerpoint/2010/main" val="1465085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6" name="Picture 5" descr="A yellow and black triangle&#10;&#10;AI-generated content may be incorrect.">
            <a:extLst>
              <a:ext uri="{FF2B5EF4-FFF2-40B4-BE49-F238E27FC236}">
                <a16:creationId xmlns:a16="http://schemas.microsoft.com/office/drawing/2014/main" id="{410D01EA-BDC0-54D1-B0A4-9B9E44525E84}"/>
              </a:ext>
            </a:extLst>
          </p:cNvPr>
          <p:cNvPicPr>
            <a:picLocks noChangeAspect="1"/>
          </p:cNvPicPr>
          <p:nvPr userDrawn="1"/>
        </p:nvPicPr>
        <p:blipFill>
          <a:blip r:embed="rId2"/>
          <a:srcRect b="34134"/>
          <a:stretch>
            <a:fillRect/>
          </a:stretch>
        </p:blipFill>
        <p:spPr>
          <a:xfrm flipH="1">
            <a:off x="9851954" y="6239802"/>
            <a:ext cx="1711569" cy="618198"/>
          </a:xfrm>
          <a:prstGeom prst="rect">
            <a:avLst/>
          </a:prstGeom>
        </p:spPr>
      </p:pic>
      <p:sp>
        <p:nvSpPr>
          <p:cNvPr id="2" name="Title 1"/>
          <p:cNvSpPr>
            <a:spLocks noGrp="1"/>
          </p:cNvSpPr>
          <p:nvPr>
            <p:ph type="title"/>
          </p:nvPr>
        </p:nvSpPr>
        <p:spPr/>
        <p:txBody>
          <a:bodyPr/>
          <a:lstStyle>
            <a:lvl1pPr>
              <a:defRPr b="1"/>
            </a:lvl1pPr>
          </a:lstStyle>
          <a:p>
            <a:r>
              <a:rPr lang="en-US"/>
              <a:t>Click to edit Master title style</a:t>
            </a:r>
          </a:p>
        </p:txBody>
      </p:sp>
      <p:sp>
        <p:nvSpPr>
          <p:cNvPr id="4" name="Footer Placeholder 3"/>
          <p:cNvSpPr>
            <a:spLocks noGrp="1"/>
          </p:cNvSpPr>
          <p:nvPr>
            <p:ph type="ftr" sz="quarter" idx="11"/>
          </p:nvPr>
        </p:nvSpPr>
        <p:spPr>
          <a:xfrm>
            <a:off x="3843746" y="6180409"/>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35212B95-9EC4-9549-A171-044945CECD55}" type="slidenum">
              <a:rPr lang="en-US" smtClean="0"/>
              <a:t>‹#›</a:t>
            </a:fld>
            <a:endParaRPr lang="en-US"/>
          </a:p>
        </p:txBody>
      </p:sp>
      <p:pic>
        <p:nvPicPr>
          <p:cNvPr id="3" name="Picture 2" descr="A blue text on a black background&#10;&#10;AI-generated content may be incorrect.">
            <a:extLst>
              <a:ext uri="{FF2B5EF4-FFF2-40B4-BE49-F238E27FC236}">
                <a16:creationId xmlns:a16="http://schemas.microsoft.com/office/drawing/2014/main" id="{8F194068-312C-D5CE-6970-D07E23F6BD00}"/>
              </a:ext>
            </a:extLst>
          </p:cNvPr>
          <p:cNvPicPr>
            <a:picLocks noChangeAspect="1"/>
          </p:cNvPicPr>
          <p:nvPr userDrawn="1"/>
        </p:nvPicPr>
        <p:blipFill>
          <a:blip r:embed="rId3"/>
          <a:stretch>
            <a:fillRect/>
          </a:stretch>
        </p:blipFill>
        <p:spPr>
          <a:xfrm>
            <a:off x="359999" y="6182088"/>
            <a:ext cx="1277339" cy="360000"/>
          </a:xfrm>
          <a:prstGeom prst="rect">
            <a:avLst/>
          </a:prstGeom>
        </p:spPr>
      </p:pic>
    </p:spTree>
    <p:extLst>
      <p:ext uri="{BB962C8B-B14F-4D97-AF65-F5344CB8AC3E}">
        <p14:creationId xmlns:p14="http://schemas.microsoft.com/office/powerpoint/2010/main" val="1141420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pic>
        <p:nvPicPr>
          <p:cNvPr id="5" name="Picture 4" descr="A yellow and black triangle&#10;&#10;AI-generated content may be incorrect.">
            <a:extLst>
              <a:ext uri="{FF2B5EF4-FFF2-40B4-BE49-F238E27FC236}">
                <a16:creationId xmlns:a16="http://schemas.microsoft.com/office/drawing/2014/main" id="{EB565940-7AA8-C75F-A351-3442DA3A1343}"/>
              </a:ext>
            </a:extLst>
          </p:cNvPr>
          <p:cNvPicPr>
            <a:picLocks noChangeAspect="1"/>
          </p:cNvPicPr>
          <p:nvPr userDrawn="1"/>
        </p:nvPicPr>
        <p:blipFill>
          <a:blip r:embed="rId2"/>
          <a:srcRect b="34134"/>
          <a:stretch>
            <a:fillRect/>
          </a:stretch>
        </p:blipFill>
        <p:spPr>
          <a:xfrm flipH="1">
            <a:off x="9851954" y="6239802"/>
            <a:ext cx="1711569" cy="618198"/>
          </a:xfrm>
          <a:prstGeom prst="rect">
            <a:avLst/>
          </a:prstGeom>
        </p:spPr>
      </p:pic>
      <p:sp>
        <p:nvSpPr>
          <p:cNvPr id="3" name="Footer Placeholder 2"/>
          <p:cNvSpPr>
            <a:spLocks noGrp="1"/>
          </p:cNvSpPr>
          <p:nvPr>
            <p:ph type="ftr" sz="quarter" idx="11"/>
          </p:nvPr>
        </p:nvSpPr>
        <p:spPr>
          <a:xfrm>
            <a:off x="3843746" y="6180409"/>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35212B95-9EC4-9549-A171-044945CECD55}" type="slidenum">
              <a:rPr lang="en-US" smtClean="0"/>
              <a:t>‹#›</a:t>
            </a:fld>
            <a:endParaRPr lang="en-US"/>
          </a:p>
        </p:txBody>
      </p:sp>
      <p:pic>
        <p:nvPicPr>
          <p:cNvPr id="2" name="Picture 1" descr="A blue text on a black background&#10;&#10;AI-generated content may be incorrect.">
            <a:extLst>
              <a:ext uri="{FF2B5EF4-FFF2-40B4-BE49-F238E27FC236}">
                <a16:creationId xmlns:a16="http://schemas.microsoft.com/office/drawing/2014/main" id="{FEF313C2-E614-D0B1-B4B3-F693D6A83EAD}"/>
              </a:ext>
            </a:extLst>
          </p:cNvPr>
          <p:cNvPicPr>
            <a:picLocks noChangeAspect="1"/>
          </p:cNvPicPr>
          <p:nvPr userDrawn="1"/>
        </p:nvPicPr>
        <p:blipFill>
          <a:blip r:embed="rId3"/>
          <a:stretch>
            <a:fillRect/>
          </a:stretch>
        </p:blipFill>
        <p:spPr>
          <a:xfrm>
            <a:off x="359999" y="6182088"/>
            <a:ext cx="1277339" cy="360000"/>
          </a:xfrm>
          <a:prstGeom prst="rect">
            <a:avLst/>
          </a:prstGeom>
        </p:spPr>
      </p:pic>
    </p:spTree>
    <p:extLst>
      <p:ext uri="{BB962C8B-B14F-4D97-AF65-F5344CB8AC3E}">
        <p14:creationId xmlns:p14="http://schemas.microsoft.com/office/powerpoint/2010/main" val="378840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9999" y="360000"/>
            <a:ext cx="11472001" cy="1101156"/>
          </a:xfrm>
          <a:prstGeom prst="rect">
            <a:avLst/>
          </a:prstGeom>
        </p:spPr>
        <p:txBody>
          <a:bodyPr vert="horz" lIns="0" tIns="36000" rIns="0" bIns="36000" rtlCol="0" anchor="t">
            <a:noAutofit/>
          </a:bodyPr>
          <a:lstStyle/>
          <a:p>
            <a:r>
              <a:rPr lang="en-US"/>
              <a:t>Click to edit Master title style</a:t>
            </a:r>
          </a:p>
        </p:txBody>
      </p:sp>
      <p:sp>
        <p:nvSpPr>
          <p:cNvPr id="3" name="Text Placeholder 2"/>
          <p:cNvSpPr>
            <a:spLocks noGrp="1"/>
          </p:cNvSpPr>
          <p:nvPr>
            <p:ph type="body" idx="1"/>
          </p:nvPr>
        </p:nvSpPr>
        <p:spPr>
          <a:xfrm>
            <a:off x="359999" y="1461156"/>
            <a:ext cx="11483265" cy="4715807"/>
          </a:xfrm>
          <a:prstGeom prst="rect">
            <a:avLst/>
          </a:prstGeom>
        </p:spPr>
        <p:txBody>
          <a:bodyPr vert="horz" lIns="0" tIns="36000" rIns="0" bIns="360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180409"/>
            <a:ext cx="4114800" cy="365125"/>
          </a:xfrm>
          <a:prstGeom prst="rect">
            <a:avLst/>
          </a:prstGeom>
        </p:spPr>
        <p:txBody>
          <a:bodyPr vert="horz" lIns="0" tIns="36000" rIns="0" bIns="36000" rtlCol="0" anchor="b">
            <a:noAutofit/>
          </a:bodyPr>
          <a:lstStyle>
            <a:lvl1pPr algn="ct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54001" y="6176963"/>
            <a:ext cx="1278000" cy="365125"/>
          </a:xfrm>
          <a:prstGeom prst="rect">
            <a:avLst/>
          </a:prstGeom>
        </p:spPr>
        <p:txBody>
          <a:bodyPr vert="horz" lIns="0" tIns="36000" rIns="0" bIns="36000" rtlCol="0" anchor="b">
            <a:noAutofit/>
          </a:bodyPr>
          <a:lstStyle>
            <a:lvl1pPr algn="ctr">
              <a:defRPr sz="1000">
                <a:solidFill>
                  <a:schemeClr val="accent1"/>
                </a:solidFill>
              </a:defRPr>
            </a:lvl1pPr>
          </a:lstStyle>
          <a:p>
            <a:fld id="{35212B95-9EC4-9549-A171-044945CECD55}" type="slidenum">
              <a:rPr lang="en-US" smtClean="0"/>
              <a:pPr/>
              <a:t>‹#›</a:t>
            </a:fld>
            <a:endParaRPr lang="en-US"/>
          </a:p>
        </p:txBody>
      </p:sp>
      <p:sp>
        <p:nvSpPr>
          <p:cNvPr id="7" name="TextBox 6">
            <a:extLst>
              <a:ext uri="{FF2B5EF4-FFF2-40B4-BE49-F238E27FC236}">
                <a16:creationId xmlns:a16="http://schemas.microsoft.com/office/drawing/2014/main" id="{A0970B5D-6C4B-FC8B-75DA-7C6816AA19A1}"/>
              </a:ext>
            </a:extLst>
          </p:cNvPr>
          <p:cNvSpPr txBox="1"/>
          <p:nvPr userDrawn="1">
            <p:extLst>
              <p:ext uri="{1162E1C5-73C7-4A58-AE30-91384D911F3F}">
                <p184:classification xmlns:p184="http://schemas.microsoft.com/office/powerpoint/2018/4/main" val="ftr"/>
              </p:ext>
            </p:extLst>
          </p:nvPr>
        </p:nvSpPr>
        <p:spPr>
          <a:xfrm>
            <a:off x="5454650" y="6626860"/>
            <a:ext cx="1311275" cy="167640"/>
          </a:xfrm>
          <a:prstGeom prst="rect">
            <a:avLst/>
          </a:prstGeom>
        </p:spPr>
        <p:txBody>
          <a:bodyPr horzOverflow="overflow" lIns="0" tIns="0" rIns="0" bIns="0">
            <a:spAutoFit/>
          </a:bodyPr>
          <a:lstStyle/>
          <a:p>
            <a:pPr algn="l"/>
            <a:r>
              <a:rPr lang="en-GB" sz="1100">
                <a:solidFill>
                  <a:srgbClr val="000000">
                    <a:alpha val="50000"/>
                  </a:srgbClr>
                </a:solidFill>
                <a:latin typeface="Aptos" panose="020B0004020202020204" pitchFamily="34" charset="0"/>
              </a:rPr>
              <a:t>Classification: Public</a:t>
            </a:r>
          </a:p>
        </p:txBody>
      </p:sp>
    </p:spTree>
    <p:extLst>
      <p:ext uri="{BB962C8B-B14F-4D97-AF65-F5344CB8AC3E}">
        <p14:creationId xmlns:p14="http://schemas.microsoft.com/office/powerpoint/2010/main" val="17888134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6" r:id="rId3"/>
    <p:sldLayoutId id="2147483650" r:id="rId4"/>
    <p:sldLayoutId id="2147483652" r:id="rId5"/>
    <p:sldLayoutId id="2147483657" r:id="rId6"/>
    <p:sldLayoutId id="2147483654" r:id="rId7"/>
    <p:sldLayoutId id="2147483655" r:id="rId8"/>
  </p:sldLayoutIdLst>
  <p:hf hdr="0" ftr="0" dt="0"/>
  <p:txStyles>
    <p:title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Nova Light" panose="020B03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Courier New" panose="02070309020205020404" pitchFamily="49" charset="0"/>
        <a:buChar char="o"/>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s://daedalus.diamond.ac.uk/"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https://i19-opis.diamond.ac.uk" TargetMode="Externa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4C0A6-C339-38C9-D013-91FDF520E2AD}"/>
              </a:ext>
            </a:extLst>
          </p:cNvPr>
          <p:cNvSpPr>
            <a:spLocks noGrp="1"/>
          </p:cNvSpPr>
          <p:nvPr>
            <p:ph type="ctrTitle"/>
          </p:nvPr>
        </p:nvSpPr>
        <p:spPr/>
        <p:txBody>
          <a:bodyPr/>
          <a:lstStyle/>
          <a:p>
            <a:r>
              <a:rPr lang="en-US"/>
              <a:t>Daedalus: A </a:t>
            </a:r>
            <a:r>
              <a:rPr lang="en-US" err="1"/>
              <a:t>WebUI</a:t>
            </a:r>
            <a:r>
              <a:rPr lang="en-US"/>
              <a:t> for EPICS</a:t>
            </a:r>
            <a:endParaRPr lang="en-GB"/>
          </a:p>
        </p:txBody>
      </p:sp>
      <p:sp>
        <p:nvSpPr>
          <p:cNvPr id="3" name="Subtitle 2">
            <a:extLst>
              <a:ext uri="{FF2B5EF4-FFF2-40B4-BE49-F238E27FC236}">
                <a16:creationId xmlns:a16="http://schemas.microsoft.com/office/drawing/2014/main" id="{24685B13-3BF9-E230-275F-508812BFCFBE}"/>
              </a:ext>
            </a:extLst>
          </p:cNvPr>
          <p:cNvSpPr>
            <a:spLocks noGrp="1"/>
          </p:cNvSpPr>
          <p:nvPr>
            <p:ph type="subTitle" idx="1"/>
          </p:nvPr>
        </p:nvSpPr>
        <p:spPr/>
        <p:txBody>
          <a:bodyPr vert="horz" lIns="0" tIns="36000" rIns="0" bIns="36000" rtlCol="0" anchor="t">
            <a:noAutofit/>
          </a:bodyPr>
          <a:lstStyle/>
          <a:p>
            <a:r>
              <a:rPr lang="en-US"/>
              <a:t>Ollie Copping</a:t>
            </a:r>
          </a:p>
          <a:p>
            <a:r>
              <a:rPr lang="en-US" sz="1800">
                <a:cs typeface="Arial"/>
              </a:rPr>
              <a:t>Software Systems Engineer</a:t>
            </a:r>
          </a:p>
        </p:txBody>
      </p:sp>
    </p:spTree>
    <p:extLst>
      <p:ext uri="{BB962C8B-B14F-4D97-AF65-F5344CB8AC3E}">
        <p14:creationId xmlns:p14="http://schemas.microsoft.com/office/powerpoint/2010/main" val="3716299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E5399-FE39-9262-1731-B1B68608027F}"/>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F425BB8D-5DA8-94BB-6859-36F59D8DF235}"/>
              </a:ext>
            </a:extLst>
          </p:cNvPr>
          <p:cNvSpPr>
            <a:spLocks noGrp="1"/>
          </p:cNvSpPr>
          <p:nvPr>
            <p:ph type="sldNum" sz="quarter" idx="11"/>
          </p:nvPr>
        </p:nvSpPr>
        <p:spPr/>
        <p:txBody>
          <a:bodyPr/>
          <a:lstStyle/>
          <a:p>
            <a:fld id="{35212B95-9EC4-9549-A171-044945CECD55}" type="slidenum">
              <a:rPr lang="en-US" smtClean="0"/>
              <a:pPr/>
              <a:t>10</a:t>
            </a:fld>
            <a:endParaRPr lang="en-US"/>
          </a:p>
        </p:txBody>
      </p:sp>
      <p:pic>
        <p:nvPicPr>
          <p:cNvPr id="9" name="Content Placeholder 8" descr="A screen shot of a computer code&#10;&#10;AI-generated content may be incorrect.">
            <a:extLst>
              <a:ext uri="{FF2B5EF4-FFF2-40B4-BE49-F238E27FC236}">
                <a16:creationId xmlns:a16="http://schemas.microsoft.com/office/drawing/2014/main" id="{8485FD06-4DFF-1762-B4E2-A0A19A71C822}"/>
              </a:ext>
            </a:extLst>
          </p:cNvPr>
          <p:cNvPicPr>
            <a:picLocks noGrp="1" noChangeAspect="1"/>
          </p:cNvPicPr>
          <p:nvPr>
            <p:ph idx="1"/>
          </p:nvPr>
        </p:nvPicPr>
        <p:blipFill>
          <a:blip r:embed="rId2"/>
          <a:stretch>
            <a:fillRect/>
          </a:stretch>
        </p:blipFill>
        <p:spPr>
          <a:xfrm>
            <a:off x="6393709" y="1256681"/>
            <a:ext cx="5438775" cy="4343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A screen shot of a computer program&#10;&#10;AI-generated content may be incorrect.">
            <a:extLst>
              <a:ext uri="{FF2B5EF4-FFF2-40B4-BE49-F238E27FC236}">
                <a16:creationId xmlns:a16="http://schemas.microsoft.com/office/drawing/2014/main" id="{7C5DFA24-ACEC-56A8-DA5D-510991D15D8E}"/>
              </a:ext>
            </a:extLst>
          </p:cNvPr>
          <p:cNvPicPr>
            <a:picLocks noChangeAspect="1"/>
          </p:cNvPicPr>
          <p:nvPr/>
        </p:nvPicPr>
        <p:blipFill>
          <a:blip r:embed="rId3"/>
          <a:stretch>
            <a:fillRect/>
          </a:stretch>
        </p:blipFill>
        <p:spPr>
          <a:xfrm>
            <a:off x="357644" y="922686"/>
            <a:ext cx="4989274" cy="50126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3" name="Straight Arrow Connector 2">
            <a:extLst>
              <a:ext uri="{FF2B5EF4-FFF2-40B4-BE49-F238E27FC236}">
                <a16:creationId xmlns:a16="http://schemas.microsoft.com/office/drawing/2014/main" id="{034F6562-C917-ED62-56F7-882F13B765B6}"/>
              </a:ext>
            </a:extLst>
          </p:cNvPr>
          <p:cNvCxnSpPr/>
          <p:nvPr/>
        </p:nvCxnSpPr>
        <p:spPr>
          <a:xfrm flipV="1">
            <a:off x="3356237" y="3515131"/>
            <a:ext cx="2935706" cy="1575945"/>
          </a:xfrm>
          <a:prstGeom prst="straightConnector1">
            <a:avLst/>
          </a:prstGeom>
          <a:ln w="57150">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305909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148DC-FD28-85D4-4488-8E63AD0C3B33}"/>
              </a:ext>
            </a:extLst>
          </p:cNvPr>
          <p:cNvSpPr>
            <a:spLocks noGrp="1"/>
          </p:cNvSpPr>
          <p:nvPr>
            <p:ph type="title"/>
          </p:nvPr>
        </p:nvSpPr>
        <p:spPr/>
        <p:txBody>
          <a:bodyPr/>
          <a:lstStyle/>
          <a:p>
            <a:r>
              <a:rPr lang="en-US" err="1"/>
              <a:t>techui.yaml</a:t>
            </a:r>
            <a:endParaRPr lang="en-GB"/>
          </a:p>
        </p:txBody>
      </p:sp>
      <p:sp>
        <p:nvSpPr>
          <p:cNvPr id="3" name="Content Placeholder 2">
            <a:extLst>
              <a:ext uri="{FF2B5EF4-FFF2-40B4-BE49-F238E27FC236}">
                <a16:creationId xmlns:a16="http://schemas.microsoft.com/office/drawing/2014/main" id="{CA57AB3B-0E47-95B0-6779-CDC9AE474561}"/>
              </a:ext>
            </a:extLst>
          </p:cNvPr>
          <p:cNvSpPr>
            <a:spLocks noGrp="1"/>
          </p:cNvSpPr>
          <p:nvPr>
            <p:ph idx="1"/>
          </p:nvPr>
        </p:nvSpPr>
        <p:spPr>
          <a:xfrm>
            <a:off x="359999" y="1364175"/>
            <a:ext cx="11483265" cy="4623378"/>
          </a:xfrm>
        </p:spPr>
        <p:txBody>
          <a:bodyPr vert="horz" lIns="0" tIns="36000" rIns="0" bIns="36000" rtlCol="0" anchor="t">
            <a:normAutofit fontScale="62500" lnSpcReduction="20000"/>
          </a:bodyPr>
          <a:lstStyle/>
          <a:p>
            <a:pPr marL="0" indent="0">
              <a:buNone/>
            </a:pPr>
            <a:endParaRPr lang="en-GB"/>
          </a:p>
          <a:p>
            <a:pPr marL="0" indent="0">
              <a:buNone/>
            </a:pPr>
            <a:r>
              <a:rPr lang="en-GB"/>
              <a:t>beamline:</a:t>
            </a:r>
            <a:endParaRPr lang="en-US">
              <a:cs typeface="Arial"/>
            </a:endParaRPr>
          </a:p>
          <a:p>
            <a:pPr marL="0" indent="0">
              <a:buNone/>
            </a:pPr>
            <a:r>
              <a:rPr lang="en-GB"/>
              <a:t>    location: t01</a:t>
            </a:r>
          </a:p>
          <a:p>
            <a:pPr marL="0" indent="0">
              <a:buNone/>
            </a:pPr>
            <a:r>
              <a:rPr lang="en-GB"/>
              <a:t>    domain: bl01t</a:t>
            </a:r>
          </a:p>
          <a:p>
            <a:pPr marL="0" indent="0">
              <a:buNone/>
            </a:pPr>
            <a:r>
              <a:rPr lang="en-GB"/>
              <a:t>    </a:t>
            </a:r>
            <a:r>
              <a:rPr lang="en-GB" err="1"/>
              <a:t>desc</a:t>
            </a:r>
            <a:r>
              <a:rPr lang="en-GB"/>
              <a:t>: Test Beamline</a:t>
            </a:r>
            <a:endParaRPr lang="en-GB">
              <a:cs typeface="Arial"/>
            </a:endParaRPr>
          </a:p>
          <a:p>
            <a:pPr marL="0" indent="0">
              <a:buNone/>
            </a:pPr>
            <a:r>
              <a:rPr lang="en-GB"/>
              <a:t>    </a:t>
            </a:r>
            <a:r>
              <a:rPr lang="en-GB" err="1"/>
              <a:t>url</a:t>
            </a:r>
            <a:r>
              <a:rPr lang="en-GB"/>
              <a:t>: t01-opis.diamond.ac.uk</a:t>
            </a:r>
            <a:endParaRPr lang="en-GB">
              <a:cs typeface="Arial"/>
            </a:endParaRPr>
          </a:p>
          <a:p>
            <a:pPr marL="0" indent="0">
              <a:buNone/>
            </a:pPr>
            <a:endParaRPr lang="en-GB"/>
          </a:p>
          <a:p>
            <a:pPr marL="0" indent="0">
              <a:buNone/>
            </a:pPr>
            <a:r>
              <a:rPr lang="en-GB"/>
              <a:t>components:</a:t>
            </a:r>
          </a:p>
          <a:p>
            <a:pPr marL="0" indent="0">
              <a:buNone/>
            </a:pPr>
            <a:r>
              <a:rPr lang="en-GB"/>
              <a:t>    </a:t>
            </a:r>
            <a:r>
              <a:rPr lang="en-GB" err="1"/>
              <a:t>fshtr</a:t>
            </a:r>
            <a:r>
              <a:rPr lang="en-GB"/>
              <a:t>:</a:t>
            </a:r>
            <a:endParaRPr lang="en-GB">
              <a:cs typeface="Arial"/>
            </a:endParaRPr>
          </a:p>
          <a:p>
            <a:pPr marL="0" indent="0">
              <a:buNone/>
            </a:pPr>
            <a:r>
              <a:rPr lang="en-GB"/>
              <a:t>        </a:t>
            </a:r>
            <a:r>
              <a:rPr lang="en-GB" err="1"/>
              <a:t>desc</a:t>
            </a:r>
            <a:r>
              <a:rPr lang="en-GB"/>
              <a:t>: Fast Shutter</a:t>
            </a:r>
            <a:endParaRPr lang="en-GB">
              <a:cs typeface="Arial"/>
            </a:endParaRPr>
          </a:p>
          <a:p>
            <a:pPr marL="0" indent="0">
              <a:buNone/>
            </a:pPr>
            <a:r>
              <a:rPr lang="en-GB"/>
              <a:t>        prefix: BL01T-EA-FSHTR-01</a:t>
            </a:r>
          </a:p>
          <a:p>
            <a:pPr marL="0" indent="0">
              <a:buNone/>
            </a:pPr>
            <a:endParaRPr lang="en-GB"/>
          </a:p>
          <a:p>
            <a:pPr marL="0" indent="0">
              <a:buNone/>
            </a:pPr>
            <a:r>
              <a:rPr lang="en-GB"/>
              <a:t>    d1:</a:t>
            </a:r>
          </a:p>
          <a:p>
            <a:pPr marL="0" indent="0">
              <a:buNone/>
            </a:pPr>
            <a:r>
              <a:rPr lang="en-GB"/>
              <a:t>        </a:t>
            </a:r>
            <a:r>
              <a:rPr lang="en-GB" err="1"/>
              <a:t>desc</a:t>
            </a:r>
            <a:r>
              <a:rPr lang="en-GB"/>
              <a:t>: Diode 1</a:t>
            </a:r>
            <a:endParaRPr lang="en-GB">
              <a:cs typeface="Arial"/>
            </a:endParaRPr>
          </a:p>
          <a:p>
            <a:pPr marL="0" indent="0">
              <a:buNone/>
            </a:pPr>
            <a:r>
              <a:rPr lang="en-GB"/>
              <a:t>        prefix: BL01T-DI-PHDGN-01</a:t>
            </a:r>
          </a:p>
          <a:p>
            <a:pPr marL="0" indent="0">
              <a:buNone/>
            </a:pPr>
            <a:r>
              <a:rPr lang="en-GB"/>
              <a:t>        file: </a:t>
            </a:r>
            <a:r>
              <a:rPr lang="en-GB" err="1"/>
              <a:t>test.bob</a:t>
            </a:r>
            <a:endParaRPr lang="en-GB" err="1">
              <a:cs typeface="Arial"/>
            </a:endParaRPr>
          </a:p>
          <a:p>
            <a:pPr marL="0" indent="0">
              <a:buNone/>
            </a:pPr>
            <a:endParaRPr lang="en-GB"/>
          </a:p>
          <a:p>
            <a:pPr marL="0" indent="0">
              <a:buNone/>
            </a:pPr>
            <a:r>
              <a:rPr lang="en-GB"/>
              <a:t>    motor:</a:t>
            </a:r>
          </a:p>
          <a:p>
            <a:pPr marL="0" indent="0">
              <a:buNone/>
            </a:pPr>
            <a:r>
              <a:rPr lang="en-GB"/>
              <a:t>        </a:t>
            </a:r>
            <a:r>
              <a:rPr lang="en-GB" err="1"/>
              <a:t>desc</a:t>
            </a:r>
            <a:r>
              <a:rPr lang="en-GB"/>
              <a:t>: Motor Stage</a:t>
            </a:r>
            <a:endParaRPr lang="en-GB">
              <a:cs typeface="Arial"/>
            </a:endParaRPr>
          </a:p>
          <a:p>
            <a:pPr marL="0" indent="0">
              <a:buNone/>
            </a:pPr>
            <a:r>
              <a:rPr lang="en-GB"/>
              <a:t>        prefix: BL01T-MO-MOTOR-01</a:t>
            </a:r>
          </a:p>
          <a:p>
            <a:pPr marL="0" indent="0">
              <a:buNone/>
            </a:pPr>
            <a:r>
              <a:rPr lang="en-GB"/>
              <a:t>        extras:</a:t>
            </a:r>
          </a:p>
          <a:p>
            <a:pPr marL="0" indent="0">
              <a:buNone/>
            </a:pPr>
            <a:r>
              <a:rPr lang="en-GB"/>
              <a:t>            - BL01T-MO-BRICK-01</a:t>
            </a:r>
          </a:p>
        </p:txBody>
      </p:sp>
      <p:sp>
        <p:nvSpPr>
          <p:cNvPr id="4" name="Slide Number Placeholder 3">
            <a:extLst>
              <a:ext uri="{FF2B5EF4-FFF2-40B4-BE49-F238E27FC236}">
                <a16:creationId xmlns:a16="http://schemas.microsoft.com/office/drawing/2014/main" id="{36DEE18F-656F-C1DF-DD70-897C5603E9A9}"/>
              </a:ext>
            </a:extLst>
          </p:cNvPr>
          <p:cNvSpPr>
            <a:spLocks noGrp="1"/>
          </p:cNvSpPr>
          <p:nvPr>
            <p:ph type="sldNum" sz="quarter" idx="11"/>
          </p:nvPr>
        </p:nvSpPr>
        <p:spPr/>
        <p:txBody>
          <a:bodyPr/>
          <a:lstStyle/>
          <a:p>
            <a:fld id="{35212B95-9EC4-9549-A171-044945CECD55}" type="slidenum">
              <a:rPr lang="en-US" smtClean="0"/>
              <a:pPr/>
              <a:t>11</a:t>
            </a:fld>
            <a:endParaRPr lang="en-US"/>
          </a:p>
        </p:txBody>
      </p:sp>
      <p:sp>
        <p:nvSpPr>
          <p:cNvPr id="5" name="Right Brace 4">
            <a:extLst>
              <a:ext uri="{FF2B5EF4-FFF2-40B4-BE49-F238E27FC236}">
                <a16:creationId xmlns:a16="http://schemas.microsoft.com/office/drawing/2014/main" id="{2B25767E-53AA-A384-36ED-8B3813210DF5}"/>
              </a:ext>
            </a:extLst>
          </p:cNvPr>
          <p:cNvSpPr/>
          <p:nvPr/>
        </p:nvSpPr>
        <p:spPr>
          <a:xfrm>
            <a:off x="3283831" y="1361588"/>
            <a:ext cx="674119" cy="150175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Right Brace 5">
            <a:extLst>
              <a:ext uri="{FF2B5EF4-FFF2-40B4-BE49-F238E27FC236}">
                <a16:creationId xmlns:a16="http://schemas.microsoft.com/office/drawing/2014/main" id="{754425FF-CF80-951B-C118-A66E1778AA60}"/>
              </a:ext>
            </a:extLst>
          </p:cNvPr>
          <p:cNvSpPr/>
          <p:nvPr/>
        </p:nvSpPr>
        <p:spPr>
          <a:xfrm>
            <a:off x="3283831" y="2922297"/>
            <a:ext cx="674119" cy="325466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TextBox 6">
            <a:extLst>
              <a:ext uri="{FF2B5EF4-FFF2-40B4-BE49-F238E27FC236}">
                <a16:creationId xmlns:a16="http://schemas.microsoft.com/office/drawing/2014/main" id="{EFE93774-5868-D884-5A8C-22991AC72DE7}"/>
              </a:ext>
            </a:extLst>
          </p:cNvPr>
          <p:cNvSpPr txBox="1"/>
          <p:nvPr/>
        </p:nvSpPr>
        <p:spPr>
          <a:xfrm>
            <a:off x="4004671" y="1927798"/>
            <a:ext cx="4038043" cy="369332"/>
          </a:xfrm>
          <a:prstGeom prst="rect">
            <a:avLst/>
          </a:prstGeom>
          <a:noFill/>
        </p:spPr>
        <p:txBody>
          <a:bodyPr wrap="square" rtlCol="0">
            <a:spAutoFit/>
          </a:bodyPr>
          <a:lstStyle/>
          <a:p>
            <a:r>
              <a:rPr lang="en-US"/>
              <a:t>Boilerplate config for every beamline</a:t>
            </a:r>
            <a:endParaRPr lang="en-GB"/>
          </a:p>
        </p:txBody>
      </p:sp>
      <p:sp>
        <p:nvSpPr>
          <p:cNvPr id="8" name="TextBox 7">
            <a:extLst>
              <a:ext uri="{FF2B5EF4-FFF2-40B4-BE49-F238E27FC236}">
                <a16:creationId xmlns:a16="http://schemas.microsoft.com/office/drawing/2014/main" id="{910FCFA7-9C18-82A6-72E4-FB8AE38067C9}"/>
              </a:ext>
            </a:extLst>
          </p:cNvPr>
          <p:cNvSpPr txBox="1"/>
          <p:nvPr/>
        </p:nvSpPr>
        <p:spPr>
          <a:xfrm>
            <a:off x="3957950" y="4364964"/>
            <a:ext cx="4038043" cy="369332"/>
          </a:xfrm>
          <a:prstGeom prst="rect">
            <a:avLst/>
          </a:prstGeom>
          <a:noFill/>
        </p:spPr>
        <p:txBody>
          <a:bodyPr wrap="square" rtlCol="0">
            <a:spAutoFit/>
          </a:bodyPr>
          <a:lstStyle/>
          <a:p>
            <a:r>
              <a:rPr lang="en-US"/>
              <a:t>Component definitions for synoptic</a:t>
            </a:r>
            <a:endParaRPr lang="en-GB"/>
          </a:p>
        </p:txBody>
      </p:sp>
    </p:spTree>
    <p:extLst>
      <p:ext uri="{BB962C8B-B14F-4D97-AF65-F5344CB8AC3E}">
        <p14:creationId xmlns:p14="http://schemas.microsoft.com/office/powerpoint/2010/main" val="30828149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1"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grpId="1"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grpId="1"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par>
                                <p:cTn id="42" presetID="10" presetClass="entr" presetSubtype="0" fill="hold" grpId="1" nodeType="withEffect">
                                  <p:stCondLst>
                                    <p:cond delay="0"/>
                                  </p:stCondLst>
                                  <p:childTnLst>
                                    <p:set>
                                      <p:cBhvr>
                                        <p:cTn id="43" dur="1" fill="hold">
                                          <p:stCondLst>
                                            <p:cond delay="0"/>
                                          </p:stCondLst>
                                        </p:cTn>
                                        <p:tgtEl>
                                          <p:spTgt spid="3">
                                            <p:txEl>
                                              <p:pRg st="12" end="12"/>
                                            </p:txEl>
                                          </p:spTgt>
                                        </p:tgtEl>
                                        <p:attrNameLst>
                                          <p:attrName>style.visibility</p:attrName>
                                        </p:attrNameLst>
                                      </p:cBhvr>
                                      <p:to>
                                        <p:strVal val="visible"/>
                                      </p:to>
                                    </p:set>
                                    <p:animEffect transition="in" filter="fade">
                                      <p:cBhvr>
                                        <p:cTn id="44" dur="500"/>
                                        <p:tgtEl>
                                          <p:spTgt spid="3">
                                            <p:txEl>
                                              <p:pRg st="12" end="12"/>
                                            </p:txEl>
                                          </p:spTgt>
                                        </p:tgtEl>
                                      </p:cBhvr>
                                    </p:animEffect>
                                  </p:childTnLst>
                                </p:cTn>
                              </p:par>
                              <p:par>
                                <p:cTn id="45" presetID="10" presetClass="entr" presetSubtype="0" fill="hold" grpId="1" nodeType="with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animEffect transition="in" filter="fade">
                                      <p:cBhvr>
                                        <p:cTn id="47" dur="500"/>
                                        <p:tgtEl>
                                          <p:spTgt spid="3">
                                            <p:txEl>
                                              <p:pRg st="13" end="13"/>
                                            </p:txEl>
                                          </p:spTgt>
                                        </p:tgtEl>
                                      </p:cBhvr>
                                    </p:animEffect>
                                  </p:childTnLst>
                                </p:cTn>
                              </p:par>
                              <p:par>
                                <p:cTn id="48" presetID="10" presetClass="entr" presetSubtype="0" fill="hold" grpId="1" nodeType="withEffect">
                                  <p:stCondLst>
                                    <p:cond delay="0"/>
                                  </p:stCondLst>
                                  <p:childTnLst>
                                    <p:set>
                                      <p:cBhvr>
                                        <p:cTn id="49" dur="1" fill="hold">
                                          <p:stCondLst>
                                            <p:cond delay="0"/>
                                          </p:stCondLst>
                                        </p:cTn>
                                        <p:tgtEl>
                                          <p:spTgt spid="3">
                                            <p:txEl>
                                              <p:pRg st="14" end="14"/>
                                            </p:txEl>
                                          </p:spTgt>
                                        </p:tgtEl>
                                        <p:attrNameLst>
                                          <p:attrName>style.visibility</p:attrName>
                                        </p:attrNameLst>
                                      </p:cBhvr>
                                      <p:to>
                                        <p:strVal val="visible"/>
                                      </p:to>
                                    </p:set>
                                    <p:animEffect transition="in" filter="fade">
                                      <p:cBhvr>
                                        <p:cTn id="50" dur="500"/>
                                        <p:tgtEl>
                                          <p:spTgt spid="3">
                                            <p:txEl>
                                              <p:pRg st="14" end="14"/>
                                            </p:txEl>
                                          </p:spTgt>
                                        </p:tgtEl>
                                      </p:cBhvr>
                                    </p:animEffect>
                                  </p:childTnLst>
                                </p:cTn>
                              </p:par>
                              <p:par>
                                <p:cTn id="51" presetID="10" presetClass="entr" presetSubtype="0" fill="hold" grpId="1" nodeType="withEffect">
                                  <p:stCondLst>
                                    <p:cond delay="0"/>
                                  </p:stCondLst>
                                  <p:childTnLst>
                                    <p:set>
                                      <p:cBhvr>
                                        <p:cTn id="52" dur="1" fill="hold">
                                          <p:stCondLst>
                                            <p:cond delay="0"/>
                                          </p:stCondLst>
                                        </p:cTn>
                                        <p:tgtEl>
                                          <p:spTgt spid="3">
                                            <p:txEl>
                                              <p:pRg st="15" end="15"/>
                                            </p:txEl>
                                          </p:spTgt>
                                        </p:tgtEl>
                                        <p:attrNameLst>
                                          <p:attrName>style.visibility</p:attrName>
                                        </p:attrNameLst>
                                      </p:cBhvr>
                                      <p:to>
                                        <p:strVal val="visible"/>
                                      </p:to>
                                    </p:set>
                                    <p:animEffect transition="in" filter="fade">
                                      <p:cBhvr>
                                        <p:cTn id="53" dur="500"/>
                                        <p:tgtEl>
                                          <p:spTgt spid="3">
                                            <p:txEl>
                                              <p:pRg st="15" end="15"/>
                                            </p:txEl>
                                          </p:spTgt>
                                        </p:tgtEl>
                                      </p:cBhvr>
                                    </p:animEffect>
                                  </p:childTnLst>
                                </p:cTn>
                              </p:par>
                              <p:par>
                                <p:cTn id="54" presetID="10" presetClass="entr" presetSubtype="0" fill="hold" grpId="1" nodeType="withEffect">
                                  <p:stCondLst>
                                    <p:cond delay="0"/>
                                  </p:stCondLst>
                                  <p:childTnLst>
                                    <p:set>
                                      <p:cBhvr>
                                        <p:cTn id="55" dur="1" fill="hold">
                                          <p:stCondLst>
                                            <p:cond delay="0"/>
                                          </p:stCondLst>
                                        </p:cTn>
                                        <p:tgtEl>
                                          <p:spTgt spid="3">
                                            <p:txEl>
                                              <p:pRg st="17" end="17"/>
                                            </p:txEl>
                                          </p:spTgt>
                                        </p:tgtEl>
                                        <p:attrNameLst>
                                          <p:attrName>style.visibility</p:attrName>
                                        </p:attrNameLst>
                                      </p:cBhvr>
                                      <p:to>
                                        <p:strVal val="visible"/>
                                      </p:to>
                                    </p:set>
                                    <p:animEffect transition="in" filter="fade">
                                      <p:cBhvr>
                                        <p:cTn id="56" dur="500"/>
                                        <p:tgtEl>
                                          <p:spTgt spid="3">
                                            <p:txEl>
                                              <p:pRg st="17" end="17"/>
                                            </p:txEl>
                                          </p:spTgt>
                                        </p:tgtEl>
                                      </p:cBhvr>
                                    </p:animEffect>
                                  </p:childTnLst>
                                </p:cTn>
                              </p:par>
                              <p:par>
                                <p:cTn id="57" presetID="10" presetClass="entr" presetSubtype="0" fill="hold" grpId="1" nodeType="withEffect">
                                  <p:stCondLst>
                                    <p:cond delay="0"/>
                                  </p:stCondLst>
                                  <p:childTnLst>
                                    <p:set>
                                      <p:cBhvr>
                                        <p:cTn id="58" dur="1" fill="hold">
                                          <p:stCondLst>
                                            <p:cond delay="0"/>
                                          </p:stCondLst>
                                        </p:cTn>
                                        <p:tgtEl>
                                          <p:spTgt spid="3">
                                            <p:txEl>
                                              <p:pRg st="18" end="18"/>
                                            </p:txEl>
                                          </p:spTgt>
                                        </p:tgtEl>
                                        <p:attrNameLst>
                                          <p:attrName>style.visibility</p:attrName>
                                        </p:attrNameLst>
                                      </p:cBhvr>
                                      <p:to>
                                        <p:strVal val="visible"/>
                                      </p:to>
                                    </p:set>
                                    <p:animEffect transition="in" filter="fade">
                                      <p:cBhvr>
                                        <p:cTn id="59" dur="500"/>
                                        <p:tgtEl>
                                          <p:spTgt spid="3">
                                            <p:txEl>
                                              <p:pRg st="18" end="18"/>
                                            </p:txEl>
                                          </p:spTgt>
                                        </p:tgtEl>
                                      </p:cBhvr>
                                    </p:animEffect>
                                  </p:childTnLst>
                                </p:cTn>
                              </p:par>
                              <p:par>
                                <p:cTn id="60" presetID="10" presetClass="entr" presetSubtype="0" fill="hold" grpId="1" nodeType="withEffect">
                                  <p:stCondLst>
                                    <p:cond delay="0"/>
                                  </p:stCondLst>
                                  <p:childTnLst>
                                    <p:set>
                                      <p:cBhvr>
                                        <p:cTn id="61" dur="1" fill="hold">
                                          <p:stCondLst>
                                            <p:cond delay="0"/>
                                          </p:stCondLst>
                                        </p:cTn>
                                        <p:tgtEl>
                                          <p:spTgt spid="3">
                                            <p:txEl>
                                              <p:pRg st="19" end="19"/>
                                            </p:txEl>
                                          </p:spTgt>
                                        </p:tgtEl>
                                        <p:attrNameLst>
                                          <p:attrName>style.visibility</p:attrName>
                                        </p:attrNameLst>
                                      </p:cBhvr>
                                      <p:to>
                                        <p:strVal val="visible"/>
                                      </p:to>
                                    </p:set>
                                    <p:animEffect transition="in" filter="fade">
                                      <p:cBhvr>
                                        <p:cTn id="62" dur="500"/>
                                        <p:tgtEl>
                                          <p:spTgt spid="3">
                                            <p:txEl>
                                              <p:pRg st="19" end="19"/>
                                            </p:txEl>
                                          </p:spTgt>
                                        </p:tgtEl>
                                      </p:cBhvr>
                                    </p:animEffect>
                                  </p:childTnLst>
                                </p:cTn>
                              </p:par>
                              <p:par>
                                <p:cTn id="63" presetID="10" presetClass="entr" presetSubtype="0" fill="hold" grpId="1" nodeType="withEffect">
                                  <p:stCondLst>
                                    <p:cond delay="0"/>
                                  </p:stCondLst>
                                  <p:childTnLst>
                                    <p:set>
                                      <p:cBhvr>
                                        <p:cTn id="64" dur="1" fill="hold">
                                          <p:stCondLst>
                                            <p:cond delay="0"/>
                                          </p:stCondLst>
                                        </p:cTn>
                                        <p:tgtEl>
                                          <p:spTgt spid="3">
                                            <p:txEl>
                                              <p:pRg st="20" end="20"/>
                                            </p:txEl>
                                          </p:spTgt>
                                        </p:tgtEl>
                                        <p:attrNameLst>
                                          <p:attrName>style.visibility</p:attrName>
                                        </p:attrNameLst>
                                      </p:cBhvr>
                                      <p:to>
                                        <p:strVal val="visible"/>
                                      </p:to>
                                    </p:set>
                                    <p:animEffect transition="in" filter="fade">
                                      <p:cBhvr>
                                        <p:cTn id="65" dur="500"/>
                                        <p:tgtEl>
                                          <p:spTgt spid="3">
                                            <p:txEl>
                                              <p:pRg st="20" end="20"/>
                                            </p:txEl>
                                          </p:spTgt>
                                        </p:tgtEl>
                                      </p:cBhvr>
                                    </p:animEffect>
                                  </p:childTnLst>
                                </p:cTn>
                              </p:par>
                              <p:par>
                                <p:cTn id="66" presetID="10" presetClass="entr" presetSubtype="0" fill="hold" grpId="1" nodeType="withEffect">
                                  <p:stCondLst>
                                    <p:cond delay="0"/>
                                  </p:stCondLst>
                                  <p:childTnLst>
                                    <p:set>
                                      <p:cBhvr>
                                        <p:cTn id="67" dur="1" fill="hold">
                                          <p:stCondLst>
                                            <p:cond delay="0"/>
                                          </p:stCondLst>
                                        </p:cTn>
                                        <p:tgtEl>
                                          <p:spTgt spid="3">
                                            <p:txEl>
                                              <p:pRg st="21" end="21"/>
                                            </p:txEl>
                                          </p:spTgt>
                                        </p:tgtEl>
                                        <p:attrNameLst>
                                          <p:attrName>style.visibility</p:attrName>
                                        </p:attrNameLst>
                                      </p:cBhvr>
                                      <p:to>
                                        <p:strVal val="visible"/>
                                      </p:to>
                                    </p:set>
                                    <p:animEffect transition="in" filter="fade">
                                      <p:cBhvr>
                                        <p:cTn id="68" dur="500"/>
                                        <p:tgtEl>
                                          <p:spTgt spid="3">
                                            <p:txEl>
                                              <p:pRg st="21" end="2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fade">
                                      <p:cBhvr>
                                        <p:cTn id="73" dur="500"/>
                                        <p:tgtEl>
                                          <p:spTgt spid="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8"/>
                                        </p:tgtEl>
                                        <p:attrNameLst>
                                          <p:attrName>style.visibility</p:attrName>
                                        </p:attrNameLst>
                                      </p:cBhvr>
                                      <p:to>
                                        <p:strVal val="visible"/>
                                      </p:to>
                                    </p:set>
                                    <p:animEffect transition="in" filter="fade">
                                      <p:cBhvr>
                                        <p:cTn id="7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5" grpId="0" animBg="1"/>
      <p:bldP spid="6" grpId="0" animBg="1"/>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A5FDA1-157D-C7FA-C090-74A2B5B17409}"/>
              </a:ext>
            </a:extLst>
          </p:cNvPr>
          <p:cNvSpPr>
            <a:spLocks noGrp="1"/>
          </p:cNvSpPr>
          <p:nvPr>
            <p:ph sz="half" idx="1"/>
          </p:nvPr>
        </p:nvSpPr>
        <p:spPr>
          <a:xfrm>
            <a:off x="359999" y="1461157"/>
            <a:ext cx="5659801" cy="4623378"/>
          </a:xfrm>
        </p:spPr>
        <p:txBody>
          <a:bodyPr>
            <a:normAutofit/>
          </a:bodyPr>
          <a:lstStyle/>
          <a:p>
            <a:r>
              <a:rPr lang="en-US"/>
              <a:t>Bob files</a:t>
            </a:r>
          </a:p>
          <a:p>
            <a:r>
              <a:rPr lang="en-US"/>
              <a:t>Edit screens for “validation”</a:t>
            </a:r>
          </a:p>
          <a:p>
            <a:r>
              <a:rPr lang="en-US"/>
              <a:t>Local testing before pushing to cluster</a:t>
            </a:r>
            <a:endParaRPr lang="en-GB"/>
          </a:p>
        </p:txBody>
      </p:sp>
      <p:pic>
        <p:nvPicPr>
          <p:cNvPr id="6" name="Picture 5" descr="A screenshot of a computer&#10;&#10;AI-generated content may be incorrect.">
            <a:extLst>
              <a:ext uri="{FF2B5EF4-FFF2-40B4-BE49-F238E27FC236}">
                <a16:creationId xmlns:a16="http://schemas.microsoft.com/office/drawing/2014/main" id="{C1BDB283-EAE2-8D41-7F47-BA1CF4C807C7}"/>
              </a:ext>
            </a:extLst>
          </p:cNvPr>
          <p:cNvPicPr>
            <a:picLocks noChangeAspect="1"/>
          </p:cNvPicPr>
          <p:nvPr/>
        </p:nvPicPr>
        <p:blipFill>
          <a:blip r:embed="rId2"/>
          <a:stretch>
            <a:fillRect/>
          </a:stretch>
        </p:blipFill>
        <p:spPr>
          <a:xfrm>
            <a:off x="5049611" y="1387203"/>
            <a:ext cx="6782389" cy="4097732"/>
          </a:xfrm>
          <a:prstGeom prst="rect">
            <a:avLst/>
          </a:prstGeom>
          <a:noFill/>
        </p:spPr>
      </p:pic>
      <p:sp>
        <p:nvSpPr>
          <p:cNvPr id="4" name="Slide Number Placeholder 3">
            <a:extLst>
              <a:ext uri="{FF2B5EF4-FFF2-40B4-BE49-F238E27FC236}">
                <a16:creationId xmlns:a16="http://schemas.microsoft.com/office/drawing/2014/main" id="{AD274F34-F6BB-DCC6-BDD7-DC5864963DB6}"/>
              </a:ext>
            </a:extLst>
          </p:cNvPr>
          <p:cNvSpPr>
            <a:spLocks noGrp="1"/>
          </p:cNvSpPr>
          <p:nvPr>
            <p:ph type="sldNum" sz="quarter" idx="11"/>
          </p:nvPr>
        </p:nvSpPr>
        <p:spPr>
          <a:xfrm>
            <a:off x="10554001" y="6176963"/>
            <a:ext cx="1278000" cy="365125"/>
          </a:xfrm>
        </p:spPr>
        <p:txBody>
          <a:bodyPr anchor="b">
            <a:normAutofit/>
          </a:bodyPr>
          <a:lstStyle/>
          <a:p>
            <a:pPr>
              <a:spcAft>
                <a:spcPts val="600"/>
              </a:spcAft>
            </a:pPr>
            <a:fld id="{35212B95-9EC4-9549-A171-044945CECD55}" type="slidenum">
              <a:rPr lang="en-US" smtClean="0"/>
              <a:pPr>
                <a:spcAft>
                  <a:spcPts val="600"/>
                </a:spcAft>
              </a:pPr>
              <a:t>12</a:t>
            </a:fld>
            <a:endParaRPr lang="en-US"/>
          </a:p>
        </p:txBody>
      </p:sp>
      <p:sp>
        <p:nvSpPr>
          <p:cNvPr id="2" name="Title 1">
            <a:extLst>
              <a:ext uri="{FF2B5EF4-FFF2-40B4-BE49-F238E27FC236}">
                <a16:creationId xmlns:a16="http://schemas.microsoft.com/office/drawing/2014/main" id="{89008A22-4728-EE5C-07D8-E88B0AAF0B34}"/>
              </a:ext>
            </a:extLst>
          </p:cNvPr>
          <p:cNvSpPr>
            <a:spLocks noGrp="1"/>
          </p:cNvSpPr>
          <p:nvPr>
            <p:ph type="title"/>
          </p:nvPr>
        </p:nvSpPr>
        <p:spPr>
          <a:xfrm>
            <a:off x="359999" y="360000"/>
            <a:ext cx="11472001" cy="1101156"/>
          </a:xfrm>
        </p:spPr>
        <p:txBody>
          <a:bodyPr anchor="t">
            <a:normAutofit/>
          </a:bodyPr>
          <a:lstStyle/>
          <a:p>
            <a:r>
              <a:rPr lang="en-US"/>
              <a:t>Phoebus</a:t>
            </a:r>
            <a:endParaRPr lang="en-GB"/>
          </a:p>
        </p:txBody>
      </p:sp>
    </p:spTree>
    <p:extLst>
      <p:ext uri="{BB962C8B-B14F-4D97-AF65-F5344CB8AC3E}">
        <p14:creationId xmlns:p14="http://schemas.microsoft.com/office/powerpoint/2010/main" val="37250901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A1BAB-695D-6C57-0FF4-2A7F18F9FA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6ADF33-89B5-AB25-348E-27DCF2466857}"/>
              </a:ext>
            </a:extLst>
          </p:cNvPr>
          <p:cNvSpPr>
            <a:spLocks noGrp="1"/>
          </p:cNvSpPr>
          <p:nvPr>
            <p:ph type="title"/>
          </p:nvPr>
        </p:nvSpPr>
        <p:spPr/>
        <p:txBody>
          <a:bodyPr/>
          <a:lstStyle/>
          <a:p>
            <a:endParaRPr lang="en-GB"/>
          </a:p>
        </p:txBody>
      </p:sp>
      <p:sp>
        <p:nvSpPr>
          <p:cNvPr id="4" name="Slide Number Placeholder 3">
            <a:extLst>
              <a:ext uri="{FF2B5EF4-FFF2-40B4-BE49-F238E27FC236}">
                <a16:creationId xmlns:a16="http://schemas.microsoft.com/office/drawing/2014/main" id="{85BB07C1-1001-0ED4-A95C-629BE7227C42}"/>
              </a:ext>
            </a:extLst>
          </p:cNvPr>
          <p:cNvSpPr>
            <a:spLocks noGrp="1"/>
          </p:cNvSpPr>
          <p:nvPr>
            <p:ph type="sldNum" sz="quarter" idx="11"/>
          </p:nvPr>
        </p:nvSpPr>
        <p:spPr/>
        <p:txBody>
          <a:bodyPr/>
          <a:lstStyle/>
          <a:p>
            <a:fld id="{35212B95-9EC4-9549-A171-044945CECD55}" type="slidenum">
              <a:rPr lang="en-US" smtClean="0"/>
              <a:pPr/>
              <a:t>13</a:t>
            </a:fld>
            <a:endParaRPr lang="en-US"/>
          </a:p>
        </p:txBody>
      </p:sp>
      <p:pic>
        <p:nvPicPr>
          <p:cNvPr id="8" name="Content Placeholder 7" descr="A screenshot of a computer&#10;&#10;AI-generated content may be incorrect.">
            <a:extLst>
              <a:ext uri="{FF2B5EF4-FFF2-40B4-BE49-F238E27FC236}">
                <a16:creationId xmlns:a16="http://schemas.microsoft.com/office/drawing/2014/main" id="{E6CB4914-5CA5-E8BF-4D00-2AE09665AE62}"/>
              </a:ext>
            </a:extLst>
          </p:cNvPr>
          <p:cNvPicPr>
            <a:picLocks noGrp="1" noChangeAspect="1"/>
          </p:cNvPicPr>
          <p:nvPr>
            <p:ph idx="1"/>
          </p:nvPr>
        </p:nvPicPr>
        <p:blipFill>
          <a:blip r:embed="rId2"/>
          <a:srcRect l="3169" t="-2" r="59357" b="49663"/>
          <a:stretch>
            <a:fillRect/>
          </a:stretch>
        </p:blipFill>
        <p:spPr>
          <a:xfrm>
            <a:off x="539683" y="1325458"/>
            <a:ext cx="5016321" cy="42062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A screenshot of a computer&#10;&#10;AI-generated content may be incorrect.">
            <a:extLst>
              <a:ext uri="{FF2B5EF4-FFF2-40B4-BE49-F238E27FC236}">
                <a16:creationId xmlns:a16="http://schemas.microsoft.com/office/drawing/2014/main" id="{463966CC-6BDA-D922-4064-0074D6EB16FE}"/>
              </a:ext>
            </a:extLst>
          </p:cNvPr>
          <p:cNvPicPr>
            <a:picLocks noChangeAspect="1"/>
          </p:cNvPicPr>
          <p:nvPr/>
        </p:nvPicPr>
        <p:blipFill>
          <a:blip r:embed="rId3"/>
          <a:stretch>
            <a:fillRect/>
          </a:stretch>
        </p:blipFill>
        <p:spPr>
          <a:xfrm>
            <a:off x="5962257" y="1638886"/>
            <a:ext cx="5867662" cy="35802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Oval 2">
            <a:extLst>
              <a:ext uri="{FF2B5EF4-FFF2-40B4-BE49-F238E27FC236}">
                <a16:creationId xmlns:a16="http://schemas.microsoft.com/office/drawing/2014/main" id="{57883E56-B824-4C34-3F9E-C70102F9722C}"/>
              </a:ext>
            </a:extLst>
          </p:cNvPr>
          <p:cNvSpPr/>
          <p:nvPr/>
        </p:nvSpPr>
        <p:spPr>
          <a:xfrm>
            <a:off x="360182" y="4748461"/>
            <a:ext cx="1209652" cy="376991"/>
          </a:xfrm>
          <a:prstGeom prst="ellipse">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2647546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0BA76-9F10-9E32-DD5C-B5EE4386CE6A}"/>
              </a:ext>
            </a:extLst>
          </p:cNvPr>
          <p:cNvSpPr>
            <a:spLocks noGrp="1"/>
          </p:cNvSpPr>
          <p:nvPr>
            <p:ph type="title"/>
          </p:nvPr>
        </p:nvSpPr>
        <p:spPr/>
        <p:txBody>
          <a:bodyPr/>
          <a:lstStyle/>
          <a:p>
            <a:r>
              <a:rPr lang="en-US"/>
              <a:t>Daedalus</a:t>
            </a:r>
            <a:endParaRPr lang="en-GB"/>
          </a:p>
        </p:txBody>
      </p:sp>
      <p:sp>
        <p:nvSpPr>
          <p:cNvPr id="3" name="Content Placeholder 2">
            <a:extLst>
              <a:ext uri="{FF2B5EF4-FFF2-40B4-BE49-F238E27FC236}">
                <a16:creationId xmlns:a16="http://schemas.microsoft.com/office/drawing/2014/main" id="{FD84048E-823A-0BC5-FEF1-8445B04E5FFE}"/>
              </a:ext>
            </a:extLst>
          </p:cNvPr>
          <p:cNvSpPr>
            <a:spLocks noGrp="1"/>
          </p:cNvSpPr>
          <p:nvPr>
            <p:ph idx="1"/>
          </p:nvPr>
        </p:nvSpPr>
        <p:spPr/>
        <p:txBody>
          <a:bodyPr vert="horz" lIns="0" tIns="36000" rIns="0" bIns="36000" rtlCol="0" anchor="t">
            <a:noAutofit/>
          </a:bodyPr>
          <a:lstStyle/>
          <a:p>
            <a:r>
              <a:rPr lang="en-US" err="1"/>
              <a:t>WebUI</a:t>
            </a:r>
            <a:r>
              <a:rPr lang="en-US"/>
              <a:t> built on React</a:t>
            </a:r>
          </a:p>
          <a:p>
            <a:r>
              <a:rPr lang="en-GB"/>
              <a:t>MUI, as close to Phoebus look and feel as possible</a:t>
            </a:r>
          </a:p>
          <a:p>
            <a:r>
              <a:rPr lang="en-GB" err="1">
                <a:cs typeface="Arial"/>
              </a:rPr>
              <a:t>pvws</a:t>
            </a:r>
          </a:p>
        </p:txBody>
      </p:sp>
      <p:sp>
        <p:nvSpPr>
          <p:cNvPr id="4" name="Slide Number Placeholder 3">
            <a:extLst>
              <a:ext uri="{FF2B5EF4-FFF2-40B4-BE49-F238E27FC236}">
                <a16:creationId xmlns:a16="http://schemas.microsoft.com/office/drawing/2014/main" id="{2BA62760-368D-25A4-E328-1D327530A449}"/>
              </a:ext>
            </a:extLst>
          </p:cNvPr>
          <p:cNvSpPr>
            <a:spLocks noGrp="1"/>
          </p:cNvSpPr>
          <p:nvPr>
            <p:ph type="sldNum" sz="quarter" idx="11"/>
          </p:nvPr>
        </p:nvSpPr>
        <p:spPr/>
        <p:txBody>
          <a:bodyPr/>
          <a:lstStyle/>
          <a:p>
            <a:fld id="{35212B95-9EC4-9549-A171-044945CECD55}" type="slidenum">
              <a:rPr lang="en-US" smtClean="0"/>
              <a:pPr/>
              <a:t>14</a:t>
            </a:fld>
            <a:endParaRPr lang="en-US"/>
          </a:p>
        </p:txBody>
      </p:sp>
      <p:sp>
        <p:nvSpPr>
          <p:cNvPr id="5" name="TextBox 4">
            <a:extLst>
              <a:ext uri="{FF2B5EF4-FFF2-40B4-BE49-F238E27FC236}">
                <a16:creationId xmlns:a16="http://schemas.microsoft.com/office/drawing/2014/main" id="{257A5A4A-7335-775B-2486-09F15AD4043B}"/>
              </a:ext>
            </a:extLst>
          </p:cNvPr>
          <p:cNvSpPr txBox="1"/>
          <p:nvPr/>
        </p:nvSpPr>
        <p:spPr>
          <a:xfrm>
            <a:off x="361524" y="3773631"/>
            <a:ext cx="404119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b="0" i="0" u="sng" strike="noStrike">
                <a:solidFill>
                  <a:srgbClr val="009CA6"/>
                </a:solidFill>
                <a:latin typeface="Arial"/>
                <a:ea typeface="Arial"/>
                <a:cs typeface="Arial"/>
                <a:hlinkClick r:id="rId2"/>
              </a:rPr>
              <a:t>https://daedalus.diamond.ac.uk</a:t>
            </a:r>
            <a:r>
              <a:rPr lang="en-US" b="0" i="0" u="none" strike="noStrike">
                <a:solidFill>
                  <a:srgbClr val="000000"/>
                </a:solidFill>
                <a:latin typeface="Arial"/>
                <a:ea typeface="Arial"/>
                <a:cs typeface="Arial"/>
              </a:rPr>
              <a:t> </a:t>
            </a:r>
            <a:r>
              <a:rPr lang="en-GB" b="0" i="0">
                <a:latin typeface="Arial"/>
                <a:ea typeface="Arial"/>
                <a:cs typeface="Arial"/>
              </a:rPr>
              <a:t>​</a:t>
            </a:r>
            <a:endParaRPr lang="en-US">
              <a:cs typeface="Arial"/>
            </a:endParaRPr>
          </a:p>
        </p:txBody>
      </p:sp>
    </p:spTree>
    <p:extLst>
      <p:ext uri="{BB962C8B-B14F-4D97-AF65-F5344CB8AC3E}">
        <p14:creationId xmlns:p14="http://schemas.microsoft.com/office/powerpoint/2010/main" val="2337475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B51C075-3411-1782-89F1-F4DE6D1B5B07}"/>
              </a:ext>
            </a:extLst>
          </p:cNvPr>
          <p:cNvPicPr>
            <a:picLocks noGrp="1" noChangeAspect="1"/>
          </p:cNvPicPr>
          <p:nvPr>
            <p:ph idx="1"/>
          </p:nvPr>
        </p:nvPicPr>
        <p:blipFill>
          <a:blip r:embed="rId2"/>
          <a:stretch>
            <a:fillRect/>
          </a:stretch>
        </p:blipFill>
        <p:spPr>
          <a:xfrm>
            <a:off x="1043898" y="68263"/>
            <a:ext cx="10104203" cy="60372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hidden="1">
            <a:extLst>
              <a:ext uri="{FF2B5EF4-FFF2-40B4-BE49-F238E27FC236}">
                <a16:creationId xmlns:a16="http://schemas.microsoft.com/office/drawing/2014/main" id="{A785B1A8-449D-66AD-09BD-3EA40B309630}"/>
              </a:ext>
            </a:extLst>
          </p:cNvPr>
          <p:cNvSpPr>
            <a:spLocks noGrp="1"/>
          </p:cNvSpPr>
          <p:nvPr>
            <p:ph type="sldNum" sz="quarter" idx="11"/>
          </p:nvPr>
        </p:nvSpPr>
        <p:spPr/>
        <p:txBody>
          <a:bodyPr/>
          <a:lstStyle/>
          <a:p>
            <a:pPr>
              <a:spcAft>
                <a:spcPts val="600"/>
              </a:spcAft>
            </a:pPr>
            <a:fld id="{35212B95-9EC4-9549-A171-044945CECD55}" type="slidenum">
              <a:rPr lang="en-US" smtClean="0"/>
              <a:pPr>
                <a:spcAft>
                  <a:spcPts val="600"/>
                </a:spcAft>
              </a:pPr>
              <a:t>15</a:t>
            </a:fld>
            <a:endParaRPr lang="en-US"/>
          </a:p>
        </p:txBody>
      </p:sp>
    </p:spTree>
    <p:extLst>
      <p:ext uri="{BB962C8B-B14F-4D97-AF65-F5344CB8AC3E}">
        <p14:creationId xmlns:p14="http://schemas.microsoft.com/office/powerpoint/2010/main" val="475929087"/>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97A12F9-EE2B-1F8E-DE15-C498927C0441}"/>
              </a:ext>
            </a:extLst>
          </p:cNvPr>
          <p:cNvPicPr>
            <a:picLocks noGrp="1" noChangeAspect="1"/>
          </p:cNvPicPr>
          <p:nvPr>
            <p:ph idx="1"/>
          </p:nvPr>
        </p:nvPicPr>
        <p:blipFill>
          <a:blip r:embed="rId2"/>
          <a:stretch>
            <a:fillRect/>
          </a:stretch>
        </p:blipFill>
        <p:spPr>
          <a:xfrm>
            <a:off x="1043898" y="68263"/>
            <a:ext cx="10104203" cy="60372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hidden="1">
            <a:extLst>
              <a:ext uri="{FF2B5EF4-FFF2-40B4-BE49-F238E27FC236}">
                <a16:creationId xmlns:a16="http://schemas.microsoft.com/office/drawing/2014/main" id="{276034B3-EBF8-6D50-13A4-253AE6FBA47F}"/>
              </a:ext>
            </a:extLst>
          </p:cNvPr>
          <p:cNvSpPr>
            <a:spLocks noGrp="1"/>
          </p:cNvSpPr>
          <p:nvPr>
            <p:ph type="sldNum" sz="quarter" idx="11"/>
          </p:nvPr>
        </p:nvSpPr>
        <p:spPr/>
        <p:txBody>
          <a:bodyPr/>
          <a:lstStyle/>
          <a:p>
            <a:pPr>
              <a:spcAft>
                <a:spcPts val="600"/>
              </a:spcAft>
            </a:pPr>
            <a:fld id="{35212B95-9EC4-9549-A171-044945CECD55}" type="slidenum">
              <a:rPr lang="en-US" smtClean="0"/>
              <a:pPr>
                <a:spcAft>
                  <a:spcPts val="600"/>
                </a:spcAft>
              </a:pPr>
              <a:t>16</a:t>
            </a:fld>
            <a:endParaRPr lang="en-US"/>
          </a:p>
        </p:txBody>
      </p:sp>
    </p:spTree>
    <p:extLst>
      <p:ext uri="{BB962C8B-B14F-4D97-AF65-F5344CB8AC3E}">
        <p14:creationId xmlns:p14="http://schemas.microsoft.com/office/powerpoint/2010/main" val="21097424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4412F343-99A5-1F6F-0CF2-A136FE502D7B}"/>
              </a:ext>
            </a:extLst>
          </p:cNvPr>
          <p:cNvPicPr>
            <a:picLocks noGrp="1" noChangeAspect="1"/>
          </p:cNvPicPr>
          <p:nvPr>
            <p:ph idx="1"/>
          </p:nvPr>
        </p:nvPicPr>
        <p:blipFill>
          <a:blip r:embed="rId2"/>
          <a:srcRect t="306" r="310" b="10302"/>
          <a:stretch>
            <a:fillRect/>
          </a:stretch>
        </p:blipFill>
        <p:spPr>
          <a:xfrm>
            <a:off x="1050446" y="66902"/>
            <a:ext cx="10103013" cy="60360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hidden="1">
            <a:extLst>
              <a:ext uri="{FF2B5EF4-FFF2-40B4-BE49-F238E27FC236}">
                <a16:creationId xmlns:a16="http://schemas.microsoft.com/office/drawing/2014/main" id="{987E15B2-4D1A-882E-6B67-FFA688E71314}"/>
              </a:ext>
            </a:extLst>
          </p:cNvPr>
          <p:cNvSpPr>
            <a:spLocks noGrp="1"/>
          </p:cNvSpPr>
          <p:nvPr>
            <p:ph type="sldNum" sz="quarter" idx="11"/>
          </p:nvPr>
        </p:nvSpPr>
        <p:spPr/>
        <p:txBody>
          <a:bodyPr/>
          <a:lstStyle/>
          <a:p>
            <a:pPr>
              <a:spcAft>
                <a:spcPts val="600"/>
              </a:spcAft>
            </a:pPr>
            <a:fld id="{35212B95-9EC4-9549-A171-044945CECD55}" type="slidenum">
              <a:rPr lang="en-US" smtClean="0"/>
              <a:pPr>
                <a:spcAft>
                  <a:spcPts val="600"/>
                </a:spcAft>
              </a:pPr>
              <a:t>17</a:t>
            </a:fld>
            <a:endParaRPr lang="en-US"/>
          </a:p>
        </p:txBody>
      </p:sp>
    </p:spTree>
    <p:extLst>
      <p:ext uri="{BB962C8B-B14F-4D97-AF65-F5344CB8AC3E}">
        <p14:creationId xmlns:p14="http://schemas.microsoft.com/office/powerpoint/2010/main" val="22082621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EAEAB-0F9B-C644-516A-7B90BB4351A0}"/>
            </a:ext>
          </a:extLst>
        </p:cNvPr>
        <p:cNvGrpSpPr/>
        <p:nvPr/>
      </p:nvGrpSpPr>
      <p:grpSpPr>
        <a:xfrm>
          <a:off x="0" y="0"/>
          <a:ext cx="0" cy="0"/>
          <a:chOff x="0" y="0"/>
          <a:chExt cx="0" cy="0"/>
        </a:xfrm>
      </p:grpSpPr>
      <p:pic>
        <p:nvPicPr>
          <p:cNvPr id="9" name="Content Placeholder 8" descr="A screenshot of a computer&#10;&#10;AI-generated content may be incorrect.">
            <a:extLst>
              <a:ext uri="{FF2B5EF4-FFF2-40B4-BE49-F238E27FC236}">
                <a16:creationId xmlns:a16="http://schemas.microsoft.com/office/drawing/2014/main" id="{7EA57A23-0178-7D2D-B810-C096DA232845}"/>
              </a:ext>
            </a:extLst>
          </p:cNvPr>
          <p:cNvPicPr>
            <a:picLocks noGrp="1" noChangeAspect="1"/>
          </p:cNvPicPr>
          <p:nvPr>
            <p:ph idx="1"/>
          </p:nvPr>
        </p:nvPicPr>
        <p:blipFill>
          <a:blip r:embed="rId2"/>
          <a:stretch>
            <a:fillRect/>
          </a:stretch>
        </p:blipFill>
        <p:spPr>
          <a:xfrm>
            <a:off x="1043898" y="68263"/>
            <a:ext cx="10104203" cy="60372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hidden="1">
            <a:extLst>
              <a:ext uri="{FF2B5EF4-FFF2-40B4-BE49-F238E27FC236}">
                <a16:creationId xmlns:a16="http://schemas.microsoft.com/office/drawing/2014/main" id="{2D8ED9C5-F2ED-3E81-2D88-865E97F9DF83}"/>
              </a:ext>
            </a:extLst>
          </p:cNvPr>
          <p:cNvSpPr>
            <a:spLocks noGrp="1"/>
          </p:cNvSpPr>
          <p:nvPr>
            <p:ph type="sldNum" sz="quarter" idx="11"/>
          </p:nvPr>
        </p:nvSpPr>
        <p:spPr/>
        <p:txBody>
          <a:bodyPr/>
          <a:lstStyle/>
          <a:p>
            <a:pPr>
              <a:spcAft>
                <a:spcPts val="600"/>
              </a:spcAft>
            </a:pPr>
            <a:fld id="{35212B95-9EC4-9549-A171-044945CECD55}" type="slidenum">
              <a:rPr lang="en-US" smtClean="0"/>
              <a:pPr>
                <a:spcAft>
                  <a:spcPts val="600"/>
                </a:spcAft>
              </a:pPr>
              <a:t>18</a:t>
            </a:fld>
            <a:endParaRPr lang="en-US"/>
          </a:p>
        </p:txBody>
      </p:sp>
    </p:spTree>
    <p:extLst>
      <p:ext uri="{BB962C8B-B14F-4D97-AF65-F5344CB8AC3E}">
        <p14:creationId xmlns:p14="http://schemas.microsoft.com/office/powerpoint/2010/main" val="14757028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59233-C794-7681-ACF3-70656C2587DD}"/>
              </a:ext>
            </a:extLst>
          </p:cNvPr>
          <p:cNvSpPr>
            <a:spLocks noGrp="1"/>
          </p:cNvSpPr>
          <p:nvPr>
            <p:ph type="title"/>
          </p:nvPr>
        </p:nvSpPr>
        <p:spPr/>
        <p:txBody>
          <a:bodyPr/>
          <a:lstStyle/>
          <a:p>
            <a:r>
              <a:rPr lang="en-US">
                <a:cs typeface="Arial"/>
              </a:rPr>
              <a:t>The Future</a:t>
            </a:r>
            <a:endParaRPr lang="en-US"/>
          </a:p>
        </p:txBody>
      </p:sp>
      <p:sp>
        <p:nvSpPr>
          <p:cNvPr id="3" name="Content Placeholder 2">
            <a:extLst>
              <a:ext uri="{FF2B5EF4-FFF2-40B4-BE49-F238E27FC236}">
                <a16:creationId xmlns:a16="http://schemas.microsoft.com/office/drawing/2014/main" id="{AB6CBF90-97D5-F2D8-CE40-67BABD5BADF2}"/>
              </a:ext>
            </a:extLst>
          </p:cNvPr>
          <p:cNvSpPr>
            <a:spLocks noGrp="1"/>
          </p:cNvSpPr>
          <p:nvPr>
            <p:ph idx="1"/>
          </p:nvPr>
        </p:nvSpPr>
        <p:spPr/>
        <p:txBody>
          <a:bodyPr vert="horz" lIns="0" tIns="36000" rIns="0" bIns="36000" rtlCol="0" anchor="t">
            <a:noAutofit/>
          </a:bodyPr>
          <a:lstStyle/>
          <a:p>
            <a:r>
              <a:rPr lang="en-US">
                <a:cs typeface="Arial"/>
              </a:rPr>
              <a:t>Deployed on SWIFT by 2027</a:t>
            </a:r>
          </a:p>
          <a:p>
            <a:endParaRPr lang="en-US">
              <a:cs typeface="Arial"/>
            </a:endParaRPr>
          </a:p>
          <a:p>
            <a:r>
              <a:rPr lang="en-US">
                <a:cs typeface="Arial"/>
              </a:rPr>
              <a:t>Web Editor</a:t>
            </a:r>
          </a:p>
          <a:p>
            <a:endParaRPr lang="en-US">
              <a:cs typeface="Arial"/>
            </a:endParaRPr>
          </a:p>
          <a:p>
            <a:r>
              <a:rPr lang="en-US">
                <a:cs typeface="Arial"/>
              </a:rPr>
              <a:t>Mobile browser support</a:t>
            </a:r>
          </a:p>
        </p:txBody>
      </p:sp>
      <p:sp>
        <p:nvSpPr>
          <p:cNvPr id="4" name="Slide Number Placeholder 3">
            <a:extLst>
              <a:ext uri="{FF2B5EF4-FFF2-40B4-BE49-F238E27FC236}">
                <a16:creationId xmlns:a16="http://schemas.microsoft.com/office/drawing/2014/main" id="{4DB2FAA2-AA94-6BF2-DE95-1D16F538F45A}"/>
              </a:ext>
            </a:extLst>
          </p:cNvPr>
          <p:cNvSpPr>
            <a:spLocks noGrp="1"/>
          </p:cNvSpPr>
          <p:nvPr>
            <p:ph type="sldNum" sz="quarter" idx="11"/>
          </p:nvPr>
        </p:nvSpPr>
        <p:spPr/>
        <p:txBody>
          <a:bodyPr/>
          <a:lstStyle/>
          <a:p>
            <a:fld id="{35212B95-9EC4-9549-A171-044945CECD55}" type="slidenum">
              <a:rPr lang="en-US" smtClean="0"/>
              <a:pPr/>
              <a:t>19</a:t>
            </a:fld>
            <a:endParaRPr lang="en-US"/>
          </a:p>
        </p:txBody>
      </p:sp>
    </p:spTree>
    <p:extLst>
      <p:ext uri="{BB962C8B-B14F-4D97-AF65-F5344CB8AC3E}">
        <p14:creationId xmlns:p14="http://schemas.microsoft.com/office/powerpoint/2010/main" val="33202747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FAB79-68F5-2DE8-03EB-DCA875BFA309}"/>
              </a:ext>
            </a:extLst>
          </p:cNvPr>
          <p:cNvSpPr>
            <a:spLocks noGrp="1"/>
          </p:cNvSpPr>
          <p:nvPr>
            <p:ph type="title"/>
          </p:nvPr>
        </p:nvSpPr>
        <p:spPr/>
        <p:txBody>
          <a:bodyPr/>
          <a:lstStyle/>
          <a:p>
            <a:r>
              <a:rPr lang="en-US"/>
              <a:t>History Lesson</a:t>
            </a:r>
          </a:p>
        </p:txBody>
      </p:sp>
      <p:sp>
        <p:nvSpPr>
          <p:cNvPr id="4" name="Slide Number Placeholder 3">
            <a:extLst>
              <a:ext uri="{FF2B5EF4-FFF2-40B4-BE49-F238E27FC236}">
                <a16:creationId xmlns:a16="http://schemas.microsoft.com/office/drawing/2014/main" id="{D54C373A-801F-7A10-3293-4F9B4BE991AB}"/>
              </a:ext>
            </a:extLst>
          </p:cNvPr>
          <p:cNvSpPr>
            <a:spLocks noGrp="1"/>
          </p:cNvSpPr>
          <p:nvPr>
            <p:ph type="sldNum" sz="quarter" idx="11"/>
          </p:nvPr>
        </p:nvSpPr>
        <p:spPr/>
        <p:txBody>
          <a:bodyPr/>
          <a:lstStyle/>
          <a:p>
            <a:fld id="{35212B95-9EC4-9549-A171-044945CECD55}" type="slidenum">
              <a:rPr lang="en-US" smtClean="0"/>
              <a:pPr/>
              <a:t>2</a:t>
            </a:fld>
            <a:endParaRPr lang="en-US"/>
          </a:p>
        </p:txBody>
      </p:sp>
      <p:pic>
        <p:nvPicPr>
          <p:cNvPr id="8" name="Picture 7">
            <a:extLst>
              <a:ext uri="{FF2B5EF4-FFF2-40B4-BE49-F238E27FC236}">
                <a16:creationId xmlns:a16="http://schemas.microsoft.com/office/drawing/2014/main" id="{FB5BC301-86DE-5D0E-45F2-F9858B237467}"/>
              </a:ext>
            </a:extLst>
          </p:cNvPr>
          <p:cNvPicPr>
            <a:picLocks noChangeAspect="1"/>
          </p:cNvPicPr>
          <p:nvPr/>
        </p:nvPicPr>
        <p:blipFill>
          <a:blip r:embed="rId2"/>
          <a:stretch>
            <a:fillRect/>
          </a:stretch>
        </p:blipFill>
        <p:spPr>
          <a:xfrm>
            <a:off x="360230" y="1655259"/>
            <a:ext cx="3106416" cy="42142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a:extLst>
              <a:ext uri="{FF2B5EF4-FFF2-40B4-BE49-F238E27FC236}">
                <a16:creationId xmlns:a16="http://schemas.microsoft.com/office/drawing/2014/main" id="{D0AF00A2-282C-EFF6-EA93-0F4D1CF2EDD9}"/>
              </a:ext>
            </a:extLst>
          </p:cNvPr>
          <p:cNvPicPr>
            <a:picLocks noChangeAspect="1"/>
          </p:cNvPicPr>
          <p:nvPr/>
        </p:nvPicPr>
        <p:blipFill>
          <a:blip r:embed="rId3"/>
          <a:stretch>
            <a:fillRect/>
          </a:stretch>
        </p:blipFill>
        <p:spPr>
          <a:xfrm>
            <a:off x="4060459" y="1655259"/>
            <a:ext cx="3496970" cy="42142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a:extLst>
              <a:ext uri="{FF2B5EF4-FFF2-40B4-BE49-F238E27FC236}">
                <a16:creationId xmlns:a16="http://schemas.microsoft.com/office/drawing/2014/main" id="{1CB3F59F-9259-36FC-1ECD-DCACDCA6E1DF}"/>
              </a:ext>
            </a:extLst>
          </p:cNvPr>
          <p:cNvPicPr>
            <a:picLocks noChangeAspect="1"/>
          </p:cNvPicPr>
          <p:nvPr/>
        </p:nvPicPr>
        <p:blipFill>
          <a:blip r:embed="rId4"/>
          <a:stretch>
            <a:fillRect/>
          </a:stretch>
        </p:blipFill>
        <p:spPr>
          <a:xfrm>
            <a:off x="8156028" y="1653704"/>
            <a:ext cx="3644662" cy="41913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TextBox 14">
            <a:extLst>
              <a:ext uri="{FF2B5EF4-FFF2-40B4-BE49-F238E27FC236}">
                <a16:creationId xmlns:a16="http://schemas.microsoft.com/office/drawing/2014/main" id="{260FF3FE-6E4C-EF73-7F2F-BF32F8D0A4EF}"/>
              </a:ext>
            </a:extLst>
          </p:cNvPr>
          <p:cNvSpPr txBox="1"/>
          <p:nvPr/>
        </p:nvSpPr>
        <p:spPr>
          <a:xfrm>
            <a:off x="1499622" y="1285927"/>
            <a:ext cx="827632" cy="369332"/>
          </a:xfrm>
          <a:prstGeom prst="rect">
            <a:avLst/>
          </a:prstGeom>
          <a:noFill/>
        </p:spPr>
        <p:txBody>
          <a:bodyPr wrap="square" rtlCol="0">
            <a:spAutoFit/>
          </a:bodyPr>
          <a:lstStyle/>
          <a:p>
            <a:pPr algn="ctr"/>
            <a:r>
              <a:rPr lang="en-US" err="1"/>
              <a:t>medm</a:t>
            </a:r>
            <a:endParaRPr lang="en-GB"/>
          </a:p>
        </p:txBody>
      </p:sp>
      <p:sp>
        <p:nvSpPr>
          <p:cNvPr id="16" name="TextBox 15">
            <a:extLst>
              <a:ext uri="{FF2B5EF4-FFF2-40B4-BE49-F238E27FC236}">
                <a16:creationId xmlns:a16="http://schemas.microsoft.com/office/drawing/2014/main" id="{DAC32AC3-AE94-6E86-95CF-328A790C52A8}"/>
              </a:ext>
            </a:extLst>
          </p:cNvPr>
          <p:cNvSpPr txBox="1"/>
          <p:nvPr/>
        </p:nvSpPr>
        <p:spPr>
          <a:xfrm>
            <a:off x="5395128" y="1285927"/>
            <a:ext cx="827632" cy="369332"/>
          </a:xfrm>
          <a:prstGeom prst="rect">
            <a:avLst/>
          </a:prstGeom>
          <a:noFill/>
        </p:spPr>
        <p:txBody>
          <a:bodyPr wrap="square" rtlCol="0">
            <a:spAutoFit/>
          </a:bodyPr>
          <a:lstStyle/>
          <a:p>
            <a:pPr algn="ctr"/>
            <a:r>
              <a:rPr lang="en-US" err="1"/>
              <a:t>edm</a:t>
            </a:r>
            <a:endParaRPr lang="en-GB"/>
          </a:p>
        </p:txBody>
      </p:sp>
      <p:sp>
        <p:nvSpPr>
          <p:cNvPr id="17" name="TextBox 16">
            <a:extLst>
              <a:ext uri="{FF2B5EF4-FFF2-40B4-BE49-F238E27FC236}">
                <a16:creationId xmlns:a16="http://schemas.microsoft.com/office/drawing/2014/main" id="{1F13E69B-AF7E-732A-514D-BB65AFE36B19}"/>
              </a:ext>
            </a:extLst>
          </p:cNvPr>
          <p:cNvSpPr txBox="1"/>
          <p:nvPr/>
        </p:nvSpPr>
        <p:spPr>
          <a:xfrm>
            <a:off x="9300791" y="1296365"/>
            <a:ext cx="1355136" cy="369332"/>
          </a:xfrm>
          <a:prstGeom prst="rect">
            <a:avLst/>
          </a:prstGeom>
          <a:noFill/>
        </p:spPr>
        <p:txBody>
          <a:bodyPr wrap="square" rtlCol="0">
            <a:spAutoFit/>
          </a:bodyPr>
          <a:lstStyle/>
          <a:p>
            <a:pPr algn="ctr"/>
            <a:r>
              <a:rPr lang="en-US"/>
              <a:t>CS Studio</a:t>
            </a:r>
            <a:endParaRPr lang="en-GB"/>
          </a:p>
        </p:txBody>
      </p:sp>
    </p:spTree>
    <p:extLst>
      <p:ext uri="{BB962C8B-B14F-4D97-AF65-F5344CB8AC3E}">
        <p14:creationId xmlns:p14="http://schemas.microsoft.com/office/powerpoint/2010/main" val="4666038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64FA0-9C68-C5B3-734C-763C5E7E18CC}"/>
              </a:ext>
            </a:extLst>
          </p:cNvPr>
          <p:cNvSpPr>
            <a:spLocks noGrp="1"/>
          </p:cNvSpPr>
          <p:nvPr>
            <p:ph type="ctrTitle"/>
          </p:nvPr>
        </p:nvSpPr>
        <p:spPr/>
        <p:txBody>
          <a:bodyPr/>
          <a:lstStyle/>
          <a:p>
            <a:r>
              <a:rPr lang="en-GB">
                <a:cs typeface="Arial"/>
              </a:rPr>
              <a:t>Any Questions?</a:t>
            </a:r>
            <a:endParaRPr lang="en-GB"/>
          </a:p>
        </p:txBody>
      </p:sp>
      <p:sp>
        <p:nvSpPr>
          <p:cNvPr id="4" name="Slide Number Placeholder 3">
            <a:extLst>
              <a:ext uri="{FF2B5EF4-FFF2-40B4-BE49-F238E27FC236}">
                <a16:creationId xmlns:a16="http://schemas.microsoft.com/office/drawing/2014/main" id="{12E45BAF-DFB6-3029-78C9-E657D6872C70}"/>
              </a:ext>
            </a:extLst>
          </p:cNvPr>
          <p:cNvSpPr>
            <a:spLocks noGrp="1"/>
          </p:cNvSpPr>
          <p:nvPr>
            <p:ph type="sldNum" sz="quarter" idx="4294967295"/>
          </p:nvPr>
        </p:nvSpPr>
        <p:spPr>
          <a:xfrm>
            <a:off x="10914063" y="6176963"/>
            <a:ext cx="1277937" cy="365125"/>
          </a:xfrm>
        </p:spPr>
        <p:txBody>
          <a:bodyPr/>
          <a:lstStyle/>
          <a:p>
            <a:fld id="{35212B95-9EC4-9549-A171-044945CECD55}" type="slidenum">
              <a:rPr lang="en-US" smtClean="0"/>
              <a:pPr/>
              <a:t>20</a:t>
            </a:fld>
            <a:endParaRPr lang="en-US"/>
          </a:p>
        </p:txBody>
      </p:sp>
    </p:spTree>
    <p:extLst>
      <p:ext uri="{BB962C8B-B14F-4D97-AF65-F5344CB8AC3E}">
        <p14:creationId xmlns:p14="http://schemas.microsoft.com/office/powerpoint/2010/main" val="64920095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2" descr="Cloud outline">
            <a:extLst>
              <a:ext uri="{FF2B5EF4-FFF2-40B4-BE49-F238E27FC236}">
                <a16:creationId xmlns:a16="http://schemas.microsoft.com/office/drawing/2014/main" id="{425133D3-DD84-F273-6D29-197074502B8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29822" y="465666"/>
            <a:ext cx="2082798" cy="1952975"/>
          </a:xfrm>
          <a:prstGeom prst="rect">
            <a:avLst/>
          </a:prstGeom>
        </p:spPr>
      </p:pic>
      <p:sp>
        <p:nvSpPr>
          <p:cNvPr id="3" name="Title 2">
            <a:extLst>
              <a:ext uri="{FF2B5EF4-FFF2-40B4-BE49-F238E27FC236}">
                <a16:creationId xmlns:a16="http://schemas.microsoft.com/office/drawing/2014/main" id="{DB691238-7F75-570B-42D2-EF50734FD48B}"/>
              </a:ext>
            </a:extLst>
          </p:cNvPr>
          <p:cNvSpPr>
            <a:spLocks noGrp="1"/>
          </p:cNvSpPr>
          <p:nvPr>
            <p:ph type="title"/>
          </p:nvPr>
        </p:nvSpPr>
        <p:spPr/>
        <p:txBody>
          <a:bodyPr/>
          <a:lstStyle/>
          <a:p>
            <a:r>
              <a:rPr lang="en-US">
                <a:cs typeface="Arial"/>
              </a:rPr>
              <a:t>Diamond II</a:t>
            </a:r>
            <a:endParaRPr lang="en-US"/>
          </a:p>
        </p:txBody>
      </p:sp>
      <p:sp>
        <p:nvSpPr>
          <p:cNvPr id="2" name="Subtitle 1">
            <a:extLst>
              <a:ext uri="{FF2B5EF4-FFF2-40B4-BE49-F238E27FC236}">
                <a16:creationId xmlns:a16="http://schemas.microsoft.com/office/drawing/2014/main" id="{B0FF764F-FA3B-2C53-970C-588914C5F86B}"/>
              </a:ext>
            </a:extLst>
          </p:cNvPr>
          <p:cNvSpPr>
            <a:spLocks noGrp="1"/>
          </p:cNvSpPr>
          <p:nvPr>
            <p:ph sz="half" idx="1"/>
          </p:nvPr>
        </p:nvSpPr>
        <p:spPr/>
        <p:txBody>
          <a:bodyPr vert="horz" lIns="0" tIns="36000" rIns="0" bIns="36000" rtlCol="0" anchor="t">
            <a:noAutofit/>
          </a:bodyPr>
          <a:lstStyle/>
          <a:p>
            <a:r>
              <a:rPr lang="en-US">
                <a:cs typeface="Arial"/>
              </a:rPr>
              <a:t>The </a:t>
            </a:r>
            <a:r>
              <a:rPr lang="en-US" err="1">
                <a:cs typeface="Arial"/>
              </a:rPr>
              <a:t>Cloud</a:t>
            </a:r>
            <a:r>
              <a:rPr lang="en-US" baseline="30000" err="1">
                <a:cs typeface="Arial"/>
              </a:rPr>
              <a:t>TM</a:t>
            </a:r>
            <a:endParaRPr lang="en-US" sz="1600" baseline="30000" err="1">
              <a:cs typeface="Arial"/>
            </a:endParaRPr>
          </a:p>
          <a:p>
            <a:pPr lvl="1">
              <a:buFont typeface="Courier New"/>
              <a:buChar char="o"/>
            </a:pPr>
            <a:endParaRPr lang="en-US">
              <a:cs typeface="Arial"/>
            </a:endParaRPr>
          </a:p>
          <a:p>
            <a:pPr lvl="1">
              <a:buFont typeface="Courier New"/>
              <a:buChar char="o"/>
            </a:pPr>
            <a:r>
              <a:rPr lang="en-US">
                <a:cs typeface="Arial"/>
              </a:rPr>
              <a:t>Beamline Kubernetes clusters</a:t>
            </a:r>
            <a:endParaRPr lang="en-US"/>
          </a:p>
          <a:p>
            <a:pPr lvl="1">
              <a:buFont typeface="Courier New"/>
              <a:buChar char="o"/>
            </a:pPr>
            <a:r>
              <a:rPr lang="en-US">
                <a:cs typeface="Arial"/>
              </a:rPr>
              <a:t>Grafana, Prometheus</a:t>
            </a:r>
          </a:p>
          <a:p>
            <a:endParaRPr lang="en-US">
              <a:cs typeface="Arial"/>
            </a:endParaRPr>
          </a:p>
          <a:p>
            <a:r>
              <a:rPr lang="en-US">
                <a:cs typeface="Arial"/>
              </a:rPr>
              <a:t>EPICS Containers</a:t>
            </a:r>
          </a:p>
          <a:p>
            <a:pPr lvl="1">
              <a:buFont typeface="Courier New"/>
              <a:buChar char="o"/>
            </a:pPr>
            <a:r>
              <a:rPr lang="en-US">
                <a:cs typeface="Arial"/>
              </a:rPr>
              <a:t>dev-c7</a:t>
            </a:r>
          </a:p>
          <a:p>
            <a:endParaRPr lang="en-US">
              <a:cs typeface="Arial"/>
            </a:endParaRPr>
          </a:p>
          <a:p>
            <a:r>
              <a:rPr lang="en-US">
                <a:cs typeface="Arial"/>
              </a:rPr>
              <a:t>Ibek</a:t>
            </a:r>
            <a:endParaRPr lang="en-GB">
              <a:cs typeface="Arial"/>
            </a:endParaRPr>
          </a:p>
          <a:p>
            <a:endParaRPr lang="en-US">
              <a:cs typeface="Arial"/>
            </a:endParaRPr>
          </a:p>
          <a:p>
            <a:r>
              <a:rPr lang="en-US" err="1">
                <a:cs typeface="Arial"/>
              </a:rPr>
              <a:t>ArgoCD</a:t>
            </a:r>
            <a:endParaRPr lang="en-US">
              <a:cs typeface="Arial"/>
            </a:endParaRPr>
          </a:p>
          <a:p>
            <a:endParaRPr lang="en-US">
              <a:cs typeface="Arial"/>
            </a:endParaRPr>
          </a:p>
          <a:p>
            <a:r>
              <a:rPr lang="en-US">
                <a:cs typeface="Arial"/>
              </a:rPr>
              <a:t>Phoebus, ...</a:t>
            </a:r>
          </a:p>
        </p:txBody>
      </p:sp>
      <p:sp>
        <p:nvSpPr>
          <p:cNvPr id="4" name="Picture Placeholder 3">
            <a:extLst>
              <a:ext uri="{FF2B5EF4-FFF2-40B4-BE49-F238E27FC236}">
                <a16:creationId xmlns:a16="http://schemas.microsoft.com/office/drawing/2014/main" id="{CB9863C2-D76D-A0EB-A951-0F93FD2A20D7}"/>
              </a:ext>
            </a:extLst>
          </p:cNvPr>
          <p:cNvSpPr>
            <a:spLocks noGrp="1"/>
          </p:cNvSpPr>
          <p:nvPr>
            <p:ph type="pic" sz="quarter" idx="10"/>
          </p:nvPr>
        </p:nvSpPr>
        <p:spPr/>
      </p:sp>
      <p:pic>
        <p:nvPicPr>
          <p:cNvPr id="6" name="Picture 5" descr="A blue hexagon with white text and a white circle&#10;&#10;AI-generated content may be incorrect.">
            <a:extLst>
              <a:ext uri="{FF2B5EF4-FFF2-40B4-BE49-F238E27FC236}">
                <a16:creationId xmlns:a16="http://schemas.microsoft.com/office/drawing/2014/main" id="{12A7A26A-B6AE-678B-65F6-1AB6FF384EC1}"/>
              </a:ext>
            </a:extLst>
          </p:cNvPr>
          <p:cNvPicPr>
            <a:picLocks noChangeAspect="1"/>
          </p:cNvPicPr>
          <p:nvPr/>
        </p:nvPicPr>
        <p:blipFill>
          <a:blip r:embed="rId4"/>
          <a:stretch>
            <a:fillRect/>
          </a:stretch>
        </p:blipFill>
        <p:spPr>
          <a:xfrm>
            <a:off x="4394308" y="1717095"/>
            <a:ext cx="1174565" cy="1164127"/>
          </a:xfrm>
          <a:prstGeom prst="rect">
            <a:avLst/>
          </a:prstGeom>
        </p:spPr>
      </p:pic>
      <p:pic>
        <p:nvPicPr>
          <p:cNvPr id="8" name="Picture 7" descr="ArgoCD with Helm-Secrets and KMS encryption. | by Maciej Przygrodzki ...">
            <a:extLst>
              <a:ext uri="{FF2B5EF4-FFF2-40B4-BE49-F238E27FC236}">
                <a16:creationId xmlns:a16="http://schemas.microsoft.com/office/drawing/2014/main" id="{C5CC95D0-35D8-7EED-8293-71E2DCBE31C5}"/>
              </a:ext>
            </a:extLst>
          </p:cNvPr>
          <p:cNvPicPr>
            <a:picLocks noChangeAspect="1"/>
          </p:cNvPicPr>
          <p:nvPr/>
        </p:nvPicPr>
        <p:blipFill>
          <a:blip r:embed="rId5"/>
          <a:stretch>
            <a:fillRect/>
          </a:stretch>
        </p:blipFill>
        <p:spPr>
          <a:xfrm>
            <a:off x="4395090" y="3427531"/>
            <a:ext cx="1172113" cy="1172113"/>
          </a:xfrm>
          <a:prstGeom prst="rect">
            <a:avLst/>
          </a:prstGeom>
        </p:spPr>
      </p:pic>
    </p:spTree>
    <p:extLst>
      <p:ext uri="{BB962C8B-B14F-4D97-AF65-F5344CB8AC3E}">
        <p14:creationId xmlns:p14="http://schemas.microsoft.com/office/powerpoint/2010/main" val="10919143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1"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1"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2"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fade">
                                      <p:cBhvr>
                                        <p:cTn id="25" dur="500"/>
                                        <p:tgtEl>
                                          <p:spTgt spid="2">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2" nodeType="click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Effect transition="in" filter="fade">
                                      <p:cBhvr>
                                        <p:cTn id="30" dur="500"/>
                                        <p:tgtEl>
                                          <p:spTgt spid="2">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3" nodeType="clickEffect">
                                  <p:stCondLst>
                                    <p:cond delay="0"/>
                                  </p:stCondLst>
                                  <p:childTnLst>
                                    <p:set>
                                      <p:cBhvr>
                                        <p:cTn id="39" dur="1" fill="hold">
                                          <p:stCondLst>
                                            <p:cond delay="0"/>
                                          </p:stCondLst>
                                        </p:cTn>
                                        <p:tgtEl>
                                          <p:spTgt spid="2">
                                            <p:txEl>
                                              <p:pRg st="8" end="8"/>
                                            </p:txEl>
                                          </p:spTgt>
                                        </p:tgtEl>
                                        <p:attrNameLst>
                                          <p:attrName>style.visibility</p:attrName>
                                        </p:attrNameLst>
                                      </p:cBhvr>
                                      <p:to>
                                        <p:strVal val="visible"/>
                                      </p:to>
                                    </p:set>
                                    <p:animEffect transition="in" filter="fade">
                                      <p:cBhvr>
                                        <p:cTn id="40" dur="500"/>
                                        <p:tgtEl>
                                          <p:spTgt spid="2">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3" nodeType="clickEffect">
                                  <p:stCondLst>
                                    <p:cond delay="0"/>
                                  </p:stCondLst>
                                  <p:childTnLst>
                                    <p:set>
                                      <p:cBhvr>
                                        <p:cTn id="44" dur="1" fill="hold">
                                          <p:stCondLst>
                                            <p:cond delay="0"/>
                                          </p:stCondLst>
                                        </p:cTn>
                                        <p:tgtEl>
                                          <p:spTgt spid="2">
                                            <p:txEl>
                                              <p:pRg st="10" end="10"/>
                                            </p:txEl>
                                          </p:spTgt>
                                        </p:tgtEl>
                                        <p:attrNameLst>
                                          <p:attrName>style.visibility</p:attrName>
                                        </p:attrNameLst>
                                      </p:cBhvr>
                                      <p:to>
                                        <p:strVal val="visible"/>
                                      </p:to>
                                    </p:set>
                                    <p:animEffect transition="in" filter="fade">
                                      <p:cBhvr>
                                        <p:cTn id="45" dur="500"/>
                                        <p:tgtEl>
                                          <p:spTgt spid="2">
                                            <p:txEl>
                                              <p:pRg st="10" end="1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5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4" nodeType="clickEffect">
                                  <p:stCondLst>
                                    <p:cond delay="0"/>
                                  </p:stCondLst>
                                  <p:childTnLst>
                                    <p:set>
                                      <p:cBhvr>
                                        <p:cTn id="54" dur="1" fill="hold">
                                          <p:stCondLst>
                                            <p:cond delay="0"/>
                                          </p:stCondLst>
                                        </p:cTn>
                                        <p:tgtEl>
                                          <p:spTgt spid="2">
                                            <p:txEl>
                                              <p:pRg st="12" end="12"/>
                                            </p:txEl>
                                          </p:spTgt>
                                        </p:tgtEl>
                                        <p:attrNameLst>
                                          <p:attrName>style.visibility</p:attrName>
                                        </p:attrNameLst>
                                      </p:cBhvr>
                                      <p:to>
                                        <p:strVal val="visible"/>
                                      </p:to>
                                    </p:set>
                                    <p:animEffect transition="in" filter="fade">
                                      <p:cBhvr>
                                        <p:cTn id="55"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 grpId="1" build="p"/>
      <p:bldP spid="2" grpId="2" build="p"/>
      <p:bldP spid="2" grpId="3" build="p"/>
      <p:bldP spid="2" grpId="4"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6D012-F6D0-750C-0A72-CAAAA87AF7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A8E7C2-9C7E-4A4F-7C55-EFDA90882ACC}"/>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537F1291-6DAB-71C8-DF8F-3108E42E31EB}"/>
              </a:ext>
            </a:extLst>
          </p:cNvPr>
          <p:cNvSpPr>
            <a:spLocks noGrp="1"/>
          </p:cNvSpPr>
          <p:nvPr>
            <p:ph type="sldNum" sz="quarter" idx="11"/>
          </p:nvPr>
        </p:nvSpPr>
        <p:spPr/>
        <p:txBody>
          <a:bodyPr/>
          <a:lstStyle/>
          <a:p>
            <a:fld id="{35212B95-9EC4-9549-A171-044945CECD55}" type="slidenum">
              <a:rPr lang="en-US" smtClean="0"/>
              <a:pPr/>
              <a:t>4</a:t>
            </a:fld>
            <a:endParaRPr lang="en-US"/>
          </a:p>
        </p:txBody>
      </p:sp>
      <p:pic>
        <p:nvPicPr>
          <p:cNvPr id="10" name="Picture 9" descr="A screen shot of a computer program&#10;&#10;AI-generated content may be incorrect.">
            <a:extLst>
              <a:ext uri="{FF2B5EF4-FFF2-40B4-BE49-F238E27FC236}">
                <a16:creationId xmlns:a16="http://schemas.microsoft.com/office/drawing/2014/main" id="{F6F5E2C2-8433-01AF-913F-8FB49A0EFF9C}"/>
              </a:ext>
            </a:extLst>
          </p:cNvPr>
          <p:cNvPicPr>
            <a:picLocks noChangeAspect="1"/>
          </p:cNvPicPr>
          <p:nvPr/>
        </p:nvPicPr>
        <p:blipFill>
          <a:blip r:embed="rId2"/>
          <a:stretch>
            <a:fillRect/>
          </a:stretch>
        </p:blipFill>
        <p:spPr>
          <a:xfrm>
            <a:off x="3603200" y="911397"/>
            <a:ext cx="4989274" cy="5012630"/>
          </a:xfrm>
          <a:prstGeom prst="rect">
            <a:avLst/>
          </a:prstGeom>
        </p:spPr>
      </p:pic>
    </p:spTree>
    <p:extLst>
      <p:ext uri="{BB962C8B-B14F-4D97-AF65-F5344CB8AC3E}">
        <p14:creationId xmlns:p14="http://schemas.microsoft.com/office/powerpoint/2010/main" val="100570266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C4F45-99C1-C20A-1EA7-01266607782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37BEA6D-994D-8D3B-55EB-F6B402904E18}"/>
              </a:ext>
            </a:extLst>
          </p:cNvPr>
          <p:cNvPicPr>
            <a:picLocks noGrp="1" noChangeAspect="1"/>
          </p:cNvPicPr>
          <p:nvPr>
            <p:ph idx="1"/>
          </p:nvPr>
        </p:nvPicPr>
        <p:blipFill>
          <a:blip r:embed="rId2"/>
          <a:stretch>
            <a:fillRect/>
          </a:stretch>
        </p:blipFill>
        <p:spPr>
          <a:xfrm>
            <a:off x="359999" y="1929850"/>
            <a:ext cx="11483265" cy="29970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a:extLst>
              <a:ext uri="{FF2B5EF4-FFF2-40B4-BE49-F238E27FC236}">
                <a16:creationId xmlns:a16="http://schemas.microsoft.com/office/drawing/2014/main" id="{C48C889E-07A9-5F21-773D-32407219E57D}"/>
              </a:ext>
            </a:extLst>
          </p:cNvPr>
          <p:cNvSpPr>
            <a:spLocks noGrp="1"/>
          </p:cNvSpPr>
          <p:nvPr>
            <p:ph type="sldNum" sz="quarter" idx="11"/>
          </p:nvPr>
        </p:nvSpPr>
        <p:spPr/>
        <p:txBody>
          <a:bodyPr/>
          <a:lstStyle/>
          <a:p>
            <a:fld id="{35212B95-9EC4-9549-A171-044945CECD55}" type="slidenum">
              <a:rPr lang="en-US" smtClean="0"/>
              <a:pPr/>
              <a:t>5</a:t>
            </a:fld>
            <a:endParaRPr lang="en-US"/>
          </a:p>
        </p:txBody>
      </p:sp>
      <p:sp>
        <p:nvSpPr>
          <p:cNvPr id="6" name="Oval 5">
            <a:extLst>
              <a:ext uri="{FF2B5EF4-FFF2-40B4-BE49-F238E27FC236}">
                <a16:creationId xmlns:a16="http://schemas.microsoft.com/office/drawing/2014/main" id="{1D790AF3-01B4-2193-E5D5-13255E14FE2C}"/>
              </a:ext>
            </a:extLst>
          </p:cNvPr>
          <p:cNvSpPr/>
          <p:nvPr/>
        </p:nvSpPr>
        <p:spPr>
          <a:xfrm>
            <a:off x="4229261" y="2657268"/>
            <a:ext cx="3735518" cy="1283368"/>
          </a:xfrm>
          <a:prstGeom prst="ellipse">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554856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F3E1E61-1B8F-DE25-BBD7-FD51F7113781}"/>
              </a:ext>
            </a:extLst>
          </p:cNvPr>
          <p:cNvSpPr>
            <a:spLocks noGrp="1"/>
          </p:cNvSpPr>
          <p:nvPr>
            <p:ph type="title"/>
          </p:nvPr>
        </p:nvSpPr>
        <p:spPr>
          <a:xfrm>
            <a:off x="359999" y="360000"/>
            <a:ext cx="11472001" cy="1101156"/>
          </a:xfrm>
        </p:spPr>
        <p:txBody>
          <a:bodyPr anchor="t">
            <a:normAutofit/>
          </a:bodyPr>
          <a:lstStyle/>
          <a:p>
            <a:r>
              <a:rPr lang="en-US"/>
              <a:t>nginx </a:t>
            </a:r>
          </a:p>
        </p:txBody>
      </p:sp>
      <p:pic>
        <p:nvPicPr>
          <p:cNvPr id="7" name="Content Placeholder 7" descr="A screenshot of a computer&#10;&#10;AI-generated content may be incorrect.">
            <a:extLst>
              <a:ext uri="{FF2B5EF4-FFF2-40B4-BE49-F238E27FC236}">
                <a16:creationId xmlns:a16="http://schemas.microsoft.com/office/drawing/2014/main" id="{258669D0-7612-1032-98DB-958E70C53608}"/>
              </a:ext>
            </a:extLst>
          </p:cNvPr>
          <p:cNvPicPr>
            <a:picLocks noChangeAspect="1"/>
          </p:cNvPicPr>
          <p:nvPr/>
        </p:nvPicPr>
        <p:blipFill>
          <a:blip r:embed="rId3"/>
          <a:srcRect l="3169" t="-2" r="59357" b="49663"/>
          <a:stretch>
            <a:fillRect/>
          </a:stretch>
        </p:blipFill>
        <p:spPr>
          <a:xfrm>
            <a:off x="361099" y="1461157"/>
            <a:ext cx="5506879" cy="4623378"/>
          </a:xfrm>
          <a:prstGeom prst="rect">
            <a:avLst/>
          </a:prstGeom>
          <a:noFill/>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a:extLst>
              <a:ext uri="{FF2B5EF4-FFF2-40B4-BE49-F238E27FC236}">
                <a16:creationId xmlns:a16="http://schemas.microsoft.com/office/drawing/2014/main" id="{A57B5C45-96E1-6B79-BF4B-94489AD1F32E}"/>
              </a:ext>
            </a:extLst>
          </p:cNvPr>
          <p:cNvSpPr>
            <a:spLocks noGrp="1"/>
          </p:cNvSpPr>
          <p:nvPr>
            <p:ph type="sldNum" sz="quarter" idx="11"/>
          </p:nvPr>
        </p:nvSpPr>
        <p:spPr>
          <a:xfrm>
            <a:off x="10554001" y="6176963"/>
            <a:ext cx="1278000" cy="365125"/>
          </a:xfrm>
        </p:spPr>
        <p:txBody>
          <a:bodyPr anchor="b">
            <a:normAutofit/>
          </a:bodyPr>
          <a:lstStyle/>
          <a:p>
            <a:pPr>
              <a:spcAft>
                <a:spcPts val="600"/>
              </a:spcAft>
            </a:pPr>
            <a:fld id="{35212B95-9EC4-9549-A171-044945CECD55}" type="slidenum">
              <a:rPr lang="en-US" smtClean="0"/>
              <a:pPr>
                <a:spcAft>
                  <a:spcPts val="600"/>
                </a:spcAft>
              </a:pPr>
              <a:t>6</a:t>
            </a:fld>
            <a:endParaRPr lang="en-US"/>
          </a:p>
        </p:txBody>
      </p:sp>
      <p:pic>
        <p:nvPicPr>
          <p:cNvPr id="8" name="Picture 7">
            <a:extLst>
              <a:ext uri="{FF2B5EF4-FFF2-40B4-BE49-F238E27FC236}">
                <a16:creationId xmlns:a16="http://schemas.microsoft.com/office/drawing/2014/main" id="{9CCD7866-41FB-2DED-1EE3-B9D4D692D3D8}"/>
              </a:ext>
            </a:extLst>
          </p:cNvPr>
          <p:cNvPicPr>
            <a:picLocks noChangeAspect="1"/>
          </p:cNvPicPr>
          <p:nvPr/>
        </p:nvPicPr>
        <p:blipFill>
          <a:blip r:embed="rId4"/>
          <a:stretch>
            <a:fillRect/>
          </a:stretch>
        </p:blipFill>
        <p:spPr>
          <a:xfrm>
            <a:off x="6335023" y="2126141"/>
            <a:ext cx="5495746" cy="32886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a:extLst>
              <a:ext uri="{FF2B5EF4-FFF2-40B4-BE49-F238E27FC236}">
                <a16:creationId xmlns:a16="http://schemas.microsoft.com/office/drawing/2014/main" id="{5AE05A6A-E101-C146-F0CD-CCC6E4E5D191}"/>
              </a:ext>
            </a:extLst>
          </p:cNvPr>
          <p:cNvSpPr txBox="1"/>
          <p:nvPr/>
        </p:nvSpPr>
        <p:spPr>
          <a:xfrm>
            <a:off x="7358198" y="1275584"/>
            <a:ext cx="3439213" cy="369332"/>
          </a:xfrm>
          <a:prstGeom prst="rect">
            <a:avLst/>
          </a:prstGeom>
          <a:noFill/>
        </p:spPr>
        <p:txBody>
          <a:bodyPr wrap="square" lIns="91440" tIns="45720" rIns="91440" bIns="45720" rtlCol="0" anchor="t">
            <a:spAutoFit/>
          </a:bodyPr>
          <a:lstStyle/>
          <a:p>
            <a:pPr algn="ctr"/>
            <a:r>
              <a:rPr lang="en-US">
                <a:cs typeface="Arial"/>
                <a:hlinkClick r:id="rId5"/>
              </a:rPr>
              <a:t>https://i19-opis.diamond.ac.uk</a:t>
            </a:r>
            <a:r>
              <a:rPr lang="en-US">
                <a:cs typeface="Arial"/>
              </a:rPr>
              <a:t> </a:t>
            </a:r>
            <a:endParaRPr lang="en-US"/>
          </a:p>
        </p:txBody>
      </p:sp>
    </p:spTree>
    <p:extLst>
      <p:ext uri="{BB962C8B-B14F-4D97-AF65-F5344CB8AC3E}">
        <p14:creationId xmlns:p14="http://schemas.microsoft.com/office/powerpoint/2010/main" val="6361814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227C8-0C8E-B8AB-1D3E-C8DE1E1D3D16}"/>
              </a:ext>
            </a:extLst>
          </p:cNvPr>
          <p:cNvSpPr>
            <a:spLocks noGrp="1"/>
          </p:cNvSpPr>
          <p:nvPr>
            <p:ph type="title"/>
          </p:nvPr>
        </p:nvSpPr>
        <p:spPr/>
        <p:txBody>
          <a:bodyPr/>
          <a:lstStyle/>
          <a:p>
            <a:r>
              <a:rPr lang="en-US"/>
              <a:t>techui-builder</a:t>
            </a:r>
            <a:endParaRPr lang="en-GB"/>
          </a:p>
        </p:txBody>
      </p:sp>
      <p:sp>
        <p:nvSpPr>
          <p:cNvPr id="3" name="Content Placeholder 2">
            <a:extLst>
              <a:ext uri="{FF2B5EF4-FFF2-40B4-BE49-F238E27FC236}">
                <a16:creationId xmlns:a16="http://schemas.microsoft.com/office/drawing/2014/main" id="{6BCE7605-B12D-DFAE-6D78-874893F6E69A}"/>
              </a:ext>
            </a:extLst>
          </p:cNvPr>
          <p:cNvSpPr>
            <a:spLocks noGrp="1"/>
          </p:cNvSpPr>
          <p:nvPr>
            <p:ph idx="1"/>
          </p:nvPr>
        </p:nvSpPr>
        <p:spPr/>
        <p:txBody>
          <a:bodyPr vert="horz" lIns="0" tIns="36000" rIns="0" bIns="36000" rtlCol="0" anchor="t">
            <a:noAutofit/>
          </a:bodyPr>
          <a:lstStyle/>
          <a:p>
            <a:r>
              <a:rPr lang="en-US"/>
              <a:t>Takes advantage of k8s infrastructure</a:t>
            </a:r>
          </a:p>
          <a:p>
            <a:pPr lvl="1"/>
            <a:r>
              <a:rPr lang="en-US"/>
              <a:t>Ibek </a:t>
            </a:r>
            <a:r>
              <a:rPr lang="en-US" err="1"/>
              <a:t>iocs</a:t>
            </a:r>
            <a:endParaRPr lang="en-US"/>
          </a:p>
          <a:p>
            <a:r>
              <a:rPr lang="en-US"/>
              <a:t>Screen generation/validation</a:t>
            </a:r>
          </a:p>
          <a:p>
            <a:r>
              <a:rPr lang="en-US"/>
              <a:t>Modern python (Python 3.12)</a:t>
            </a:r>
          </a:p>
          <a:p>
            <a:pPr lvl="1">
              <a:buFont typeface="Arial Nova Light"/>
              <a:buChar char="–"/>
            </a:pPr>
            <a:r>
              <a:rPr lang="en-US" err="1">
                <a:cs typeface="Arial"/>
              </a:rPr>
              <a:t>Phoebusgen</a:t>
            </a:r>
            <a:r>
              <a:rPr lang="en-US">
                <a:cs typeface="Arial"/>
              </a:rPr>
              <a:t> (bob files), </a:t>
            </a:r>
            <a:r>
              <a:rPr lang="en-US" err="1">
                <a:cs typeface="Arial"/>
              </a:rPr>
              <a:t>lxml</a:t>
            </a:r>
          </a:p>
          <a:p>
            <a:r>
              <a:rPr lang="en-US"/>
              <a:t>Generate </a:t>
            </a:r>
            <a:r>
              <a:rPr lang="en-US" err="1"/>
              <a:t>JsonMap</a:t>
            </a:r>
            <a:r>
              <a:rPr lang="en-US"/>
              <a:t> afterwards for breadcrumbs</a:t>
            </a:r>
            <a:endParaRPr lang="en-US">
              <a:cs typeface="Arial"/>
            </a:endParaRPr>
          </a:p>
          <a:p>
            <a:endParaRPr lang="en-US">
              <a:latin typeface="Consolas"/>
            </a:endParaRPr>
          </a:p>
          <a:p>
            <a:r>
              <a:rPr lang="en-US" err="1">
                <a:latin typeface="Consolas"/>
              </a:rPr>
              <a:t>uv</a:t>
            </a:r>
            <a:r>
              <a:rPr lang="en-US"/>
              <a:t> support</a:t>
            </a:r>
            <a:endParaRPr lang="en-US">
              <a:latin typeface="Consolas" panose="020B0609020204030204" pitchFamily="49" charset="0"/>
            </a:endParaRPr>
          </a:p>
        </p:txBody>
      </p:sp>
      <p:sp>
        <p:nvSpPr>
          <p:cNvPr id="4" name="Slide Number Placeholder 3">
            <a:extLst>
              <a:ext uri="{FF2B5EF4-FFF2-40B4-BE49-F238E27FC236}">
                <a16:creationId xmlns:a16="http://schemas.microsoft.com/office/drawing/2014/main" id="{38D02B26-D3BF-7A93-E1BC-1468F7818D9F}"/>
              </a:ext>
            </a:extLst>
          </p:cNvPr>
          <p:cNvSpPr>
            <a:spLocks noGrp="1"/>
          </p:cNvSpPr>
          <p:nvPr>
            <p:ph type="sldNum" sz="quarter" idx="11"/>
          </p:nvPr>
        </p:nvSpPr>
        <p:spPr/>
        <p:txBody>
          <a:bodyPr/>
          <a:lstStyle/>
          <a:p>
            <a:fld id="{35212B95-9EC4-9549-A171-044945CECD55}" type="slidenum">
              <a:rPr lang="en-US" smtClean="0"/>
              <a:pPr/>
              <a:t>7</a:t>
            </a:fld>
            <a:endParaRPr lang="en-US"/>
          </a:p>
        </p:txBody>
      </p:sp>
      <p:pic>
        <p:nvPicPr>
          <p:cNvPr id="6" name="Picture 5" descr="A black background with white text&#10;&#10;AI-generated content may be incorrect.">
            <a:extLst>
              <a:ext uri="{FF2B5EF4-FFF2-40B4-BE49-F238E27FC236}">
                <a16:creationId xmlns:a16="http://schemas.microsoft.com/office/drawing/2014/main" id="{1CF1A7B2-4437-8539-890F-FAF9B5A1F00E}"/>
              </a:ext>
            </a:extLst>
          </p:cNvPr>
          <p:cNvPicPr>
            <a:picLocks noChangeAspect="1"/>
          </p:cNvPicPr>
          <p:nvPr/>
        </p:nvPicPr>
        <p:blipFill>
          <a:blip r:embed="rId3"/>
          <a:stretch>
            <a:fillRect/>
          </a:stretch>
        </p:blipFill>
        <p:spPr>
          <a:xfrm>
            <a:off x="576263" y="4380442"/>
            <a:ext cx="11039475" cy="704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5" name="Straight Arrow Connector 4">
            <a:extLst>
              <a:ext uri="{FF2B5EF4-FFF2-40B4-BE49-F238E27FC236}">
                <a16:creationId xmlns:a16="http://schemas.microsoft.com/office/drawing/2014/main" id="{489BDEE8-B5F3-3F00-508C-B7FE1A53F540}"/>
              </a:ext>
            </a:extLst>
          </p:cNvPr>
          <p:cNvCxnSpPr/>
          <p:nvPr/>
        </p:nvCxnSpPr>
        <p:spPr>
          <a:xfrm flipV="1">
            <a:off x="1794462" y="4938254"/>
            <a:ext cx="1686668" cy="713"/>
          </a:xfrm>
          <a:prstGeom prst="straightConnector1">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88269B7F-C3AD-65C9-480F-C912D6B9A676}"/>
              </a:ext>
            </a:extLst>
          </p:cNvPr>
          <p:cNvCxnSpPr>
            <a:cxnSpLocks/>
          </p:cNvCxnSpPr>
          <p:nvPr/>
        </p:nvCxnSpPr>
        <p:spPr>
          <a:xfrm flipV="1">
            <a:off x="5624871" y="4938254"/>
            <a:ext cx="5485510" cy="713"/>
          </a:xfrm>
          <a:prstGeom prst="straightConnector1">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6289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5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D22D0-49A7-D281-7C7E-B4086A8CD3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9EBDAA-3098-0110-BA79-DBF00EF03326}"/>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508C215A-525D-AD73-B586-897B70724247}"/>
              </a:ext>
            </a:extLst>
          </p:cNvPr>
          <p:cNvSpPr>
            <a:spLocks noGrp="1"/>
          </p:cNvSpPr>
          <p:nvPr>
            <p:ph type="sldNum" sz="quarter" idx="11"/>
          </p:nvPr>
        </p:nvSpPr>
        <p:spPr/>
        <p:txBody>
          <a:bodyPr/>
          <a:lstStyle/>
          <a:p>
            <a:fld id="{35212B95-9EC4-9549-A171-044945CECD55}" type="slidenum">
              <a:rPr lang="en-US" smtClean="0"/>
              <a:pPr/>
              <a:t>8</a:t>
            </a:fld>
            <a:endParaRPr lang="en-US"/>
          </a:p>
        </p:txBody>
      </p:sp>
      <p:pic>
        <p:nvPicPr>
          <p:cNvPr id="10" name="Picture 9" descr="A screen shot of a computer program&#10;&#10;AI-generated content may be incorrect.">
            <a:extLst>
              <a:ext uri="{FF2B5EF4-FFF2-40B4-BE49-F238E27FC236}">
                <a16:creationId xmlns:a16="http://schemas.microsoft.com/office/drawing/2014/main" id="{7228576F-762E-0BD7-3C8E-4507144CF7BD}"/>
              </a:ext>
            </a:extLst>
          </p:cNvPr>
          <p:cNvPicPr>
            <a:picLocks noChangeAspect="1"/>
          </p:cNvPicPr>
          <p:nvPr/>
        </p:nvPicPr>
        <p:blipFill>
          <a:blip r:embed="rId2"/>
          <a:stretch>
            <a:fillRect/>
          </a:stretch>
        </p:blipFill>
        <p:spPr>
          <a:xfrm>
            <a:off x="3603200" y="911397"/>
            <a:ext cx="4989274" cy="50126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3913546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8C634-C883-5DA8-B2F7-45C84120C9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AB6E46-2CF8-9409-4AC7-4BA9496B3D86}"/>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D2615C5E-2FBF-E55A-2A78-2084ABA89183}"/>
              </a:ext>
            </a:extLst>
          </p:cNvPr>
          <p:cNvSpPr>
            <a:spLocks noGrp="1"/>
          </p:cNvSpPr>
          <p:nvPr>
            <p:ph type="sldNum" sz="quarter" idx="11"/>
          </p:nvPr>
        </p:nvSpPr>
        <p:spPr/>
        <p:txBody>
          <a:bodyPr/>
          <a:lstStyle/>
          <a:p>
            <a:fld id="{35212B95-9EC4-9549-A171-044945CECD55}" type="slidenum">
              <a:rPr lang="en-US" smtClean="0"/>
              <a:pPr/>
              <a:t>9</a:t>
            </a:fld>
            <a:endParaRPr lang="en-US"/>
          </a:p>
        </p:txBody>
      </p:sp>
      <p:pic>
        <p:nvPicPr>
          <p:cNvPr id="10" name="Picture 9" descr="A screen shot of a computer program&#10;&#10;AI-generated content may be incorrect.">
            <a:extLst>
              <a:ext uri="{FF2B5EF4-FFF2-40B4-BE49-F238E27FC236}">
                <a16:creationId xmlns:a16="http://schemas.microsoft.com/office/drawing/2014/main" id="{046F4B3E-3563-2BAB-768F-293627078858}"/>
              </a:ext>
            </a:extLst>
          </p:cNvPr>
          <p:cNvPicPr>
            <a:picLocks noChangeAspect="1"/>
          </p:cNvPicPr>
          <p:nvPr/>
        </p:nvPicPr>
        <p:blipFill>
          <a:blip r:embed="rId2"/>
          <a:stretch>
            <a:fillRect/>
          </a:stretch>
        </p:blipFill>
        <p:spPr>
          <a:xfrm>
            <a:off x="362090" y="921835"/>
            <a:ext cx="4989274" cy="50126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9283937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Diamond PPT template">
  <a:themeElements>
    <a:clrScheme name="Diamond">
      <a:dk1>
        <a:sysClr val="windowText" lastClr="000000"/>
      </a:dk1>
      <a:lt1>
        <a:sysClr val="window" lastClr="FFFFFF"/>
      </a:lt1>
      <a:dk2>
        <a:srgbClr val="202945"/>
      </a:dk2>
      <a:lt2>
        <a:srgbClr val="E8E8E8"/>
      </a:lt2>
      <a:accent1>
        <a:srgbClr val="202945"/>
      </a:accent1>
      <a:accent2>
        <a:srgbClr val="009CA6"/>
      </a:accent2>
      <a:accent3>
        <a:srgbClr val="008C15"/>
      </a:accent3>
      <a:accent4>
        <a:srgbClr val="FCD021"/>
      </a:accent4>
      <a:accent5>
        <a:srgbClr val="FF6900"/>
      </a:accent5>
      <a:accent6>
        <a:srgbClr val="E10600"/>
      </a:accent6>
      <a:hlink>
        <a:srgbClr val="009CA6"/>
      </a:hlink>
      <a:folHlink>
        <a:srgbClr val="B0008E"/>
      </a:folHlink>
    </a:clrScheme>
    <a:fontScheme name="Diamo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amond_PowerPoint_template.pptx" id="{F04FC931-AB8B-416D-9ED6-FF8B63761193}" vid="{07440020-6A7C-4857-AE6C-D80D94BDBB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FC511AD971F843A10387E646F4C630" ma:contentTypeVersion="14" ma:contentTypeDescription="Create a new document." ma:contentTypeScope="" ma:versionID="657fbf0b9029e37c3b0822fbb396fbeb">
  <xsd:schema xmlns:xsd="http://www.w3.org/2001/XMLSchema" xmlns:xs="http://www.w3.org/2001/XMLSchema" xmlns:p="http://schemas.microsoft.com/office/2006/metadata/properties" xmlns:ns3="bfe22cd5-34b8-4992-ac8c-cef272152d80" xmlns:ns4="7f69dc5b-7ede-4092-9b57-5a6c9e0ab822" targetNamespace="http://schemas.microsoft.com/office/2006/metadata/properties" ma:root="true" ma:fieldsID="33ee27fccc7b120f56651e92115c0635" ns3:_="" ns4:_="">
    <xsd:import namespace="bfe22cd5-34b8-4992-ac8c-cef272152d80"/>
    <xsd:import namespace="7f69dc5b-7ede-4092-9b57-5a6c9e0ab82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_activity" minOccurs="0"/>
                <xsd:element ref="ns3:MediaServiceObjectDetectorVersions" minOccurs="0"/>
                <xsd:element ref="ns3:MediaServiceSystemTags" minOccurs="0"/>
                <xsd:element ref="ns3:MediaServiceOCR" minOccurs="0"/>
                <xsd:element ref="ns3:MediaServiceGenerationTime" minOccurs="0"/>
                <xsd:element ref="ns3:MediaServiceEventHashCode"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e22cd5-34b8-4992-ac8c-cef272152d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f69dc5b-7ede-4092-9b57-5a6c9e0ab82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bfe22cd5-34b8-4992-ac8c-cef272152d8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3A1B51-2B10-48ED-9C85-CCFB5C2ACBA9}">
  <ds:schemaRefs>
    <ds:schemaRef ds:uri="7f69dc5b-7ede-4092-9b57-5a6c9e0ab822"/>
    <ds:schemaRef ds:uri="bfe22cd5-34b8-4992-ac8c-cef272152d8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8EF5239-7931-4BED-9ED4-6460ABE47D0B}">
  <ds:schemaRefs>
    <ds:schemaRef ds:uri="7f69dc5b-7ede-4092-9b57-5a6c9e0ab822"/>
    <ds:schemaRef ds:uri="bfe22cd5-34b8-4992-ac8c-cef272152d8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C7DA0CE-D320-4109-BDE5-CA1A049229AB}">
  <ds:schemaRefs>
    <ds:schemaRef ds:uri="http://schemas.microsoft.com/sharepoint/v3/contenttype/forms"/>
  </ds:schemaRefs>
</ds:datastoreItem>
</file>

<file path=docMetadata/LabelInfo.xml><?xml version="1.0" encoding="utf-8"?>
<clbl:labelList xmlns:clbl="http://schemas.microsoft.com/office/2020/mipLabelMetadata">
  <clbl:label id="{74710696-f0fd-4659-9c41-342689838806}" enabled="1" method="Privileged" siteId="{9d27ba74-0100-4d0d-81ff-1d728dae8df6}" removed="0"/>
</clbl:labelList>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20</Slides>
  <Notes>4</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Diamond PPT template</vt:lpstr>
      <vt:lpstr>Daedalus: A WebUI for EPICS</vt:lpstr>
      <vt:lpstr>History Lesson</vt:lpstr>
      <vt:lpstr>Diamond II</vt:lpstr>
      <vt:lpstr>PowerPoint Presentation</vt:lpstr>
      <vt:lpstr>PowerPoint Presentation</vt:lpstr>
      <vt:lpstr>nginx </vt:lpstr>
      <vt:lpstr>techui-builder</vt:lpstr>
      <vt:lpstr>PowerPoint Presentation</vt:lpstr>
      <vt:lpstr>PowerPoint Presentation</vt:lpstr>
      <vt:lpstr>PowerPoint Presentation</vt:lpstr>
      <vt:lpstr>techui.yaml</vt:lpstr>
      <vt:lpstr>Phoebus</vt:lpstr>
      <vt:lpstr>PowerPoint Presentation</vt:lpstr>
      <vt:lpstr>Daedalus</vt:lpstr>
      <vt:lpstr>PowerPoint Presentation</vt:lpstr>
      <vt:lpstr>PowerPoint Presentation</vt:lpstr>
      <vt:lpstr>PowerPoint Presentation</vt:lpstr>
      <vt:lpstr>PowerPoint Presentation</vt:lpstr>
      <vt:lpstr>The Future</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Hirschfeld, Marin (DLSLtd,RAL,CEO)</dc:creator>
  <cp:revision>13</cp:revision>
  <cp:lastPrinted>2025-11-17T10:20:24Z</cp:lastPrinted>
  <dcterms:created xsi:type="dcterms:W3CDTF">2025-07-22T13:21:12Z</dcterms:created>
  <dcterms:modified xsi:type="dcterms:W3CDTF">2026-04-20T19:39:40Z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0x01010088FC511AD971F843A10387E646F4C630</vt:lpwstr>
  </property>
  <property fmtid="{D5CDD505-2E9C-101B-9397-08002B2CF9AE}" pid="3" name="MediaServiceImageTags">
    <vt:lpwstr/>
  </property>
  <property fmtid="{D5CDD505-2E9C-101B-9397-08002B2CF9AE}" pid="4" name="ClassificationContentMarkingFooterLocations">
    <vt:lpwstr>Diamond PPT template:7</vt:lpwstr>
  </property>
  <property fmtid="{D5CDD505-2E9C-101B-9397-08002B2CF9AE}" pid="5" name="ClassificationContentMarkingFooterText">
    <vt:lpwstr>Classification: Public</vt:lpwstr>
  </property>
</Properties>
</file>