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8"/>
  </p:notesMasterIdLst>
  <p:handoutMasterIdLst>
    <p:handoutMasterId r:id="rId19"/>
  </p:handoutMasterIdLst>
  <p:sldIdLst>
    <p:sldId id="2147481337" r:id="rId2"/>
    <p:sldId id="2147481341" r:id="rId3"/>
    <p:sldId id="2147481355" r:id="rId4"/>
    <p:sldId id="2147481365" r:id="rId5"/>
    <p:sldId id="2147481346" r:id="rId6"/>
    <p:sldId id="2147481356" r:id="rId7"/>
    <p:sldId id="2147481357" r:id="rId8"/>
    <p:sldId id="2147481347" r:id="rId9"/>
    <p:sldId id="2147481348" r:id="rId10"/>
    <p:sldId id="2147481360" r:id="rId11"/>
    <p:sldId id="2147481361" r:id="rId12"/>
    <p:sldId id="2147481350" r:id="rId13"/>
    <p:sldId id="2147481351" r:id="rId14"/>
    <p:sldId id="2147481363" r:id="rId15"/>
    <p:sldId id="2147481362" r:id="rId16"/>
    <p:sldId id="21474813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5606A-C103-460B-C607-7A8112836BF7}" v="39" dt="2026-04-16T13:36:52.684"/>
    <p1510:client id="{501832A4-6A6A-B642-C6D3-D9D9E82E8BA9}" v="104" dt="2026-04-14T17:59:50.428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0884"/>
  </p:normalViewPr>
  <p:slideViewPr>
    <p:cSldViewPr snapToGrid="0">
      <p:cViewPr varScale="1">
        <p:scale>
          <a:sx n="102" d="100"/>
          <a:sy n="102" d="100"/>
        </p:scale>
        <p:origin x="1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4/17/2026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latin typeface="Aptos"/>
              </a:rPr>
              <a:t>At SNS we run hundreds of EPICS soft IOCs across multiple servers. IOCM is the tool that lets us manage all of them consistently — from creation to startup, monitoring, and compliance</a:t>
            </a:r>
            <a:r>
              <a:rPr lang="en-US" b="0" dirty="0">
                <a:latin typeface="Aptos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latin typeface="Aptos"/>
              </a:rPr>
              <a:t>A unified CLI for creating, validating, running, and discovering soft IOCs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36FDF-0294-BC24-672E-A2588E344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79627-7D7B-827F-A5CA-D6C80A3FD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1B5EC-DC78-3943-EDB5-A4634B0F5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From one shell, I can manage IOCs on different servers without logging into each machine.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C4B28-BC7B-A032-7FD9-F11968C2A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3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This is where IOCM moves from “convenience tool” → </a:t>
            </a:r>
            <a:r>
              <a:rPr lang="en-US" b="1" dirty="0">
                <a:latin typeface="Aptos"/>
              </a:rPr>
              <a:t>operations-grade system</a:t>
            </a:r>
            <a:r>
              <a:rPr lang="en-US" dirty="0">
                <a:latin typeface="Aptos"/>
              </a:rPr>
              <a:t>.</a:t>
            </a:r>
          </a:p>
          <a:p>
            <a:r>
              <a:rPr lang="en-US" dirty="0">
                <a:latin typeface="Aptos"/>
              </a:rPr>
              <a:t>Validation against site standards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ptos"/>
              </a:rPr>
              <a:t>This is huge for migrations (EPICS v7)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ptos"/>
              </a:rPr>
              <a:t>Catches problems </a:t>
            </a:r>
            <a:r>
              <a:rPr lang="en-US" i="1" dirty="0">
                <a:latin typeface="Aptos"/>
              </a:rPr>
              <a:t>before</a:t>
            </a:r>
            <a:r>
              <a:rPr lang="en-US" dirty="0">
                <a:latin typeface="Aptos"/>
              </a:rPr>
              <a:t> deployment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60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This avoids the classic problem of IOCs building differently depending on who created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4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2C61A-7A6E-A62B-63E0-2595A2C4E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53CBA-D309-573C-FF91-8F901DD4E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D2826-4015-546F-8C54-DD53ABAFC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This avoids the classic problem of IOCs building differently depending on who created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A1C0B-2DA0-9C29-9FE5-D46F44C75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6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66AED-3BBC-AFFD-B762-1E4F3B38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DB24D-48F8-516A-7DCD-A464ED754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B1A9A-1493-87B7-E3EF-E3E2B3FA1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This avoids the classic problem of IOCs building differently depending on who created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B976B-2139-17C3-9A35-B96FF129A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2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ptos"/>
              </a:rPr>
              <a:t>Goal:</a:t>
            </a:r>
            <a:r>
              <a:rPr lang="en-US" dirty="0">
                <a:latin typeface="Aptos"/>
              </a:rPr>
              <a:t> standardized lifecycle management for soft IOCs</a:t>
            </a:r>
          </a:p>
          <a:p>
            <a:r>
              <a:rPr lang="en-US" dirty="0">
                <a:latin typeface="Aptos"/>
              </a:rPr>
              <a:t>Most EPICS sites eventually hit this wall: lots of IOCs, lots of servers, and no single source of truth.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ptos"/>
              </a:rPr>
              <a:t>Managing soft IOCs at scale gets messy fast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ptos"/>
              </a:rPr>
              <a:t>Scripts, tribal knowledge, and snowflake setups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Aptos"/>
              </a:rPr>
              <a:t>iocm was written to make IOC management boring and predictable</a:t>
            </a:r>
          </a:p>
          <a:p>
            <a:endParaRPr lang="en-US" dirty="0">
              <a:latin typeface="Apto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1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2108E-0797-1193-DDCF-9E738B43D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86D7C-AAB3-45E8-49C5-3C837A2F0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69607-1F69-58F7-CA8C-8C7F8434E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iocm provides a centralized control layer for managing EPICS soft IOCs, delegating process supervision to </a:t>
            </a:r>
            <a:r>
              <a:rPr lang="en-US" dirty="0" err="1">
                <a:latin typeface="Aptos"/>
              </a:rPr>
              <a:t>procServ</a:t>
            </a:r>
            <a:r>
              <a:rPr lang="en-US" dirty="0">
                <a:latin typeface="Aptos"/>
              </a:rPr>
              <a:t> and integrating with </a:t>
            </a:r>
            <a:r>
              <a:rPr lang="en-US" dirty="0" err="1">
                <a:latin typeface="Aptos"/>
              </a:rPr>
              <a:t>systemd</a:t>
            </a:r>
            <a:r>
              <a:rPr lang="en-US" dirty="0">
                <a:latin typeface="Aptos"/>
              </a:rPr>
              <a:t> for reliable startup and recovery.</a:t>
            </a:r>
          </a:p>
          <a:p>
            <a:r>
              <a:rPr lang="en-US" dirty="0">
                <a:latin typeface="Aptos"/>
              </a:rPr>
              <a:t>IPC=Inter-Process Communication</a:t>
            </a:r>
          </a:p>
          <a:p>
            <a:r>
              <a:rPr lang="en-US" dirty="0">
                <a:latin typeface="Aptos"/>
              </a:rPr>
              <a:t>RPC=Remote Procedure Call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EA7E6-A2E7-A242-9C83-8131C08E8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9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These commands cover the entire IOC lifecycle — from creation to daily operations and troubleshooting.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Tab completion supported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Consistent CLI across hosts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2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"/>
              </a:rPr>
              <a:t>Mention this is often the </a:t>
            </a:r>
            <a:r>
              <a:rPr lang="en-US" i="1" dirty="0">
                <a:latin typeface="Aptos"/>
              </a:rPr>
              <a:t>first</a:t>
            </a:r>
            <a:r>
              <a:rPr lang="en-US" dirty="0">
                <a:latin typeface="Aptos"/>
              </a:rPr>
              <a:t> command ops runs.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"/>
              </a:rPr>
              <a:t>Emphasize quick situational awareness.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74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Deep-Dive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6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This replaces hand-crafted IOC skeletons and enforces SNS standards from day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0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From one shell, I can manage IOCs on different servers without logging into each machine.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1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3ADD7-3608-3A10-1E3B-61E439EC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DCFB3-1341-600F-4188-EED971569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E94FA-09E2-08C2-81B9-ED9CFC8CA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/>
              </a:rPr>
              <a:t>From one shell, I can manage IOCs on different servers without logging into each machine.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FC9B9-CB46-2430-8889-5EF4A7D1A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607851" cy="997196"/>
          </a:xfrm>
        </p:spPr>
        <p:txBody>
          <a:bodyPr/>
          <a:lstStyle/>
          <a:p>
            <a:r>
              <a:rPr lang="en-US" sz="3200" dirty="0"/>
              <a:t>IOCM: Managing EPICS IOCs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ptos Light"/>
              </a:rPr>
              <a:t>January 23 | ORNL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Webb, Brad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2A6A0-A9E1-C194-8ABC-CF2AAD4A5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322C2-53DA-D834-B44F-14B0F297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IOC Console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DAB4C1-67B9-1C51-52A7-FFFC865FD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endParaRPr lang="en-US" dirty="0">
              <a:latin typeface="Aptos Light"/>
            </a:endParaRP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Connect to a running IOC via procServ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No ssh hopping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Clear exit instructions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Auto-restart support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User commands are logged to rsyslog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71282-7E9D-5588-BE69-0E3647225E13}"/>
              </a:ext>
            </a:extLst>
          </p:cNvPr>
          <p:cNvSpPr txBox="1"/>
          <p:nvPr/>
        </p:nvSpPr>
        <p:spPr>
          <a:xfrm>
            <a:off x="4510571" y="476927"/>
            <a:ext cx="7516959" cy="590931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[ozzy@ics-opi-remote1 ics-ioc99]$ iocm console ics-ioc99 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[To end session type: '^Exit' and press enter]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Welcome to procServ (procServ Process Server 2.7.0)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Use ^X to kill the child, auto restart is ON, use ^T to toggle auto restart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procServ server PID: 1003252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Server startup directory: /ics/tools/iocm/src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Child startup directory: /ics/iocs/soft/ics-ioc99/iocBoot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Child "ics-ioc99" started as: ./st.cmd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Child "ics-ioc99" PID: 1003253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procServ server started at: Fri Jan 30 08:26:15 2026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Child "ics-ioc99" started at: Fri Jan 30 08:26:16 2026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@@@ 0 user(s) and 0 logger(s) connected (plus you)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"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ics-ioc99&gt;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ics-ioc99&gt;dbl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dbl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CF_CU:TT4015:T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ics-ioc99&gt;dbgf CF_CU:TT4015:T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dbgf CF_CU:TT4015:T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DBF_DOUBLE:         27.4092102051       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ics-ioc99&gt;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ics-ioc99&gt;^Exit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exit sequence detected.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[ozzy@ics-opi-remote1 ics-ioc99]$ ioc stop ics-ioc99 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['ics-ioc99'] stopped successfully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EE7823-0543-1EBF-4FA0-A5DA65C0458B}"/>
              </a:ext>
            </a:extLst>
          </p:cNvPr>
          <p:cNvSpPr txBox="1"/>
          <p:nvPr/>
        </p:nvSpPr>
        <p:spPr>
          <a:xfrm>
            <a:off x="309965" y="1627322"/>
            <a:ext cx="4000670" cy="40011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$ iocm console &lt;ioc-name&gt;</a:t>
            </a:r>
            <a:endParaRPr lang="en-US" sz="20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5502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72E5A-A68C-DA4F-E182-7D371CCDA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8BC23A-834D-9022-3C2E-5C839DDA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Console Logging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0D74A-569D-7675-A008-6FC5FE155277}"/>
              </a:ext>
            </a:extLst>
          </p:cNvPr>
          <p:cNvSpPr txBox="1"/>
          <p:nvPr/>
        </p:nvSpPr>
        <p:spPr>
          <a:xfrm>
            <a:off x="4968" y="1348432"/>
            <a:ext cx="12185549" cy="433965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Accepted connection from ('192.168.1.128', 41288)</a:t>
            </a: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[ozzy@ics-opi-remote1:41288,tty=/dev/pts/149,pid=4185682] has requested a console session with 'ics-ioc99'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[ozzy@ics-opi-remote1:41288,tty=/dev/pts/149,pid=4185682] Opening connection to 'ics-ioc99', on localhost:5202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Writing user data from ('192.168.1.128', 41288) (user=ozzy, host=ics-opi-remote1) to ('127.0.0.1', 5202) Data: 'b'\n''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Writing user data from ('192.168.1.128', 41288) (user=ozzy, host=ics-opi-remote1) to ('127.0.0.1', 5202) Data: 'b'dbl\n''</a:t>
            </a:r>
          </a:p>
          <a:p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Writing user data from ('192.168.1.128', 41288) (user=ozzy, host=ics-opi-remote1) to ('127.0.0.1', 5202) Data: </a:t>
            </a:r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'b'dbgf CF_CU:TT4015:T\n''</a:t>
            </a:r>
          </a:p>
          <a:p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Writing user data from ('192.168.1.128', 41288) (user=ozzy, host=ics-opi-remote1) to ('127.0.0.1', 5202) Data: 'b'\n''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Exit sequence detected from ('192.168.1.128', 41288) (user=ozzy, host=ics-opi-remote1) to ('127.0.0.1', 5202) Data: </a:t>
            </a:r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'b'\x05xit\n'</a:t>
            </a:r>
          </a:p>
          <a:p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Exiting IOC-writer task ('192.168.1.128', 41288) (user=ozzy, host=ics-opi-remote1) to ('127.0.0.1', 5202)</a:t>
            </a: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[ozzy@ics-opi-remote1:41288,tty=/dev/pts/149,pid=4185682] Exiting console session for 'ics-ioc99' on localhost:5202</a:t>
            </a: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Client ('192.168.1.128', 41288) is finished and exiting...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Accepted connection from ('192.168.1.128', 53548)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[ozzy@ics-opi-remote1:53548,tty=/dev/pts/149,pid=4187459] has requested to stop IOCs: ['ics-ioc99']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[ozzy@ics-opi-remote1:53548,tty=/dev/pts/149,pid=4187459] Preparing to stop 'ics-ioc99'.</a:t>
            </a:r>
            <a:endParaRPr lang="en-US" sz="12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[ozzy@ics-opi-remote1:53548,tty=/dev/pts/149,pid=4187459] 'ics-ioc99' has stopped successfully.</a:t>
            </a:r>
          </a:p>
          <a:p>
            <a:r>
              <a:rPr lang="en-US" sz="12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INFO - Client ('192.168.1.128', 53548) is finished and exiting...</a:t>
            </a:r>
          </a:p>
        </p:txBody>
      </p:sp>
    </p:spTree>
    <p:extLst>
      <p:ext uri="{BB962C8B-B14F-4D97-AF65-F5344CB8AC3E}">
        <p14:creationId xmlns:p14="http://schemas.microsoft.com/office/powerpoint/2010/main" val="123307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DBFA22-4A5B-6E18-8BF5-91495355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Validations and Compliance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B192F-0C9C-C902-4BEA-01D3D8F8A1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EPICS version correctness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Required modules (iocStats &amp; CAS)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Executables present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Proper directory structure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Ownership and paths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3481-E673-7355-F19D-ED0B172660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Prevents broken deployments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Enforces SNS ICS rules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Helps during upgrades (EPICS v7)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29494-FEC1-C17C-0EB4-AD025FF7A8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$ iocm validate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C378D0-9D4E-0673-9B54-FE12F11698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Why this matters: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418CE-28A6-AC2D-3401-6509F05EEFD5}"/>
              </a:ext>
            </a:extLst>
          </p:cNvPr>
          <p:cNvSpPr txBox="1"/>
          <p:nvPr/>
        </p:nvSpPr>
        <p:spPr>
          <a:xfrm>
            <a:off x="318446" y="4378655"/>
            <a:ext cx="11482499" cy="120032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validate --iocs /ics/iocs/soft/cf-ioc-plcstats</a:t>
            </a:r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/ics/iocs/soft/cf-ioc-plcstats:</a:t>
            </a:r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    User: Ozzy Osbourne</a:t>
            </a:r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    configure/RELEASE: EPICS_TOP is not set to the correct version. Please use EPICS_TOP=/ics/epics/7.0.8.1</a:t>
            </a:r>
            <a:endParaRPr lang="en-US" sz="12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    configure/RELEASE: IOC_STATS is not set to the correct path. Please use IOC_STATS=/ics/epics/7.0.8.1/iocStats/3.2.0</a:t>
            </a:r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 algn="l"/>
            <a:endParaRPr lang="en-US"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4753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B0E2AF-41C7-E3F7-2A91-9428E412C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825625"/>
            <a:ext cx="5563532" cy="259752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List available support modules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Shows supported versions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Explains how to include them after creation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Automatic dependency handling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Central rules in </a:t>
            </a:r>
            <a:r>
              <a:rPr lang="en-US" dirty="0">
                <a:latin typeface="Consolas"/>
              </a:rPr>
              <a:t>modules.ini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321617-7866-B52B-87DC-2C88703B2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5564666" cy="886397"/>
          </a:xfrm>
        </p:spPr>
        <p:txBody>
          <a:bodyPr/>
          <a:lstStyle/>
          <a:p>
            <a:r>
              <a:rPr lang="en-US" dirty="0"/>
              <a:t>Support-Module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8BEF6-9DA1-30EF-05AA-8C2DFC97E204}"/>
              </a:ext>
            </a:extLst>
          </p:cNvPr>
          <p:cNvSpPr txBox="1"/>
          <p:nvPr/>
        </p:nvSpPr>
        <p:spPr>
          <a:xfrm>
            <a:off x="214316" y="4543342"/>
            <a:ext cx="11762248" cy="181588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module-info -l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        Name         |     Module Version for EPICS 7.0.8.1     | How to Include in Create Script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asyn                 | R4-44-2, Devel, R4-41-test               | asyn=R4-44-2, asyn=Devel, asyn=R4-41-test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autosave             | R5-11                                    | autosave=R5-11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busy                 | R1-7-4                                   | busy=R1-7-4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ether_ip             | ether_ip-3-3                             | ether_ip=ether_ip-3-3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StreamDevice         | 2.8.26                                   | StreamDevice=2.8.26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1200FA-5888-5D6A-F63B-613FA45A8F69}"/>
              </a:ext>
            </a:extLst>
          </p:cNvPr>
          <p:cNvSpPr txBox="1"/>
          <p:nvPr/>
        </p:nvSpPr>
        <p:spPr>
          <a:xfrm>
            <a:off x="6142081" y="802615"/>
            <a:ext cx="5834483" cy="353943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[autosave]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dbd = asSupport.dbd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libs = autosave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[asyn]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dbd = asyn.dbd, drvAsynIPPort.dbd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libs = asyn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[calc]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dbd = calc.dbd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libs = calc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[StreamDevice]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depends = calc, asyn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dbd = stream.dbd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libs = stream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B4055-2FA3-A927-90C0-615AFA36115A}"/>
              </a:ext>
            </a:extLst>
          </p:cNvPr>
          <p:cNvSpPr txBox="1"/>
          <p:nvPr/>
        </p:nvSpPr>
        <p:spPr>
          <a:xfrm>
            <a:off x="4164169" y="3690488"/>
            <a:ext cx="1824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Modules.ini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Rules ------&gt;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94C72-C526-CF72-9319-E8ECCD88AC5D}"/>
              </a:ext>
            </a:extLst>
          </p:cNvPr>
          <p:cNvSpPr txBox="1"/>
          <p:nvPr/>
        </p:nvSpPr>
        <p:spPr>
          <a:xfrm>
            <a:off x="309966" y="1717729"/>
            <a:ext cx="5273501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 iocm module-info [-l] [module-name]</a:t>
            </a:r>
            <a:endParaRPr lang="en-US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8957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71E32-0A5E-8E1D-8529-E4A9BBC40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A7706D-9DA3-2B7E-FCD6-7013133F9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825625"/>
            <a:ext cx="5563532" cy="259752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endParaRPr lang="en-US" dirty="0">
              <a:latin typeface="Aptos Light"/>
            </a:endParaRP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Consistent RELEASE + Makefile guidance</a:t>
            </a:r>
            <a:endParaRPr lang="en-US" sz="140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Dependency handling </a:t>
            </a:r>
            <a:r>
              <a:rPr lang="en-US" b="1" dirty="0">
                <a:latin typeface="Aptos Light"/>
              </a:rPr>
              <a:t>(depends = calc, asyn)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Central rules in modules.ini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Reduces copy/paste errors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Standardizes module usage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C4989-C682-A2A9-66E1-A4803970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5564666" cy="886397"/>
          </a:xfrm>
        </p:spPr>
        <p:txBody>
          <a:bodyPr/>
          <a:lstStyle/>
          <a:p>
            <a:r>
              <a:rPr lang="en-US" dirty="0"/>
              <a:t>Support-Module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B821D-2484-F86D-6E5A-C829235AF6A4}"/>
              </a:ext>
            </a:extLst>
          </p:cNvPr>
          <p:cNvSpPr txBox="1"/>
          <p:nvPr/>
        </p:nvSpPr>
        <p:spPr>
          <a:xfrm>
            <a:off x="6098755" y="646233"/>
            <a:ext cx="5797692" cy="569386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module-info StreamDevice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StreamDevice has the following dependencies in order: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[1] calc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[2] asyn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[3] StreamDevice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# In your iocApp/configure/RELEASE file add the following lines: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CALC=$(EPICS_TOP)/calc/R3-7-5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ASYN=$(EPICS_TOP)/asyn/R4-44-2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STREAMDEVICE=$(EPICS_TOP)/StreamDevice/2.8.26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# In your iocApp/src/Makefile file add the following lines: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&lt;ioc-name&gt;_DBD += calc.dbd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&lt;ioc-name&gt;_DBD += asyn.dbd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&lt;ioc-name&gt;_DBD += drvAsynIPPort.dbd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&lt;ioc-name&gt;_DBD += stream.dbd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&lt;ioc-name&gt;_LIBS += calc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&lt;ioc-name&gt;_LIBS += asyn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&lt;ioc-name&gt;_LIBS += stream</a:t>
            </a: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6444C-59F5-8678-781C-755B7B3550F7}"/>
              </a:ext>
            </a:extLst>
          </p:cNvPr>
          <p:cNvSpPr txBox="1"/>
          <p:nvPr/>
        </p:nvSpPr>
        <p:spPr>
          <a:xfrm>
            <a:off x="309966" y="1640237"/>
            <a:ext cx="5153186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 iocm module-info </a:t>
            </a:r>
            <a:r>
              <a:rPr lang="en-US" b="1" dirty="0" err="1">
                <a:latin typeface="Courier New"/>
                <a:cs typeface="Courier New"/>
              </a:rPr>
              <a:t>StreamDevice</a:t>
            </a:r>
            <a:endParaRPr lang="en-US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1015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E9AA-6F4B-0F86-4650-72796C43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DA4443-D7C3-4182-065C-9976BF2BF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825625"/>
            <a:ext cx="5573558" cy="3509920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b="1" dirty="0">
              <a:latin typeface="Apto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Uses IOC.pvlist generated at boot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IOC application path and name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iocStats name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IOC type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Responsible engineer/owner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Hostname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Location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CD8D5F-38B5-5EFB-C9D3-F13D45FF1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5564666" cy="886397"/>
          </a:xfrm>
        </p:spPr>
        <p:txBody>
          <a:bodyPr/>
          <a:lstStyle/>
          <a:p>
            <a:r>
              <a:rPr lang="en-US" dirty="0"/>
              <a:t>Find IOC by PV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EBA63-A604-1096-3D31-16E513E1A299}"/>
              </a:ext>
            </a:extLst>
          </p:cNvPr>
          <p:cNvSpPr txBox="1"/>
          <p:nvPr/>
        </p:nvSpPr>
        <p:spPr>
          <a:xfrm>
            <a:off x="5653899" y="248061"/>
            <a:ext cx="5834483" cy="20313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find-ioc --pv CF_CU:AIT_CU001:TAAVG1M_F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Application    : /ics/iocs/soft/cf-ioc-wx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IOC-Stats Name : CF:IOC_WX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IOC-Type       : soft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Engineer       : Ozzy Osbourne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Hostname       : ics-srv-softioc8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Location       : 8600 J-105</a:t>
            </a: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D20F3-CCEA-85BA-BC33-7B306F704B8C}"/>
              </a:ext>
            </a:extLst>
          </p:cNvPr>
          <p:cNvSpPr txBox="1"/>
          <p:nvPr/>
        </p:nvSpPr>
        <p:spPr>
          <a:xfrm>
            <a:off x="309966" y="1523999"/>
            <a:ext cx="4372323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 iocm find-ioc --pv &lt;pv-name&gt;</a:t>
            </a:r>
            <a:endParaRPr lang="en-US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B15A8-3218-3271-66B1-76844506EC77}"/>
              </a:ext>
            </a:extLst>
          </p:cNvPr>
          <p:cNvSpPr txBox="1"/>
          <p:nvPr/>
        </p:nvSpPr>
        <p:spPr>
          <a:xfrm>
            <a:off x="5653899" y="2493955"/>
            <a:ext cx="5834483" cy="20313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find-ioc --pv Ring_Mag:PS_QTH_AB10a13:TrgLos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Application    : /ics/iocs/vme/ring-ps-ioc6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IOC-Stats Name : RING_PS:IOC6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IOC-Type       : vme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Engineer       : Randy Rhoads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Hostname       : ring-ps-ioc6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Location       : 07-RM-05 Top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16540-CF36-EA79-E300-2477E5297DA3}"/>
              </a:ext>
            </a:extLst>
          </p:cNvPr>
          <p:cNvSpPr txBox="1"/>
          <p:nvPr/>
        </p:nvSpPr>
        <p:spPr>
          <a:xfrm>
            <a:off x="5653899" y="4679691"/>
            <a:ext cx="5834483" cy="20313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find-ioc --pv Ring_Mag:PS_IKick_H03:V_Set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Application    : /ics/iocs/utca/ring-inj-ioc-wf1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IOC-Stats Name : RING_INJ:IOC_WF1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IOC-Type       : utca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Engineer       : Zakk Wylde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Hostname       : ring-inj-ioc-wfmon1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Location       : Building 505, Rm-2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6586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1BDD-E8E7-1743-F741-C6560E3E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69EFE-CE7E-0EC9-B3F4-F31FB043E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5777432" cy="4061829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Faster IOC deployment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Reduced human error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Reduces operational risk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Scales to hundreds of IOCs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Enforces Standards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Easier audits and upgrades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Makes IOCs easier to support long-term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760FB-281C-DF26-C558-C1E87C4B9F49}"/>
              </a:ext>
            </a:extLst>
          </p:cNvPr>
          <p:cNvSpPr txBox="1">
            <a:spLocks/>
          </p:cNvSpPr>
          <p:nvPr/>
        </p:nvSpPr>
        <p:spPr>
          <a:xfrm>
            <a:off x="6061776" y="1827630"/>
            <a:ext cx="5777432" cy="40618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>
                <a:latin typeface="Aptos Light"/>
              </a:rPr>
              <a:t>Tested with: Secure EPICS, PVACMS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>
                <a:latin typeface="Aptos Light"/>
              </a:rPr>
              <a:t>Need to expand to use with µTCA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2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F8D6-E256-86EC-252C-61EA96F9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IOCM exists?</a:t>
            </a:r>
            <a:br>
              <a:rPr lang="en-US" dirty="0"/>
            </a:br>
            <a:r>
              <a:rPr lang="en-US"/>
              <a:t>- To ensure consistent standards applied across all IOCs.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4DBA-4B64-E963-7B09-DE31FC92F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2151529"/>
            <a:ext cx="5538195" cy="398136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Manual IOC creation (makeBaseApp.pl -what?)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Multiple teams of engineers creating soft IOCs</a:t>
            </a:r>
            <a:br>
              <a:rPr lang="en-US" dirty="0">
                <a:latin typeface="Aptos Light"/>
              </a:rPr>
            </a:br>
            <a:r>
              <a:rPr lang="en-US" dirty="0">
                <a:latin typeface="Aptos Light"/>
              </a:rPr>
              <a:t>(tribal knowledge!)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Hundreds of IOCs across many hosts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Inconsistent versions, configuration, and behavior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Hard to audit, validate and manage</a:t>
            </a:r>
          </a:p>
          <a:p>
            <a:pPr marL="285750" indent="-285750">
              <a:buChar char="•"/>
            </a:pPr>
            <a:r>
              <a:rPr lang="en-US" sz="1700">
                <a:latin typeface="Aptos Light"/>
              </a:rPr>
              <a:t>Manual procServ management</a:t>
            </a:r>
            <a:endParaRPr lang="en-US" sz="1700"/>
          </a:p>
          <a:p>
            <a:pPr marL="971550" lvl="1" indent="-285750"/>
            <a:r>
              <a:rPr lang="en-US" sz="1500">
                <a:latin typeface="Aptos Light"/>
              </a:rPr>
              <a:t>ssh'ing around (where's my IOC?)</a:t>
            </a:r>
          </a:p>
          <a:p>
            <a:pPr marL="971550" lvl="1" indent="-285750"/>
            <a:r>
              <a:rPr lang="en-US" sz="1500">
                <a:latin typeface="Aptos Light"/>
              </a:rPr>
              <a:t>Permission escalation and ports</a:t>
            </a:r>
            <a:endParaRPr lang="en-US" sz="1500" dirty="0">
              <a:latin typeface="Aptos Light"/>
            </a:endParaRPr>
          </a:p>
          <a:p>
            <a:pPr marL="971550" lvl="1" indent="-285750">
              <a:buChar char="•"/>
            </a:pPr>
            <a:r>
              <a:rPr lang="en-US">
                <a:latin typeface="Aptos Light"/>
              </a:rPr>
              <a:t>Small helper scripts automate but do </a:t>
            </a:r>
            <a:r>
              <a:rPr lang="en-US" b="1" dirty="0">
                <a:latin typeface="Aptos Light"/>
              </a:rPr>
              <a:t>not scale</a:t>
            </a:r>
            <a:endParaRPr lang="en-US">
              <a:latin typeface="Aptos Light"/>
            </a:endParaRPr>
          </a:p>
          <a:p>
            <a:pPr marL="285750" indent="-285750"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524BB-F8BF-51BE-8E3E-E9FDE92BB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905" y="2151529"/>
            <a:ext cx="5949305" cy="3805518"/>
          </a:xfrm>
        </p:spPr>
        <p:txBody>
          <a:bodyPr vert="horz" lIns="182880" tIns="91440" rIns="91440" bIns="9144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Single tool that managed the entire lifecycle of an IOC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Unified command-line interface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Consistent &amp; standardized IOC creation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Support for EPICS support modules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Central start/stop/console control (No ssh'ing around!)</a:t>
            </a:r>
          </a:p>
          <a:p>
            <a:pPr marL="285750" indent="-285750">
              <a:buChar char="•"/>
            </a:pPr>
            <a:r>
              <a:rPr lang="en-US">
                <a:latin typeface="Aptos Light"/>
              </a:rPr>
              <a:t>Wraps systemd &amp; procServ (no sudo, ports managed)</a:t>
            </a:r>
          </a:p>
          <a:p>
            <a:pPr marL="285750" indent="-285750">
              <a:buChar char="•"/>
            </a:pPr>
            <a:r>
              <a:rPr lang="en-US">
                <a:latin typeface="Aptos Light"/>
              </a:rPr>
              <a:t>Easy audits, validation &amp; compliance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Scales to 100s of IOCs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C0283-8114-0E11-5B6F-7F7C990A2F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Life Before IOCM: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E98C8F-E850-CE75-0C32-2DD20B3958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What We Wanted: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1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B60D9E-A3D5-5CCD-A60F-7D4AFBAF1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IOCM Provides?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18D4CB-9EE8-0329-CD01-8C00519F09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Unified CLI interface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Python-based framework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IOC lifecycle management:</a:t>
            </a:r>
            <a:endParaRPr lang="en-US" dirty="0"/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Create</a:t>
            </a:r>
            <a:endParaRPr lang="en-US"/>
          </a:p>
          <a:p>
            <a:pPr marL="971550" lvl="1">
              <a:buFont typeface="Arial,Sans-Serif"/>
              <a:buChar char="•"/>
            </a:pPr>
            <a:r>
              <a:rPr lang="en-US">
                <a:latin typeface="Aptos Light"/>
              </a:rPr>
              <a:t>Start/Stop/Restart</a:t>
            </a:r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Console Access</a:t>
            </a:r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Status &amp; Health</a:t>
            </a:r>
            <a:endParaRPr lang="en-US"/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Support Module Management</a:t>
            </a:r>
            <a:endParaRPr lang="en-US"/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Configuration Validation</a:t>
            </a:r>
            <a:endParaRPr lang="en-US"/>
          </a:p>
          <a:p>
            <a:pPr marL="971550" lvl="1">
              <a:buFont typeface="Arial,Sans-Serif"/>
              <a:buChar char="•"/>
            </a:pPr>
            <a:r>
              <a:rPr lang="en-US" dirty="0">
                <a:latin typeface="Aptos Light"/>
              </a:rPr>
              <a:t>Centralized logging and control</a:t>
            </a:r>
            <a:endParaRPr lang="en-US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E924-3329-ECD2-4CD6-F94FC3EC74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systemd</a:t>
            </a:r>
            <a:endParaRPr lang="en-US">
              <a:latin typeface="Aptos Ligh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procServ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rsyslog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EPICS iocStats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ptos Light"/>
              </a:rPr>
              <a:t>SNS filesystem standards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73E18-A76A-E5B9-0933-1DB275D41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Command-Line Tool + Background Service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931ACA-CD26-C74C-6F12-225BDD45E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Integrated With: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6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06E8-7E2E-A643-EDEA-B4E943C1E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64F375E-E1C6-922A-DE19-5E9646807CD8}"/>
              </a:ext>
            </a:extLst>
          </p:cNvPr>
          <p:cNvCxnSpPr>
            <a:cxnSpLocks/>
          </p:cNvCxnSpPr>
          <p:nvPr/>
        </p:nvCxnSpPr>
        <p:spPr>
          <a:xfrm flipH="1">
            <a:off x="11035779" y="5344813"/>
            <a:ext cx="0" cy="60025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1A83CC-F69E-D1DF-1828-FBAE4FF4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5606985" cy="533972"/>
          </a:xfrm>
        </p:spPr>
        <p:txBody>
          <a:bodyPr/>
          <a:lstStyle/>
          <a:p>
            <a:r>
              <a:rPr lang="en-US" dirty="0"/>
              <a:t>Architecture Overview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DE9053-D519-3F5B-B896-37619C93BDEF}"/>
              </a:ext>
            </a:extLst>
          </p:cNvPr>
          <p:cNvSpPr txBox="1"/>
          <p:nvPr/>
        </p:nvSpPr>
        <p:spPr>
          <a:xfrm>
            <a:off x="63514" y="4027512"/>
            <a:ext cx="3921718" cy="126188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Courier New"/>
                <a:cs typeface="Courier New"/>
              </a:rPr>
              <a:t>systemd</a:t>
            </a:r>
          </a:p>
          <a:p>
            <a:r>
              <a:rPr lang="en-US" sz="1200" b="1" dirty="0">
                <a:latin typeface="Courier New"/>
                <a:cs typeface="Courier New"/>
              </a:rPr>
              <a:t>  </a:t>
            </a:r>
            <a:r>
              <a:rPr lang="en-US" sz="1200" dirty="0">
                <a:latin typeface="Courier New"/>
                <a:cs typeface="Courier New"/>
              </a:rPr>
              <a:t>|</a:t>
            </a:r>
            <a:endParaRPr lang="en-US" sz="1200" dirty="0">
              <a:latin typeface="Courier New"/>
              <a:ea typeface="+mn-lt"/>
              <a:cs typeface="Courier New"/>
            </a:endParaRPr>
          </a:p>
          <a:p>
            <a:r>
              <a:rPr lang="en-US" sz="1200" b="1" dirty="0">
                <a:latin typeface="Courier New"/>
                <a:ea typeface="+mn-lt"/>
                <a:cs typeface="+mn-lt"/>
              </a:rPr>
              <a:t>  ├─ </a:t>
            </a:r>
            <a:r>
              <a:rPr lang="en-US" sz="1200" b="1" err="1">
                <a:latin typeface="Courier New"/>
                <a:ea typeface="+mn-lt"/>
                <a:cs typeface="+mn-lt"/>
              </a:rPr>
              <a:t>iocm-server.service</a:t>
            </a:r>
            <a:endParaRPr lang="en-US" sz="1200" b="1">
              <a:latin typeface="Courier New"/>
              <a:cs typeface="Courier New"/>
            </a:endParaRPr>
          </a:p>
          <a:p>
            <a:r>
              <a:rPr lang="en-US" sz="1200" b="1" dirty="0">
                <a:latin typeface="Courier New"/>
                <a:ea typeface="+mn-lt"/>
                <a:cs typeface="+mn-lt"/>
              </a:rPr>
              <a:t>  </a:t>
            </a:r>
            <a:r>
              <a:rPr lang="en-US" sz="1200" dirty="0">
                <a:latin typeface="Courier New"/>
                <a:ea typeface="+mn-lt"/>
                <a:cs typeface="+mn-lt"/>
              </a:rPr>
              <a:t>|</a:t>
            </a:r>
          </a:p>
          <a:p>
            <a:r>
              <a:rPr lang="en-US" sz="1200" b="1" dirty="0">
                <a:latin typeface="Courier New"/>
                <a:ea typeface="+mn-lt"/>
                <a:cs typeface="+mn-lt"/>
              </a:rPr>
              <a:t>  </a:t>
            </a:r>
            <a:r>
              <a:rPr lang="en-US" sz="1400" b="1">
                <a:latin typeface="Courier New"/>
                <a:ea typeface="+mn-lt"/>
                <a:cs typeface="Courier New"/>
              </a:rPr>
              <a:t>└─</a:t>
            </a:r>
            <a:r>
              <a:rPr lang="en-US" sz="1200" b="1">
                <a:latin typeface="Courier New"/>
                <a:ea typeface="+mn-lt"/>
                <a:cs typeface="Courier New"/>
              </a:rPr>
              <a:t> iocm-worker@.service</a:t>
            </a:r>
            <a:endParaRPr lang="en-US" sz="1200" b="1">
              <a:latin typeface="Courier New"/>
              <a:ea typeface="+mn-lt"/>
              <a:cs typeface="+mn-lt"/>
            </a:endParaRPr>
          </a:p>
          <a:p>
            <a:r>
              <a:rPr lang="en-US" sz="1200" b="1" dirty="0">
                <a:latin typeface="Courier New"/>
                <a:ea typeface="+mn-lt"/>
                <a:cs typeface="Courier New"/>
              </a:rPr>
              <a:t>   </a:t>
            </a:r>
            <a:r>
              <a:rPr lang="en-US" sz="1200" dirty="0">
                <a:latin typeface="Courier New"/>
                <a:ea typeface="+mn-lt"/>
                <a:cs typeface="Courier New"/>
              </a:rPr>
              <a:t>    </a:t>
            </a:r>
            <a:r>
              <a:rPr lang="en-US" sz="1200" b="1" dirty="0">
                <a:latin typeface="Courier New"/>
                <a:ea typeface="+mn-lt"/>
                <a:cs typeface="Courier New"/>
              </a:rPr>
              <a:t>└─ iocm-worker@ics-ioc101.service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CA4E1A-1BF9-989A-8846-5D02119C0A05}"/>
              </a:ext>
            </a:extLst>
          </p:cNvPr>
          <p:cNvCxnSpPr>
            <a:cxnSpLocks/>
          </p:cNvCxnSpPr>
          <p:nvPr/>
        </p:nvCxnSpPr>
        <p:spPr>
          <a:xfrm flipH="1">
            <a:off x="8997732" y="5375431"/>
            <a:ext cx="0" cy="60025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DD6783-2C7E-95E8-B793-F52457479A28}"/>
              </a:ext>
            </a:extLst>
          </p:cNvPr>
          <p:cNvGrpSpPr/>
          <p:nvPr/>
        </p:nvGrpSpPr>
        <p:grpSpPr>
          <a:xfrm>
            <a:off x="7692807" y="369874"/>
            <a:ext cx="2616216" cy="1528082"/>
            <a:chOff x="1661953" y="2314653"/>
            <a:chExt cx="2629621" cy="1528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E685B91-0A53-0BEA-421A-5A1E2B5B6D3F}"/>
                </a:ext>
              </a:extLst>
            </p:cNvPr>
            <p:cNvSpPr/>
            <p:nvPr/>
          </p:nvSpPr>
          <p:spPr>
            <a:xfrm>
              <a:off x="1662544" y="2315688"/>
              <a:ext cx="2615183" cy="15270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EBA0F2-B76B-08D7-C2B4-EA0201B37C5C}"/>
                </a:ext>
              </a:extLst>
            </p:cNvPr>
            <p:cNvSpPr txBox="1"/>
            <p:nvPr/>
          </p:nvSpPr>
          <p:spPr>
            <a:xfrm>
              <a:off x="1666651" y="2314653"/>
              <a:ext cx="26249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iocm-client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B3A59D-8BC7-D636-CA28-6B65142CEF0F}"/>
                </a:ext>
              </a:extLst>
            </p:cNvPr>
            <p:cNvSpPr txBox="1"/>
            <p:nvPr/>
          </p:nvSpPr>
          <p:spPr>
            <a:xfrm>
              <a:off x="1661953" y="2807242"/>
              <a:ext cx="2615820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/>
                <a:t>User facing interface</a:t>
              </a:r>
              <a:endParaRPr lang="en-US" sz="1600" dirty="0"/>
            </a:p>
            <a:p>
              <a:pPr marL="285750" indent="-285750">
                <a:buFont typeface="Arial"/>
                <a:buChar char="•"/>
              </a:pPr>
              <a:r>
                <a:rPr lang="en-US" sz="1600"/>
                <a:t>Tab completion</a:t>
              </a:r>
              <a:endParaRPr lang="en-US"/>
            </a:p>
            <a:p>
              <a:pPr marL="285750" indent="-285750">
                <a:buFont typeface="Arial"/>
                <a:buChar char="•"/>
              </a:pPr>
              <a:r>
                <a:rPr lang="en-US" sz="1600"/>
                <a:t>Dynamic host discovery</a:t>
              </a:r>
              <a:endParaRPr lang="en-US" sz="1600" dirty="0"/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351CE8C-25BB-C7D0-593F-98322364B5E0}"/>
              </a:ext>
            </a:extLst>
          </p:cNvPr>
          <p:cNvCxnSpPr>
            <a:cxnSpLocks/>
          </p:cNvCxnSpPr>
          <p:nvPr/>
        </p:nvCxnSpPr>
        <p:spPr>
          <a:xfrm flipH="1">
            <a:off x="6950455" y="5375431"/>
            <a:ext cx="0" cy="60025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C9169AF-B361-4E3B-426A-AE6D6F88870C}"/>
              </a:ext>
            </a:extLst>
          </p:cNvPr>
          <p:cNvSpPr/>
          <p:nvPr/>
        </p:nvSpPr>
        <p:spPr>
          <a:xfrm>
            <a:off x="5992594" y="5948745"/>
            <a:ext cx="6008535" cy="4924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Common Filesystem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DA96260-2BE0-65EB-4F6F-1673A99ABA12}"/>
              </a:ext>
            </a:extLst>
          </p:cNvPr>
          <p:cNvCxnSpPr>
            <a:cxnSpLocks/>
          </p:cNvCxnSpPr>
          <p:nvPr/>
        </p:nvCxnSpPr>
        <p:spPr>
          <a:xfrm flipV="1">
            <a:off x="9002494" y="1909557"/>
            <a:ext cx="0" cy="652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7EC739-9541-9F23-E0E9-D6E7153D9FE3}"/>
              </a:ext>
            </a:extLst>
          </p:cNvPr>
          <p:cNvGrpSpPr/>
          <p:nvPr/>
        </p:nvGrpSpPr>
        <p:grpSpPr>
          <a:xfrm>
            <a:off x="6951630" y="1893176"/>
            <a:ext cx="1201451" cy="702469"/>
            <a:chOff x="10108405" y="559592"/>
            <a:chExt cx="500064" cy="78581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A92153F-47AB-332D-2D70-6065B073568E}"/>
                </a:ext>
              </a:extLst>
            </p:cNvPr>
            <p:cNvCxnSpPr/>
            <p:nvPr/>
          </p:nvCxnSpPr>
          <p:spPr>
            <a:xfrm flipH="1">
              <a:off x="10108405" y="976313"/>
              <a:ext cx="1" cy="3690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3B803A7-6ACA-8FC9-D197-3BCFDDC940B8}"/>
                </a:ext>
              </a:extLst>
            </p:cNvPr>
            <p:cNvCxnSpPr/>
            <p:nvPr/>
          </p:nvCxnSpPr>
          <p:spPr>
            <a:xfrm>
              <a:off x="10108406" y="976313"/>
              <a:ext cx="500062" cy="11906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83E5564-D5D8-2F6D-DCDE-72891CD747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08468" y="559592"/>
              <a:ext cx="1" cy="4167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FD5A49-4BEC-D008-5A50-1D6D4FDF8C8C}"/>
              </a:ext>
            </a:extLst>
          </p:cNvPr>
          <p:cNvGrpSpPr/>
          <p:nvPr/>
        </p:nvGrpSpPr>
        <p:grpSpPr>
          <a:xfrm flipH="1">
            <a:off x="9735871" y="1895558"/>
            <a:ext cx="1276356" cy="702469"/>
            <a:chOff x="10108405" y="559592"/>
            <a:chExt cx="500064" cy="785813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3753869-47D9-E50C-ACFC-BAF61F4E97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8405" y="976313"/>
              <a:ext cx="1" cy="3690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B36E1BF-E469-0872-8986-B20046B2BBED}"/>
                </a:ext>
              </a:extLst>
            </p:cNvPr>
            <p:cNvCxnSpPr>
              <a:cxnSpLocks/>
            </p:cNvCxnSpPr>
            <p:nvPr/>
          </p:nvCxnSpPr>
          <p:spPr>
            <a:xfrm>
              <a:off x="10108406" y="976313"/>
              <a:ext cx="500062" cy="11906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9A91A08-4316-8E9A-C7A6-CA901E5F0F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08468" y="559592"/>
              <a:ext cx="1" cy="4167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B043B4-5CED-1F35-4AFA-ACA5F605A765}"/>
              </a:ext>
            </a:extLst>
          </p:cNvPr>
          <p:cNvSpPr txBox="1"/>
          <p:nvPr/>
        </p:nvSpPr>
        <p:spPr>
          <a:xfrm>
            <a:off x="9817578" y="1926515"/>
            <a:ext cx="13882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TCP (IPC/RPC)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7895C22-B503-600E-F28D-8CE3209A245B}"/>
              </a:ext>
            </a:extLst>
          </p:cNvPr>
          <p:cNvGrpSpPr/>
          <p:nvPr/>
        </p:nvGrpSpPr>
        <p:grpSpPr>
          <a:xfrm>
            <a:off x="5993193" y="2601060"/>
            <a:ext cx="1921392" cy="3020937"/>
            <a:chOff x="4107243" y="2277210"/>
            <a:chExt cx="2605287" cy="306094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244B5D3-39DD-393E-9478-A3939E9747CC}"/>
                </a:ext>
              </a:extLst>
            </p:cNvPr>
            <p:cNvSpPr/>
            <p:nvPr/>
          </p:nvSpPr>
          <p:spPr>
            <a:xfrm>
              <a:off x="4107243" y="2277210"/>
              <a:ext cx="2605287" cy="306094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6E29F9-EFCB-72C6-9230-23E653D58E43}"/>
                </a:ext>
              </a:extLst>
            </p:cNvPr>
            <p:cNvSpPr txBox="1"/>
            <p:nvPr/>
          </p:nvSpPr>
          <p:spPr>
            <a:xfrm>
              <a:off x="4324957" y="2400393"/>
              <a:ext cx="2183640" cy="584775"/>
            </a:xfrm>
            <a:prstGeom prst="rect">
              <a:avLst/>
            </a:prstGeom>
            <a:solidFill>
              <a:schemeClr val="accent4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Soft IOC Server</a:t>
              </a:r>
            </a:p>
            <a:p>
              <a:pPr algn="ctr"/>
              <a:r>
                <a:rPr lang="en-US" sz="1600" dirty="0"/>
                <a:t>Host-1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16B0338-C027-78BD-C8AF-EC4C2D61D5AF}"/>
                </a:ext>
              </a:extLst>
            </p:cNvPr>
            <p:cNvSpPr/>
            <p:nvPr/>
          </p:nvSpPr>
          <p:spPr>
            <a:xfrm>
              <a:off x="4344749" y="4224068"/>
              <a:ext cx="2136383" cy="3330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procServ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1C49B19-EC2D-559F-7A64-3179E16C4918}"/>
                </a:ext>
              </a:extLst>
            </p:cNvPr>
            <p:cNvSpPr/>
            <p:nvPr/>
          </p:nvSpPr>
          <p:spPr>
            <a:xfrm>
              <a:off x="4344749" y="2996193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/>
                <a:t>iocm-server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39007CF-33C4-83F7-B55E-8B0FF3AD7401}"/>
                </a:ext>
              </a:extLst>
            </p:cNvPr>
            <p:cNvSpPr/>
            <p:nvPr/>
          </p:nvSpPr>
          <p:spPr>
            <a:xfrm>
              <a:off x="4344748" y="4847077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IOCs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BAA9106-4EF5-4D07-EA11-70B85328B8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A53EDDB-8E56-37E8-93FD-CCF1229EC068}"/>
                </a:ext>
              </a:extLst>
            </p:cNvPr>
            <p:cNvSpPr/>
            <p:nvPr/>
          </p:nvSpPr>
          <p:spPr>
            <a:xfrm>
              <a:off x="4341666" y="3582321"/>
              <a:ext cx="1697263" cy="3523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systemd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714AC04-F86A-07D7-8D88-083786FA6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9854" y="3934623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80A3513-C2D1-94E8-5ADC-50EB8570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40973C4-E72D-664A-2306-0CB2A9E511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98AFA7C-84A7-F662-E48E-22E09B1BB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1B43F9-C3F3-010F-DF69-3DA09A0CF121}"/>
              </a:ext>
            </a:extLst>
          </p:cNvPr>
          <p:cNvGrpSpPr/>
          <p:nvPr/>
        </p:nvGrpSpPr>
        <p:grpSpPr>
          <a:xfrm>
            <a:off x="8040469" y="2601060"/>
            <a:ext cx="1920250" cy="3015985"/>
            <a:chOff x="4107243" y="2277210"/>
            <a:chExt cx="2605287" cy="3060942"/>
          </a:xfrm>
        </p:grpSpPr>
        <p:sp>
          <p:nvSpPr>
            <p:cNvPr id="76" name="Rectangle: Rounded Corners 10">
              <a:extLst>
                <a:ext uri="{FF2B5EF4-FFF2-40B4-BE49-F238E27FC236}">
                  <a16:creationId xmlns:a16="http://schemas.microsoft.com/office/drawing/2014/main" id="{C6ECDC81-2147-BF44-704F-6C68383514DA}"/>
                </a:ext>
              </a:extLst>
            </p:cNvPr>
            <p:cNvSpPr/>
            <p:nvPr/>
          </p:nvSpPr>
          <p:spPr>
            <a:xfrm>
              <a:off x="4107243" y="2277210"/>
              <a:ext cx="2605287" cy="306094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A0FAB0C-B079-C602-7170-DAE211F175C5}"/>
                </a:ext>
              </a:extLst>
            </p:cNvPr>
            <p:cNvSpPr txBox="1"/>
            <p:nvPr/>
          </p:nvSpPr>
          <p:spPr>
            <a:xfrm>
              <a:off x="4324957" y="2400393"/>
              <a:ext cx="2183640" cy="584775"/>
            </a:xfrm>
            <a:prstGeom prst="rect">
              <a:avLst/>
            </a:prstGeom>
            <a:solidFill>
              <a:schemeClr val="accent4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Soft IOC Server</a:t>
              </a:r>
            </a:p>
            <a:p>
              <a:pPr algn="ctr"/>
              <a:r>
                <a:rPr lang="en-US" sz="1600"/>
                <a:t>Host-2</a:t>
              </a:r>
            </a:p>
          </p:txBody>
        </p:sp>
        <p:sp>
          <p:nvSpPr>
            <p:cNvPr id="78" name="Rectangle: Rounded Corners 17">
              <a:extLst>
                <a:ext uri="{FF2B5EF4-FFF2-40B4-BE49-F238E27FC236}">
                  <a16:creationId xmlns:a16="http://schemas.microsoft.com/office/drawing/2014/main" id="{C5CCC29B-554A-B890-E797-670284D40F0A}"/>
                </a:ext>
              </a:extLst>
            </p:cNvPr>
            <p:cNvSpPr/>
            <p:nvPr/>
          </p:nvSpPr>
          <p:spPr>
            <a:xfrm>
              <a:off x="4344749" y="4224068"/>
              <a:ext cx="2136383" cy="3330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procServ</a:t>
              </a:r>
            </a:p>
          </p:txBody>
        </p:sp>
        <p:sp>
          <p:nvSpPr>
            <p:cNvPr id="79" name="Rectangle: Rounded Corners 5">
              <a:extLst>
                <a:ext uri="{FF2B5EF4-FFF2-40B4-BE49-F238E27FC236}">
                  <a16:creationId xmlns:a16="http://schemas.microsoft.com/office/drawing/2014/main" id="{F3793525-0102-C190-C378-33F95FB46777}"/>
                </a:ext>
              </a:extLst>
            </p:cNvPr>
            <p:cNvSpPr/>
            <p:nvPr/>
          </p:nvSpPr>
          <p:spPr>
            <a:xfrm>
              <a:off x="4344749" y="2996193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/>
                <a:t>iocm-server</a:t>
              </a:r>
            </a:p>
          </p:txBody>
        </p:sp>
        <p:sp>
          <p:nvSpPr>
            <p:cNvPr id="80" name="Rectangle: Rounded Corners 63">
              <a:extLst>
                <a:ext uri="{FF2B5EF4-FFF2-40B4-BE49-F238E27FC236}">
                  <a16:creationId xmlns:a16="http://schemas.microsoft.com/office/drawing/2014/main" id="{F23B328F-4C4F-3739-CC2C-2D7F2523909A}"/>
                </a:ext>
              </a:extLst>
            </p:cNvPr>
            <p:cNvSpPr/>
            <p:nvPr/>
          </p:nvSpPr>
          <p:spPr>
            <a:xfrm>
              <a:off x="4344748" y="4847077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IOCs</a:t>
              </a:r>
            </a:p>
          </p:txBody>
        </p:sp>
        <p:sp>
          <p:nvSpPr>
            <p:cNvPr id="81" name="Rectangle: Rounded Corners 47">
              <a:extLst>
                <a:ext uri="{FF2B5EF4-FFF2-40B4-BE49-F238E27FC236}">
                  <a16:creationId xmlns:a16="http://schemas.microsoft.com/office/drawing/2014/main" id="{08803659-2749-9156-BF41-78190AE89259}"/>
                </a:ext>
              </a:extLst>
            </p:cNvPr>
            <p:cNvSpPr/>
            <p:nvPr/>
          </p:nvSpPr>
          <p:spPr>
            <a:xfrm>
              <a:off x="4341665" y="3601623"/>
              <a:ext cx="1705278" cy="3566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systemd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C68737F-40C0-E5E7-20C1-742BBDB98C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ABE0511-E3D0-13D7-8F04-06E92DEDA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9854" y="3934623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CE40E04-AAE2-4199-F89D-728E2B9418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193E4D0-5E69-7409-C92C-4B28263F9D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0266D0C-3BA6-FCE8-7D2A-525D7FDCC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82EA35E-2CE2-BD53-E619-632C99428652}"/>
              </a:ext>
            </a:extLst>
          </p:cNvPr>
          <p:cNvGrpSpPr/>
          <p:nvPr/>
        </p:nvGrpSpPr>
        <p:grpSpPr>
          <a:xfrm>
            <a:off x="10078516" y="2601060"/>
            <a:ext cx="1921396" cy="3017128"/>
            <a:chOff x="4107243" y="2277210"/>
            <a:chExt cx="2605287" cy="3060942"/>
          </a:xfrm>
        </p:grpSpPr>
        <p:sp>
          <p:nvSpPr>
            <p:cNvPr id="88" name="Rectangle: Rounded Corners 10">
              <a:extLst>
                <a:ext uri="{FF2B5EF4-FFF2-40B4-BE49-F238E27FC236}">
                  <a16:creationId xmlns:a16="http://schemas.microsoft.com/office/drawing/2014/main" id="{2488A0A4-28E7-80C0-BB8C-2E061FD99593}"/>
                </a:ext>
              </a:extLst>
            </p:cNvPr>
            <p:cNvSpPr/>
            <p:nvPr/>
          </p:nvSpPr>
          <p:spPr>
            <a:xfrm>
              <a:off x="4107243" y="2277210"/>
              <a:ext cx="2605287" cy="306094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09B2FD4-3685-53C5-7EBA-C8CCB74DF853}"/>
                </a:ext>
              </a:extLst>
            </p:cNvPr>
            <p:cNvSpPr txBox="1"/>
            <p:nvPr/>
          </p:nvSpPr>
          <p:spPr>
            <a:xfrm>
              <a:off x="4324957" y="2400393"/>
              <a:ext cx="2183640" cy="584775"/>
            </a:xfrm>
            <a:prstGeom prst="rect">
              <a:avLst/>
            </a:prstGeom>
            <a:solidFill>
              <a:schemeClr val="accent4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Soft IOC Server</a:t>
              </a:r>
            </a:p>
            <a:p>
              <a:pPr algn="ctr"/>
              <a:r>
                <a:rPr lang="en-US" sz="1600"/>
                <a:t>Host-n</a:t>
              </a:r>
            </a:p>
          </p:txBody>
        </p:sp>
        <p:sp>
          <p:nvSpPr>
            <p:cNvPr id="90" name="Rectangle: Rounded Corners 17">
              <a:extLst>
                <a:ext uri="{FF2B5EF4-FFF2-40B4-BE49-F238E27FC236}">
                  <a16:creationId xmlns:a16="http://schemas.microsoft.com/office/drawing/2014/main" id="{7A3C062C-F363-F4DC-9162-2D2997FBA0C4}"/>
                </a:ext>
              </a:extLst>
            </p:cNvPr>
            <p:cNvSpPr/>
            <p:nvPr/>
          </p:nvSpPr>
          <p:spPr>
            <a:xfrm>
              <a:off x="4344749" y="4224068"/>
              <a:ext cx="2136383" cy="3330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procServ</a:t>
              </a:r>
            </a:p>
          </p:txBody>
        </p:sp>
        <p:sp>
          <p:nvSpPr>
            <p:cNvPr id="91" name="Rectangle: Rounded Corners 5">
              <a:extLst>
                <a:ext uri="{FF2B5EF4-FFF2-40B4-BE49-F238E27FC236}">
                  <a16:creationId xmlns:a16="http://schemas.microsoft.com/office/drawing/2014/main" id="{BE11D5EE-F48E-DEA6-7483-BC1242623B45}"/>
                </a:ext>
              </a:extLst>
            </p:cNvPr>
            <p:cNvSpPr/>
            <p:nvPr/>
          </p:nvSpPr>
          <p:spPr>
            <a:xfrm>
              <a:off x="4344749" y="2996193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/>
                <a:t>iocm-server</a:t>
              </a:r>
            </a:p>
          </p:txBody>
        </p:sp>
        <p:sp>
          <p:nvSpPr>
            <p:cNvPr id="92" name="Rectangle: Rounded Corners 63">
              <a:extLst>
                <a:ext uri="{FF2B5EF4-FFF2-40B4-BE49-F238E27FC236}">
                  <a16:creationId xmlns:a16="http://schemas.microsoft.com/office/drawing/2014/main" id="{D3F179F7-2ED2-7087-D710-B806C26A46B2}"/>
                </a:ext>
              </a:extLst>
            </p:cNvPr>
            <p:cNvSpPr/>
            <p:nvPr/>
          </p:nvSpPr>
          <p:spPr>
            <a:xfrm>
              <a:off x="4344748" y="4847077"/>
              <a:ext cx="2136383" cy="3348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IOCs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843F1A64-528E-5BB3-9B25-1292F1A7B4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Rectangle: Rounded Corners 47">
              <a:extLst>
                <a:ext uri="{FF2B5EF4-FFF2-40B4-BE49-F238E27FC236}">
                  <a16:creationId xmlns:a16="http://schemas.microsoft.com/office/drawing/2014/main" id="{599F7BE3-2CEB-2FFF-6CB3-CC228F64A9CC}"/>
                </a:ext>
              </a:extLst>
            </p:cNvPr>
            <p:cNvSpPr/>
            <p:nvPr/>
          </p:nvSpPr>
          <p:spPr>
            <a:xfrm>
              <a:off x="4341665" y="3601623"/>
              <a:ext cx="1703463" cy="3566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systemd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86323A9-84DD-5F6B-9A81-F1B9CE2725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9854" y="3934623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4540701-0409-35B0-8EF3-04DD48555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6DF7C68-BBB8-233F-F99D-69DF81D8EB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66" y="4561588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ECBA2AA-AE97-6B84-9AAA-9DE60D56DE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2367" y="3333381"/>
              <a:ext cx="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3658BD-5F0B-F280-64BF-DCCA127D3109}"/>
              </a:ext>
            </a:extLst>
          </p:cNvPr>
          <p:cNvCxnSpPr>
            <a:cxnSpLocks/>
          </p:cNvCxnSpPr>
          <p:nvPr/>
        </p:nvCxnSpPr>
        <p:spPr>
          <a:xfrm flipH="1" flipV="1">
            <a:off x="7550251" y="3651619"/>
            <a:ext cx="3" cy="874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CA0B1F2-F592-AB75-6A21-393C71DBDC16}"/>
              </a:ext>
            </a:extLst>
          </p:cNvPr>
          <p:cNvSpPr txBox="1"/>
          <p:nvPr/>
        </p:nvSpPr>
        <p:spPr>
          <a:xfrm>
            <a:off x="46772" y="808061"/>
            <a:ext cx="6002528" cy="791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Arial"/>
                <a:cs typeface="Arial"/>
              </a:rPr>
              <a:t>Python-based client/server architechture</a:t>
            </a:r>
            <a:endParaRPr lang="en-US">
              <a:latin typeface="Aptos Light"/>
            </a:endParaRP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Arial"/>
                <a:cs typeface="Arial"/>
              </a:rPr>
              <a:t>Single client manages multiple IOCs </a:t>
            </a: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Arial"/>
                <a:cs typeface="Arial"/>
              </a:rPr>
              <a:t>Distributed across multiple hosts</a:t>
            </a:r>
            <a:endParaRPr lang="en-US">
              <a:latin typeface="Aptos Light"/>
              <a:ea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11BA0-EDB6-39F5-422E-22C4E14408BD}"/>
              </a:ext>
            </a:extLst>
          </p:cNvPr>
          <p:cNvSpPr txBox="1"/>
          <p:nvPr/>
        </p:nvSpPr>
        <p:spPr>
          <a:xfrm>
            <a:off x="46772" y="1712935"/>
            <a:ext cx="6002528" cy="2176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</a:pPr>
            <a:r>
              <a:rPr lang="en-US" b="1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Communication Flow</a:t>
            </a:r>
            <a:r>
              <a:rPr lang="en-US" dirty="0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:</a:t>
            </a: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User runs a command via iocm-client</a:t>
            </a:r>
            <a:endParaRPr lang="en-US"/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Client resolves the appropriate hostname at runtime</a:t>
            </a: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Sends a request over TCP (RPC)</a:t>
            </a: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iocm-server on that host interacts with:</a:t>
            </a:r>
          </a:p>
          <a:p>
            <a:pPr marL="742950" lvl="1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systemd -&gt; to control services</a:t>
            </a:r>
          </a:p>
          <a:p>
            <a:pPr marL="742950" lvl="1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procServ -&gt; to manage IOC processes</a:t>
            </a:r>
          </a:p>
          <a:p>
            <a:pPr marL="285750" indent="-285750">
              <a:lnSpc>
                <a:spcPts val="1800"/>
              </a:lnSpc>
              <a:buFont typeface="Arial,Sans-Serif"/>
              <a:buChar char="•"/>
            </a:pPr>
            <a:r>
              <a:rPr lang="en-US">
                <a:solidFill>
                  <a:srgbClr val="373A36"/>
                </a:solidFill>
                <a:latin typeface="Aptos Light"/>
                <a:ea typeface="Segoe UI"/>
                <a:cs typeface="Arial"/>
              </a:rPr>
              <a:t>IOC state is updated and feedback is returned to the client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A5ED8E-3FAD-B88E-C07F-C13CA2083473}"/>
              </a:ext>
            </a:extLst>
          </p:cNvPr>
          <p:cNvCxnSpPr>
            <a:cxnSpLocks/>
          </p:cNvCxnSpPr>
          <p:nvPr/>
        </p:nvCxnSpPr>
        <p:spPr>
          <a:xfrm flipH="1" flipV="1">
            <a:off x="9607650" y="3651618"/>
            <a:ext cx="3" cy="874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8CC25F-B9D8-CB52-FF2E-7782BAB051DC}"/>
              </a:ext>
            </a:extLst>
          </p:cNvPr>
          <p:cNvCxnSpPr>
            <a:cxnSpLocks/>
          </p:cNvCxnSpPr>
          <p:nvPr/>
        </p:nvCxnSpPr>
        <p:spPr>
          <a:xfrm flipH="1" flipV="1">
            <a:off x="11655525" y="3651618"/>
            <a:ext cx="3" cy="874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16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0929-18D7-5A13-0551-93F7E5A5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5386C-591C-050A-7F10-7741F41AB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2191870"/>
            <a:ext cx="3650690" cy="182495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create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start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stop</a:t>
            </a:r>
          </a:p>
          <a:p>
            <a:pPr marL="285750" indent="-285750">
              <a:buChar char="•"/>
            </a:pPr>
            <a:r>
              <a:rPr lang="en-US">
                <a:latin typeface="Courier New"/>
                <a:cs typeface="Courier New"/>
              </a:rPr>
              <a:t>iocm restart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D97E13-42CC-79ED-92C7-C955DF96B8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28076" y="2191870"/>
            <a:ext cx="3646421" cy="1824950"/>
          </a:xfrm>
        </p:spPr>
        <p:txBody>
          <a:bodyPr vert="horz" lIns="182880" tIns="91440" rIns="91440" bIns="9144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status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console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find-ioc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D7DE18-5CDA-A8D4-4392-B8E5D2868F3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6060" y="2191870"/>
            <a:ext cx="3647391" cy="1824950"/>
          </a:xfrm>
        </p:spPr>
        <p:txBody>
          <a:bodyPr vert="horz" lIns="182880" tIns="91440" rIns="91440" bIns="9144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validate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iocm module-info</a:t>
            </a:r>
          </a:p>
          <a:p>
            <a:pPr marL="285750" indent="-285750">
              <a:buChar char="•"/>
            </a:pPr>
            <a:r>
              <a:rPr lang="en-US">
                <a:latin typeface="Courier New"/>
                <a:cs typeface="Courier New"/>
              </a:rPr>
              <a:t>Command help (-h)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FFFCA2-6D70-C257-FAD7-D856ADC8B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Lifecycle: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37B3A4-C329-70B3-B67A-33257BB821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Operations: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6B1D90-3432-25B6-D716-51858C708C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Quality &amp; Standards:</a:t>
            </a:r>
            <a:endParaRPr lang="en-US" b="0">
              <a:solidFill>
                <a:srgbClr val="000000"/>
              </a:solidFill>
              <a:latin typeface="Aptos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CF730-9402-6B3F-E0A1-E5FA320FB57D}"/>
              </a:ext>
            </a:extLst>
          </p:cNvPr>
          <p:cNvSpPr txBox="1"/>
          <p:nvPr/>
        </p:nvSpPr>
        <p:spPr>
          <a:xfrm>
            <a:off x="392457" y="4114318"/>
            <a:ext cx="11490590" cy="181588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+mn-lt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[ozzy@ics-opi-remote1 ~]$ iocm &lt;TAB&gt;&lt;TAB&gt;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console    create    find-ioc    module-info    restart    start    status    stop    validate</a:t>
            </a: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ea typeface="+mn-lt"/>
              <a:cs typeface="Courier New"/>
            </a:endParaRPr>
          </a:p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Courier New"/>
              </a:rPr>
              <a:t>[ozzy@ics-opi-remote1 ~]</a:t>
            </a:r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$ iocm console dtl-&lt;TAB&gt;&lt;TAB&gt;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dtl-llrf-ioc-mo  dtl-rccs-ioc1    dtl-rccs-ioc2    dtl-vac-ioc1     dtl-vac-ioc2     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93BB3-0497-4601-0691-2501A58CE4E1}"/>
              </a:ext>
            </a:extLst>
          </p:cNvPr>
          <p:cNvSpPr txBox="1"/>
          <p:nvPr/>
        </p:nvSpPr>
        <p:spPr>
          <a:xfrm>
            <a:off x="397100" y="3745606"/>
            <a:ext cx="23933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Tab completion:</a:t>
            </a:r>
          </a:p>
        </p:txBody>
      </p:sp>
    </p:spTree>
    <p:extLst>
      <p:ext uri="{BB962C8B-B14F-4D97-AF65-F5344CB8AC3E}">
        <p14:creationId xmlns:p14="http://schemas.microsoft.com/office/powerpoint/2010/main" val="51105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0166-1342-9581-D389-AAA9EA0F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IOC Status: One command, all hosts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5A13-2EA2-D183-8FD6-A5B0A8CC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3429236"/>
            <a:ext cx="11492432" cy="245821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endParaRPr lang="en-US" dirty="0">
              <a:latin typeface="Aptos Light"/>
              <a:cs typeface="Courier New"/>
            </a:endParaRPr>
          </a:p>
          <a:p>
            <a:pPr marL="285750" indent="-285750">
              <a:buChar char="•"/>
            </a:pPr>
            <a:r>
              <a:rPr lang="en-US" dirty="0">
                <a:latin typeface="Aptos Light"/>
                <a:cs typeface="Courier New"/>
              </a:rPr>
              <a:t>Lists</a:t>
            </a:r>
            <a:r>
              <a:rPr lang="en-US" dirty="0">
                <a:latin typeface="Aptos Light"/>
              </a:rPr>
              <a:t> all soft IOCs</a:t>
            </a:r>
            <a:endParaRPr lang="en-US"/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Grouped by host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Owner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Uptime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Offline detection</a:t>
            </a:r>
          </a:p>
          <a:p>
            <a:pPr marL="285750" indent="-285750">
              <a:buChar char="•"/>
            </a:pPr>
            <a:r>
              <a:rPr lang="en-US" dirty="0">
                <a:latin typeface="Aptos Light"/>
              </a:rPr>
              <a:t>Missing iocStats warning.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A1DC8-6F7E-C54B-B979-CDC1F8120D70}"/>
              </a:ext>
            </a:extLst>
          </p:cNvPr>
          <p:cNvSpPr txBox="1"/>
          <p:nvPr/>
        </p:nvSpPr>
        <p:spPr>
          <a:xfrm>
            <a:off x="531978" y="1248769"/>
            <a:ext cx="11050563" cy="160043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[ozzy@ics-opi-remote1 ~]$ iocm status </a:t>
            </a:r>
            <a:endParaRPr lang="en-US" sz="140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          IOC Name            |      Hostname      |     IOC Owner     |  IOC Uptime (days, HH:MM:SS)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cryo-ioc01                    | cryo-ics-softioc10 | Sharon Osbourne   | 4 days, 22:11:42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ring-llrf-ioc-wcm             | ics-srv-softioc1   | Ozzy Osbourne     | OFFLINE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mps-ipmi-ioc1                 | ics-srv-softioc6   | Jack Osbourne     | 42 days, 03:03:37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ics-rf-ioc-pwrmtr-test        | ics-srv-softioc8   | Zakk Wylde        | * Missing iocStats *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pps-ioc-farwest               | ics-srv-softioc8   | Randy Rhoads      | 03:06:08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84B88-B55C-09ED-39AC-20459EF9982A}"/>
              </a:ext>
            </a:extLst>
          </p:cNvPr>
          <p:cNvSpPr txBox="1"/>
          <p:nvPr/>
        </p:nvSpPr>
        <p:spPr>
          <a:xfrm>
            <a:off x="309966" y="3202984"/>
            <a:ext cx="2605652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$ iocm status</a:t>
            </a:r>
          </a:p>
        </p:txBody>
      </p:sp>
    </p:spTree>
    <p:extLst>
      <p:ext uri="{BB962C8B-B14F-4D97-AF65-F5344CB8AC3E}">
        <p14:creationId xmlns:p14="http://schemas.microsoft.com/office/powerpoint/2010/main" val="14787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2A9BC-5E0A-C0FF-7E45-57EF4555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A72A-5929-CBBC-75B3-EF8503DD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4996060" cy="886397"/>
          </a:xfrm>
        </p:spPr>
        <p:txBody>
          <a:bodyPr/>
          <a:lstStyle/>
          <a:p>
            <a:r>
              <a:rPr lang="en-US" dirty="0"/>
              <a:t>IOC Status: deep-dive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07A38-E37C-01D6-AB38-C4C40B34D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4998373" cy="4061829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endParaRPr lang="en-US" dirty="0">
              <a:latin typeface="Aptos SemiBold"/>
            </a:endParaRPr>
          </a:p>
          <a:p>
            <a:pPr marL="285750" indent="-285750">
              <a:buChar char="•"/>
            </a:pPr>
            <a:r>
              <a:rPr lang="en-US" dirty="0">
                <a:latin typeface="Aptos SemiBold"/>
              </a:rPr>
              <a:t>Reads live iocStats over the network</a:t>
            </a:r>
            <a:endParaRPr lang="en-US" dirty="0"/>
          </a:p>
          <a:p>
            <a:pPr marL="285750" indent="-285750">
              <a:buChar char="•"/>
            </a:pPr>
            <a:r>
              <a:rPr lang="en-US" dirty="0">
                <a:latin typeface="Aptos SemiBold"/>
              </a:rPr>
              <a:t>EPICS version</a:t>
            </a:r>
          </a:p>
          <a:p>
            <a:pPr marL="285750" indent="-285750">
              <a:buChar char="•"/>
            </a:pPr>
            <a:r>
              <a:rPr lang="en-US" dirty="0">
                <a:latin typeface="Aptos SemiBold"/>
              </a:rPr>
              <a:t>CPU &amp; memory</a:t>
            </a:r>
          </a:p>
          <a:p>
            <a:pPr marL="285750" indent="-285750">
              <a:buChar char="•"/>
            </a:pPr>
            <a:r>
              <a:rPr lang="en-US" dirty="0">
                <a:latin typeface="Aptos SemiBold"/>
              </a:rPr>
              <a:t>Connections &amp; heartbeat</a:t>
            </a:r>
          </a:p>
          <a:p>
            <a:pPr marL="285750" indent="-285750">
              <a:buChar char="•"/>
            </a:pPr>
            <a:r>
              <a:rPr lang="en-US" dirty="0">
                <a:latin typeface="Aptos SemiBold"/>
              </a:rPr>
              <a:t>Ownership and location</a:t>
            </a:r>
          </a:p>
          <a:p>
            <a:pPr marL="285750" indent="-285750">
              <a:buChar char="•"/>
            </a:pPr>
            <a:endParaRPr lang="en-US" dirty="0">
              <a:latin typeface="Aptos Semi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8E491-7226-DF86-9A35-7085EB343C8C}"/>
              </a:ext>
            </a:extLst>
          </p:cNvPr>
          <p:cNvSpPr txBox="1"/>
          <p:nvPr/>
        </p:nvSpPr>
        <p:spPr>
          <a:xfrm>
            <a:off x="5414749" y="184955"/>
            <a:ext cx="6506427" cy="63094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[ozzy@ics-opi-remote1 ~]$ iocm status mps-ipmi-ioc1</a:t>
            </a:r>
            <a:r>
              <a:rPr lang="en-US" sz="12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 </a:t>
            </a:r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 NAME         : mps-ipmi-ioc1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IOC-STATS PREFIX : MPS_IPMI:IOC1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STARTTOD         : 12/16/2025 09:39:50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TOD              : 01/27/2026 13:23:45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UPTIME           : 42 days, 03:44:12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HEARTBEAT        : 3642236.0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RECORD_CNT       : 3079.0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HOSTNAME         : ics-srv-softioc6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ENGINEER         : Jack Osbourne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LOCATION         : 8600 J-105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EPICS_VERS       : EPICS R7.0.8.1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KERNEL_VERS      : Linux 4.18.0-553.87.1.el8_10.x86_64 x86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APP_DIR1         : /ics/iocs/soft/mps-ipmi-ioc1/iocBoot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ST_SCRIPT1       : ./st.cmd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MEM_FREE         : 5557895168.0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MEM_USED         : 71688192.0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MEM_MAX          : 8338972672.0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FD_FREE          : 906.0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FD_MAX           : 1024.0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IOC_CPU_LOAD     : 0.22522077130101203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SYS_CPU_LOAD     : 8.483316034966624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CPU_CNT          : 4.0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CA_CLNT_CNT      : 10.0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CA_CONN_CNT      : 2709.0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SUSP_TASK_CNT    : 0.0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GTIM_TIME        : 1138386225.6193907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/>
                <a:ea typeface="+mn-lt"/>
                <a:cs typeface="+mn-lt"/>
              </a:rPr>
              <a:t>GTIM_ERR_CNT     : 0</a:t>
            </a: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endParaRPr lang="en-US" sz="1200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CF43D-8D2A-2960-5D6C-CE36AD0DB99E}"/>
              </a:ext>
            </a:extLst>
          </p:cNvPr>
          <p:cNvSpPr txBox="1"/>
          <p:nvPr/>
        </p:nvSpPr>
        <p:spPr>
          <a:xfrm>
            <a:off x="309966" y="1588577"/>
            <a:ext cx="4604797" cy="46166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$ iocm status &lt;ioc-name&gt;</a:t>
            </a:r>
            <a:endParaRPr lang="en-US" sz="24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8149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B9D80-8E8F-D7DD-9A7A-84439593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soft IOC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91804-F853-E91E-B904-6ADA22CC2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905" y="2151529"/>
            <a:ext cx="5954918" cy="380551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Generates complete IOC application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Enforces rules &amp; standardization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Captures metadata (engineer, location &amp; host)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Configuration consistency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Automatically integrates EPICS support modules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Optional Git integration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666524-C2FC-B81D-5520-1F4294C77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Interactive vs Non-interactive: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438C70-49A8-6603-2F21-FB91B1C9E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What IOCM Does Automatically: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2E58A-1741-576F-2225-FC4F8A864CCF}"/>
              </a:ext>
            </a:extLst>
          </p:cNvPr>
          <p:cNvSpPr txBox="1"/>
          <p:nvPr/>
        </p:nvSpPr>
        <p:spPr>
          <a:xfrm>
            <a:off x="318447" y="3639401"/>
            <a:ext cx="5636707" cy="231755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$ iocm create \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  --engineer "Ozzy Osbourne" \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  --location "Building-1, Rm-2" \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  --host "ics-srv-softioc2" \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  --modules "autosave=R5-11, epics-snmp=v1.1.0.4" \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  myIOC</a:t>
            </a:r>
          </a:p>
          <a:p>
            <a:pPr algn="l"/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BDB42-6E35-5DB2-F9D5-7ED205412212}"/>
              </a:ext>
            </a:extLst>
          </p:cNvPr>
          <p:cNvSpPr txBox="1"/>
          <p:nvPr/>
        </p:nvSpPr>
        <p:spPr>
          <a:xfrm>
            <a:off x="318447" y="2438089"/>
            <a:ext cx="5522976" cy="87511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4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400" dirty="0">
                <a:solidFill>
                  <a:schemeClr val="bg1"/>
                </a:solidFill>
                <a:latin typeface="Courier New"/>
                <a:cs typeface="Courier New"/>
              </a:rPr>
              <a:t>$ iocm create -i myIOC</a:t>
            </a:r>
            <a:endParaRPr lang="en-US" dirty="0">
              <a:solidFill>
                <a:schemeClr val="bg1"/>
              </a:solidFill>
              <a:latin typeface="Aptos"/>
              <a:cs typeface="Courier New"/>
            </a:endParaRPr>
          </a:p>
          <a:p>
            <a:pPr algn="l"/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51658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6A9E9-E04E-1068-4287-3104C782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and Stopping IOCs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46D6F3-5BA0-1B01-C357-605504D7E3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$ iocm start myIOC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$ iocm stop myIOC</a:t>
            </a:r>
          </a:p>
          <a:p>
            <a:pPr marL="285750" indent="-285750">
              <a:buChar char="•"/>
            </a:pPr>
            <a:r>
              <a:rPr lang="en-US" dirty="0">
                <a:latin typeface="Courier New"/>
                <a:cs typeface="Courier New"/>
              </a:rPr>
              <a:t>$ iocm start ioc1 ioc2 ioc3 iocn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>
                <a:latin typeface="Courier New"/>
                <a:cs typeface="Courier New"/>
              </a:rPr>
              <a:t>$ iocm stop ioc1 ioc2 ioc3 iocn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285750" indent="-285750">
              <a:buChar char="•"/>
            </a:pP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46EC0-E7A5-8EF9-72F2-80333FF4F1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Single console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Works across multiple hosts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start/stop multiple IOCs in a single command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Even if IOCs are on different hosts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Aptos Light"/>
              </a:rPr>
              <a:t>Uses procServ via systemd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Aptos Light"/>
              </a:rPr>
              <a:t>Auto-restart enabled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ptos Light"/>
              </a:rPr>
              <a:t>Transparent remote execution</a:t>
            </a:r>
            <a:endParaRPr lang="en-US" b="1" dirty="0">
              <a:latin typeface="Aptos Light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B556B-BDDF-C23E-C62F-1A72BB2E0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Examples: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A16BAE-5BDD-BE1C-96F0-94177CE87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182880" tIns="91440" rIns="91440" bIns="91440" rtlCol="0" anchor="t">
            <a:noAutofit/>
          </a:bodyPr>
          <a:lstStyle/>
          <a:p>
            <a:r>
              <a:rPr lang="en-US" dirty="0">
                <a:latin typeface="Aptos"/>
              </a:rPr>
              <a:t>Key Points: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70541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AC4E88D1-C1CE-704E-A31D-97915E492CF7}" vid="{C15C6F3D-E0FA-8A42-B05E-7978B20279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40</TotalTime>
  <Words>2480</Words>
  <Application>Microsoft Office PowerPoint</Application>
  <PresentationFormat>Widescreen</PresentationFormat>
  <Paragraphs>408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ORNL Presentation</vt:lpstr>
      <vt:lpstr>IOCM: Managing EPICS IOCs</vt:lpstr>
      <vt:lpstr>Why IOCM exists? - To ensure consistent standards applied across all IOCs.</vt:lpstr>
      <vt:lpstr>What IOCM Provides?</vt:lpstr>
      <vt:lpstr>Architecture Overview</vt:lpstr>
      <vt:lpstr>CLI Overview</vt:lpstr>
      <vt:lpstr>IOC Status: One command, all hosts</vt:lpstr>
      <vt:lpstr>IOC Status: deep-dive</vt:lpstr>
      <vt:lpstr>Creating a soft IOC</vt:lpstr>
      <vt:lpstr>Starting and Stopping IOCs</vt:lpstr>
      <vt:lpstr>IOC Console</vt:lpstr>
      <vt:lpstr>Console Logging</vt:lpstr>
      <vt:lpstr>Validations and Compliance</vt:lpstr>
      <vt:lpstr>Support-Module Management</vt:lpstr>
      <vt:lpstr>Support-Module Management</vt:lpstr>
      <vt:lpstr>Find IOC by PV</vt:lpstr>
      <vt:lpstr>Closing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Woody, Angela</dc:creator>
  <cp:keywords/>
  <dc:description/>
  <cp:lastModifiedBy>Webb, Brad</cp:lastModifiedBy>
  <cp:revision>3165</cp:revision>
  <dcterms:created xsi:type="dcterms:W3CDTF">2026-01-26T14:37:32Z</dcterms:created>
  <dcterms:modified xsi:type="dcterms:W3CDTF">2026-04-17T17:51:28Z</dcterms:modified>
  <cp:category/>
</cp:coreProperties>
</file>