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4"/>
  </p:sldMasterIdLst>
  <p:notesMasterIdLst>
    <p:notesMasterId r:id="rId16"/>
  </p:notesMasterIdLst>
  <p:handoutMasterIdLst>
    <p:handoutMasterId r:id="rId17"/>
  </p:handoutMasterIdLst>
  <p:sldIdLst>
    <p:sldId id="6516" r:id="rId5"/>
    <p:sldId id="6519" r:id="rId6"/>
    <p:sldId id="6549" r:id="rId7"/>
    <p:sldId id="6550" r:id="rId8"/>
    <p:sldId id="6553" r:id="rId9"/>
    <p:sldId id="6554" r:id="rId10"/>
    <p:sldId id="6548" r:id="rId11"/>
    <p:sldId id="6555" r:id="rId12"/>
    <p:sldId id="6556" r:id="rId13"/>
    <p:sldId id="6557" r:id="rId14"/>
    <p:sldId id="6536" r:id="rId15"/>
  </p:sldIdLst>
  <p:sldSz cx="12192000" cy="6858000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994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3988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0982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7976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497074" algn="l" defTabSz="13988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4196487" algn="l" defTabSz="13988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895902" algn="l" defTabSz="13988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5595317" algn="l" defTabSz="13988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yungsun Won" initials="KW" lastIdx="4" clrIdx="6">
    <p:extLst>
      <p:ext uri="{19B8F6BF-5375-455C-9EA6-DF929625EA0E}">
        <p15:presenceInfo xmlns:p15="http://schemas.microsoft.com/office/powerpoint/2012/main" userId="S::kyungsun.won@cosylab.com::9f721b1c-6019-45e8-bfd7-61983cb2d1df" providerId="AD"/>
      </p:ext>
    </p:extLst>
  </p:cmAuthor>
  <p:cmAuthor id="1" name="Uroš Mitrović" initials="UM" lastIdx="90" clrIdx="0">
    <p:extLst>
      <p:ext uri="{19B8F6BF-5375-455C-9EA6-DF929625EA0E}">
        <p15:presenceInfo xmlns:p15="http://schemas.microsoft.com/office/powerpoint/2012/main" userId="S-1-5-21-657170302-1258432296-86014489-1715" providerId="AD"/>
      </p:ext>
    </p:extLst>
  </p:cmAuthor>
  <p:cmAuthor id="8" name="Matej Logar" initials="ML" lastIdx="16" clrIdx="7">
    <p:extLst>
      <p:ext uri="{19B8F6BF-5375-455C-9EA6-DF929625EA0E}">
        <p15:presenceInfo xmlns:p15="http://schemas.microsoft.com/office/powerpoint/2012/main" userId="S::matej.logar@cosylab.com::03cfd086-bdd9-4357-a034-0bc31afa009a" providerId="AD"/>
      </p:ext>
    </p:extLst>
  </p:cmAuthor>
  <p:cmAuthor id="2" name="Vanja Anderle" initials="VA" lastIdx="60" clrIdx="1">
    <p:extLst>
      <p:ext uri="{19B8F6BF-5375-455C-9EA6-DF929625EA0E}">
        <p15:presenceInfo xmlns:p15="http://schemas.microsoft.com/office/powerpoint/2012/main" userId="S-1-5-21-657170302-1258432296-86014489-3247" providerId="AD"/>
      </p:ext>
    </p:extLst>
  </p:cmAuthor>
  <p:cmAuthor id="9" name="Matej Gašperin" initials="MG" lastIdx="4" clrIdx="8">
    <p:extLst>
      <p:ext uri="{19B8F6BF-5375-455C-9EA6-DF929625EA0E}">
        <p15:presenceInfo xmlns:p15="http://schemas.microsoft.com/office/powerpoint/2012/main" userId="S::matej.gasperin@cosylab.com::97018f15-25e6-4960-bec5-e55cdb193a2a" providerId="AD"/>
      </p:ext>
    </p:extLst>
  </p:cmAuthor>
  <p:cmAuthor id="3" name="Metka Šilar Šturm" initials="MŠŠ" lastIdx="41" clrIdx="2">
    <p:extLst>
      <p:ext uri="{19B8F6BF-5375-455C-9EA6-DF929625EA0E}">
        <p15:presenceInfo xmlns:p15="http://schemas.microsoft.com/office/powerpoint/2012/main" userId="S-1-5-21-657170302-1258432296-86014489-7164" providerId="AD"/>
      </p:ext>
    </p:extLst>
  </p:cmAuthor>
  <p:cmAuthor id="4" name="Vanja Anderle" initials="VA [2]" lastIdx="12" clrIdx="3">
    <p:extLst>
      <p:ext uri="{19B8F6BF-5375-455C-9EA6-DF929625EA0E}">
        <p15:presenceInfo xmlns:p15="http://schemas.microsoft.com/office/powerpoint/2012/main" userId="S::vanja.anderle@cosylab.com::192933c3-7da1-4135-9f81-191737cb339b" providerId="AD"/>
      </p:ext>
    </p:extLst>
  </p:cmAuthor>
  <p:cmAuthor id="5" name="Uroš Mitrović" initials="UM [2]" lastIdx="141" clrIdx="4">
    <p:extLst>
      <p:ext uri="{19B8F6BF-5375-455C-9EA6-DF929625EA0E}">
        <p15:presenceInfo xmlns:p15="http://schemas.microsoft.com/office/powerpoint/2012/main" userId="S::uros.mitrovic@cosylab.com::7f1c7dcd-8ae1-4c7c-ba69-053c901e571e" providerId="AD"/>
      </p:ext>
    </p:extLst>
  </p:cmAuthor>
  <p:cmAuthor id="6" name="Tanja  Gerkman" initials="TG" lastIdx="6" clrIdx="5">
    <p:extLst>
      <p:ext uri="{19B8F6BF-5375-455C-9EA6-DF929625EA0E}">
        <p15:presenceInfo xmlns:p15="http://schemas.microsoft.com/office/powerpoint/2012/main" userId="S::tanja.gerkman@cosylab.com::af2bbec3-6d12-43ea-b85c-e92a1beec7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D7F"/>
    <a:srgbClr val="27C4B1"/>
    <a:srgbClr val="1FA9A6"/>
    <a:srgbClr val="337985"/>
    <a:srgbClr val="32946F"/>
    <a:srgbClr val="349F80"/>
    <a:srgbClr val="9AEBA3"/>
    <a:srgbClr val="344D6A"/>
    <a:srgbClr val="2C8BAE"/>
    <a:srgbClr val="1E5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D2D42C-A554-311C-BC79-94F9F82B2824}" v="4" dt="2026-04-20T12:05:06.514"/>
    <p1510:client id="{C82A638D-74F1-BF48-5716-9E70198A54AB}" v="16" dt="2026-04-21T09:50:50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re Varlec" userId="S::jure.varlec@cosylab.com::bbad795a-384c-4847-8c8c-76c6998512e5" providerId="AD" clId="Web-{C82A638D-74F1-BF48-5716-9E70198A54AB}"/>
    <pc:docChg chg="modSld">
      <pc:chgData name="Jure Varlec" userId="S::jure.varlec@cosylab.com::bbad795a-384c-4847-8c8c-76c6998512e5" providerId="AD" clId="Web-{C82A638D-74F1-BF48-5716-9E70198A54AB}" dt="2026-04-21T09:50:50.326" v="16" actId="1076"/>
      <pc:docMkLst>
        <pc:docMk/>
      </pc:docMkLst>
      <pc:sldChg chg="addSp modSp">
        <pc:chgData name="Jure Varlec" userId="S::jure.varlec@cosylab.com::bbad795a-384c-4847-8c8c-76c6998512e5" providerId="AD" clId="Web-{C82A638D-74F1-BF48-5716-9E70198A54AB}" dt="2026-04-21T09:50:50.326" v="16" actId="1076"/>
        <pc:sldMkLst>
          <pc:docMk/>
          <pc:sldMk cId="1936913847" sldId="6516"/>
        </pc:sldMkLst>
        <pc:spChg chg="mod">
          <ac:chgData name="Jure Varlec" userId="S::jure.varlec@cosylab.com::bbad795a-384c-4847-8c8c-76c6998512e5" providerId="AD" clId="Web-{C82A638D-74F1-BF48-5716-9E70198A54AB}" dt="2026-04-21T09:50:19.651" v="1" actId="20577"/>
          <ac:spMkLst>
            <pc:docMk/>
            <pc:sldMk cId="1936913847" sldId="6516"/>
            <ac:spMk id="2" creationId="{E6ED7539-0D7B-EE70-F173-BD0056E8E9EA}"/>
          </ac:spMkLst>
        </pc:spChg>
        <pc:spChg chg="add mod">
          <ac:chgData name="Jure Varlec" userId="S::jure.varlec@cosylab.com::bbad795a-384c-4847-8c8c-76c6998512e5" providerId="AD" clId="Web-{C82A638D-74F1-BF48-5716-9E70198A54AB}" dt="2026-04-21T09:50:50.326" v="16" actId="1076"/>
          <ac:spMkLst>
            <pc:docMk/>
            <pc:sldMk cId="1936913847" sldId="6516"/>
            <ac:spMk id="8" creationId="{0C11D843-DDA6-F686-DDB9-C428E5C3275E}"/>
          </ac:spMkLst>
        </pc:spChg>
      </pc:sldChg>
    </pc:docChg>
  </pc:docChgLst>
  <pc:docChgLst>
    <pc:chgData name="Jure Varlec" userId="S::jure.varlec@cosylab.com::bbad795a-384c-4847-8c8c-76c6998512e5" providerId="AD" clId="Web-{62D2D42C-A554-311C-BC79-94F9F82B2824}"/>
    <pc:docChg chg="modSld">
      <pc:chgData name="Jure Varlec" userId="S::jure.varlec@cosylab.com::bbad795a-384c-4847-8c8c-76c6998512e5" providerId="AD" clId="Web-{62D2D42C-A554-311C-BC79-94F9F82B2824}" dt="2026-04-20T12:05:06.514" v="3" actId="20577"/>
      <pc:docMkLst>
        <pc:docMk/>
      </pc:docMkLst>
      <pc:sldChg chg="modSp">
        <pc:chgData name="Jure Varlec" userId="S::jure.varlec@cosylab.com::bbad795a-384c-4847-8c8c-76c6998512e5" providerId="AD" clId="Web-{62D2D42C-A554-311C-BC79-94F9F82B2824}" dt="2026-04-20T12:05:06.514" v="3" actId="20577"/>
        <pc:sldMkLst>
          <pc:docMk/>
          <pc:sldMk cId="2285740817" sldId="6557"/>
        </pc:sldMkLst>
        <pc:spChg chg="mod">
          <ac:chgData name="Jure Varlec" userId="S::jure.varlec@cosylab.com::bbad795a-384c-4847-8c8c-76c6998512e5" providerId="AD" clId="Web-{62D2D42C-A554-311C-BC79-94F9F82B2824}" dt="2026-04-20T12:05:06.514" v="3" actId="20577"/>
          <ac:spMkLst>
            <pc:docMk/>
            <pc:sldMk cId="2285740817" sldId="6557"/>
            <ac:spMk id="6" creationId="{18B41355-4B1A-261C-7215-B458B5A15B9F}"/>
          </ac:spMkLst>
        </pc:spChg>
      </pc:sldChg>
    </pc:docChg>
  </pc:docChgLst>
  <pc:docChgLst>
    <pc:chgData name="Jure Varlec" userId="S::jure.varlec@cosylab.com::bbad795a-384c-4847-8c8c-76c6998512e5" providerId="AD" clId="Web-{2B9DFBA7-4D92-6F9C-FF6D-F6C72C50ADE5}"/>
    <pc:docChg chg="modSld">
      <pc:chgData name="Jure Varlec" userId="S::jure.varlec@cosylab.com::bbad795a-384c-4847-8c8c-76c6998512e5" providerId="AD" clId="Web-{2B9DFBA7-4D92-6F9C-FF6D-F6C72C50ADE5}" dt="2026-04-17T07:39:43.811" v="95" actId="20577"/>
      <pc:docMkLst>
        <pc:docMk/>
      </pc:docMkLst>
      <pc:sldChg chg="modSp">
        <pc:chgData name="Jure Varlec" userId="S::jure.varlec@cosylab.com::bbad795a-384c-4847-8c8c-76c6998512e5" providerId="AD" clId="Web-{2B9DFBA7-4D92-6F9C-FF6D-F6C72C50ADE5}" dt="2026-04-17T07:39:43.811" v="95" actId="20577"/>
        <pc:sldMkLst>
          <pc:docMk/>
          <pc:sldMk cId="1298722447" sldId="6555"/>
        </pc:sldMkLst>
        <pc:spChg chg="mod">
          <ac:chgData name="Jure Varlec" userId="S::jure.varlec@cosylab.com::bbad795a-384c-4847-8c8c-76c6998512e5" providerId="AD" clId="Web-{2B9DFBA7-4D92-6F9C-FF6D-F6C72C50ADE5}" dt="2026-04-17T07:39:43.811" v="95" actId="20577"/>
          <ac:spMkLst>
            <pc:docMk/>
            <pc:sldMk cId="1298722447" sldId="6555"/>
            <ac:spMk id="4" creationId="{3118A5E6-260B-7E4B-1E98-97F80551D629}"/>
          </ac:spMkLst>
        </pc:spChg>
      </pc:sldChg>
    </pc:docChg>
  </pc:docChgLst>
  <pc:docChgLst>
    <pc:chgData name="Jure Varlec" userId="bbad795a-384c-4847-8c8c-76c6998512e5" providerId="ADAL" clId="{08BFDA45-2BE4-4213-A509-2DB2C47BE5B1}"/>
    <pc:docChg chg="undo custSel addSld delSld modSld sldOrd">
      <pc:chgData name="Jure Varlec" userId="bbad795a-384c-4847-8c8c-76c6998512e5" providerId="ADAL" clId="{08BFDA45-2BE4-4213-A509-2DB2C47BE5B1}" dt="2026-04-20T11:49:25.134" v="2604" actId="20577"/>
      <pc:docMkLst>
        <pc:docMk/>
      </pc:docMkLst>
      <pc:sldChg chg="addSp delSp modSp mod chgLayout">
        <pc:chgData name="Jure Varlec" userId="bbad795a-384c-4847-8c8c-76c6998512e5" providerId="ADAL" clId="{08BFDA45-2BE4-4213-A509-2DB2C47BE5B1}" dt="2026-04-20T11:49:25.134" v="2604" actId="20577"/>
        <pc:sldMkLst>
          <pc:docMk/>
          <pc:sldMk cId="1936913847" sldId="6516"/>
        </pc:sldMkLst>
        <pc:spChg chg="mod ord">
          <ac:chgData name="Jure Varlec" userId="bbad795a-384c-4847-8c8c-76c6998512e5" providerId="ADAL" clId="{08BFDA45-2BE4-4213-A509-2DB2C47BE5B1}" dt="2026-04-20T11:49:14.422" v="2557" actId="700"/>
          <ac:spMkLst>
            <pc:docMk/>
            <pc:sldMk cId="1936913847" sldId="6516"/>
            <ac:spMk id="2" creationId="{E6ED7539-0D7B-EE70-F173-BD0056E8E9EA}"/>
          </ac:spMkLst>
        </pc:spChg>
        <pc:spChg chg="add mod ord">
          <ac:chgData name="Jure Varlec" userId="bbad795a-384c-4847-8c8c-76c6998512e5" providerId="ADAL" clId="{08BFDA45-2BE4-4213-A509-2DB2C47BE5B1}" dt="2026-04-20T11:49:25.134" v="2604" actId="20577"/>
          <ac:spMkLst>
            <pc:docMk/>
            <pc:sldMk cId="1936913847" sldId="6516"/>
            <ac:spMk id="3" creationId="{79F9945B-C6F3-B0B2-8301-56DF7713BB48}"/>
          </ac:spMkLst>
        </pc:spChg>
        <pc:spChg chg="mod ord">
          <ac:chgData name="Jure Varlec" userId="bbad795a-384c-4847-8c8c-76c6998512e5" providerId="ADAL" clId="{08BFDA45-2BE4-4213-A509-2DB2C47BE5B1}" dt="2026-04-20T11:49:14.422" v="2557" actId="700"/>
          <ac:spMkLst>
            <pc:docMk/>
            <pc:sldMk cId="1936913847" sldId="6516"/>
            <ac:spMk id="4" creationId="{65E4A438-3A67-33E1-9223-0E78C3AD3613}"/>
          </ac:spMkLst>
        </pc:spChg>
        <pc:spChg chg="del">
          <ac:chgData name="Jure Varlec" userId="bbad795a-384c-4847-8c8c-76c6998512e5" providerId="ADAL" clId="{08BFDA45-2BE4-4213-A509-2DB2C47BE5B1}" dt="2026-04-20T11:49:14.422" v="2557" actId="700"/>
          <ac:spMkLst>
            <pc:docMk/>
            <pc:sldMk cId="1936913847" sldId="6516"/>
            <ac:spMk id="5" creationId="{096BE080-26CB-7D76-4B3C-E596CAD51889}"/>
          </ac:spMkLst>
        </pc:spChg>
        <pc:spChg chg="mod ord">
          <ac:chgData name="Jure Varlec" userId="bbad795a-384c-4847-8c8c-76c6998512e5" providerId="ADAL" clId="{08BFDA45-2BE4-4213-A509-2DB2C47BE5B1}" dt="2026-04-20T11:49:14.422" v="2557" actId="700"/>
          <ac:spMkLst>
            <pc:docMk/>
            <pc:sldMk cId="1936913847" sldId="6516"/>
            <ac:spMk id="6" creationId="{094AF750-3DD3-D6F9-5302-0C7FE6E8B7E2}"/>
          </ac:spMkLst>
        </pc:spChg>
        <pc:spChg chg="add mod ord">
          <ac:chgData name="Jure Varlec" userId="bbad795a-384c-4847-8c8c-76c6998512e5" providerId="ADAL" clId="{08BFDA45-2BE4-4213-A509-2DB2C47BE5B1}" dt="2026-04-20T11:49:14.460" v="2558" actId="27636"/>
          <ac:spMkLst>
            <pc:docMk/>
            <pc:sldMk cId="1936913847" sldId="6516"/>
            <ac:spMk id="7" creationId="{B6F25B88-457D-3470-9492-E0A02865574A}"/>
          </ac:spMkLst>
        </pc:spChg>
      </pc:sldChg>
      <pc:sldChg chg="modSp mod">
        <pc:chgData name="Jure Varlec" userId="bbad795a-384c-4847-8c8c-76c6998512e5" providerId="ADAL" clId="{08BFDA45-2BE4-4213-A509-2DB2C47BE5B1}" dt="2026-04-16T10:30:24.921" v="2550" actId="20577"/>
        <pc:sldMkLst>
          <pc:docMk/>
          <pc:sldMk cId="1538835914" sldId="6536"/>
        </pc:sldMkLst>
        <pc:spChg chg="mod">
          <ac:chgData name="Jure Varlec" userId="bbad795a-384c-4847-8c8c-76c6998512e5" providerId="ADAL" clId="{08BFDA45-2BE4-4213-A509-2DB2C47BE5B1}" dt="2026-04-16T10:30:17.717" v="2524" actId="20577"/>
          <ac:spMkLst>
            <pc:docMk/>
            <pc:sldMk cId="1538835914" sldId="6536"/>
            <ac:spMk id="2" creationId="{43889963-4417-4BA1-0318-D264E922ABE4}"/>
          </ac:spMkLst>
        </pc:spChg>
        <pc:spChg chg="mod">
          <ac:chgData name="Jure Varlec" userId="bbad795a-384c-4847-8c8c-76c6998512e5" providerId="ADAL" clId="{08BFDA45-2BE4-4213-A509-2DB2C47BE5B1}" dt="2026-04-16T10:30:24.921" v="2550" actId="20577"/>
          <ac:spMkLst>
            <pc:docMk/>
            <pc:sldMk cId="1538835914" sldId="6536"/>
            <ac:spMk id="4" creationId="{59E0C62F-5B98-6121-6562-5F15AEAAABF4}"/>
          </ac:spMkLst>
        </pc:spChg>
      </pc:sldChg>
      <pc:sldChg chg="addSp delSp modSp add mod ord">
        <pc:chgData name="Jure Varlec" userId="bbad795a-384c-4847-8c8c-76c6998512e5" providerId="ADAL" clId="{08BFDA45-2BE4-4213-A509-2DB2C47BE5B1}" dt="2026-04-17T09:02:10.903" v="2556" actId="108"/>
        <pc:sldMkLst>
          <pc:docMk/>
          <pc:sldMk cId="2747491817" sldId="6548"/>
        </pc:sldMkLst>
        <pc:spChg chg="mod">
          <ac:chgData name="Jure Varlec" userId="bbad795a-384c-4847-8c8c-76c6998512e5" providerId="ADAL" clId="{08BFDA45-2BE4-4213-A509-2DB2C47BE5B1}" dt="2026-04-16T06:41:30.363" v="1080" actId="20577"/>
          <ac:spMkLst>
            <pc:docMk/>
            <pc:sldMk cId="2747491817" sldId="6548"/>
            <ac:spMk id="2" creationId="{12DBECE5-F7DF-31F0-189F-1882087A2DD3}"/>
          </ac:spMkLst>
        </pc:spChg>
        <pc:spChg chg="add mod">
          <ac:chgData name="Jure Varlec" userId="bbad795a-384c-4847-8c8c-76c6998512e5" providerId="ADAL" clId="{08BFDA45-2BE4-4213-A509-2DB2C47BE5B1}" dt="2026-04-17T09:02:01.986" v="2555" actId="108"/>
          <ac:spMkLst>
            <pc:docMk/>
            <pc:sldMk cId="2747491817" sldId="6548"/>
            <ac:spMk id="3" creationId="{DEBE0DF3-E8B2-77C1-EFB7-B4C027BB4F4C}"/>
          </ac:spMkLst>
        </pc:spChg>
        <pc:spChg chg="mod">
          <ac:chgData name="Jure Varlec" userId="bbad795a-384c-4847-8c8c-76c6998512e5" providerId="ADAL" clId="{08BFDA45-2BE4-4213-A509-2DB2C47BE5B1}" dt="2026-04-16T06:42:45.069" v="1110" actId="20577"/>
          <ac:spMkLst>
            <pc:docMk/>
            <pc:sldMk cId="2747491817" sldId="6548"/>
            <ac:spMk id="402" creationId="{00000000-0000-0000-0000-000000000000}"/>
          </ac:spMkLst>
        </pc:spChg>
        <pc:spChg chg="mod">
          <ac:chgData name="Jure Varlec" userId="bbad795a-384c-4847-8c8c-76c6998512e5" providerId="ADAL" clId="{08BFDA45-2BE4-4213-A509-2DB2C47BE5B1}" dt="2026-04-16T06:37:51.593" v="1075" actId="6549"/>
          <ac:spMkLst>
            <pc:docMk/>
            <pc:sldMk cId="2747491817" sldId="6548"/>
            <ac:spMk id="403" creationId="{00000000-0000-0000-0000-000000000000}"/>
          </ac:spMkLst>
        </pc:spChg>
        <pc:spChg chg="mod">
          <ac:chgData name="Jure Varlec" userId="bbad795a-384c-4847-8c8c-76c6998512e5" providerId="ADAL" clId="{08BFDA45-2BE4-4213-A509-2DB2C47BE5B1}" dt="2026-04-16T06:38:15.146" v="1076" actId="108"/>
          <ac:spMkLst>
            <pc:docMk/>
            <pc:sldMk cId="2747491817" sldId="6548"/>
            <ac:spMk id="408" creationId="{00000000-0000-0000-0000-000000000000}"/>
          </ac:spMkLst>
        </pc:spChg>
        <pc:spChg chg="mod">
          <ac:chgData name="Jure Varlec" userId="bbad795a-384c-4847-8c8c-76c6998512e5" providerId="ADAL" clId="{08BFDA45-2BE4-4213-A509-2DB2C47BE5B1}" dt="2026-04-16T08:53:51.480" v="1444" actId="20577"/>
          <ac:spMkLst>
            <pc:docMk/>
            <pc:sldMk cId="2747491817" sldId="6548"/>
            <ac:spMk id="410" creationId="{00000000-0000-0000-0000-000000000000}"/>
          </ac:spMkLst>
        </pc:spChg>
        <pc:cxnChg chg="mod">
          <ac:chgData name="Jure Varlec" userId="bbad795a-384c-4847-8c8c-76c6998512e5" providerId="ADAL" clId="{08BFDA45-2BE4-4213-A509-2DB2C47BE5B1}" dt="2026-04-17T09:02:10.903" v="2556" actId="108"/>
          <ac:cxnSpMkLst>
            <pc:docMk/>
            <pc:sldMk cId="2747491817" sldId="6548"/>
            <ac:cxnSpMk id="415" creationId="{00000000-0000-0000-0000-000000000000}"/>
          </ac:cxnSpMkLst>
        </pc:cxnChg>
      </pc:sldChg>
      <pc:sldChg chg="modSp add mod">
        <pc:chgData name="Jure Varlec" userId="bbad795a-384c-4847-8c8c-76c6998512e5" providerId="ADAL" clId="{08BFDA45-2BE4-4213-A509-2DB2C47BE5B1}" dt="2026-04-16T08:39:55.152" v="1129" actId="1076"/>
        <pc:sldMkLst>
          <pc:docMk/>
          <pc:sldMk cId="3952003733" sldId="6549"/>
        </pc:sldMkLst>
        <pc:spChg chg="mod">
          <ac:chgData name="Jure Varlec" userId="bbad795a-384c-4847-8c8c-76c6998512e5" providerId="ADAL" clId="{08BFDA45-2BE4-4213-A509-2DB2C47BE5B1}" dt="2026-04-16T08:39:55.152" v="1129" actId="1076"/>
          <ac:spMkLst>
            <pc:docMk/>
            <pc:sldMk cId="3952003733" sldId="6549"/>
            <ac:spMk id="7" creationId="{B362D26C-1C00-1A15-1E2D-93AB17DCF072}"/>
          </ac:spMkLst>
        </pc:spChg>
      </pc:sldChg>
      <pc:sldChg chg="add">
        <pc:chgData name="Jure Varlec" userId="bbad795a-384c-4847-8c8c-76c6998512e5" providerId="ADAL" clId="{08BFDA45-2BE4-4213-A509-2DB2C47BE5B1}" dt="2026-04-16T08:39:05.030" v="1123"/>
        <pc:sldMkLst>
          <pc:docMk/>
          <pc:sldMk cId="4236420671" sldId="6550"/>
        </pc:sldMkLst>
      </pc:sldChg>
      <pc:sldChg chg="add">
        <pc:chgData name="Jure Varlec" userId="bbad795a-384c-4847-8c8c-76c6998512e5" providerId="ADAL" clId="{08BFDA45-2BE4-4213-A509-2DB2C47BE5B1}" dt="2026-04-16T08:40:59.756" v="1130"/>
        <pc:sldMkLst>
          <pc:docMk/>
          <pc:sldMk cId="3750098977" sldId="6553"/>
        </pc:sldMkLst>
      </pc:sldChg>
      <pc:sldChg chg="add">
        <pc:chgData name="Jure Varlec" userId="bbad795a-384c-4847-8c8c-76c6998512e5" providerId="ADAL" clId="{08BFDA45-2BE4-4213-A509-2DB2C47BE5B1}" dt="2026-04-16T08:41:00.808" v="1132"/>
        <pc:sldMkLst>
          <pc:docMk/>
          <pc:sldMk cId="3638550850" sldId="6554"/>
        </pc:sldMkLst>
      </pc:sldChg>
      <pc:sldChg chg="addSp delSp modSp new mod modClrScheme chgLayout">
        <pc:chgData name="Jure Varlec" userId="bbad795a-384c-4847-8c8c-76c6998512e5" providerId="ADAL" clId="{08BFDA45-2BE4-4213-A509-2DB2C47BE5B1}" dt="2026-04-16T08:55:37.001" v="1482" actId="20577"/>
        <pc:sldMkLst>
          <pc:docMk/>
          <pc:sldMk cId="1298722447" sldId="6555"/>
        </pc:sldMkLst>
        <pc:spChg chg="add mod ord">
          <ac:chgData name="Jure Varlec" userId="bbad795a-384c-4847-8c8c-76c6998512e5" providerId="ADAL" clId="{08BFDA45-2BE4-4213-A509-2DB2C47BE5B1}" dt="2026-04-16T08:49:30.380" v="1183" actId="20577"/>
          <ac:spMkLst>
            <pc:docMk/>
            <pc:sldMk cId="1298722447" sldId="6555"/>
            <ac:spMk id="3" creationId="{F7B44A8F-CDE8-C785-6817-AC84096F0391}"/>
          </ac:spMkLst>
        </pc:spChg>
        <pc:spChg chg="add mod ord">
          <ac:chgData name="Jure Varlec" userId="bbad795a-384c-4847-8c8c-76c6998512e5" providerId="ADAL" clId="{08BFDA45-2BE4-4213-A509-2DB2C47BE5B1}" dt="2026-04-16T08:55:37.001" v="1482" actId="20577"/>
          <ac:spMkLst>
            <pc:docMk/>
            <pc:sldMk cId="1298722447" sldId="6555"/>
            <ac:spMk id="4" creationId="{3118A5E6-260B-7E4B-1E98-97F80551D629}"/>
          </ac:spMkLst>
        </pc:spChg>
      </pc:sldChg>
      <pc:sldChg chg="addSp delSp modSp new mod modClrScheme chgLayout">
        <pc:chgData name="Jure Varlec" userId="bbad795a-384c-4847-8c8c-76c6998512e5" providerId="ADAL" clId="{08BFDA45-2BE4-4213-A509-2DB2C47BE5B1}" dt="2026-04-16T09:16:17.073" v="2036" actId="14100"/>
        <pc:sldMkLst>
          <pc:docMk/>
          <pc:sldMk cId="2428934117" sldId="6556"/>
        </pc:sldMkLst>
        <pc:spChg chg="mod ord">
          <ac:chgData name="Jure Varlec" userId="bbad795a-384c-4847-8c8c-76c6998512e5" providerId="ADAL" clId="{08BFDA45-2BE4-4213-A509-2DB2C47BE5B1}" dt="2026-04-16T08:56:58.278" v="1508" actId="700"/>
          <ac:spMkLst>
            <pc:docMk/>
            <pc:sldMk cId="2428934117" sldId="6556"/>
            <ac:spMk id="2" creationId="{80B0D1CD-ECA9-81E2-93BD-8147C0D48D93}"/>
          </ac:spMkLst>
        </pc:spChg>
        <pc:spChg chg="mod ord">
          <ac:chgData name="Jure Varlec" userId="bbad795a-384c-4847-8c8c-76c6998512e5" providerId="ADAL" clId="{08BFDA45-2BE4-4213-A509-2DB2C47BE5B1}" dt="2026-04-16T09:16:14.103" v="2035" actId="14100"/>
          <ac:spMkLst>
            <pc:docMk/>
            <pc:sldMk cId="2428934117" sldId="6556"/>
            <ac:spMk id="3" creationId="{2817F6B4-EA42-C0A1-A506-AA27C95BB9DD}"/>
          </ac:spMkLst>
        </pc:spChg>
        <pc:picChg chg="add mod ord">
          <ac:chgData name="Jure Varlec" userId="bbad795a-384c-4847-8c8c-76c6998512e5" providerId="ADAL" clId="{08BFDA45-2BE4-4213-A509-2DB2C47BE5B1}" dt="2026-04-16T09:16:17.073" v="2036" actId="14100"/>
          <ac:picMkLst>
            <pc:docMk/>
            <pc:sldMk cId="2428934117" sldId="6556"/>
            <ac:picMk id="6" creationId="{B7DE9606-CBCA-FB25-9F48-1A1D04557660}"/>
          </ac:picMkLst>
        </pc:picChg>
      </pc:sldChg>
      <pc:sldChg chg="addSp delSp modSp new mod modClrScheme modAnim chgLayout">
        <pc:chgData name="Jure Varlec" userId="bbad795a-384c-4847-8c8c-76c6998512e5" providerId="ADAL" clId="{08BFDA45-2BE4-4213-A509-2DB2C47BE5B1}" dt="2026-04-16T10:24:27.738" v="2513" actId="20577"/>
        <pc:sldMkLst>
          <pc:docMk/>
          <pc:sldMk cId="2285740817" sldId="6557"/>
        </pc:sldMkLst>
        <pc:spChg chg="add mod ord">
          <ac:chgData name="Jure Varlec" userId="bbad795a-384c-4847-8c8c-76c6998512e5" providerId="ADAL" clId="{08BFDA45-2BE4-4213-A509-2DB2C47BE5B1}" dt="2026-04-16T09:14:18.649" v="1877" actId="20577"/>
          <ac:spMkLst>
            <pc:docMk/>
            <pc:sldMk cId="2285740817" sldId="6557"/>
            <ac:spMk id="5" creationId="{8C7F4E46-9CBA-43BB-1912-76209CFB824D}"/>
          </ac:spMkLst>
        </pc:spChg>
        <pc:spChg chg="add mod ord">
          <ac:chgData name="Jure Varlec" userId="bbad795a-384c-4847-8c8c-76c6998512e5" providerId="ADAL" clId="{08BFDA45-2BE4-4213-A509-2DB2C47BE5B1}" dt="2026-04-16T10:24:27.738" v="2513" actId="20577"/>
          <ac:spMkLst>
            <pc:docMk/>
            <pc:sldMk cId="2285740817" sldId="6557"/>
            <ac:spMk id="6" creationId="{18B41355-4B1A-261C-7215-B458B5A15B9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03882-C255-0E4F-8870-721C5DD5558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1A7E8-385F-1549-87B1-2E2FD61C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44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ADC21-2FE8-7B42-9DEA-6D6E4680DC0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E5A3D-B73C-3A43-AC4A-78F3759E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5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ty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93EDCD-0C22-2DD3-AF44-E80B40C095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2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sz="12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181B005-02AD-B475-0201-E0E23E933404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3417" r="14377"/>
          <a:stretch/>
        </p:blipFill>
        <p:spPr>
          <a:xfrm>
            <a:off x="6693032" y="0"/>
            <a:ext cx="5498968" cy="6839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74510-A1C3-807F-B389-B5C24F691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166" y="2564780"/>
            <a:ext cx="2502495" cy="489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57F818-4A40-2AC4-1A99-42A95BF3AFF7}"/>
              </a:ext>
            </a:extLst>
          </p:cNvPr>
          <p:cNvSpPr txBox="1"/>
          <p:nvPr/>
        </p:nvSpPr>
        <p:spPr>
          <a:xfrm>
            <a:off x="8720166" y="3342604"/>
            <a:ext cx="339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2000" b="0" i="0">
                <a:solidFill>
                  <a:schemeClr val="accent4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Advancing humanity.</a:t>
            </a:r>
          </a:p>
          <a:p>
            <a:r>
              <a:rPr lang="en-SI" sz="2000" b="0" i="0">
                <a:solidFill>
                  <a:schemeClr val="accent4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Engineering remarkable.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CA9E5F8-C385-F59C-F8E6-AC128C24B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2014" y="1460144"/>
            <a:ext cx="4975705" cy="1769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4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/>
              <a:t>Title</a:t>
            </a:r>
            <a:endParaRPr lang="en-S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60FA882-D9D7-47A8-29C9-4189CF9BE7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2014" y="3342604"/>
            <a:ext cx="4975705" cy="62645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Subtitle</a:t>
            </a:r>
            <a:endParaRPr lang="en-SI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E10C5A7-10AB-3D90-37E7-8F4C20DF08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2014" y="4716837"/>
            <a:ext cx="4414838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SI"/>
              <a:t>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D82D874-3D50-7D02-096F-291DF3CB82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015" y="5195334"/>
            <a:ext cx="3203171" cy="2413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SI"/>
              <a:t>Job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837FB79-68FB-66D3-DA5F-CB55B95589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2015" y="5548328"/>
            <a:ext cx="3203171" cy="2413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SI"/>
              <a:t>email@cosylab.com</a:t>
            </a:r>
          </a:p>
        </p:txBody>
      </p:sp>
    </p:spTree>
    <p:extLst>
      <p:ext uri="{BB962C8B-B14F-4D97-AF65-F5344CB8AC3E}">
        <p14:creationId xmlns:p14="http://schemas.microsoft.com/office/powerpoint/2010/main" val="270158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ext and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7999"/>
            <a:ext cx="5562000" cy="48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 marL="1828891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933D0C-56A0-BF21-96B1-3C2B135F9D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35241" y="1646236"/>
            <a:ext cx="2775679" cy="18958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7830F7B-DA1C-C57A-9393-E699FCABF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85533" y="1646237"/>
            <a:ext cx="2775679" cy="18944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9B3F27C-1A48-BCB6-D627-088D32DE21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35241" y="4054964"/>
            <a:ext cx="2775679" cy="18958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12B6707-8894-73E7-E379-C841B753C1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85533" y="4054964"/>
            <a:ext cx="2775679" cy="18958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86C8F9-F09A-F9F2-7E13-7A9BF38AE3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4780" y="3540691"/>
            <a:ext cx="2776537" cy="283089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/>
              <a:t>Description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553A6D9-5FCA-E66F-0B4B-DB49BA008A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85533" y="3540691"/>
            <a:ext cx="2776537" cy="283089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/>
              <a:t>Description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176276F-A874-F879-BD0B-517BD823D4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4780" y="5973264"/>
            <a:ext cx="2776537" cy="283089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/>
              <a:t>Description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8A39E8A-09B4-1A2E-87EC-7851885D82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85533" y="5973264"/>
            <a:ext cx="2776537" cy="283089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05850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ext and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8000"/>
            <a:ext cx="6326661" cy="48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 marL="1828891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933D0C-56A0-BF21-96B1-3C2B135F9D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66276" y="1642368"/>
            <a:ext cx="2297726" cy="13159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7830F7B-DA1C-C57A-9393-E699FCABF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62668" y="1642368"/>
            <a:ext cx="2296800" cy="1317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9B3F27C-1A48-BCB6-D627-088D32DE21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64996" y="3285703"/>
            <a:ext cx="2296908" cy="131211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12B6707-8894-73E7-E379-C841B753C1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62668" y="3285703"/>
            <a:ext cx="2296908" cy="131211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86C8F9-F09A-F9F2-7E13-7A9BF38AE3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64996" y="2962570"/>
            <a:ext cx="2297726" cy="243276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/>
              <a:t>Description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553A6D9-5FCA-E66F-0B4B-DB49BA008A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62668" y="2962570"/>
            <a:ext cx="2297726" cy="243276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/>
              <a:t>Description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176276F-A874-F879-BD0B-517BD823D4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4996" y="4601067"/>
            <a:ext cx="2296908" cy="243276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/>
              <a:t>Description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8A39E8A-09B4-1A2E-87EC-7851885D82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62668" y="4601067"/>
            <a:ext cx="2296908" cy="243276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/>
              <a:t>Description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B42B5F0-6A3A-1B49-5AE2-55FFD527D8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64996" y="4932816"/>
            <a:ext cx="2297726" cy="1317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C176715-147B-94DF-F5E3-5D53E88A712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62668" y="4932816"/>
            <a:ext cx="2297726" cy="1317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2281328-FB4C-86CF-EAE4-8C2D6A09AB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4996" y="6254724"/>
            <a:ext cx="2297726" cy="243276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/>
              <a:t>Description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C928B65-5B8E-0977-01E4-F7E5D38B67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62668" y="6254724"/>
            <a:ext cx="2297726" cy="243276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78796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lor_Agenda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0FEBD4F-F53E-A7A6-5696-37F7BADA9D3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8821" b="13187"/>
          <a:stretch/>
        </p:blipFill>
        <p:spPr>
          <a:xfrm>
            <a:off x="6826815" y="574590"/>
            <a:ext cx="5365185" cy="62834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GB"/>
              <a:t>Agenda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00" y="1638000"/>
            <a:ext cx="11307600" cy="4860000"/>
          </a:xfrm>
          <a:prstGeom prst="rect">
            <a:avLst/>
          </a:prstGeom>
        </p:spPr>
        <p:txBody>
          <a:bodyPr>
            <a:normAutofit/>
          </a:bodyPr>
          <a:lstStyle>
            <a:lvl1pPr marL="228611" indent="-22861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tx1"/>
                </a:solidFill>
              </a:defRPr>
            </a:lvl1pPr>
            <a:lvl2pPr marL="457223" indent="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Tx/>
              <a:buNone/>
              <a:defRPr sz="1800">
                <a:solidFill>
                  <a:schemeClr val="tx1"/>
                </a:solidFill>
              </a:defRPr>
            </a:lvl2pPr>
            <a:lvl3pPr marL="1143057" indent="-22861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600">
                <a:solidFill>
                  <a:schemeClr val="tx1"/>
                </a:solidFill>
              </a:defRPr>
            </a:lvl3pPr>
            <a:lvl4pPr marL="1600280" indent="-22861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>
                <a:solidFill>
                  <a:schemeClr val="tx1"/>
                </a:solidFill>
              </a:defRPr>
            </a:lvl4pPr>
            <a:lvl5pPr marL="2057503" indent="-22861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Agenda 1</a:t>
            </a:r>
          </a:p>
          <a:p>
            <a:pPr lvl="0"/>
            <a:endParaRPr lang="en-GB"/>
          </a:p>
          <a:p>
            <a:pPr lvl="0"/>
            <a:r>
              <a:rPr lang="en-GB"/>
              <a:t>Agenda 2</a:t>
            </a:r>
          </a:p>
          <a:p>
            <a:pPr lvl="0"/>
            <a:endParaRPr lang="en-GB"/>
          </a:p>
          <a:p>
            <a:pPr lvl="0"/>
            <a:r>
              <a:rPr lang="en-GB"/>
              <a:t>Agenda 3</a:t>
            </a:r>
          </a:p>
          <a:p>
            <a:pPr lvl="0"/>
            <a:endParaRPr lang="en-GB"/>
          </a:p>
          <a:p>
            <a:pPr lvl="0"/>
            <a:r>
              <a:rPr lang="en-GB"/>
              <a:t>Agenda 4</a:t>
            </a:r>
          </a:p>
        </p:txBody>
      </p:sp>
    </p:spTree>
    <p:extLst>
      <p:ext uri="{BB962C8B-B14F-4D97-AF65-F5344CB8AC3E}">
        <p14:creationId xmlns:p14="http://schemas.microsoft.com/office/powerpoint/2010/main" val="150019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lor_Title and Conten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2DF6203-4D9A-A9FB-0DE6-2FF5BDEADEBE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8821" b="13187"/>
          <a:stretch/>
        </p:blipFill>
        <p:spPr>
          <a:xfrm>
            <a:off x="6826815" y="574590"/>
            <a:ext cx="5365185" cy="62834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8000"/>
            <a:ext cx="11307600" cy="48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80224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_Title only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832E987-92B6-380F-5F66-8EAB7358FB92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8821" b="13187"/>
          <a:stretch/>
        </p:blipFill>
        <p:spPr>
          <a:xfrm>
            <a:off x="6826815" y="574590"/>
            <a:ext cx="5365185" cy="62834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27094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_Split text boxes_style_1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DFFECB8-70A0-2084-943C-FA8C00699C11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8821" b="13187"/>
          <a:stretch/>
        </p:blipFill>
        <p:spPr>
          <a:xfrm>
            <a:off x="6826815" y="574590"/>
            <a:ext cx="5365185" cy="62834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7999"/>
            <a:ext cx="5560542" cy="48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 marL="1828891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A7D5E6-7F67-8929-FC26-249C1D89EE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0670" y="1637999"/>
            <a:ext cx="5560542" cy="48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68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_Split text boxes_style_2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E6464A4-5B7F-0E55-83BE-7FD689ECDDD4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8821" b="13187"/>
          <a:stretch/>
        </p:blipFill>
        <p:spPr>
          <a:xfrm>
            <a:off x="6826815" y="574590"/>
            <a:ext cx="5365185" cy="62834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F4A60D-5599-430F-38B6-723EA42D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" y="1638000"/>
            <a:ext cx="3672000" cy="48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 marL="1828891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3C3589-8199-D230-039B-53F00CEEF3E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184640" y="1638000"/>
            <a:ext cx="3672000" cy="48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14FC1D-ED6D-F23A-5366-0B5D9D98662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79340" y="1638000"/>
            <a:ext cx="3672000" cy="48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2722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Text and 4 images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9145B03-FF9C-DB63-5AF0-0EFC18EF2C9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8821" b="13187"/>
          <a:stretch/>
        </p:blipFill>
        <p:spPr>
          <a:xfrm>
            <a:off x="6826815" y="574590"/>
            <a:ext cx="5365185" cy="62834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7999"/>
            <a:ext cx="5560542" cy="48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 marL="1828891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8134725-BBE1-04B7-5C49-1A9D57753A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35241" y="1637999"/>
            <a:ext cx="2775679" cy="19026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0CEB7E-78D2-FE6B-3F3A-4E319A341D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85533" y="1637999"/>
            <a:ext cx="2775679" cy="19026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F674B50-5D14-B43B-5866-E146F876C2A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35241" y="4047567"/>
            <a:ext cx="2775679" cy="1903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8A4A6A1-F0B5-55A4-5AA6-7FE17DBDD1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85533" y="4047567"/>
            <a:ext cx="2775679" cy="1903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214D1B1-C7D1-8BE1-9B4A-DFF4C76789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4780" y="3540691"/>
            <a:ext cx="2776537" cy="28308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SI" sz="1200" dirty="0">
                <a:solidFill>
                  <a:schemeClr val="accent5"/>
                </a:solidFill>
              </a:defRPr>
            </a:lvl1pPr>
          </a:lstStyle>
          <a:p>
            <a:pPr marL="0" lvl="0" indent="0">
              <a:buNone/>
            </a:pPr>
            <a:r>
              <a:rPr lang="en-SI"/>
              <a:t>Description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0410504-0E10-5EAD-F575-226590E69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85533" y="3540691"/>
            <a:ext cx="2776537" cy="28308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SI" sz="1200" dirty="0">
                <a:solidFill>
                  <a:schemeClr val="accent5"/>
                </a:solidFill>
              </a:defRPr>
            </a:lvl1pPr>
          </a:lstStyle>
          <a:p>
            <a:pPr marL="0" lvl="0" indent="0">
              <a:buNone/>
            </a:pPr>
            <a:r>
              <a:rPr lang="en-SI"/>
              <a:t>Description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D57869-9274-053E-4366-B2747468A7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4780" y="5973264"/>
            <a:ext cx="2776537" cy="28308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SI" sz="1200" dirty="0">
                <a:solidFill>
                  <a:schemeClr val="accent5"/>
                </a:solidFill>
              </a:defRPr>
            </a:lvl1pPr>
          </a:lstStyle>
          <a:p>
            <a:pPr marL="0" lvl="0" indent="0">
              <a:buNone/>
            </a:pPr>
            <a:r>
              <a:rPr lang="en-SI"/>
              <a:t>Description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A0E9ACE-C4C6-4CE4-117C-78CDB7F1FE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85533" y="5973264"/>
            <a:ext cx="2776537" cy="28308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SI" sz="1200" dirty="0">
                <a:solidFill>
                  <a:schemeClr val="accent5"/>
                </a:solidFill>
              </a:defRPr>
            </a:lvl1pPr>
          </a:lstStyle>
          <a:p>
            <a:pPr marL="0" lvl="0" indent="0">
              <a:buNone/>
            </a:pPr>
            <a:r>
              <a:rPr lang="en-SI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140071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Text and 6 images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D97E943-878B-B16D-5547-5A53DAC6E2A1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8821" b="13187"/>
          <a:stretch/>
        </p:blipFill>
        <p:spPr>
          <a:xfrm>
            <a:off x="6826815" y="574590"/>
            <a:ext cx="5365185" cy="62834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8000"/>
            <a:ext cx="6326661" cy="48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 marL="1828891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933D0C-56A0-BF21-96B1-3C2B135F9D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66276" y="1642368"/>
            <a:ext cx="2297726" cy="13202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7830F7B-DA1C-C57A-9393-E699FCABF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63487" y="1642368"/>
            <a:ext cx="2297726" cy="13202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9B3F27C-1A48-BCB6-D627-088D32DE21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66276" y="3285703"/>
            <a:ext cx="2297726" cy="131211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12B6707-8894-73E7-E379-C841B753C1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63487" y="3285703"/>
            <a:ext cx="2297726" cy="131211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86C8F9-F09A-F9F2-7E13-7A9BF38AE3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67093" y="2962570"/>
            <a:ext cx="2297726" cy="24327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/>
              <a:t>Description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553A6D9-5FCA-E66F-0B4B-DB49BA008A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64765" y="2962570"/>
            <a:ext cx="2297726" cy="24327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/>
              <a:t>Description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176276F-A874-F879-BD0B-517BD823D4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7093" y="4601067"/>
            <a:ext cx="2297726" cy="24327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/>
              <a:t>Description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8A39E8A-09B4-1A2E-87EC-7851885D82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64765" y="4601067"/>
            <a:ext cx="2297726" cy="24327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/>
              <a:t>Description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B42B5F0-6A3A-1B49-5AE2-55FFD527D8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66276" y="4927438"/>
            <a:ext cx="2297726" cy="132297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C176715-147B-94DF-F5E3-5D53E88A712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63487" y="4927438"/>
            <a:ext cx="2297726" cy="132297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</a:t>
            </a:r>
            <a:r>
              <a:rPr lang="en-SI"/>
              <a:t>lick to insert image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2281328-FB4C-86CF-EAE4-8C2D6A09AB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7093" y="6254724"/>
            <a:ext cx="2297726" cy="24327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/>
              <a:t>Description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C928B65-5B8E-0977-01E4-F7E5D38B67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64765" y="6254724"/>
            <a:ext cx="2297726" cy="24327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350277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_sty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9CE5E67-20E0-9976-6C27-E70C40839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191678-FD03-BD48-4190-89AA845D4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32" y="5807329"/>
            <a:ext cx="2107530" cy="411927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4F531B8-6835-955C-EE42-2933181D31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5027" y="3325006"/>
            <a:ext cx="2712991" cy="31367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SI"/>
              <a:t>Name and surname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FBEB8A2-9BA4-A923-8B00-157A66C18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5026" y="3670262"/>
            <a:ext cx="4414838" cy="31367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SI"/>
              <a:t>Contact info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75AFC-8D3D-C32C-A503-14D0EBAB7150}"/>
              </a:ext>
            </a:extLst>
          </p:cNvPr>
          <p:cNvSpPr txBox="1"/>
          <p:nvPr/>
        </p:nvSpPr>
        <p:spPr>
          <a:xfrm>
            <a:off x="6855027" y="2247389"/>
            <a:ext cx="4668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40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Thank you.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2DBAE-E475-E944-7D6E-2EBA772C3C3E}"/>
              </a:ext>
            </a:extLst>
          </p:cNvPr>
          <p:cNvSpPr txBox="1"/>
          <p:nvPr/>
        </p:nvSpPr>
        <p:spPr>
          <a:xfrm>
            <a:off x="1071032" y="561187"/>
            <a:ext cx="585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I" sz="2000" b="0" i="0">
                <a:solidFill>
                  <a:schemeClr val="tx2">
                    <a:lumMod val="20000"/>
                    <a:lumOff val="8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Advancing humanity. Engineering remarkable.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1A935A-E596-28CC-8E00-6333092F29BE}"/>
              </a:ext>
            </a:extLst>
          </p:cNvPr>
          <p:cNvSpPr txBox="1"/>
          <p:nvPr/>
        </p:nvSpPr>
        <p:spPr>
          <a:xfrm>
            <a:off x="6855027" y="5898184"/>
            <a:ext cx="2094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I" sz="1400"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www.cosylab.com</a:t>
            </a:r>
          </a:p>
        </p:txBody>
      </p:sp>
    </p:spTree>
    <p:extLst>
      <p:ext uri="{BB962C8B-B14F-4D97-AF65-F5344CB8AC3E}">
        <p14:creationId xmlns:p14="http://schemas.microsoft.com/office/powerpoint/2010/main" val="311525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ty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B95A60-5E00-2BC4-BF1F-ECADCB05A0D3}"/>
              </a:ext>
            </a:extLst>
          </p:cNvPr>
          <p:cNvSpPr/>
          <p:nvPr/>
        </p:nvSpPr>
        <p:spPr>
          <a:xfrm>
            <a:off x="10320471" y="164637"/>
            <a:ext cx="163218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sz="1200"/>
          </a:p>
        </p:txBody>
      </p:sp>
      <p:pic>
        <p:nvPicPr>
          <p:cNvPr id="3" name="Picture 2" descr="A colorful swirly shapes on a black background&#10;&#10;Description automatically generated">
            <a:extLst>
              <a:ext uri="{FF2B5EF4-FFF2-40B4-BE49-F238E27FC236}">
                <a16:creationId xmlns:a16="http://schemas.microsoft.com/office/drawing/2014/main" id="{ED69313A-DA84-D195-9C02-CCDB27ACA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7762">
            <a:off x="7571225" y="-260730"/>
            <a:ext cx="5607111" cy="36342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C24E9B8-EFD0-6BD4-7B4E-83439F1243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2656" y="1434657"/>
            <a:ext cx="4975705" cy="1769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4600">
                <a:solidFill>
                  <a:srgbClr val="502D7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/>
              <a:t>Title</a:t>
            </a:r>
            <a:endParaRPr lang="en-SI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33E0390-FB62-E979-1027-1E0998123C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2656" y="3317119"/>
            <a:ext cx="4975705" cy="62645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0" i="0">
                <a:solidFill>
                  <a:srgbClr val="502D7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46" indent="0" algn="ctr">
              <a:buNone/>
              <a:defRPr sz="2000"/>
            </a:lvl2pPr>
            <a:lvl3pPr marL="914492" indent="0" algn="ctr">
              <a:buNone/>
              <a:defRPr sz="1800"/>
            </a:lvl3pPr>
            <a:lvl4pPr marL="1371738" indent="0" algn="ctr">
              <a:buNone/>
              <a:defRPr sz="1600"/>
            </a:lvl4pPr>
            <a:lvl5pPr marL="1828983" indent="0" algn="ctr">
              <a:buNone/>
              <a:defRPr sz="1600"/>
            </a:lvl5pPr>
            <a:lvl6pPr marL="2286228" indent="0" algn="ctr">
              <a:buNone/>
              <a:defRPr sz="1600"/>
            </a:lvl6pPr>
            <a:lvl7pPr marL="2743475" indent="0" algn="ctr">
              <a:buNone/>
              <a:defRPr sz="1600"/>
            </a:lvl7pPr>
            <a:lvl8pPr marL="3200720" indent="0" algn="ctr">
              <a:buNone/>
              <a:defRPr sz="1600"/>
            </a:lvl8pPr>
            <a:lvl9pPr marL="3657966" indent="0" algn="ctr">
              <a:buNone/>
              <a:defRPr sz="1600"/>
            </a:lvl9pPr>
          </a:lstStyle>
          <a:p>
            <a:r>
              <a:rPr lang="en-GB"/>
              <a:t>Subtitle</a:t>
            </a:r>
            <a:endParaRPr lang="en-SI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BF7A2FF-2967-9004-8D48-066E94302C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656" y="4691351"/>
            <a:ext cx="4414838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1" i="0">
                <a:solidFill>
                  <a:srgbClr val="502D7F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SI"/>
              <a:t>Name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68AE589-9364-6A8D-4F6E-E613D16109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2657" y="5169848"/>
            <a:ext cx="3203171" cy="2413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solidFill>
                  <a:srgbClr val="502D7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SI"/>
              <a:t>Job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855C485-8D4D-B45B-FB19-5A9F3DF451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657" y="5522842"/>
            <a:ext cx="3203171" cy="2413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b="0" i="0">
                <a:solidFill>
                  <a:srgbClr val="502D7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SI"/>
              <a:t>email@cosylab.com</a:t>
            </a:r>
          </a:p>
        </p:txBody>
      </p: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AC180E7F-C1D8-23FE-B6BC-AC4CA88F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99" y="5190294"/>
            <a:ext cx="2492139" cy="5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34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_style_2">
    <p:bg>
      <p:bgPr>
        <a:solidFill>
          <a:srgbClr val="502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387AD6-CA8C-9911-9154-B49AE5C259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2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sz="120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79778EF-11D3-F65B-74C7-C1E0E2A03A14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8" t="10589" r="6153" b="-1421"/>
          <a:stretch/>
        </p:blipFill>
        <p:spPr>
          <a:xfrm>
            <a:off x="6338996" y="0"/>
            <a:ext cx="5853006" cy="6971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C0924D-B9E8-CE63-9B4F-B7F4405EC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418" y="2771186"/>
            <a:ext cx="2617315" cy="511566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25EB1982-26C3-B8A9-EFCB-9448CFA24D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4006" y="5019786"/>
            <a:ext cx="4414838" cy="2662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SI"/>
              <a:t>Name and surname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9EDA283-AC0A-A58D-B512-66F9871182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4006" y="5369198"/>
            <a:ext cx="4414838" cy="212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SI"/>
              <a:t>Contact info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D92EF-392E-F261-0CD9-29FBDE5FC1F7}"/>
              </a:ext>
            </a:extLst>
          </p:cNvPr>
          <p:cNvSpPr txBox="1"/>
          <p:nvPr/>
        </p:nvSpPr>
        <p:spPr>
          <a:xfrm>
            <a:off x="1074006" y="1095462"/>
            <a:ext cx="4668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44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Thank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6C41B-4B09-E550-3020-69308DF60EC9}"/>
              </a:ext>
            </a:extLst>
          </p:cNvPr>
          <p:cNvSpPr txBox="1"/>
          <p:nvPr/>
        </p:nvSpPr>
        <p:spPr>
          <a:xfrm>
            <a:off x="1074006" y="2842302"/>
            <a:ext cx="585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800" b="0" i="0">
                <a:solidFill>
                  <a:schemeClr val="accent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Advancing humanity. Engineering remarkable.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8EAEF-9148-902D-6C92-47840A744887}"/>
              </a:ext>
            </a:extLst>
          </p:cNvPr>
          <p:cNvSpPr txBox="1"/>
          <p:nvPr/>
        </p:nvSpPr>
        <p:spPr>
          <a:xfrm>
            <a:off x="1074005" y="6211020"/>
            <a:ext cx="200562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SI" sz="1400" b="0" i="0">
                <a:solidFill>
                  <a:schemeClr val="accent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www.cosylab.com</a:t>
            </a:r>
          </a:p>
        </p:txBody>
      </p:sp>
    </p:spTree>
    <p:extLst>
      <p:ext uri="{BB962C8B-B14F-4D97-AF65-F5344CB8AC3E}">
        <p14:creationId xmlns:p14="http://schemas.microsoft.com/office/powerpoint/2010/main" val="241222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_sty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B95A60-5E00-2BC4-BF1F-ECADCB05A0D3}"/>
              </a:ext>
            </a:extLst>
          </p:cNvPr>
          <p:cNvSpPr/>
          <p:nvPr/>
        </p:nvSpPr>
        <p:spPr>
          <a:xfrm>
            <a:off x="10320470" y="164637"/>
            <a:ext cx="163218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sz="1200"/>
          </a:p>
        </p:txBody>
      </p:sp>
      <p:pic>
        <p:nvPicPr>
          <p:cNvPr id="3" name="Picture 2" descr="A colorful swirly shapes on a black background&#10;&#10;Description automatically generated">
            <a:extLst>
              <a:ext uri="{FF2B5EF4-FFF2-40B4-BE49-F238E27FC236}">
                <a16:creationId xmlns:a16="http://schemas.microsoft.com/office/drawing/2014/main" id="{ED69313A-DA84-D195-9C02-CCDB27ACA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8117">
            <a:off x="6776667" y="2161527"/>
            <a:ext cx="6658355" cy="431560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BF7A2FF-2967-9004-8D48-066E94302C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300" y="3246438"/>
            <a:ext cx="4414838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1" i="0">
                <a:solidFill>
                  <a:srgbClr val="502D7F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SI"/>
              <a:t>Name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68AE589-9364-6A8D-4F6E-E613D16109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3300" y="3724934"/>
            <a:ext cx="3203171" cy="2413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solidFill>
                  <a:srgbClr val="502D7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SI"/>
              <a:t>Contact info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855C485-8D4D-B45B-FB19-5A9F3DF451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3300" y="4077929"/>
            <a:ext cx="3203171" cy="2413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b="0" i="0">
                <a:solidFill>
                  <a:srgbClr val="502D7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SI"/>
              <a:t>email@cosylab.com</a:t>
            </a:r>
          </a:p>
        </p:txBody>
      </p: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AC180E7F-C1D8-23FE-B6BC-AC4CA88F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3" y="884718"/>
            <a:ext cx="2492139" cy="5739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3E5F4F-2FDF-792B-DA9F-DFBFD03F0139}"/>
              </a:ext>
            </a:extLst>
          </p:cNvPr>
          <p:cNvSpPr txBox="1"/>
          <p:nvPr/>
        </p:nvSpPr>
        <p:spPr>
          <a:xfrm>
            <a:off x="1073300" y="1777409"/>
            <a:ext cx="4668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4400" b="1" i="0">
                <a:solidFill>
                  <a:srgbClr val="502D7F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Thank you.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5A72CB-A9DC-52FD-E6E3-0EEE3C3F1858}"/>
              </a:ext>
            </a:extLst>
          </p:cNvPr>
          <p:cNvSpPr txBox="1"/>
          <p:nvPr/>
        </p:nvSpPr>
        <p:spPr>
          <a:xfrm>
            <a:off x="1073300" y="5882132"/>
            <a:ext cx="200562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SI" sz="1400" b="0" i="0">
                <a:solidFill>
                  <a:srgbClr val="502D7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www.cosylab.com</a:t>
            </a:r>
          </a:p>
        </p:txBody>
      </p:sp>
    </p:spTree>
    <p:extLst>
      <p:ext uri="{BB962C8B-B14F-4D97-AF65-F5344CB8AC3E}">
        <p14:creationId xmlns:p14="http://schemas.microsoft.com/office/powerpoint/2010/main" val="24683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GB"/>
              <a:t>Agenda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00" y="1636776"/>
            <a:ext cx="11309212" cy="4860000"/>
          </a:xfrm>
          <a:prstGeom prst="rect">
            <a:avLst/>
          </a:prstGeom>
        </p:spPr>
        <p:txBody>
          <a:bodyPr>
            <a:normAutofit/>
          </a:bodyPr>
          <a:lstStyle>
            <a:lvl1pPr marL="228611" indent="-228611">
              <a:lnSpc>
                <a:spcPct val="100000"/>
              </a:lnSpc>
              <a:spcAft>
                <a:spcPts val="600"/>
              </a:spcAft>
              <a:buClr>
                <a:srgbClr val="502D7F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34" indent="-228611">
              <a:lnSpc>
                <a:spcPct val="100000"/>
              </a:lnSpc>
              <a:spcAft>
                <a:spcPts val="600"/>
              </a:spcAft>
              <a:buClr>
                <a:srgbClr val="502D7F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4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4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GB"/>
              <a:t>Agenda 1</a:t>
            </a:r>
          </a:p>
          <a:p>
            <a:pPr lvl="1"/>
            <a:endParaRPr lang="en-GB"/>
          </a:p>
          <a:p>
            <a:pPr lvl="0"/>
            <a:r>
              <a:rPr lang="en-GB"/>
              <a:t>Agenda 2</a:t>
            </a:r>
          </a:p>
          <a:p>
            <a:pPr lvl="0"/>
            <a:endParaRPr lang="en-GB"/>
          </a:p>
          <a:p>
            <a:pPr lvl="0"/>
            <a:r>
              <a:rPr lang="en-GB"/>
              <a:t>Agenda 3</a:t>
            </a:r>
          </a:p>
          <a:p>
            <a:pPr lvl="0"/>
            <a:endParaRPr lang="en-GB"/>
          </a:p>
          <a:p>
            <a:pPr lvl="0"/>
            <a:r>
              <a:rPr lang="en-GB"/>
              <a:t>Agenda 4</a:t>
            </a:r>
          </a:p>
        </p:txBody>
      </p:sp>
    </p:spTree>
    <p:extLst>
      <p:ext uri="{BB962C8B-B14F-4D97-AF65-F5344CB8AC3E}">
        <p14:creationId xmlns:p14="http://schemas.microsoft.com/office/powerpoint/2010/main" val="28319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C6547622-D119-5B89-4456-71DC13986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0D9F19-8D35-08B7-7EC1-47E88788B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4968" y="234200"/>
            <a:ext cx="1339698" cy="261850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9E9ED113-2A01-B1F2-928F-81E4EF7927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6518"/>
            <a:ext cx="9144000" cy="14189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/>
              <a:t>Page breaker title</a:t>
            </a:r>
            <a:endParaRPr lang="en-SI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D5F3EA2-0A9B-FF6B-B74B-5CC4D7776B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68814"/>
            <a:ext cx="9144000" cy="63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Subtitle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9353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E9ED113-2A01-B1F2-928F-81E4EF7927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7461" y="2007665"/>
            <a:ext cx="9144000" cy="14189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4800">
                <a:solidFill>
                  <a:srgbClr val="502D7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/>
              <a:t>Page breaker title</a:t>
            </a:r>
            <a:endParaRPr lang="en-SI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D5F3EA2-0A9B-FF6B-B74B-5CC4D7776B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7461" y="3539961"/>
            <a:ext cx="9144000" cy="63220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502D7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Subtitle</a:t>
            </a:r>
            <a:endParaRPr lang="en-SI"/>
          </a:p>
        </p:txBody>
      </p:sp>
      <p:pic>
        <p:nvPicPr>
          <p:cNvPr id="5" name="Picture 4" descr="A colorful swirly shapes on a black background&#10;&#10;Description automatically generated">
            <a:extLst>
              <a:ext uri="{FF2B5EF4-FFF2-40B4-BE49-F238E27FC236}">
                <a16:creationId xmlns:a16="http://schemas.microsoft.com/office/drawing/2014/main" id="{3BCA259F-C4CB-4D38-214B-27D52DC7E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5" t="-5472" r="17322" b="2934"/>
          <a:stretch/>
        </p:blipFill>
        <p:spPr>
          <a:xfrm>
            <a:off x="7933631" y="3539961"/>
            <a:ext cx="4307052" cy="33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9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7600" cy="111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8000"/>
            <a:ext cx="11309212" cy="48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4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4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973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2281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Split text boxes_sty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7999"/>
            <a:ext cx="5562000" cy="48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 marL="1828891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A7D5E6-7F67-8929-FC26-249C1D89EE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4128" y="1637999"/>
            <a:ext cx="5562000" cy="48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288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Split text boxes_sty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44" y="1638000"/>
            <a:ext cx="3672000" cy="48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 marL="1828891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A7D5E6-7F67-8929-FC26-249C1D89EE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82344" y="1638000"/>
            <a:ext cx="3672000" cy="48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76EA27-A509-2AD8-A7C3-36EFD62FE63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77044" y="1638000"/>
            <a:ext cx="3672000" cy="48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81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8BAEA-A060-15A5-AA8B-2F60FA1DD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000" y="1800000"/>
            <a:ext cx="10908956" cy="4691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11" marR="0" lvl="0" indent="-228611" algn="l" defTabSz="91444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01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5E5E5E">
                    <a:lumMod val="65000"/>
                    <a:lumOff val="3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Click to edit Master text styles</a:t>
            </a:r>
          </a:p>
          <a:p>
            <a:pPr marL="685834" marR="0" lvl="1" indent="-228611" algn="l" defTabSz="91444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01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E5E5E">
                    <a:lumMod val="65000"/>
                    <a:lumOff val="3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Second level</a:t>
            </a:r>
          </a:p>
          <a:p>
            <a:pPr marL="1143057" marR="0" lvl="2" indent="-228611" algn="l" defTabSz="91444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01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E5E5E">
                    <a:lumMod val="65000"/>
                    <a:lumOff val="3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Third level</a:t>
            </a:r>
          </a:p>
          <a:p>
            <a:pPr lvl="2"/>
            <a:endParaRPr lang="en-GB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DDF23ADD-9A76-2F2A-AC1B-C9C18555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360000"/>
            <a:ext cx="109089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F47A95-4508-1BAE-5F5A-3A620E50564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504968" y="234200"/>
            <a:ext cx="1339703" cy="261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E3342B-AA59-6869-4C35-E2D5E252903C}"/>
              </a:ext>
            </a:extLst>
          </p:cNvPr>
          <p:cNvSpPr txBox="1"/>
          <p:nvPr/>
        </p:nvSpPr>
        <p:spPr>
          <a:xfrm>
            <a:off x="5815490" y="6536877"/>
            <a:ext cx="55896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C60C90-5EA9-2045-89F4-6482CFB45D0F}" type="slidenum">
              <a:rPr lang="en-SI" sz="933" smtClean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‹#›</a:t>
            </a:fld>
            <a:endParaRPr lang="en-SI" sz="800">
              <a:solidFill>
                <a:schemeClr val="accent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9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Clr>
          <a:srgbClr val="BA0135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Clr>
          <a:srgbClr val="BA013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Clr>
          <a:srgbClr val="BA013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Clr>
          <a:srgbClr val="BA0135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Clr>
          <a:srgbClr val="BA0135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4">
          <p15:clr>
            <a:srgbClr val="F26B43"/>
          </p15:clr>
        </p15:guide>
        <p15:guide id="3" pos="520">
          <p15:clr>
            <a:srgbClr val="F26B43"/>
          </p15:clr>
        </p15:guide>
        <p15:guide id="4" pos="7160">
          <p15:clr>
            <a:srgbClr val="F26B43"/>
          </p15:clr>
        </p15:guide>
        <p15:guide id="5" orient="horz" pos="3240">
          <p15:clr>
            <a:srgbClr val="F26B43"/>
          </p15:clr>
        </p15:guide>
        <p15:guide id="6" pos="81">
          <p15:clr>
            <a:srgbClr val="F26B43"/>
          </p15:clr>
        </p15:guide>
        <p15:guide id="7" pos="780">
          <p15:clr>
            <a:srgbClr val="F26B43"/>
          </p15:clr>
        </p15:guide>
        <p15:guide id="8" pos="107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D7539-0D7B-EE70-F173-BD0056E8E9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Lato"/>
                <a:ea typeface="Lato"/>
                <a:cs typeface="Lato"/>
              </a:rPr>
              <a:t>Generic Python Algorithm Plugin for Area Detector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9945B-C6F3-B0B2-8301-56DF7713B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EPICS Collaboration Meeting</a:t>
            </a:r>
          </a:p>
          <a:p>
            <a:r>
              <a:rPr lang="en-US" dirty="0"/>
              <a:t>Spring 2026</a:t>
            </a:r>
            <a:endParaRPr lang="en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4A438-3A67-33E1-9223-0E78C3AD3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Jure Varlec</a:t>
            </a:r>
            <a:endParaRPr lang="en-S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F25B88-457D-3470-9492-E0A0286557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S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4AF750-3DD3-D6F9-5302-0C7FE6E8B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jure.varlec@cosylab.com</a:t>
            </a:r>
            <a:endParaRPr lang="en-S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11D843-DDA6-F686-DDB9-C428E5C3275E}"/>
              </a:ext>
            </a:extLst>
          </p:cNvPr>
          <p:cNvSpPr txBox="1">
            <a:spLocks/>
          </p:cNvSpPr>
          <p:nvPr/>
        </p:nvSpPr>
        <p:spPr>
          <a:xfrm>
            <a:off x="931034" y="541332"/>
            <a:ext cx="4975705" cy="7233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 b="0" i="0" kern="1200">
                <a:solidFill>
                  <a:srgbClr val="502D7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b="1" dirty="0" err="1">
                <a:latin typeface="Lato"/>
                <a:ea typeface="Lato"/>
                <a:cs typeface="Lato"/>
              </a:rPr>
              <a:t>NDPluginPython</a:t>
            </a:r>
            <a:endParaRPr lang="en-US" b="1" dirty="0" err="1"/>
          </a:p>
        </p:txBody>
      </p:sp>
    </p:spTree>
    <p:extLst>
      <p:ext uri="{BB962C8B-B14F-4D97-AF65-F5344CB8AC3E}">
        <p14:creationId xmlns:p14="http://schemas.microsoft.com/office/powerpoint/2010/main" val="193691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7F4E46-9CBA-43BB-1912-76209CFB8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 estimation</a:t>
            </a:r>
            <a:endParaRPr lang="en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B41355-4B1A-261C-7215-B458B5A15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8600" indent="-228600"/>
            <a:r>
              <a:rPr lang="en-US"/>
              <a:t>Only re-focus when needed, estimate focus on the fly.</a:t>
            </a:r>
          </a:p>
          <a:p>
            <a:pPr marL="228600" indent="-228600"/>
            <a:r>
              <a:rPr lang="en-US" dirty="0">
                <a:latin typeface="Lato"/>
                <a:ea typeface="Lato"/>
                <a:cs typeface="Lato"/>
              </a:rPr>
              <a:t>NEOSTEL doesn't have this and needs to be upgraded.</a:t>
            </a:r>
          </a:p>
          <a:p>
            <a:pPr marL="228600" indent="-228600"/>
            <a:r>
              <a:rPr lang="en-US" dirty="0">
                <a:latin typeface="Lato"/>
                <a:ea typeface="Lato"/>
                <a:cs typeface="Lato"/>
              </a:rPr>
              <a:t>Autofocusing is already a separate Python service: let's use the same approach!</a:t>
            </a:r>
          </a:p>
          <a:p>
            <a:pPr marL="228600" indent="-228600"/>
            <a:r>
              <a:rPr lang="en-US" b="1"/>
              <a:t>But</a:t>
            </a:r>
            <a:r>
              <a:rPr lang="en-US"/>
              <a:t>: another telescope is planned, and it will use Area Detector.</a:t>
            </a:r>
          </a:p>
          <a:p>
            <a:pPr marL="228600" indent="-228600"/>
            <a:r>
              <a:rPr lang="en-US"/>
              <a:t>Do we want to integrate Python into AD?</a:t>
            </a:r>
          </a:p>
          <a:p>
            <a:pPr marL="228600" indent="-228600"/>
            <a:r>
              <a:rPr lang="en-US"/>
              <a:t>An AD plugin would be useful for others: </a:t>
            </a:r>
            <a:r>
              <a:rPr lang="en-US" b="1"/>
              <a:t>more valuable than a one-off solution</a:t>
            </a:r>
            <a:r>
              <a:rPr lang="en-US"/>
              <a:t>!</a:t>
            </a:r>
          </a:p>
          <a:p>
            <a:pPr marL="228600" indent="-228600"/>
            <a:r>
              <a:rPr lang="en-US"/>
              <a:t>For the existing telescope, create a plugin to read FITS images into AD.</a:t>
            </a:r>
          </a:p>
          <a:p>
            <a:endParaRPr lang="en-US"/>
          </a:p>
          <a:p>
            <a:pPr marL="228600" indent="-228600"/>
            <a:r>
              <a:rPr lang="en-US">
                <a:latin typeface="Lato"/>
                <a:ea typeface="Lato"/>
                <a:cs typeface="Lato"/>
              </a:rPr>
              <a:t>Additionally, the ESA grant aims to produce a reusable piece of software.</a:t>
            </a:r>
          </a:p>
        </p:txBody>
      </p:sp>
    </p:spTree>
    <p:extLst>
      <p:ext uri="{BB962C8B-B14F-4D97-AF65-F5344CB8AC3E}">
        <p14:creationId xmlns:p14="http://schemas.microsoft.com/office/powerpoint/2010/main" val="22857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889963-4417-4BA1-0318-D264E922AB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Jure Varlec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C8B4E-2792-04D5-0D5D-00A4F8DF7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0C62F-5B98-6121-6562-5F15AEAAAB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jure.varlec@cosylab.com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3883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8EDF-DF9D-CB05-F38F-2DB58865A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6918" y="720796"/>
            <a:ext cx="5658164" cy="2264537"/>
          </a:xfrm>
        </p:spPr>
        <p:txBody>
          <a:bodyPr>
            <a:noAutofit/>
          </a:bodyPr>
          <a:lstStyle/>
          <a:p>
            <a:r>
              <a:rPr lang="en-US" sz="8000"/>
              <a:t>Live demo</a:t>
            </a:r>
            <a:endParaRPr lang="en-SI" sz="8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DD0970-3071-5C31-EAA7-ED843B96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2858989"/>
            <a:ext cx="5729287" cy="32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0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48165-2C06-8563-BDA3-615BF428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Python algorithm base class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C854B-88DE-337C-1936-2A2B5D042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8000"/>
            <a:ext cx="11309212" cy="478476"/>
          </a:xfrm>
        </p:spPr>
        <p:txBody>
          <a:bodyPr/>
          <a:lstStyle/>
          <a:p>
            <a:r>
              <a:rPr lang="en-US"/>
              <a:t>The processing function is wrapped in a class that provides information to the upper layers:</a:t>
            </a:r>
          </a:p>
          <a:p>
            <a:endParaRPr lang="en-S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3609D-7A1A-A10C-2489-E263CBABF51A}"/>
              </a:ext>
            </a:extLst>
          </p:cNvPr>
          <p:cNvSpPr txBox="1"/>
          <p:nvPr/>
        </p:nvSpPr>
        <p:spPr>
          <a:xfrm>
            <a:off x="1017142" y="2116476"/>
            <a:ext cx="553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I"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7CD7E-0CD1-9E61-54B1-1A27D3CFAEA3}"/>
              </a:ext>
            </a:extLst>
          </p:cNvPr>
          <p:cNvSpPr txBox="1"/>
          <p:nvPr/>
        </p:nvSpPr>
        <p:spPr>
          <a:xfrm>
            <a:off x="1363493" y="2108877"/>
            <a:ext cx="79805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C7335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Base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endParaRPr lang="en-US" sz="1800" b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parameters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List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1800" b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UserParameter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</a:t>
            </a:r>
            <a:endParaRPr lang="en-US" sz="1800" b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attributes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List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1800" b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UserAttribute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</a:t>
            </a:r>
            <a:endParaRPr lang="en-US" sz="1800" b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SI" sz="1800" b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800" b="1">
                <a:solidFill>
                  <a:srgbClr val="C7335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process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self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image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params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attributes, metadata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):</a:t>
            </a:r>
            <a:endParaRPr lang="en-US" sz="1800" b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800" b="0">
                <a:solidFill>
                  <a:srgbClr val="735697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# Must be implemented in child class</a:t>
            </a:r>
            <a:endParaRPr lang="en-US" sz="1800" b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800" b="1">
                <a:solidFill>
                  <a:srgbClr val="C7335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raise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NotImplementedError</a:t>
            </a:r>
            <a:endParaRPr lang="en-SI">
              <a:latin typeface="Consolas" panose="020B06090202040302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62D26C-1C00-1A15-1E2D-93AB17DCF072}"/>
              </a:ext>
            </a:extLst>
          </p:cNvPr>
          <p:cNvSpPr txBox="1">
            <a:spLocks/>
          </p:cNvSpPr>
          <p:nvPr/>
        </p:nvSpPr>
        <p:spPr>
          <a:xfrm>
            <a:off x="550388" y="4611079"/>
            <a:ext cx="11309212" cy="2009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11" indent="-228611" algn="l" defTabSz="914446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BA0135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BA0135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/>
              <a:t>Attribute list: optional, useful for checking consistency.</a:t>
            </a:r>
          </a:p>
          <a:p>
            <a:pPr fontAlgn="auto"/>
            <a:r>
              <a:rPr lang="en-US"/>
              <a:t>Parameter list: generates records and GUI elements.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5200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D95D-6CE6-9A6A-1F82-B27F3CE96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Attributes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982F5-92FC-DA05-2A14-EA08D68CA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7999"/>
            <a:ext cx="11309212" cy="1971976"/>
          </a:xfrm>
        </p:spPr>
        <p:txBody>
          <a:bodyPr>
            <a:normAutofit/>
          </a:bodyPr>
          <a:lstStyle/>
          <a:p>
            <a:r>
              <a:rPr lang="en-US"/>
              <a:t>By default, all </a:t>
            </a:r>
            <a:r>
              <a:rPr lang="en-US" err="1"/>
              <a:t>NDArray</a:t>
            </a:r>
            <a:r>
              <a:rPr lang="en-US"/>
              <a:t> attributes are passed to Python.</a:t>
            </a:r>
          </a:p>
          <a:p>
            <a:r>
              <a:rPr lang="en-US"/>
              <a:t>Listing attributes filters them and is useful for ensuring they are present.</a:t>
            </a:r>
          </a:p>
          <a:p>
            <a:pPr lvl="1"/>
            <a:r>
              <a:rPr lang="en-US"/>
              <a:t>Optional for input</a:t>
            </a:r>
          </a:p>
          <a:p>
            <a:pPr lvl="1"/>
            <a:r>
              <a:rPr lang="en-US"/>
              <a:t>Mandatory for output</a:t>
            </a:r>
          </a:p>
          <a:p>
            <a:endParaRPr lang="en-S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25150-501C-14B9-259A-A1776CAECAFC}"/>
              </a:ext>
            </a:extLst>
          </p:cNvPr>
          <p:cNvSpPr txBox="1"/>
          <p:nvPr/>
        </p:nvSpPr>
        <p:spPr>
          <a:xfrm>
            <a:off x="552000" y="3819525"/>
            <a:ext cx="1083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attributes 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endParaRPr lang="en-US" sz="1800" b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800" b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UserAttribute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b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b="0" err="1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ExpTime</a:t>
            </a:r>
            <a:r>
              <a:rPr lang="en-US" sz="1800" b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"Exposure time"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"Float64"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AttrDirection</a:t>
            </a:r>
            <a:r>
              <a:rPr lang="en-US" sz="1800" b="1" err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800" b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  <a:endParaRPr lang="en-US" sz="1800" b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800" b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UserAttribute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b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"Quality"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"Quality score"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"Float64"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AttrDirection</a:t>
            </a:r>
            <a:r>
              <a:rPr lang="en-US" sz="1800" b="1" err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800" b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Out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  <a:endParaRPr lang="en-US" sz="1800" b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SI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endParaRPr lang="en-SI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2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BFBAD-E0F8-2DB6-13DD-55255A03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parameters</a:t>
            </a:r>
            <a:endParaRPr lang="en-S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29474-4905-EAE3-4755-299BB2D5A2EB}"/>
              </a:ext>
            </a:extLst>
          </p:cNvPr>
          <p:cNvSpPr txBox="1"/>
          <p:nvPr/>
        </p:nvSpPr>
        <p:spPr>
          <a:xfrm>
            <a:off x="552000" y="1463775"/>
            <a:ext cx="1164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parameters 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endParaRPr lang="en-US" sz="1800" b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800" b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UserParameter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b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"Threshold"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"Detection threshold"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b="1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sz="1800" b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ParamDirection</a:t>
            </a:r>
            <a:r>
              <a:rPr lang="en-US" sz="1800" b="1" err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800" b="1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FF345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0.5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</a:p>
          <a:p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800" b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UserParameter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b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"Mode"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"Operating mode"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b="1" err="1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1800" b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ParamDirection</a:t>
            </a:r>
            <a:r>
              <a:rPr lang="en-US" sz="1800" b="1" err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800" b="1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"Low"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sz="1800" b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</a:t>
            </a:r>
            <a:r>
              <a:rPr lang="en-US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choices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=[</a:t>
            </a:r>
            <a:r>
              <a:rPr lang="en-US" sz="1800" b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"Off"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"Low"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"High"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]),</a:t>
            </a:r>
          </a:p>
          <a:p>
            <a:r>
              <a:rPr lang="en-US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UserParameter</a:t>
            </a:r>
            <a:r>
              <a:rPr lang="en-US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"Count"</a:t>
            </a:r>
            <a:r>
              <a:rPr lang="en-US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"Detections found"</a:t>
            </a:r>
            <a:r>
              <a:rPr lang="en-US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b="1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ParamDirection</a:t>
            </a:r>
            <a:r>
              <a:rPr lang="en-US" b="1" err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b="1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Out</a:t>
            </a:r>
            <a:r>
              <a:rPr lang="en-US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FF345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  <a:endParaRPr lang="en-US" sz="1800" b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SI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endParaRPr lang="en-SI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783B5-2C87-5F66-30A5-1CD1892A30AF}"/>
              </a:ext>
            </a:extLst>
          </p:cNvPr>
          <p:cNvSpPr txBox="1"/>
          <p:nvPr/>
        </p:nvSpPr>
        <p:spPr>
          <a:xfrm>
            <a:off x="638174" y="3639900"/>
            <a:ext cx="10534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record(ao, "$(P)$(R)AlgoParamThreshold") {</a:t>
            </a:r>
          </a:p>
          <a:p>
            <a:r>
              <a:rPr lang="en-US" sz="180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field(DTYP, "asynFloat64")                                               </a:t>
            </a:r>
          </a:p>
          <a:p>
            <a:r>
              <a:rPr lang="en-US" sz="180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field(DESC, "Detection threshold")</a:t>
            </a:r>
          </a:p>
          <a:p>
            <a:r>
              <a:rPr lang="en-US" sz="180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field(OUT, "@</a:t>
            </a:r>
            <a:r>
              <a:rPr lang="en-US" sz="180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</a:t>
            </a:r>
            <a:r>
              <a:rPr lang="en-US" sz="180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($(PORT),$(ADDR=0),$(TIMEOUT=1))PYTHON_PARAM_THRESHOLD")</a:t>
            </a:r>
          </a:p>
          <a:p>
            <a:r>
              <a:rPr lang="en-US" sz="180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field(VAL, "0.5")</a:t>
            </a:r>
          </a:p>
          <a:p>
            <a:r>
              <a:rPr lang="en-US" sz="180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field(PINI, "YES")                                                       </a:t>
            </a:r>
          </a:p>
          <a:p>
            <a:r>
              <a:rPr lang="en-US" sz="180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info(</a:t>
            </a:r>
            <a:r>
              <a:rPr lang="en-US" sz="180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autosaveFields</a:t>
            </a:r>
            <a:r>
              <a:rPr lang="en-US" sz="180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"VAL")                                              </a:t>
            </a:r>
          </a:p>
          <a:p>
            <a:r>
              <a:rPr lang="en-SI" sz="180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SI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9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46C8F-3A36-9983-B5FF-EEA20BD2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Processing function</a:t>
            </a:r>
            <a:endParaRPr lang="en-S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95930-954B-566B-0B8F-2AFCE523173E}"/>
              </a:ext>
            </a:extLst>
          </p:cNvPr>
          <p:cNvSpPr txBox="1"/>
          <p:nvPr/>
        </p:nvSpPr>
        <p:spPr>
          <a:xfrm>
            <a:off x="659577" y="1307478"/>
            <a:ext cx="80756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C7335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process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endParaRPr lang="en-US" sz="1800" b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self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sz="1800" b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image</a:t>
            </a:r>
            <a:r>
              <a:rPr lang="en-US" sz="1800" b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800" b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np</a:t>
            </a:r>
            <a:r>
              <a:rPr lang="en-US" sz="1800" b="1" err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800" b="0" i="0" err="1">
                <a:solidFill>
                  <a:srgbClr val="735697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ndarray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sz="1800" b="0" i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params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 i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Dict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1800" b="1" i="0">
                <a:solidFill>
                  <a:srgbClr val="C7335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Any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],</a:t>
            </a:r>
            <a:endParaRPr lang="en-US" sz="1800" b="0" i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attributes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 i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Dict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1800" b="1" i="0">
                <a:solidFill>
                  <a:srgbClr val="C7335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Any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],</a:t>
            </a:r>
            <a:endParaRPr lang="en-US" sz="1800" b="0" i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metadata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 i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Dict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1800" b="1" i="0">
                <a:solidFill>
                  <a:srgbClr val="C7335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Any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],</a:t>
            </a:r>
            <a:endParaRPr lang="en-US" sz="1800" b="0" i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 i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Dict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1800" b="1" i="0">
                <a:solidFill>
                  <a:srgbClr val="C7335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Any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]:</a:t>
            </a:r>
            <a:endParaRPr lang="en-US" sz="1800" b="0" i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SI" sz="1800" b="0" i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fr-FR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fr-FR" sz="1800" b="0" i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</a:t>
            </a:r>
            <a:r>
              <a:rPr lang="fr-FR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fr-FR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sz="1800" b="0" i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attributes</a:t>
            </a:r>
            <a:r>
              <a:rPr lang="fr-FR" sz="1800" b="1" i="0" err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fr-FR" sz="1800" b="0" i="0" err="1">
                <a:solidFill>
                  <a:srgbClr val="735697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fr-FR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fr-FR" sz="1800" b="0" i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fr-FR" sz="1800" b="0" i="0" err="1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ExpTime</a:t>
            </a:r>
            <a:r>
              <a:rPr lang="fr-FR" sz="1800" b="0" i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fr-FR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fr-FR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sz="1800" b="0" i="0">
                <a:solidFill>
                  <a:srgbClr val="FF345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1.0</a:t>
            </a:r>
            <a:r>
              <a:rPr lang="fr-FR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fr-FR" sz="1800" b="0" i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score 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1" i="0">
                <a:solidFill>
                  <a:srgbClr val="C7335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b="0" i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</a:t>
            </a:r>
            <a:r>
              <a:rPr lang="en-US" sz="1800" b="1" i="0" err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800" b="0" i="0" err="1">
                <a:solidFill>
                  <a:srgbClr val="735697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mean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exp</a:t>
            </a:r>
          </a:p>
          <a:p>
            <a:endParaRPr lang="en-US" sz="1800" b="0" i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800" b="1" i="0">
                <a:solidFill>
                  <a:srgbClr val="C7335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en-US" sz="1800" b="0" i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800" b="0" i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"status"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 i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AlgoStatus</a:t>
            </a:r>
            <a:r>
              <a:rPr lang="en-US" sz="1800" b="1" i="0" err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800" b="0" i="0" err="1">
                <a:solidFill>
                  <a:srgbClr val="735697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Success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sz="1800" b="0" i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800" b="0" i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"message"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 i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""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sz="1800" b="0" i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800" b="0" i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"image"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image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sz="1800" b="0" i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800" b="0" i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"parameters"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sz="1800" b="0" i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"Count"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0" i="0" err="1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image</a:t>
            </a:r>
            <a:r>
              <a:rPr lang="en-US" sz="1800" b="1" i="0" err="1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800" b="0" i="0" err="1">
                <a:solidFill>
                  <a:srgbClr val="735697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  <a:endParaRPr lang="en-US" sz="1800" b="0" i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800" b="0" i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"attributes"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sz="1800" b="0" i="0">
                <a:solidFill>
                  <a:srgbClr val="5F4A7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"Quality"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score</a:t>
            </a:r>
            <a:r>
              <a:rPr lang="en-US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  <a:endParaRPr lang="en-US" sz="1800" b="0" i="0">
              <a:solidFill>
                <a:srgbClr val="361C4E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SI" sz="1800" b="0" i="0">
                <a:solidFill>
                  <a:srgbClr val="361C4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SI" sz="1800" b="1" i="0">
                <a:solidFill>
                  <a:srgbClr val="5E5E5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SI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50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ECE5-F7DF-31F0-189F-1882087A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IPC Architecture</a:t>
            </a:r>
            <a:endParaRPr lang="en-SI"/>
          </a:p>
        </p:txBody>
      </p:sp>
      <p:sp>
        <p:nvSpPr>
          <p:cNvPr id="400" name="IOC Box"/>
          <p:cNvSpPr/>
          <p:nvPr/>
        </p:nvSpPr>
        <p:spPr>
          <a:xfrm>
            <a:off x="635000" y="1498600"/>
            <a:ext cx="2413000" cy="5080000"/>
          </a:xfrm>
          <a:prstGeom prst="roundRect">
            <a:avLst>
              <a:gd name="adj" fmla="val 3000"/>
            </a:avLst>
          </a:prstGeom>
          <a:solidFill>
            <a:srgbClr val="F8F8F8"/>
          </a:solidFill>
          <a:ln w="19050">
            <a:solidFill>
              <a:srgbClr val="5F4A72"/>
            </a:solidFill>
          </a:ln>
        </p:spPr>
        <p:txBody>
          <a:bodyPr wrap="square" lIns="36000" tIns="45000" rIns="36000" bIns="27000" anchor="t"/>
          <a:lstStyle/>
          <a:p>
            <a:pPr algn="ctr">
              <a:buNone/>
            </a:pPr>
            <a:r>
              <a:rPr lang="en-US" sz="1600" b="1">
                <a:solidFill>
                  <a:srgbClr val="5F4A72"/>
                </a:solidFill>
              </a:rPr>
              <a:t>IOC Process</a:t>
            </a:r>
          </a:p>
          <a:p>
            <a:pPr algn="ctr">
              <a:buNone/>
            </a:pPr>
            <a:r>
              <a:rPr lang="en-US" sz="1400">
                <a:solidFill>
                  <a:srgbClr val="5F4A72"/>
                </a:solidFill>
              </a:rPr>
              <a:t>(Parent)</a:t>
            </a:r>
          </a:p>
        </p:txBody>
      </p:sp>
      <p:sp>
        <p:nvSpPr>
          <p:cNvPr id="401" name="NDPluginPython"/>
          <p:cNvSpPr/>
          <p:nvPr/>
        </p:nvSpPr>
        <p:spPr>
          <a:xfrm>
            <a:off x="762000" y="2946400"/>
            <a:ext cx="2159000" cy="5080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B9ABCC"/>
            </a:solidFill>
          </a:ln>
        </p:spPr>
        <p:txBody>
          <a:bodyPr wrap="square" lIns="27000" tIns="14400" rIns="27000" bIns="14400" anchor="ctr"/>
          <a:lstStyle/>
          <a:p>
            <a:pPr algn="ctr">
              <a:buNone/>
            </a:pPr>
            <a:r>
              <a:rPr lang="en-US" sz="1400" b="1">
                <a:solidFill>
                  <a:srgbClr val="5E5E5E"/>
                </a:solidFill>
              </a:rPr>
              <a:t>NDPluginPython</a:t>
            </a:r>
          </a:p>
        </p:txBody>
      </p:sp>
      <p:sp>
        <p:nvSpPr>
          <p:cNvPr id="402" name="Child Box"/>
          <p:cNvSpPr/>
          <p:nvPr/>
        </p:nvSpPr>
        <p:spPr>
          <a:xfrm>
            <a:off x="9144000" y="1498600"/>
            <a:ext cx="2413000" cy="5080000"/>
          </a:xfrm>
          <a:prstGeom prst="roundRect">
            <a:avLst>
              <a:gd name="adj" fmla="val 3000"/>
            </a:avLst>
          </a:prstGeom>
          <a:solidFill>
            <a:srgbClr val="F8F8F8"/>
          </a:solidFill>
          <a:ln w="19050">
            <a:solidFill>
              <a:srgbClr val="C7335B"/>
            </a:solidFill>
          </a:ln>
        </p:spPr>
        <p:txBody>
          <a:bodyPr wrap="square" lIns="36000" tIns="45000" rIns="36000" bIns="27000" anchor="t"/>
          <a:lstStyle/>
          <a:p>
            <a:pPr algn="ctr">
              <a:buNone/>
            </a:pPr>
            <a:r>
              <a:rPr lang="en-US" sz="1600" b="1">
                <a:solidFill>
                  <a:srgbClr val="C7335B"/>
                </a:solidFill>
              </a:rPr>
              <a:t>Child Process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F4A7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(Separate executable)</a:t>
            </a:r>
          </a:p>
          <a:p>
            <a:pPr algn="ctr">
              <a:buNone/>
            </a:pPr>
            <a:endParaRPr lang="en-US" sz="1600" b="1">
              <a:solidFill>
                <a:srgbClr val="C7335B"/>
              </a:solidFill>
            </a:endParaRPr>
          </a:p>
        </p:txBody>
      </p:sp>
      <p:sp>
        <p:nvSpPr>
          <p:cNvPr id="403" name="algo.process"/>
          <p:cNvSpPr/>
          <p:nvPr/>
        </p:nvSpPr>
        <p:spPr>
          <a:xfrm>
            <a:off x="9271000" y="2870200"/>
            <a:ext cx="2159000" cy="6604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B9ABCC"/>
            </a:solidFill>
          </a:ln>
        </p:spPr>
        <p:txBody>
          <a:bodyPr wrap="square" lIns="27000" tIns="14400" rIns="27000" bIns="14400" anchor="ctr"/>
          <a:lstStyle/>
          <a:p>
            <a:pPr algn="ctr"/>
            <a:r>
              <a:rPr lang="en-US" sz="1400" b="1">
                <a:solidFill>
                  <a:srgbClr val="5E5E5E"/>
                </a:solidFill>
              </a:rPr>
              <a:t>algo.process()</a:t>
            </a:r>
          </a:p>
          <a:p>
            <a:pPr algn="ctr"/>
            <a:r>
              <a:rPr lang="en-US" sz="1200">
                <a:solidFill>
                  <a:srgbClr val="5E5E5E"/>
                </a:solidFill>
              </a:rPr>
              <a:t>Python (pybind11)</a:t>
            </a:r>
          </a:p>
        </p:txBody>
      </p:sp>
      <p:sp>
        <p:nvSpPr>
          <p:cNvPr id="404" name="SHM Box"/>
          <p:cNvSpPr/>
          <p:nvPr/>
        </p:nvSpPr>
        <p:spPr>
          <a:xfrm>
            <a:off x="3835400" y="1498600"/>
            <a:ext cx="4521200" cy="3403600"/>
          </a:xfrm>
          <a:prstGeom prst="roundRect">
            <a:avLst>
              <a:gd name="adj" fmla="val 3000"/>
            </a:avLst>
          </a:prstGeom>
          <a:solidFill>
            <a:srgbClr val="F0EAF6"/>
          </a:solidFill>
          <a:ln w="19050">
            <a:solidFill>
              <a:srgbClr val="361C4E"/>
            </a:solidFill>
          </a:ln>
        </p:spPr>
        <p:txBody>
          <a:bodyPr wrap="square" lIns="54000" tIns="36000" rIns="54000" bIns="27000" anchor="t"/>
          <a:lstStyle/>
          <a:p>
            <a:pPr algn="ctr">
              <a:buNone/>
            </a:pPr>
            <a:r>
              <a:rPr lang="en-US" sz="1500" b="1">
                <a:solidFill>
                  <a:srgbClr val="361C4E"/>
                </a:solidFill>
              </a:rPr>
              <a:t>POSIX Shared Memory</a:t>
            </a:r>
          </a:p>
        </p:txBody>
      </p:sp>
      <p:sp>
        <p:nvSpPr>
          <p:cNvPr id="405" name="ImageMeta"/>
          <p:cNvSpPr/>
          <p:nvPr/>
        </p:nvSpPr>
        <p:spPr>
          <a:xfrm>
            <a:off x="3962400" y="2006600"/>
            <a:ext cx="4267200" cy="4826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735697"/>
            </a:solidFill>
          </a:ln>
        </p:spPr>
        <p:txBody>
          <a:bodyPr wrap="square" lIns="36000" tIns="9000" rIns="36000" bIns="9000" anchor="ctr"/>
          <a:lstStyle/>
          <a:p>
            <a:pPr algn="ctr">
              <a:buNone/>
            </a:pPr>
            <a:r>
              <a:rPr lang="en-US" sz="1400" b="1">
                <a:solidFill>
                  <a:srgbClr val="361C4E"/>
                </a:solidFill>
              </a:rPr>
              <a:t>ImageMeta</a:t>
            </a:r>
          </a:p>
          <a:p>
            <a:pPr algn="ctr">
              <a:buNone/>
            </a:pPr>
            <a:r>
              <a:rPr lang="en-US" sz="1200">
                <a:solidFill>
                  <a:srgbClr val="5E5E5E"/>
                </a:solidFill>
              </a:rPr>
              <a:t>NDArrayStruct</a:t>
            </a:r>
          </a:p>
        </p:txBody>
      </p:sp>
      <p:sp>
        <p:nvSpPr>
          <p:cNvPr id="406" name="ImageData"/>
          <p:cNvSpPr/>
          <p:nvPr/>
        </p:nvSpPr>
        <p:spPr>
          <a:xfrm>
            <a:off x="3962400" y="2565400"/>
            <a:ext cx="4267200" cy="4826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735697"/>
            </a:solidFill>
          </a:ln>
        </p:spPr>
        <p:txBody>
          <a:bodyPr wrap="square" lIns="36000" tIns="9000" rIns="36000" bIns="9000" anchor="ctr"/>
          <a:lstStyle/>
          <a:p>
            <a:pPr algn="ctr">
              <a:buNone/>
            </a:pPr>
            <a:r>
              <a:rPr lang="en-US" sz="1400" b="1">
                <a:solidFill>
                  <a:srgbClr val="361C4E"/>
                </a:solidFill>
              </a:rPr>
              <a:t>ImageData</a:t>
            </a:r>
          </a:p>
          <a:p>
            <a:pPr algn="ctr">
              <a:buNone/>
            </a:pPr>
            <a:r>
              <a:rPr lang="en-US" sz="1200">
                <a:solidFill>
                  <a:srgbClr val="5E5E5E"/>
                </a:solidFill>
              </a:rPr>
              <a:t>Pixel Buffer</a:t>
            </a:r>
          </a:p>
        </p:txBody>
      </p:sp>
      <p:sp>
        <p:nvSpPr>
          <p:cNvPr id="407" name="UserParams"/>
          <p:cNvSpPr/>
          <p:nvPr/>
        </p:nvSpPr>
        <p:spPr>
          <a:xfrm>
            <a:off x="3962400" y="3124200"/>
            <a:ext cx="4267200" cy="4826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735697"/>
            </a:solidFill>
          </a:ln>
        </p:spPr>
        <p:txBody>
          <a:bodyPr wrap="square" lIns="36000" tIns="9000" rIns="36000" bIns="9000" anchor="ctr"/>
          <a:lstStyle/>
          <a:p>
            <a:pPr algn="ctr">
              <a:buNone/>
            </a:pPr>
            <a:r>
              <a:rPr lang="en-US" sz="1400" b="1">
                <a:solidFill>
                  <a:srgbClr val="361C4E"/>
                </a:solidFill>
              </a:rPr>
              <a:t>UserParams</a:t>
            </a:r>
          </a:p>
          <a:p>
            <a:pPr algn="ctr">
              <a:buNone/>
            </a:pPr>
            <a:r>
              <a:rPr lang="en-US" sz="1200">
                <a:solidFill>
                  <a:srgbClr val="5E5E5E"/>
                </a:solidFill>
              </a:rPr>
              <a:t>IN / OUT Parameters</a:t>
            </a:r>
          </a:p>
        </p:txBody>
      </p:sp>
      <p:sp>
        <p:nvSpPr>
          <p:cNvPr id="408" name="ResponseData"/>
          <p:cNvSpPr/>
          <p:nvPr/>
        </p:nvSpPr>
        <p:spPr>
          <a:xfrm>
            <a:off x="3962400" y="3683000"/>
            <a:ext cx="4267200" cy="4826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735697"/>
            </a:solidFill>
          </a:ln>
        </p:spPr>
        <p:txBody>
          <a:bodyPr wrap="square" lIns="36000" tIns="9000" rIns="36000" bIns="9000" anchor="ctr"/>
          <a:lstStyle/>
          <a:p>
            <a:pPr algn="ctr">
              <a:buNone/>
            </a:pPr>
            <a:r>
              <a:rPr lang="en-US" sz="1400" b="1">
                <a:solidFill>
                  <a:srgbClr val="361C4E"/>
                </a:solidFill>
              </a:rPr>
              <a:t>ResponseData</a:t>
            </a:r>
          </a:p>
          <a:p>
            <a:pPr algn="ctr">
              <a:buNone/>
            </a:pPr>
            <a:r>
              <a:rPr lang="en-US" sz="1200">
                <a:solidFill>
                  <a:srgbClr val="5E5E5E"/>
                </a:solidFill>
              </a:rPr>
              <a:t>Status, Type, Message</a:t>
            </a:r>
          </a:p>
        </p:txBody>
      </p:sp>
      <p:sp>
        <p:nvSpPr>
          <p:cNvPr id="409" name="ChildException"/>
          <p:cNvSpPr/>
          <p:nvPr/>
        </p:nvSpPr>
        <p:spPr>
          <a:xfrm>
            <a:off x="3962400" y="4241800"/>
            <a:ext cx="4267200" cy="4826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735697"/>
            </a:solidFill>
          </a:ln>
        </p:spPr>
        <p:txBody>
          <a:bodyPr wrap="square" lIns="36000" tIns="9000" rIns="36000" bIns="9000" anchor="ctr"/>
          <a:lstStyle/>
          <a:p>
            <a:pPr algn="ctr">
              <a:buNone/>
            </a:pPr>
            <a:r>
              <a:rPr lang="en-US" sz="1400" b="1">
                <a:solidFill>
                  <a:srgbClr val="361C4E"/>
                </a:solidFill>
              </a:rPr>
              <a:t>ChildException</a:t>
            </a:r>
          </a:p>
          <a:p>
            <a:pPr algn="ctr">
              <a:buNone/>
            </a:pPr>
            <a:r>
              <a:rPr lang="en-US" sz="1200">
                <a:solidFill>
                  <a:srgbClr val="5E5E5E"/>
                </a:solidFill>
              </a:rPr>
              <a:t>Error Info</a:t>
            </a:r>
          </a:p>
        </p:txBody>
      </p:sp>
      <p:sp>
        <p:nvSpPr>
          <p:cNvPr id="410" name="MQ Box"/>
          <p:cNvSpPr/>
          <p:nvPr/>
        </p:nvSpPr>
        <p:spPr>
          <a:xfrm>
            <a:off x="3835400" y="5080000"/>
            <a:ext cx="4521200" cy="1498600"/>
          </a:xfrm>
          <a:prstGeom prst="roundRect">
            <a:avLst>
              <a:gd name="adj" fmla="val 3000"/>
            </a:avLst>
          </a:prstGeom>
          <a:solidFill>
            <a:srgbClr val="F0EAF6"/>
          </a:solidFill>
          <a:ln w="19050">
            <a:solidFill>
              <a:srgbClr val="361C4E"/>
            </a:solidFill>
          </a:ln>
        </p:spPr>
        <p:txBody>
          <a:bodyPr wrap="square" lIns="54000" tIns="36000" rIns="54000" bIns="27000" anchor="t"/>
          <a:lstStyle/>
          <a:p>
            <a:pPr algn="ctr">
              <a:buNone/>
            </a:pPr>
            <a:r>
              <a:rPr lang="en-US" sz="1500" b="1">
                <a:solidFill>
                  <a:srgbClr val="361C4E"/>
                </a:solidFill>
              </a:rPr>
              <a:t>POSIX Message Queues</a:t>
            </a:r>
          </a:p>
          <a:p>
            <a:pPr algn="ctr">
              <a:buNone/>
            </a:pPr>
            <a:r>
              <a:rPr lang="en-US" sz="1200">
                <a:solidFill>
                  <a:srgbClr val="5E5E5E"/>
                </a:solidFill>
              </a:rPr>
              <a:t>Commands only</a:t>
            </a:r>
          </a:p>
        </p:txBody>
      </p:sp>
      <p:sp>
        <p:nvSpPr>
          <p:cNvPr id="411" name="MsgQueueIn"/>
          <p:cNvSpPr/>
          <p:nvPr/>
        </p:nvSpPr>
        <p:spPr>
          <a:xfrm>
            <a:off x="3962400" y="5842000"/>
            <a:ext cx="2070100" cy="5588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735697"/>
            </a:solidFill>
          </a:ln>
        </p:spPr>
        <p:txBody>
          <a:bodyPr wrap="square" lIns="27000" tIns="14400" rIns="27000" bIns="14400" anchor="ctr"/>
          <a:lstStyle/>
          <a:p>
            <a:pPr algn="ctr">
              <a:buNone/>
            </a:pPr>
            <a:r>
              <a:rPr lang="en-US" sz="1400" b="1">
                <a:solidFill>
                  <a:srgbClr val="361C4E"/>
                </a:solidFill>
              </a:rPr>
              <a:t>MsgQueueIn</a:t>
            </a:r>
          </a:p>
          <a:p>
            <a:pPr algn="ctr">
              <a:buNone/>
            </a:pPr>
            <a:r>
              <a:rPr lang="en-US" sz="1200">
                <a:solidFill>
                  <a:srgbClr val="5E5E5E"/>
                </a:solidFill>
              </a:rPr>
              <a:t>parent → child</a:t>
            </a:r>
          </a:p>
        </p:txBody>
      </p:sp>
      <p:sp>
        <p:nvSpPr>
          <p:cNvPr id="412" name="MsgQueueOut"/>
          <p:cNvSpPr/>
          <p:nvPr/>
        </p:nvSpPr>
        <p:spPr>
          <a:xfrm>
            <a:off x="6159500" y="5842000"/>
            <a:ext cx="2070100" cy="5588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9525">
            <a:solidFill>
              <a:srgbClr val="735697"/>
            </a:solidFill>
          </a:ln>
        </p:spPr>
        <p:txBody>
          <a:bodyPr wrap="square" lIns="27000" tIns="14400" rIns="27000" bIns="14400" anchor="ctr"/>
          <a:lstStyle/>
          <a:p>
            <a:pPr algn="ctr">
              <a:buNone/>
            </a:pPr>
            <a:r>
              <a:rPr lang="en-US" sz="1400" b="1">
                <a:solidFill>
                  <a:srgbClr val="361C4E"/>
                </a:solidFill>
              </a:rPr>
              <a:t>MsgQueueOut</a:t>
            </a:r>
          </a:p>
          <a:p>
            <a:pPr algn="ctr">
              <a:buNone/>
            </a:pPr>
            <a:r>
              <a:rPr lang="en-US" sz="1200">
                <a:solidFill>
                  <a:srgbClr val="5E5E5E"/>
                </a:solidFill>
              </a:rPr>
              <a:t>child → parent</a:t>
            </a:r>
          </a:p>
        </p:txBody>
      </p:sp>
      <p:cxnSp>
        <p:nvCxnSpPr>
          <p:cNvPr id="413" name="arr413"/>
          <p:cNvCxnSpPr/>
          <p:nvPr/>
        </p:nvCxnSpPr>
        <p:spPr>
          <a:xfrm>
            <a:off x="3048000" y="2621788"/>
            <a:ext cx="787400" cy="0"/>
          </a:xfrm>
          <a:prstGeom prst="straightConnector1">
            <a:avLst/>
          </a:prstGeom>
          <a:ln w="19050">
            <a:solidFill>
              <a:srgbClr val="5F4A72"/>
            </a:solidFill>
            <a:tailEnd type="triangle" w="med" len="med"/>
          </a:ln>
        </p:spPr>
      </p:cxnSp>
      <p:cxnSp>
        <p:nvCxnSpPr>
          <p:cNvPr id="414" name="arr414"/>
          <p:cNvCxnSpPr/>
          <p:nvPr/>
        </p:nvCxnSpPr>
        <p:spPr>
          <a:xfrm>
            <a:off x="8356600" y="2621788"/>
            <a:ext cx="787400" cy="0"/>
          </a:xfrm>
          <a:prstGeom prst="straightConnector1">
            <a:avLst/>
          </a:prstGeom>
          <a:ln w="19050">
            <a:solidFill>
              <a:srgbClr val="361C4E"/>
            </a:solidFill>
            <a:tailEnd type="triangle" w="med" len="med"/>
          </a:ln>
        </p:spPr>
      </p:cxnSp>
      <p:cxnSp>
        <p:nvCxnSpPr>
          <p:cNvPr id="415" name="arr415"/>
          <p:cNvCxnSpPr/>
          <p:nvPr/>
        </p:nvCxnSpPr>
        <p:spPr>
          <a:xfrm flipH="1">
            <a:off x="8356600" y="3881120"/>
            <a:ext cx="787400" cy="0"/>
          </a:xfrm>
          <a:prstGeom prst="straightConnector1">
            <a:avLst/>
          </a:prstGeom>
          <a:ln w="19050">
            <a:solidFill>
              <a:srgbClr val="361C4E"/>
            </a:solidFill>
            <a:tailEnd type="triangle" w="med" len="med"/>
          </a:ln>
        </p:spPr>
      </p:cxnSp>
      <p:cxnSp>
        <p:nvCxnSpPr>
          <p:cNvPr id="416" name="arr416"/>
          <p:cNvCxnSpPr/>
          <p:nvPr/>
        </p:nvCxnSpPr>
        <p:spPr>
          <a:xfrm flipH="1">
            <a:off x="3048000" y="3881120"/>
            <a:ext cx="787400" cy="0"/>
          </a:xfrm>
          <a:prstGeom prst="straightConnector1">
            <a:avLst/>
          </a:prstGeom>
          <a:ln w="19050">
            <a:solidFill>
              <a:srgbClr val="361C4E"/>
            </a:solidFill>
            <a:tailEnd type="triangle" w="med" len="med"/>
          </a:ln>
        </p:spPr>
      </p:cxnSp>
      <p:cxnSp>
        <p:nvCxnSpPr>
          <p:cNvPr id="417" name="arr417"/>
          <p:cNvCxnSpPr/>
          <p:nvPr/>
        </p:nvCxnSpPr>
        <p:spPr>
          <a:xfrm>
            <a:off x="3048000" y="5829300"/>
            <a:ext cx="787400" cy="0"/>
          </a:xfrm>
          <a:prstGeom prst="straightConnector1">
            <a:avLst/>
          </a:prstGeom>
          <a:ln w="19050">
            <a:solidFill>
              <a:srgbClr val="361C4E"/>
            </a:solidFill>
            <a:headEnd type="triangle" w="med" len="med"/>
            <a:tailEnd type="triangle" w="med" len="med"/>
          </a:ln>
        </p:spPr>
      </p:cxnSp>
      <p:cxnSp>
        <p:nvCxnSpPr>
          <p:cNvPr id="418" name="arr418"/>
          <p:cNvCxnSpPr/>
          <p:nvPr/>
        </p:nvCxnSpPr>
        <p:spPr>
          <a:xfrm>
            <a:off x="8356600" y="5829300"/>
            <a:ext cx="787400" cy="0"/>
          </a:xfrm>
          <a:prstGeom prst="straightConnector1">
            <a:avLst/>
          </a:prstGeom>
          <a:ln w="19050">
            <a:solidFill>
              <a:srgbClr val="361C4E"/>
            </a:solidFill>
            <a:headEnd type="triangle" w="med" len="med"/>
            <a:tailEnd type="triangle" w="med" len="med"/>
          </a:ln>
        </p:spPr>
      </p:cxnSp>
      <p:sp>
        <p:nvSpPr>
          <p:cNvPr id="419" name="al419"/>
          <p:cNvSpPr/>
          <p:nvPr/>
        </p:nvSpPr>
        <p:spPr>
          <a:xfrm>
            <a:off x="3048000" y="2367788"/>
            <a:ext cx="7874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en-US" sz="1200">
                <a:solidFill>
                  <a:srgbClr val="5F4A72"/>
                </a:solidFill>
              </a:rPr>
              <a:t>pack</a:t>
            </a:r>
          </a:p>
        </p:txBody>
      </p:sp>
      <p:sp>
        <p:nvSpPr>
          <p:cNvPr id="420" name="al420"/>
          <p:cNvSpPr/>
          <p:nvPr/>
        </p:nvSpPr>
        <p:spPr>
          <a:xfrm>
            <a:off x="3048000" y="3919220"/>
            <a:ext cx="7874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en-US" sz="1200">
                <a:solidFill>
                  <a:srgbClr val="361C4E"/>
                </a:solidFill>
              </a:rPr>
              <a:t>unpack</a:t>
            </a:r>
          </a:p>
        </p:txBody>
      </p:sp>
      <p:sp>
        <p:nvSpPr>
          <p:cNvPr id="421" name="al421"/>
          <p:cNvSpPr/>
          <p:nvPr/>
        </p:nvSpPr>
        <p:spPr>
          <a:xfrm>
            <a:off x="8356600" y="2367788"/>
            <a:ext cx="7874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en-US" sz="1200">
                <a:solidFill>
                  <a:srgbClr val="361C4E"/>
                </a:solidFill>
              </a:rPr>
              <a:t>zero-copy</a:t>
            </a:r>
          </a:p>
        </p:txBody>
      </p:sp>
      <p:sp>
        <p:nvSpPr>
          <p:cNvPr id="3" name="al421">
            <a:extLst>
              <a:ext uri="{FF2B5EF4-FFF2-40B4-BE49-F238E27FC236}">
                <a16:creationId xmlns:a16="http://schemas.microsoft.com/office/drawing/2014/main" id="{DEBE0DF3-E8B2-77C1-EFB7-B4C027BB4F4C}"/>
              </a:ext>
            </a:extLst>
          </p:cNvPr>
          <p:cNvSpPr/>
          <p:nvPr/>
        </p:nvSpPr>
        <p:spPr>
          <a:xfrm>
            <a:off x="8356600" y="3877311"/>
            <a:ext cx="7874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en-US" sz="1200">
                <a:solidFill>
                  <a:srgbClr val="361C4E"/>
                </a:solidFill>
              </a:rPr>
              <a:t>zero-copy</a:t>
            </a:r>
          </a:p>
        </p:txBody>
      </p:sp>
    </p:spTree>
    <p:extLst>
      <p:ext uri="{BB962C8B-B14F-4D97-AF65-F5344CB8AC3E}">
        <p14:creationId xmlns:p14="http://schemas.microsoft.com/office/powerpoint/2010/main" val="274749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B44A8F-CDE8-C785-6817-AC84096F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Architectural choices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8A5E6-260B-7E4B-1E98-97F80551D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IOC is not linked to Python at all.</a:t>
            </a:r>
          </a:p>
          <a:p>
            <a:r>
              <a:rPr lang="en-US"/>
              <a:t>Python is called from a separate executable.</a:t>
            </a:r>
          </a:p>
          <a:p>
            <a:pPr marL="228600" indent="-228600"/>
            <a:r>
              <a:rPr lang="en-US">
                <a:latin typeface="Lato"/>
                <a:ea typeface="Lato"/>
                <a:cs typeface="Lato"/>
              </a:rPr>
              <a:t>Allows full freedom to use any Python library and multiprocessing strategy.</a:t>
            </a:r>
          </a:p>
          <a:p>
            <a:pPr marL="685800" lvl="1" indent="-228600">
              <a:buFont typeface="Courier New" panose="020B0604020202020204" pitchFamily="34" charset="0"/>
              <a:buChar char="o"/>
            </a:pPr>
            <a:r>
              <a:rPr lang="en-US">
                <a:latin typeface="Lato"/>
                <a:ea typeface="Lato"/>
                <a:cs typeface="Lato"/>
              </a:rPr>
              <a:t>Separate plugin instances have separate interpreters</a:t>
            </a:r>
            <a:endParaRPr lang="en-US"/>
          </a:p>
          <a:p>
            <a:pPr marL="685800" lvl="1" indent="-228600">
              <a:buFont typeface="Courier New" panose="020B0604020202020204" pitchFamily="34" charset="0"/>
              <a:buChar char="o"/>
            </a:pPr>
            <a:r>
              <a:rPr lang="en-US">
                <a:latin typeface="Lato"/>
                <a:ea typeface="Lato"/>
                <a:cs typeface="Lato"/>
              </a:rPr>
              <a:t>You can use </a:t>
            </a:r>
            <a:r>
              <a:rPr lang="en-US">
                <a:latin typeface="Consolas"/>
                <a:ea typeface="Lato"/>
                <a:cs typeface="Lato"/>
              </a:rPr>
              <a:t>multiprocessing </a:t>
            </a:r>
            <a:r>
              <a:rPr lang="en-US">
                <a:latin typeface="Lato"/>
                <a:ea typeface="Lato"/>
                <a:cs typeface="Lato"/>
              </a:rPr>
              <a:t>library freely</a:t>
            </a:r>
          </a:p>
          <a:p>
            <a:pPr marL="685800" lvl="1" indent="-228600">
              <a:buFont typeface="Courier New" panose="020B0604020202020204" pitchFamily="34" charset="0"/>
              <a:buChar char="o"/>
            </a:pPr>
            <a:r>
              <a:rPr lang="en-US"/>
              <a:t>GPU offload</a:t>
            </a:r>
          </a:p>
          <a:p>
            <a:pPr marL="228600" indent="-228600"/>
            <a:r>
              <a:rPr lang="en-US">
                <a:latin typeface="Lato"/>
                <a:ea typeface="Lato"/>
                <a:cs typeface="Lato"/>
              </a:rPr>
              <a:t>Even use one Python in IOC and another for images!</a:t>
            </a:r>
            <a:endParaRPr lang="en-US"/>
          </a:p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2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D1CD-ECA9-81E2-93BD-8147C0D4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Flyeye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7F6B4-EA42-C0A1-A506-AA27C95BB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99" y="1637999"/>
            <a:ext cx="5780041" cy="4860000"/>
          </a:xfrm>
        </p:spPr>
        <p:txBody>
          <a:bodyPr/>
          <a:lstStyle/>
          <a:p>
            <a:r>
              <a:rPr lang="en-US"/>
              <a:t>NEOSTEL: Near Earth Object Survey </a:t>
            </a:r>
            <a:r>
              <a:rPr lang="en-US" err="1"/>
              <a:t>TELescope</a:t>
            </a:r>
            <a:endParaRPr lang="en-US"/>
          </a:p>
          <a:p>
            <a:pPr lvl="1"/>
            <a:r>
              <a:rPr lang="en-US"/>
              <a:t>ESA Space Safety </a:t>
            </a:r>
            <a:r>
              <a:rPr lang="en-US" err="1"/>
              <a:t>Programme</a:t>
            </a:r>
            <a:endParaRPr lang="en-US"/>
          </a:p>
          <a:p>
            <a:pPr lvl="1"/>
            <a:r>
              <a:rPr lang="en-US"/>
              <a:t>Built by OHB Italia</a:t>
            </a:r>
          </a:p>
          <a:p>
            <a:r>
              <a:rPr lang="en-US"/>
              <a:t>EPICS controls</a:t>
            </a:r>
          </a:p>
          <a:p>
            <a:r>
              <a:rPr lang="en-US"/>
              <a:t>16 cameras, very wide </a:t>
            </a:r>
            <a:r>
              <a:rPr lang="en-US" err="1"/>
              <a:t>FoV</a:t>
            </a:r>
            <a:endParaRPr lang="en-US"/>
          </a:p>
          <a:p>
            <a:r>
              <a:rPr lang="en-US"/>
              <a:t>Cameras are FTP clients</a:t>
            </a:r>
          </a:p>
          <a:p>
            <a:pPr lvl="1"/>
            <a:r>
              <a:rPr lang="en-US"/>
              <a:t>Images go directly to ESA server</a:t>
            </a:r>
          </a:p>
          <a:p>
            <a:pPr lvl="1"/>
            <a:r>
              <a:rPr lang="en-US"/>
              <a:t>Exception: autofocusing</a:t>
            </a:r>
          </a:p>
          <a:p>
            <a:r>
              <a:rPr lang="en-US"/>
              <a:t>Autofocusing is a slow process</a:t>
            </a:r>
          </a:p>
          <a:p>
            <a:pPr lvl="1"/>
            <a:r>
              <a:rPr lang="en-US"/>
              <a:t>Python image analysis</a:t>
            </a:r>
            <a:endParaRPr lang="en-SI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DE9606-CBCA-FB25-9F48-1A1D0455766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591300" y="1638300"/>
            <a:ext cx="5207496" cy="485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34117"/>
      </p:ext>
    </p:extLst>
  </p:cSld>
  <p:clrMapOvr>
    <a:masterClrMapping/>
  </p:clrMapOvr>
</p:sld>
</file>

<file path=ppt/theme/theme1.xml><?xml version="1.0" encoding="utf-8"?>
<a:theme xmlns:a="http://schemas.openxmlformats.org/drawingml/2006/main" name="Cosylab_PPT_theme_2023">
  <a:themeElements>
    <a:clrScheme name="Cosylab 1">
      <a:dk1>
        <a:srgbClr val="5E5E5E"/>
      </a:dk1>
      <a:lt1>
        <a:srgbClr val="FFFFFF"/>
      </a:lt1>
      <a:dk2>
        <a:srgbClr val="361C4E"/>
      </a:dk2>
      <a:lt2>
        <a:srgbClr val="FFFFFF"/>
      </a:lt2>
      <a:accent1>
        <a:srgbClr val="C7335B"/>
      </a:accent1>
      <a:accent2>
        <a:srgbClr val="FF3459"/>
      </a:accent2>
      <a:accent3>
        <a:srgbClr val="B47FEA"/>
      </a:accent3>
      <a:accent4>
        <a:srgbClr val="735697"/>
      </a:accent4>
      <a:accent5>
        <a:srgbClr val="5F4A72"/>
      </a:accent5>
      <a:accent6>
        <a:srgbClr val="B9ABCC"/>
      </a:accent6>
      <a:hlink>
        <a:srgbClr val="C7A0EF"/>
      </a:hlink>
      <a:folHlink>
        <a:srgbClr val="D565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L-QM-PRES-T-00_General_Presentation.pptx" id="{E09A4E31-1368-4C29-B0D5-8623A8434FB7}" vid="{E2A0CA81-5080-4B34-94E2-8900EA4228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36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366CD76-3F9C-4E8D-8F56-B39319A88178}">
  <we:reference id="f5f369e5-aa35-49d7-ad7b-638152ddb008" version="1.0.0.1" store="EXCatalog" storeType="EXCatalog"/>
  <we:alternateReferences>
    <we:reference id="WA200010001" version="1.0.0.1" store="en-US" storeType="OMEX"/>
  </we:alternateReferences>
  <we:properties>
    <we:property name="claude.fileId" value="&quot;cc0f6be8-4af2-4e80-9af7-eaf4011a2ec2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50b36c-cdbc-4e07-a895-40e310b1b8ac">
      <UserInfo>
        <DisplayName>Gregor Humar</DisplayName>
        <AccountId>363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B50C03CFE44D44A2D2E8B4586687A0" ma:contentTypeVersion="6" ma:contentTypeDescription="Ustvari nov dokument." ma:contentTypeScope="" ma:versionID="5f7b4f538aba8cdd4abb3dabc4bd996f">
  <xsd:schema xmlns:xsd="http://www.w3.org/2001/XMLSchema" xmlns:xs="http://www.w3.org/2001/XMLSchema" xmlns:p="http://schemas.microsoft.com/office/2006/metadata/properties" xmlns:ns2="f28f59dc-6c93-4f14-9902-d3bdfaabc97a" xmlns:ns3="f150b36c-cdbc-4e07-a895-40e310b1b8ac" targetNamespace="http://schemas.microsoft.com/office/2006/metadata/properties" ma:root="true" ma:fieldsID="1d514060a91f4e91ada6127bc36de4a0" ns2:_="" ns3:_="">
    <xsd:import namespace="f28f59dc-6c93-4f14-9902-d3bdfaabc97a"/>
    <xsd:import namespace="f150b36c-cdbc-4e07-a895-40e310b1b8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8f59dc-6c93-4f14-9902-d3bdfaabc9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0b36c-cdbc-4e07-a895-40e310b1b8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D59165-52C4-4BB0-85B8-6A2608AA3A43}">
  <ds:schemaRefs>
    <ds:schemaRef ds:uri="1fc6d3c5-7354-4f57-a668-9ffe0b0f8891"/>
    <ds:schemaRef ds:uri="ad28e770-da98-4240-b891-00376a5ad3d3"/>
    <ds:schemaRef ds:uri="f150b36c-cdbc-4e07-a895-40e310b1b8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22FAC0-51EA-479F-91D6-73B4427B6A7D}">
  <ds:schemaRefs>
    <ds:schemaRef ds:uri="f150b36c-cdbc-4e07-a895-40e310b1b8ac"/>
    <ds:schemaRef ds:uri="f28f59dc-6c93-4f14-9902-d3bdfaabc9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BFA9AC-7225-42D0-ABBD-AF8B8212C6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CSL-QM-PRES-T-00_General_Presentation</Template>
  <TotalTime>0</TotalTime>
  <Words>721</Words>
  <Application>Microsoft Office PowerPoint</Application>
  <PresentationFormat>Widescreen</PresentationFormat>
  <Paragraphs>120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Cosylab_PPT_theme_2023</vt:lpstr>
      <vt:lpstr>Generic Python Algorithm Plugin for Area Detector</vt:lpstr>
      <vt:lpstr>Live demo</vt:lpstr>
      <vt:lpstr>Python algorithm base class</vt:lpstr>
      <vt:lpstr>Attributes</vt:lpstr>
      <vt:lpstr>User parameters</vt:lpstr>
      <vt:lpstr>Processing function</vt:lpstr>
      <vt:lpstr>IPC Architecture</vt:lpstr>
      <vt:lpstr>Architectural choices</vt:lpstr>
      <vt:lpstr>Flyeye</vt:lpstr>
      <vt:lpstr>Focus estimation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Jure Varlec</dc:creator>
  <cp:keywords/>
  <dc:description/>
  <cp:lastModifiedBy>Jure Varlec</cp:lastModifiedBy>
  <cp:revision>9</cp:revision>
  <dcterms:created xsi:type="dcterms:W3CDTF">2026-04-14T13:04:20Z</dcterms:created>
  <dcterms:modified xsi:type="dcterms:W3CDTF">2026-04-21T09:50:59Z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_Version">
    <vt:lpwstr>2.0</vt:lpwstr>
  </property>
  <property fmtid="{D5CDD505-2E9C-101B-9397-08002B2CF9AE}" pid="3" name="Template_Name">
    <vt:lpwstr>CSL-QM-PRES-T-00_General_Presentation</vt:lpwstr>
  </property>
  <property fmtid="{D5CDD505-2E9C-101B-9397-08002B2CF9AE}" pid="4" name="ContentTypeId">
    <vt:lpwstr>0x01010008B50C03CFE44D44A2D2E8B4586687A0</vt:lpwstr>
  </property>
</Properties>
</file>