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62" r:id="rId2"/>
    <p:sldId id="267" r:id="rId3"/>
    <p:sldId id="332" r:id="rId4"/>
    <p:sldId id="311" r:id="rId5"/>
    <p:sldId id="317" r:id="rId6"/>
    <p:sldId id="319" r:id="rId7"/>
    <p:sldId id="312" r:id="rId8"/>
    <p:sldId id="318" r:id="rId9"/>
    <p:sldId id="330" r:id="rId10"/>
    <p:sldId id="313" r:id="rId11"/>
    <p:sldId id="320" r:id="rId12"/>
    <p:sldId id="314" r:id="rId13"/>
    <p:sldId id="321" r:id="rId14"/>
    <p:sldId id="322" r:id="rId15"/>
    <p:sldId id="323" r:id="rId16"/>
    <p:sldId id="315" r:id="rId17"/>
    <p:sldId id="325" r:id="rId18"/>
    <p:sldId id="333" r:id="rId19"/>
    <p:sldId id="316" r:id="rId20"/>
    <p:sldId id="334" r:id="rId21"/>
    <p:sldId id="327" r:id="rId22"/>
    <p:sldId id="328" r:id="rId2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CC"/>
    <a:srgbClr val="666666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76A5D6-0730-300D-380F-3022DEF3452B}" v="1237" dt="2026-04-21T09:26:49.117"/>
    <p1510:client id="{1080B89E-4672-9E47-1C30-D6EB22368875}" v="100" dt="2026-04-22T07:01:08.503"/>
    <p1510:client id="{4314794A-3E9E-AA1C-B4BF-D940113D2FAD}" v="18" dt="2026-04-22T08:05:03.464"/>
    <p1510:client id="{AE6FBD4E-E5E3-5CBE-5977-A18F468DF017}" v="27" dt="2026-04-20T13:59:58.055"/>
    <p1510:client id="{F42161E5-0C90-293E-7BA1-BD81D44DDF15}" v="54" dt="2026-04-22T07:44:09.075"/>
    <p1510:client id="{F58C0CAE-8F62-5A40-BAE8-DD020749193C}" v="59" dt="2026-04-20T13:58:54.1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2026-04-22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50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2026-04-22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PRESENTATION </a:t>
            </a:r>
            <a:r>
              <a:rPr lang="sv-SE" err="1"/>
              <a:t>TITLe</a:t>
            </a:r>
            <a:r>
              <a:rPr lang="sv-SE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Image </a:t>
            </a:r>
            <a:r>
              <a:rPr lang="sv-SE" err="1"/>
              <a:t>title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2026-04-22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  <p:sldLayoutId id="214748367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e3.pages.ess.eu" TargetMode="Externa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94765-BDA5-3176-B935-9F4D6DEE4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n aerial view of a factory&#10;&#10;AI-generated content may be incorrect.">
            <a:extLst>
              <a:ext uri="{FF2B5EF4-FFF2-40B4-BE49-F238E27FC236}">
                <a16:creationId xmlns:a16="http://schemas.microsoft.com/office/drawing/2014/main" id="{627068BC-0CF4-BD6D-2AB3-10622D5470A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33724" r="33724"/>
          <a:stretch/>
        </p:blipFill>
        <p:spPr>
          <a:prstGeom prst="rect">
            <a:avLst/>
          </a:prstGeom>
          <a:solidFill>
            <a:srgbClr val="ECECEC"/>
          </a:solidFill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14384-2E86-19DE-2A98-E20D538F76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6F6074-F0CE-00E5-9B82-6EE6453C77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511D30-327F-D4A9-DF92-ED7210BE53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cs typeface="Segoe UI"/>
              </a:rPr>
              <a:t>3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B877436-9220-9E1A-93E8-E83545C914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>
                <a:latin typeface="Segoe UI Semibold"/>
                <a:cs typeface="Segoe UI Semibold"/>
              </a:rPr>
              <a:t>Module wrappers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0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17BD1-6763-141A-7985-248933A5A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 Light"/>
                <a:cs typeface="Segoe UI Light"/>
              </a:rPr>
              <a:t>Module wrappers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BD9006-8822-AC6C-8529-EEFA50268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EPICS collaboration meeting 2026 Spring</a:t>
            </a:r>
            <a:endParaRPr lang="en-US">
              <a:cs typeface="Segoe U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225FC-DF48-088D-317F-24569A370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11</a:t>
            </a:fld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A52441-49C2-7D08-F172-BF26B470B7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0000" tIns="18000" rIns="91440" bIns="45720" rtlCol="0" anchor="t">
            <a:noAutofit/>
          </a:bodyPr>
          <a:lstStyle/>
          <a:p>
            <a:r>
              <a:rPr lang="en-US">
                <a:solidFill>
                  <a:srgbClr val="0099DC"/>
                </a:solidFill>
                <a:cs typeface="Segoe UI"/>
              </a:rPr>
              <a:t>Separating Site from Source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56CD71-B411-1742-4107-E9E63B98A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18000" bIns="45720" rtlCol="0" anchor="t">
            <a:noAutofit/>
          </a:bodyPr>
          <a:lstStyle/>
          <a:p>
            <a:r>
              <a:rPr lang="en-US">
                <a:ea typeface="+mn-lt"/>
                <a:cs typeface="+mn-lt"/>
              </a:rPr>
              <a:t>ESS extended PSI's work with a </a:t>
            </a:r>
            <a:r>
              <a:rPr lang="en-US" i="1">
                <a:ea typeface="+mn-lt"/>
                <a:cs typeface="+mn-lt"/>
              </a:rPr>
              <a:t>wrapper </a:t>
            </a:r>
            <a:r>
              <a:rPr lang="en-US">
                <a:ea typeface="+mn-lt"/>
                <a:cs typeface="+mn-lt"/>
              </a:rPr>
              <a:t>concept: upstream module source and site-specific content live in separate repos.</a:t>
            </a:r>
          </a:p>
          <a:p>
            <a:r>
              <a:rPr lang="en-US">
                <a:ea typeface="+mn-lt"/>
                <a:cs typeface="+mn-lt"/>
              </a:rPr>
              <a:t>In the wrapper repo:</a:t>
            </a:r>
            <a:endParaRPr lang="en-US"/>
          </a:p>
          <a:p>
            <a:pPr marL="315595" lvl="1" indent="-233045">
              <a:buFont typeface="Courier New" panose="020B0502040204020203" pitchFamily="34" charset="0"/>
              <a:buChar char="o"/>
            </a:pPr>
            <a:r>
              <a:rPr lang="en-US">
                <a:ea typeface="+mn-lt"/>
                <a:cs typeface="+mn-lt"/>
              </a:rPr>
              <a:t>Site-specific build configuration.</a:t>
            </a:r>
          </a:p>
          <a:p>
            <a:pPr marL="315595" lvl="1" indent="-233045">
              <a:buFont typeface="Courier New" panose="020B0502040204020203" pitchFamily="34" charset="0"/>
              <a:buChar char="o"/>
            </a:pPr>
            <a:r>
              <a:rPr lang="en-US">
                <a:ea typeface="+mn-lt"/>
                <a:cs typeface="+mn-lt"/>
              </a:rPr>
              <a:t>Data files: Database files, </a:t>
            </a:r>
            <a:r>
              <a:rPr lang="en-US" dirty="0" err="1">
                <a:ea typeface="+mn-lt"/>
                <a:cs typeface="+mn-lt"/>
              </a:rPr>
              <a:t>iocsh</a:t>
            </a:r>
            <a:r>
              <a:rPr lang="en-US" dirty="0">
                <a:ea typeface="+mn-lt"/>
                <a:cs typeface="+mn-lt"/>
              </a:rPr>
              <a:t> snippets, templates.</a:t>
            </a:r>
            <a:endParaRPr lang="en-US" dirty="0">
              <a:cs typeface="Segoe UI"/>
            </a:endParaRPr>
          </a:p>
          <a:p>
            <a:pPr marL="315595" lvl="1" indent="-233045">
              <a:buFont typeface="Courier New" panose="020B0502040204020203" pitchFamily="34" charset="0"/>
              <a:buChar char="o"/>
            </a:pPr>
            <a:r>
              <a:rPr lang="en-US">
                <a:ea typeface="+mn-lt"/>
                <a:cs typeface="+mn-lt"/>
              </a:rPr>
              <a:t>Patches, each linkable to an upstream PR.</a:t>
            </a:r>
            <a:endParaRPr lang="en-US">
              <a:cs typeface="Segoe UI"/>
            </a:endParaRPr>
          </a:p>
          <a:p>
            <a:r>
              <a:rPr lang="en-US" b="1">
                <a:ea typeface="+mn-lt"/>
                <a:cs typeface="+mn-lt"/>
              </a:rPr>
              <a:t>No forks.</a:t>
            </a:r>
            <a:r>
              <a:rPr lang="en-US">
                <a:ea typeface="+mn-lt"/>
                <a:cs typeface="+mn-lt"/>
              </a:rPr>
              <a:t> Upstream stays upstream. Site additions are auditable and community-compatible.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72E124-43B3-0CF0-BA0E-2962A972A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6824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F7606-5FC9-9B6B-8D64-C9CFDE105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7E40C75-6015-B211-8A8A-453249A1BE2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8333" r="8333"/>
          <a:stretch/>
        </p:blipFill>
        <p:spPr>
          <a:prstGeom prst="rect">
            <a:avLst/>
          </a:prstGeom>
          <a:solidFill>
            <a:srgbClr val="ECECEC"/>
          </a:solidFill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5C074-C718-5857-A781-6B73F666E8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8E0020-D11A-E4E2-9BF5-F51446007A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7B2995-81F2-58F0-F60B-4157A1FD84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cs typeface="Segoe UI"/>
              </a:rPr>
              <a:t>4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E976760-F414-0898-4C90-F9200E2FCB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i="1">
                <a:latin typeface="Segoe UI Semibold"/>
                <a:cs typeface="Segoe UI Semibold"/>
              </a:rPr>
              <a:t>Conda</a:t>
            </a:r>
            <a:r>
              <a:rPr lang="en-US">
                <a:latin typeface="Segoe UI Semibold"/>
                <a:cs typeface="Segoe UI Semibold"/>
              </a:rPr>
              <a:t> as a first-class package manager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82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24DBF-6252-EDBD-795C-06E7FEE54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>
                <a:cs typeface="Segoe UI Light"/>
              </a:rPr>
              <a:t>Conda</a:t>
            </a:r>
            <a:r>
              <a:rPr lang="en-US">
                <a:cs typeface="Segoe UI Light"/>
              </a:rPr>
              <a:t> as a first-class package manager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2BC771-E4DC-C5F2-A4AA-DBECA659A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EPICS collaboration meeting 2026 Spring</a:t>
            </a:r>
            <a:endParaRPr lang="en-US">
              <a:cs typeface="Segoe U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3602A8-87C8-ECCC-9915-648E02ED2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13</a:t>
            </a:fld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152E3C-4D06-9EEF-3218-15251B5D34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0000" tIns="18000" rIns="91440" bIns="45720" rtlCol="0" anchor="t">
            <a:noAutofit/>
          </a:bodyPr>
          <a:lstStyle/>
          <a:p>
            <a:r>
              <a:rPr lang="en-US">
                <a:cs typeface="Segoe UI"/>
              </a:rPr>
              <a:t>What was still missing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0F5DA8-7A67-D347-78C0-D6E4B04CC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18000" bIns="45720" rtlCol="0" anchor="t">
            <a:noAutofit/>
          </a:bodyPr>
          <a:lstStyle/>
          <a:p>
            <a:pPr marL="315595" lvl="1" indent="-233045">
              <a:buFont typeface="Courier New" panose="020B0502040204020203" pitchFamily="34" charset="0"/>
              <a:buChar char="o"/>
            </a:pPr>
            <a:r>
              <a:rPr lang="en-US">
                <a:ea typeface="+mn-lt"/>
                <a:cs typeface="+mn-lt"/>
              </a:rPr>
              <a:t>Module compilation and distribution — still centrally built, still NFS-distributed, still tied to one specific distro.</a:t>
            </a:r>
            <a:endParaRPr lang="en-US">
              <a:cs typeface="Segoe UI"/>
            </a:endParaRPr>
          </a:p>
          <a:p>
            <a:pPr marL="315595" lvl="1" indent="-233045">
              <a:buFont typeface="Courier New" panose="020B0502040204020203" pitchFamily="34" charset="0"/>
              <a:buChar char="o"/>
            </a:pPr>
            <a:r>
              <a:rPr lang="en-US">
                <a:ea typeface="+mn-lt"/>
                <a:cs typeface="+mn-lt"/>
              </a:rPr>
              <a:t>No real dependency management — the e3 team was effectively the package manager.</a:t>
            </a:r>
            <a:endParaRPr lang="en-US">
              <a:cs typeface="Segoe UI"/>
            </a:endParaRPr>
          </a:p>
          <a:p>
            <a:pPr marL="315595" lvl="1" indent="-233045">
              <a:buFont typeface="Courier New" panose="020B0502040204020203" pitchFamily="34" charset="0"/>
              <a:buChar char="o"/>
            </a:pPr>
            <a:r>
              <a:rPr lang="en-US">
                <a:ea typeface="+mn-lt"/>
                <a:cs typeface="+mn-lt"/>
              </a:rPr>
              <a:t>No binary registry — packages were rebuilt per environment.</a:t>
            </a:r>
            <a:endParaRPr lang="en-US">
              <a:cs typeface="Segoe UI"/>
            </a:endParaRPr>
          </a:p>
          <a:p>
            <a:pPr marL="315595" lvl="1" indent="-233045">
              <a:buFont typeface="Courier New" panose="020B0502040204020203" pitchFamily="34" charset="0"/>
              <a:buChar char="o"/>
            </a:pPr>
            <a:r>
              <a:rPr lang="en-US" dirty="0">
                <a:ea typeface="+mn-lt"/>
                <a:cs typeface="+mn-lt"/>
              </a:rPr>
              <a:t>System libraries were implicit — the full dependency graph stopped at EPICS-level modules; deeper libs (</a:t>
            </a:r>
            <a:r>
              <a:rPr lang="en-US" dirty="0" err="1">
                <a:ea typeface="+mn-lt"/>
                <a:cs typeface="+mn-lt"/>
              </a:rPr>
              <a:t>readline</a:t>
            </a:r>
            <a:r>
              <a:rPr lang="en-US" dirty="0">
                <a:ea typeface="+mn-lt"/>
                <a:cs typeface="+mn-lt"/>
              </a:rPr>
              <a:t>, libxml2, hdf5, </a:t>
            </a:r>
            <a:r>
              <a:rPr lang="en-US" dirty="0" err="1">
                <a:ea typeface="+mn-lt"/>
                <a:cs typeface="+mn-lt"/>
              </a:rPr>
              <a:t>openssl</a:t>
            </a:r>
            <a:r>
              <a:rPr lang="en-US" dirty="0">
                <a:ea typeface="+mn-lt"/>
                <a:cs typeface="+mn-lt"/>
              </a:rPr>
              <a:t>) were whatever the host OS happened to provide.</a:t>
            </a:r>
            <a:endParaRPr lang="en-US" dirty="0">
              <a:cs typeface="Segoe UI"/>
            </a:endParaRPr>
          </a:p>
          <a:p>
            <a:r>
              <a:rPr lang="en-US">
                <a:ea typeface="+mn-lt"/>
                <a:cs typeface="+mn-lt"/>
              </a:rPr>
              <a:t>And then... CentOS 7 reaching EOL turned a manageable constraint into a forcing function.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8555C3-61BB-606C-60D1-D8E8AC78E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343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B7725C7-2E45-9296-ED9B-0356BEF3F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870" y="1579613"/>
            <a:ext cx="7720266" cy="33428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C678F4-75D1-AFDF-C2B8-2A9119CA0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>
                <a:latin typeface="Segoe UI Light"/>
                <a:cs typeface="Segoe UI Light"/>
              </a:rPr>
              <a:t>Conda</a:t>
            </a:r>
            <a:r>
              <a:rPr lang="en-US">
                <a:latin typeface="Segoe UI Light"/>
                <a:cs typeface="Segoe UI Light"/>
              </a:rPr>
              <a:t> as a first-class package manager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FC0E16-B2EC-2424-5635-DB265F00C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EPICS collaboration meeting 2026 Spring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C0DB54-6314-3B45-3FA3-AB7EA7873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14</a:t>
            </a:fld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8BC509-FF35-846E-D469-E05761A7B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0000" tIns="18000" rIns="91440" bIns="45720" rtlCol="0" anchor="t">
            <a:noAutofit/>
          </a:bodyPr>
          <a:lstStyle/>
          <a:p>
            <a:r>
              <a:rPr lang="en-US">
                <a:solidFill>
                  <a:srgbClr val="0099DC"/>
                </a:solidFill>
                <a:cs typeface="Segoe UI"/>
              </a:rPr>
              <a:t>The dependency graph — before and after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89AE75-B919-EB06-630F-D06A12CF5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413" y="5063152"/>
            <a:ext cx="9360769" cy="1267310"/>
          </a:xfrm>
        </p:spPr>
        <p:txBody>
          <a:bodyPr vert="horz" lIns="0" tIns="45720" rIns="18000" bIns="45720" rtlCol="0" anchor="t">
            <a:noAutofit/>
          </a:bodyPr>
          <a:lstStyle/>
          <a:p>
            <a:r>
              <a:rPr lang="en-US">
                <a:ea typeface="+mn-lt"/>
                <a:cs typeface="+mn-lt"/>
              </a:rPr>
              <a:t>Conda is an OS-agnostic, system-level binary package and environment manager. It encodes the </a:t>
            </a:r>
            <a:r>
              <a:rPr lang="en-US" i="1">
                <a:ea typeface="+mn-lt"/>
                <a:cs typeface="+mn-lt"/>
              </a:rPr>
              <a:t>full</a:t>
            </a:r>
            <a:r>
              <a:rPr lang="en-US">
                <a:ea typeface="+mn-lt"/>
                <a:cs typeface="+mn-lt"/>
              </a:rPr>
              <a:t> dependency graph; not just EPICS-level. Decouples the EPICS installation from the host platform.</a:t>
            </a:r>
            <a:endParaRPr lang="en-US"/>
          </a:p>
          <a:p>
            <a:endParaRPr lang="en-US">
              <a:cs typeface="Segoe UI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199BB2-AB1E-C92A-138F-C23E787BA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347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6722D-D94A-9D34-16B1-38BDCE705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>
                <a:cs typeface="Segoe UI Light"/>
              </a:rPr>
              <a:t>Conda</a:t>
            </a:r>
            <a:r>
              <a:rPr lang="en-US">
                <a:cs typeface="Segoe UI Light"/>
              </a:rPr>
              <a:t> as a first-class package manager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E8BA64-DBCC-0042-55AB-1EAF53FA7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EPICS collaboration meeting 2026 Spring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90CBD8-99F3-7809-C2DA-1D7E4728E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15</a:t>
            </a:fld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CF787B-80CE-5AF6-DA07-FB1EF6E3A1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0000" tIns="18000" rIns="91440" bIns="45720" rtlCol="0" anchor="t">
            <a:noAutofit/>
          </a:bodyPr>
          <a:lstStyle/>
          <a:p>
            <a:r>
              <a:rPr lang="en-US">
                <a:solidFill>
                  <a:srgbClr val="0099DC"/>
                </a:solidFill>
                <a:cs typeface="Segoe UI"/>
              </a:rPr>
              <a:t>Wrappers become </a:t>
            </a:r>
            <a:r>
              <a:rPr lang="en-US" i="1">
                <a:solidFill>
                  <a:srgbClr val="0099DC"/>
                </a:solidFill>
                <a:cs typeface="Segoe UI"/>
              </a:rPr>
              <a:t>recipes</a:t>
            </a:r>
            <a:endParaRPr lang="en-US">
              <a:cs typeface="Segoe UI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4F3F19-24D2-D73E-7BFF-0BB1308BE4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18000" bIns="45720" rtlCol="0" anchor="t">
            <a:noAutofit/>
          </a:bodyPr>
          <a:lstStyle/>
          <a:p>
            <a:r>
              <a:rPr lang="en-US">
                <a:cs typeface="Segoe UI"/>
              </a:rPr>
              <a:t>Wrappers were already doing the job conceptually. Patches linked to Pull Requests, site-specific files separated from upstream source.</a:t>
            </a:r>
            <a:endParaRPr lang="en-US"/>
          </a:p>
          <a:p>
            <a:r>
              <a:rPr lang="en-US">
                <a:cs typeface="Segoe UI"/>
              </a:rPr>
              <a:t>Recipes express the same concept in Conda's native format:</a:t>
            </a:r>
            <a:endParaRPr lang="en-US"/>
          </a:p>
          <a:p>
            <a:pPr marL="315595" lvl="1" indent="-233045">
              <a:buFont typeface="Courier New" panose="020B0502040204020203" pitchFamily="34" charset="0"/>
              <a:buChar char="o"/>
            </a:pPr>
            <a:r>
              <a:rPr lang="en-US" dirty="0" err="1">
                <a:highlight>
                  <a:srgbClr val="C0C0C0"/>
                </a:highlight>
                <a:latin typeface="Aptos Mono"/>
                <a:cs typeface="Segoe UI"/>
              </a:rPr>
              <a:t>meta.yaml</a:t>
            </a:r>
            <a:r>
              <a:rPr lang="en-US" dirty="0">
                <a:cs typeface="Segoe UI"/>
              </a:rPr>
              <a:t> — metadata, upstream source reference, explicit dependency declarations (build / host / test).</a:t>
            </a:r>
          </a:p>
          <a:p>
            <a:pPr marL="315595" lvl="1" indent="-233045">
              <a:buFont typeface="Courier New" panose="020B0502040204020203" pitchFamily="34" charset="0"/>
              <a:buChar char="o"/>
            </a:pPr>
            <a:r>
              <a:rPr lang="en-US">
                <a:highlight>
                  <a:srgbClr val="C0C0C0"/>
                </a:highlight>
                <a:latin typeface="Aptos Mono"/>
                <a:cs typeface="Segoe UI"/>
              </a:rPr>
              <a:t>build.sh</a:t>
            </a:r>
            <a:r>
              <a:rPr lang="en-US">
                <a:cs typeface="Segoe UI"/>
              </a:rPr>
              <a:t> — proper first-class build script with arbitrary pre/post hooks (wrappers needed custom affordances in require/the build system for this).</a:t>
            </a:r>
          </a:p>
          <a:p>
            <a:pPr marL="315595" lvl="1" indent="-233045">
              <a:buFont typeface="Courier New" panose="020B0502040204020203" pitchFamily="34" charset="0"/>
              <a:buChar char="o"/>
            </a:pPr>
            <a:r>
              <a:rPr lang="en-US">
                <a:cs typeface="Segoe UI"/>
              </a:rPr>
              <a:t>Patches and site-specific files alongside, as before.</a:t>
            </a:r>
          </a:p>
          <a:p>
            <a:r>
              <a:rPr lang="en-US">
                <a:cs typeface="Segoe UI"/>
              </a:rPr>
              <a:t>Same collaboration surface, cleaner mechanism, broader capability.</a:t>
            </a:r>
            <a:endParaRPr lang="en-US"/>
          </a:p>
          <a:p>
            <a:endParaRPr lang="en-US">
              <a:cs typeface="Segoe UI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605353-B145-F1B4-D975-B4293894A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464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C2EE1-80CA-E50C-66A0-AA587C954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blurry image of stars and lights&#10;&#10;AI-generated content may be incorrect.">
            <a:extLst>
              <a:ext uri="{FF2B5EF4-FFF2-40B4-BE49-F238E27FC236}">
                <a16:creationId xmlns:a16="http://schemas.microsoft.com/office/drawing/2014/main" id="{2BD310B6-51EF-A19D-580F-790E8D2D9EE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2562" r="22562"/>
          <a:stretch/>
        </p:blipFill>
        <p:spPr>
          <a:prstGeom prst="rect">
            <a:avLst/>
          </a:prstGeom>
          <a:solidFill>
            <a:srgbClr val="ECECEC"/>
          </a:solidFill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B253B4-2FBD-C6C2-1367-E1F3E8AA93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17C92-67CA-50A9-6823-9DB2987F96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2D36C2-2E1D-D157-79D7-A99A733146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cs typeface="Segoe UI"/>
              </a:rPr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D9CCEF-83DA-4425-E5F1-071E194701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>
                <a:latin typeface="Segoe UI Semibold"/>
                <a:cs typeface="Segoe UI Semibold"/>
              </a:rPr>
              <a:t>e3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9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C5914-C233-BAD1-4E65-F3E753E93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DAAB4-8410-D8F2-37C9-A9C9274A4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Segoe UI Light"/>
              </a:rPr>
              <a:t>e3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9E74D7-60FF-7842-8AED-94988B4ED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EPICS collaboration meeting 2026 Spring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3CE79-1A0B-04EF-B99D-8BEB3B1CC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17</a:t>
            </a:fld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42582C-8F73-083A-CF5A-4E5A0307FF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0000" tIns="18000" rIns="91440" bIns="45720" rtlCol="0" anchor="t">
            <a:noAutofit/>
          </a:bodyPr>
          <a:lstStyle/>
          <a:p>
            <a:r>
              <a:rPr lang="en-US">
                <a:solidFill>
                  <a:srgbClr val="0099DC"/>
                </a:solidFill>
                <a:cs typeface="Segoe UI"/>
              </a:rPr>
              <a:t>Advantages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6CAFCF-2A79-C58C-96DF-D7A8D54CF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2026-04-22</a:t>
            </a:fld>
            <a:endParaRPr lang="sv-SE"/>
          </a:p>
        </p:txBody>
      </p:sp>
      <p:pic>
        <p:nvPicPr>
          <p:cNvPr id="10" name="Content Placeholder 9" descr="A close-up of a list of words&#10;&#10;AI-generated content may be incorrect.">
            <a:extLst>
              <a:ext uri="{FF2B5EF4-FFF2-40B4-BE49-F238E27FC236}">
                <a16:creationId xmlns:a16="http://schemas.microsoft.com/office/drawing/2014/main" id="{F4040758-F989-C81A-EBB2-3CE0BF3194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4400" y="1670165"/>
            <a:ext cx="9365782" cy="455253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923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07446-3CE3-8542-EE69-C0F8EE77B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D98A4-CFF8-A7F4-CDA9-4213973F0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Segoe UI Light"/>
              </a:rPr>
              <a:t>e3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8629CF-31D7-47A9-60EC-CC1CC3545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EPICS collaboration meeting 2026 Spring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39AA5C-35E9-412E-1F38-F33278526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18</a:t>
            </a:fld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3D9DE4-9BAC-E4D2-5E5A-A6F30C7A70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0000" tIns="18000" rIns="91440" bIns="45720" rtlCol="0" anchor="t">
            <a:noAutofit/>
          </a:bodyPr>
          <a:lstStyle/>
          <a:p>
            <a:r>
              <a:rPr lang="en-US">
                <a:solidFill>
                  <a:srgbClr val="0099DC"/>
                </a:solidFill>
                <a:cs typeface="Segoe UI"/>
              </a:rPr>
              <a:t>How it works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05F53-EAF1-B2FD-8422-B67CDC1F8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2026-04-22</a:t>
            </a:fld>
            <a:endParaRPr lang="sv-S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AF074D5-3BB9-3C65-ED55-A80439A83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18000" bIns="45720" rtlCol="0" anchor="t">
            <a:noAutofit/>
          </a:bodyPr>
          <a:lstStyle/>
          <a:p>
            <a:r>
              <a:rPr lang="en-US">
                <a:cs typeface="Segoe UI"/>
              </a:rPr>
              <a:t>Try it!</a:t>
            </a:r>
          </a:p>
          <a:p>
            <a:endParaRPr lang="en-US">
              <a:cs typeface="Segoe UI"/>
            </a:endParaRPr>
          </a:p>
          <a:p>
            <a:pPr algn="ctr"/>
            <a:endParaRPr lang="en-US">
              <a:cs typeface="Segoe UI"/>
            </a:endParaRPr>
          </a:p>
          <a:p>
            <a:pPr algn="ctr"/>
            <a:endParaRPr lang="en-US">
              <a:cs typeface="Segoe UI"/>
            </a:endParaRPr>
          </a:p>
          <a:p>
            <a:pPr algn="ctr"/>
            <a:endParaRPr lang="en-US">
              <a:cs typeface="Segoe UI"/>
            </a:endParaRPr>
          </a:p>
          <a:p>
            <a:pPr algn="ctr"/>
            <a:r>
              <a:rPr lang="en-US">
                <a:cs typeface="Segoe UI"/>
                <a:hlinkClick r:id="rId2"/>
              </a:rPr>
              <a:t>https://e3.pages.ess.eu</a:t>
            </a:r>
            <a:endParaRPr lang="en-US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73121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B085D-F964-70DD-70D4-A81CB19A7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le of puzzle pieces&#10;&#10;AI-generated content may be incorrect.">
            <a:extLst>
              <a:ext uri="{FF2B5EF4-FFF2-40B4-BE49-F238E27FC236}">
                <a16:creationId xmlns:a16="http://schemas.microsoft.com/office/drawing/2014/main" id="{F578AE4D-20B5-7040-C01B-41665FF6E8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2222" r="22222"/>
          <a:stretch/>
        </p:blipFill>
        <p:spPr>
          <a:prstGeom prst="rect">
            <a:avLst/>
          </a:prstGeom>
          <a:solidFill>
            <a:srgbClr val="ECECEC"/>
          </a:solidFill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20441C-A129-FA1C-C11E-D3B804B712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B90630-2CEC-0943-D8BA-F58BA4EB75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E68709-FFE1-F5B7-9C29-F2FEBAFC85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cs typeface="Segoe UI"/>
              </a:rPr>
              <a:t>6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08136C-B54E-1BEC-0E5C-A2453C8457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>
                <a:latin typeface="Segoe UI Semibold"/>
                <a:cs typeface="Segoe UI Semibold"/>
              </a:rPr>
              <a:t>Where this fits, and what is next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9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>
                <a:solidFill>
                  <a:srgbClr val="FFFFFF"/>
                </a:solidFill>
                <a:latin typeface="Segoe UI Semibold"/>
                <a:cs typeface="Segoe UI Semibold"/>
              </a:rPr>
              <a:t>e3</a:t>
            </a:r>
            <a:endParaRPr lang="en-GB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0000" tIns="45720" rIns="91440" bIns="45720" rtlCol="0" anchor="t">
            <a:noAutofit/>
          </a:bodyPr>
          <a:lstStyle/>
          <a:p>
            <a:r>
              <a:rPr lang="en-GB">
                <a:ea typeface="+mn-lt"/>
                <a:cs typeface="+mn-lt"/>
              </a:rPr>
              <a:t>Conda-Powered EPICS Environments at ESS</a:t>
            </a:r>
            <a:endParaRPr lang="en-US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PRESENTED BY Anders Lindh Olsson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fld id="{18896B66-0B3A-474C-9C9C-E4F07B1F5DAD}" type="datetime1">
              <a:rPr lang="sv-SE" sz="1200" b="1">
                <a:solidFill>
                  <a:schemeClr val="bg1"/>
                </a:solidFill>
              </a:rPr>
              <a:pPr/>
              <a:t>2026-04-22</a:t>
            </a:fld>
            <a:endParaRPr lang="en-GB" sz="1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F2E7F-8226-1709-E820-129F62D5F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DF84C-E203-625E-6F73-D38361E12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Segoe UI Light"/>
              </a:rPr>
              <a:t>Where this fits, and what is next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25E3AC-87F2-B267-EF8F-B9A52DFDF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EPICS collaboration meeting 2026 Spring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CE99D4-44DD-012D-B520-76C0F7FEF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20</a:t>
            </a:fld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FC4215-E529-E466-D7B4-E45A1674EB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0000" tIns="18000" rIns="91440" bIns="45720" rtlCol="0" anchor="t">
            <a:noAutofit/>
          </a:bodyPr>
          <a:lstStyle/>
          <a:p>
            <a:r>
              <a:rPr lang="en-US">
                <a:cs typeface="Segoe UI"/>
              </a:rPr>
              <a:t>Can/should you use e3?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97318F-4089-4144-8F3D-FC7E24886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18000" bIns="45720" rtlCol="0" anchor="t">
            <a:noAutofit/>
          </a:bodyPr>
          <a:lstStyle/>
          <a:p>
            <a:r>
              <a:rPr lang="en-US" dirty="0" err="1">
                <a:highlight>
                  <a:srgbClr val="C0C0C0"/>
                </a:highlight>
                <a:latin typeface="Aptos Mono"/>
                <a:ea typeface="+mn-lt"/>
                <a:cs typeface="+mn-lt"/>
              </a:rPr>
              <a:t>driver.makefile</a:t>
            </a:r>
            <a:r>
              <a:rPr lang="en-US" dirty="0">
                <a:ea typeface="+mn-lt"/>
                <a:cs typeface="+mn-lt"/>
              </a:rPr>
              <a:t> works. Its developer API is arguably better than upstream EPICS base's. But it is heavy to maintain, and it does not interoperate with upstream module build configs. A real cost for anyone considering adoption.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Conda and </a:t>
            </a:r>
            <a:r>
              <a:rPr lang="en-US" dirty="0" err="1">
                <a:ea typeface="+mn-lt"/>
                <a:cs typeface="+mn-lt"/>
              </a:rPr>
              <a:t>conda</a:t>
            </a:r>
            <a:r>
              <a:rPr lang="en-US" dirty="0">
                <a:ea typeface="+mn-lt"/>
                <a:cs typeface="+mn-lt"/>
              </a:rPr>
              <a:t>-forge as base works. But we have inherited </a:t>
            </a:r>
            <a:r>
              <a:rPr lang="en-US" dirty="0" err="1">
                <a:ea typeface="+mn-lt"/>
                <a:cs typeface="+mn-lt"/>
              </a:rPr>
              <a:t>conda</a:t>
            </a:r>
            <a:r>
              <a:rPr lang="en-US" dirty="0">
                <a:ea typeface="+mn-lt"/>
                <a:cs typeface="+mn-lt"/>
              </a:rPr>
              <a:t>-forge's </a:t>
            </a:r>
            <a:r>
              <a:rPr lang="en-US" dirty="0" err="1">
                <a:ea typeface="+mn-lt"/>
                <a:cs typeface="+mn-lt"/>
              </a:rPr>
              <a:t>sysroot</a:t>
            </a:r>
            <a:r>
              <a:rPr lang="en-US" dirty="0">
                <a:ea typeface="+mn-lt"/>
                <a:cs typeface="+mn-lt"/>
              </a:rPr>
              <a:t> and platform choices, which currently do not reach all targets we care about (looking at you, PPC big-endian...), and you may find yourselves in the same position.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DCD145-7304-AB7B-AB29-02BA8A129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329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D71C3-6800-2853-40EC-21187F5EE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 Light"/>
                <a:cs typeface="Segoe UI Light"/>
              </a:rPr>
              <a:t>Where this fits, and what is next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A79A66-4B3C-3521-6A8D-722AB5747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EPICS collaboration meeting 2026 Spring</a:t>
            </a:r>
            <a:endParaRPr lang="en-US">
              <a:cs typeface="Segoe U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3D80F5-39AC-0468-5F05-F3A38EC9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21</a:t>
            </a:fld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B551A5-407D-C989-88E6-6B14403152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0000" tIns="18000" rIns="91440" bIns="45720" rtlCol="0" anchor="t">
            <a:noAutofit/>
          </a:bodyPr>
          <a:lstStyle/>
          <a:p>
            <a:r>
              <a:rPr lang="en-US">
                <a:solidFill>
                  <a:srgbClr val="0099DC"/>
                </a:solidFill>
                <a:cs typeface="Segoe UI"/>
              </a:rPr>
              <a:t>We are not alone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0DB75D-83ED-2501-8E2A-D3807C97E1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18000" bIns="45720" rtlCol="0" anchor="t">
            <a:noAutofit/>
          </a:bodyPr>
          <a:lstStyle/>
          <a:p>
            <a:r>
              <a:rPr lang="en-US" dirty="0">
                <a:cs typeface="Segoe UI"/>
              </a:rPr>
              <a:t>Others are attacking the same problem differently: epics-in-containers, </a:t>
            </a:r>
            <a:r>
              <a:rPr lang="en-US" dirty="0" err="1">
                <a:cs typeface="Segoe UI"/>
              </a:rPr>
              <a:t>EPNix</a:t>
            </a:r>
            <a:r>
              <a:rPr lang="en-US" dirty="0">
                <a:cs typeface="Segoe UI"/>
              </a:rPr>
              <a:t>, </a:t>
            </a:r>
            <a:r>
              <a:rPr lang="en-US" dirty="0" err="1">
                <a:cs typeface="Segoe UI"/>
              </a:rPr>
              <a:t>epicsdeb</a:t>
            </a:r>
            <a:r>
              <a:rPr lang="en-US" dirty="0">
                <a:cs typeface="Segoe UI"/>
              </a:rPr>
              <a:t>...</a:t>
            </a:r>
          </a:p>
          <a:p>
            <a:r>
              <a:rPr lang="en-US" dirty="0">
                <a:cs typeface="Segoe UI"/>
              </a:rPr>
              <a:t>Same root problem. Different design choices on isolation, build model, runtime flexibility.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2A57F1-6BA1-5554-9F73-B9936A5F9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687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B37DF-DC14-7B4C-2B5A-BC6EDF998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87DCE-E447-BB4C-40AA-8C8969C7E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Segoe UI Light"/>
              </a:rPr>
              <a:t>Where this fits, and what is next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E209D5-9A35-E7A4-4917-5F16F01DA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EPICS collaboration meeting 2026 Spring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301F0-CBA2-A4D9-F71E-8DB0EAA25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22</a:t>
            </a:fld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B2E06F-EFA8-08B0-30AC-63035F0A91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0000" tIns="18000" rIns="91440" bIns="45720" rtlCol="0" anchor="t">
            <a:noAutofit/>
          </a:bodyPr>
          <a:lstStyle/>
          <a:p>
            <a:r>
              <a:rPr lang="en-US">
                <a:solidFill>
                  <a:srgbClr val="0099DC"/>
                </a:solidFill>
                <a:cs typeface="Segoe UI"/>
              </a:rPr>
              <a:t>Is the EPICS base build (and distribution) system the real problem?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946EA-1272-EEC9-EC8B-0C988B7A3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18000" bIns="45720" rtlCol="0" anchor="t">
            <a:noAutofit/>
          </a:bodyPr>
          <a:lstStyle/>
          <a:p>
            <a:r>
              <a:rPr lang="en-US" b="1">
                <a:ea typeface="+mn-lt"/>
                <a:cs typeface="+mn-lt"/>
              </a:rPr>
              <a:t>Is EPICS base's build system the real problem?</a:t>
            </a:r>
            <a:r>
              <a:rPr lang="en-US">
                <a:ea typeface="+mn-lt"/>
                <a:cs typeface="+mn-lt"/>
              </a:rPr>
              <a:t> Every site past the simplest IOC grows its own tooling: e3, </a:t>
            </a:r>
            <a:r>
              <a:rPr lang="en-US" err="1">
                <a:ea typeface="+mn-lt"/>
                <a:cs typeface="+mn-lt"/>
              </a:rPr>
              <a:t>EPNix</a:t>
            </a:r>
            <a:r>
              <a:rPr lang="en-US">
                <a:ea typeface="+mn-lt"/>
                <a:cs typeface="+mn-lt"/>
              </a:rPr>
              <a:t>, epics-in-containers, site </a:t>
            </a:r>
            <a:r>
              <a:rPr lang="en-US" err="1">
                <a:ea typeface="+mn-lt"/>
                <a:cs typeface="+mn-lt"/>
              </a:rPr>
              <a:t>makefiles</a:t>
            </a:r>
            <a:r>
              <a:rPr lang="en-US">
                <a:ea typeface="+mn-lt"/>
                <a:cs typeface="+mn-lt"/>
              </a:rPr>
              <a:t>. Each solves a real pain point. None of them should have needed to exist at this scale.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BC27A9-249C-A221-1A42-79C8CD199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766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9B5EF-29A4-8FBB-E26C-42E151C98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Segoe UI Light"/>
              </a:rPr>
              <a:t>e3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B4597-4A7A-7CA4-1622-948D55243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79BAA-9F24-45BD-BBF3-86B46A401AF5}" type="datetime1"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87A10-5393-FF4E-A34B-F78A90C91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Segoe UI"/>
              </a:rPr>
              <a:t>EPICS collaboration meeting 2026 Spring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9BF64-7C5B-D8FA-0004-991B0020A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102E075-F4A2-A1D8-2700-257A3E0888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9155" y="1408384"/>
            <a:ext cx="9264315" cy="460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19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close up of a circuit board&#10;&#10;AI-generated content may be incorrect.">
            <a:extLst>
              <a:ext uri="{FF2B5EF4-FFF2-40B4-BE49-F238E27FC236}">
                <a16:creationId xmlns:a16="http://schemas.microsoft.com/office/drawing/2014/main" id="{D948F7AB-20DA-C51C-640C-A74AA33659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2222" r="22222"/>
          <a:stretch/>
        </p:blipFill>
        <p:spPr>
          <a:prstGeom prst="rect">
            <a:avLst/>
          </a:prstGeom>
          <a:solidFill>
            <a:srgbClr val="ECECEC"/>
          </a:solidFill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18C87F-98EB-8170-EAC1-F7B63284C4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E281D9-F889-4EE7-B83A-AD4DEFF894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0537DE-CDE5-ED59-098C-EDA506F077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cs typeface="Segoe UI"/>
              </a:rPr>
              <a:t>1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E09CAF-90F5-0CC6-CC37-15D1DDFD1A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EPICS IOCs</a:t>
            </a:r>
          </a:p>
        </p:txBody>
      </p:sp>
    </p:spTree>
    <p:extLst>
      <p:ext uri="{BB962C8B-B14F-4D97-AF65-F5344CB8AC3E}">
        <p14:creationId xmlns:p14="http://schemas.microsoft.com/office/powerpoint/2010/main" val="227789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47AE3-5476-1AE5-E18D-9571F8B5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Segoe UI Light"/>
              </a:rPr>
              <a:t>EPICS IOCs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4EAE4E-A6A1-A066-CF3A-70BB12BD3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EPICS collaboration meeting 2026 Spring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29EBF-FD6C-58EC-8ECB-42EB6175E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5</a:t>
            </a:fld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B8D39C-5019-5A85-3414-1970E8724F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0000" tIns="18000" rIns="91440" bIns="45720" rtlCol="0" anchor="t">
            <a:noAutofit/>
          </a:bodyPr>
          <a:lstStyle/>
          <a:p>
            <a:r>
              <a:rPr lang="en-US">
                <a:cs typeface="Segoe UI"/>
              </a:rPr>
              <a:t>What is an IOC?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324F1A-4A70-62C3-D2B7-A48549AB8A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18000" bIns="45720" rtlCol="0" anchor="t">
            <a:noAutofit/>
          </a:bodyPr>
          <a:lstStyle/>
          <a:p>
            <a:r>
              <a:rPr lang="en-US">
                <a:ea typeface="+mn-lt"/>
                <a:cs typeface="+mn-lt"/>
              </a:rPr>
              <a:t>Historically:</a:t>
            </a:r>
          </a:p>
          <a:p>
            <a:pPr marL="315595" lvl="1" indent="-233045">
              <a:buFont typeface="Courier New" panose="020B0502040204020203" pitchFamily="34" charset="0"/>
              <a:buChar char="o"/>
            </a:pPr>
            <a:r>
              <a:rPr lang="en-US">
                <a:ea typeface="+mn-lt"/>
                <a:cs typeface="+mn-lt"/>
              </a:rPr>
              <a:t>An Input/Output Controller: hardware + software, derived from VxWorks-era embedded systems.</a:t>
            </a:r>
            <a:endParaRPr lang="en-US">
              <a:cs typeface="Segoe UI"/>
            </a:endParaRPr>
          </a:p>
          <a:p>
            <a:r>
              <a:rPr lang="en-US">
                <a:ea typeface="+mn-lt"/>
                <a:cs typeface="+mn-lt"/>
              </a:rPr>
              <a:t>In modern EPICS usage (and ESS' specifically):</a:t>
            </a:r>
          </a:p>
          <a:p>
            <a:pPr marL="315595" lvl="1" indent="-233045">
              <a:buFont typeface="Courier New" panose="020B0502040204020203" pitchFamily="34" charset="0"/>
              <a:buChar char="o"/>
            </a:pPr>
            <a:r>
              <a:rPr lang="en-US">
                <a:ea typeface="+mn-lt"/>
                <a:cs typeface="+mn-lt"/>
              </a:rPr>
              <a:t>A software process that acts as a server: it speaks Channel Access /  PV Access, keeps a database of process variables, and (sometimes) interfaces with hardware I/O.</a:t>
            </a:r>
            <a:endParaRPr lang="en-US">
              <a:cs typeface="Segoe UI"/>
            </a:endParaRPr>
          </a:p>
          <a:p>
            <a:r>
              <a:rPr lang="en-US">
                <a:ea typeface="+mn-lt"/>
                <a:cs typeface="+mn-lt"/>
              </a:rPr>
              <a:t>The shift from "IOC is a machine" to "IOC is a process" matters for how we think about packaging and deployment.</a:t>
            </a:r>
            <a:endParaRPr lang="en-US"/>
          </a:p>
          <a:p>
            <a:endParaRPr lang="en-US">
              <a:cs typeface="Segoe UI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338543-BAF4-55BD-04C7-6BE28BDBC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674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D79D0-4C49-94DB-FFB1-23D3AEAB7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Segoe UI Light"/>
              </a:rPr>
              <a:t>EPICS IOCs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7A5FD8-5D1C-0484-AF7D-A407F8C90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EPICS collaboration meeting 2026 Spring</a:t>
            </a:r>
            <a:endParaRPr lang="en-US">
              <a:cs typeface="Segoe U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C001A-40CE-12A9-4FF1-B2557E952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6</a:t>
            </a:fld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2F33A2-B3B9-C06C-7B9C-E06DF2C74A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0000" tIns="18000" rIns="91440" bIns="45720" rtlCol="0" anchor="t">
            <a:noAutofit/>
          </a:bodyPr>
          <a:lstStyle/>
          <a:p>
            <a:r>
              <a:rPr lang="en-US">
                <a:solidFill>
                  <a:srgbClr val="0099DC"/>
                </a:solidFill>
                <a:cs typeface="Segoe UI"/>
              </a:rPr>
              <a:t>Why it is painful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BC9357-579C-D39E-C84F-49FD7D5F7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18000" bIns="45720" rtlCol="0" anchor="t">
            <a:noAutofit/>
          </a:bodyPr>
          <a:lstStyle/>
          <a:p>
            <a:r>
              <a:rPr lang="en-US">
                <a:ea typeface="+mn-lt"/>
                <a:cs typeface="+mn-lt"/>
              </a:rPr>
              <a:t>A compiled executable linking various (/EPICS) libraries at build time, for a specific platform.</a:t>
            </a:r>
            <a:endParaRPr lang="en-US"/>
          </a:p>
          <a:p>
            <a:pPr marL="315595" lvl="1" indent="-233045">
              <a:buFont typeface="Courier New" panose="020B0502040204020203" pitchFamily="34" charset="0"/>
              <a:buChar char="o"/>
            </a:pPr>
            <a:r>
              <a:rPr lang="en-US" b="1">
                <a:ea typeface="+mn-lt"/>
                <a:cs typeface="+mn-lt"/>
              </a:rPr>
              <a:t>The IOC is the lifecycle.</a:t>
            </a:r>
            <a:r>
              <a:rPr lang="en-US">
                <a:ea typeface="+mn-lt"/>
                <a:cs typeface="+mn-lt"/>
              </a:rPr>
              <a:t> Changing anything means rebuilding the IOC.</a:t>
            </a:r>
            <a:endParaRPr lang="en-US">
              <a:cs typeface="Segoe UI"/>
            </a:endParaRPr>
          </a:p>
          <a:p>
            <a:pPr marL="315595" lvl="1" indent="-233045">
              <a:buFont typeface="Courier New" panose="020B0502040204020203" pitchFamily="34" charset="0"/>
              <a:buChar char="o"/>
            </a:pPr>
            <a:r>
              <a:rPr lang="en-US" b="1">
                <a:ea typeface="+mn-lt"/>
                <a:cs typeface="+mn-lt"/>
              </a:rPr>
              <a:t>Everything is coupled.</a:t>
            </a:r>
            <a:r>
              <a:rPr lang="en-US">
                <a:ea typeface="+mn-lt"/>
                <a:cs typeface="+mn-lt"/>
              </a:rPr>
              <a:t> Library versions, site code, upstream source — tangled together, hard to change any piece in isolation.</a:t>
            </a:r>
            <a:endParaRPr lang="en-US">
              <a:cs typeface="Segoe UI"/>
            </a:endParaRPr>
          </a:p>
          <a:p>
            <a:pPr marL="315595" lvl="1" indent="-233045">
              <a:buFont typeface="Courier New" panose="020B0502040204020203" pitchFamily="34" charset="0"/>
              <a:buChar char="o"/>
            </a:pPr>
            <a:r>
              <a:rPr lang="en-US" b="1">
                <a:ea typeface="+mn-lt"/>
                <a:cs typeface="+mn-lt"/>
              </a:rPr>
              <a:t>Distribution is fragile.</a:t>
            </a:r>
            <a:r>
              <a:rPr lang="en-US">
                <a:ea typeface="+mn-lt"/>
                <a:cs typeface="+mn-lt"/>
              </a:rPr>
              <a:t> Modules compiled centrally, shipped via NFS, tied to a specific distro. Works until the distro is gone.</a:t>
            </a:r>
            <a:endParaRPr lang="en-US">
              <a:cs typeface="Segoe UI"/>
            </a:endParaRPr>
          </a:p>
          <a:p>
            <a:pPr marL="315595" lvl="1" indent="-233045">
              <a:buFont typeface="Courier New" panose="020B0502040204020203" pitchFamily="34" charset="0"/>
              <a:buChar char="o"/>
            </a:pPr>
            <a:endParaRPr lang="en-US">
              <a:cs typeface="Segoe UI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121C50-D284-B7F1-669A-90ABD7691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7377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6310D-059D-0143-9591-7A7C21265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F9E8279-A335-E97C-D977-31EDD5A2354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2222" r="22222"/>
          <a:stretch/>
        </p:blipFill>
        <p:spPr>
          <a:prstGeom prst="rect">
            <a:avLst/>
          </a:prstGeom>
          <a:solidFill>
            <a:srgbClr val="ECECEC"/>
          </a:solidFill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E63FE-229D-1F39-CD7B-562DDA0BDE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BBC932-4893-1ECA-6FC2-C4DD2EBFF3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EB4772-CE83-41D4-BAB4-F6F734C43C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cs typeface="Segoe UI"/>
              </a:rPr>
              <a:t>2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B25ACA-2E54-AC4C-E72C-2C6D65AA2E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>
                <a:latin typeface="Segoe UI Semibold"/>
                <a:cs typeface="Segoe UI Semibold"/>
              </a:rPr>
              <a:t>The </a:t>
            </a:r>
            <a:r>
              <a:rPr lang="en-US" i="1">
                <a:latin typeface="Segoe UI Semibold"/>
                <a:cs typeface="Segoe UI Semibold"/>
              </a:rPr>
              <a:t>require </a:t>
            </a:r>
            <a:r>
              <a:rPr lang="en-US">
                <a:latin typeface="Segoe UI Semibold"/>
                <a:cs typeface="Segoe UI Semibold"/>
              </a:rPr>
              <a:t>module</a:t>
            </a:r>
          </a:p>
        </p:txBody>
      </p:sp>
    </p:spTree>
    <p:extLst>
      <p:ext uri="{BB962C8B-B14F-4D97-AF65-F5344CB8AC3E}">
        <p14:creationId xmlns:p14="http://schemas.microsoft.com/office/powerpoint/2010/main" val="78069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4846E-66C9-C4AC-5E5E-89766BA10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Segoe UI Light"/>
              </a:rPr>
              <a:t>The </a:t>
            </a:r>
            <a:r>
              <a:rPr lang="en-US" i="1">
                <a:cs typeface="Segoe UI Light"/>
              </a:rPr>
              <a:t>require</a:t>
            </a:r>
            <a:r>
              <a:rPr lang="en-US">
                <a:cs typeface="Segoe UI Light"/>
              </a:rPr>
              <a:t> module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916FD9-8D6E-4C59-82F9-48469E2F1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EPICS collaboration meeting 2026 Spring</a:t>
            </a:r>
            <a:endParaRPr lang="en-US">
              <a:cs typeface="Segoe U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6E8CC-EEBF-D375-CD89-29571EC92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8</a:t>
            </a:fld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058A73-88AB-A791-1ECC-D630ECFF3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0000" tIns="18000" rIns="91440" bIns="45720" rtlCol="0" anchor="t">
            <a:noAutofit/>
          </a:bodyPr>
          <a:lstStyle/>
          <a:p>
            <a:r>
              <a:rPr lang="en-US" i="1">
                <a:solidFill>
                  <a:srgbClr val="0099DC"/>
                </a:solidFill>
                <a:latin typeface="Segoe UI"/>
                <a:cs typeface="Segoe UI"/>
              </a:rPr>
              <a:t>require</a:t>
            </a:r>
            <a:r>
              <a:rPr lang="en-US" i="1">
                <a:solidFill>
                  <a:srgbClr val="0099DC"/>
                </a:solidFill>
                <a:cs typeface="Segoe UI"/>
              </a:rPr>
              <a:t> </a:t>
            </a:r>
            <a:r>
              <a:rPr lang="en-US">
                <a:solidFill>
                  <a:srgbClr val="0099DC"/>
                </a:solidFill>
                <a:cs typeface="Segoe UI"/>
              </a:rPr>
              <a:t>— the IOC as a thin launcher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D023FC-5410-8AF0-08FC-C99810C707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18000" bIns="45720" rtlCol="0" anchor="t">
            <a:noAutofit/>
          </a:bodyPr>
          <a:lstStyle/>
          <a:p>
            <a:r>
              <a:rPr lang="en-US" dirty="0">
                <a:ea typeface="+mn-lt"/>
                <a:cs typeface="+mn-lt"/>
              </a:rPr>
              <a:t>Developed at PSI by Dirk </a:t>
            </a:r>
            <a:r>
              <a:rPr lang="en-US" dirty="0" err="1">
                <a:ea typeface="+mn-lt"/>
                <a:cs typeface="+mn-lt"/>
              </a:rPr>
              <a:t>Zimoch</a:t>
            </a:r>
            <a:r>
              <a:rPr lang="en-US" dirty="0">
                <a:ea typeface="+mn-lt"/>
                <a:cs typeface="+mn-lt"/>
              </a:rPr>
              <a:t>. Rather than compiling each IOC as a custom executable, </a:t>
            </a:r>
            <a:r>
              <a:rPr lang="en-US" dirty="0">
                <a:latin typeface="Segoe UI"/>
                <a:ea typeface="+mn-lt"/>
                <a:cs typeface="+mn-lt"/>
              </a:rPr>
              <a:t>require</a:t>
            </a:r>
            <a:r>
              <a:rPr lang="en-US" dirty="0">
                <a:ea typeface="+mn-lt"/>
                <a:cs typeface="+mn-lt"/>
              </a:rPr>
              <a:t> turns the IOC into a generic process (</a:t>
            </a:r>
            <a:r>
              <a:rPr lang="en-US" i="1" dirty="0" err="1">
                <a:latin typeface="Segoe UI"/>
                <a:ea typeface="+mn-lt"/>
                <a:cs typeface="+mn-lt"/>
              </a:rPr>
              <a:t>iocsh</a:t>
            </a:r>
            <a:r>
              <a:rPr lang="en-US" dirty="0">
                <a:ea typeface="+mn-lt"/>
                <a:cs typeface="+mn-lt"/>
              </a:rPr>
              <a:t>) that dynamically loads functionality at startup.</a:t>
            </a:r>
          </a:p>
          <a:p>
            <a:r>
              <a:rPr lang="en-US" dirty="0">
                <a:ea typeface="+mn-lt"/>
                <a:cs typeface="+mn-lt"/>
              </a:rPr>
              <a:t>In a startup script, </a:t>
            </a:r>
            <a:r>
              <a:rPr lang="en-US" dirty="0">
                <a:highlight>
                  <a:srgbClr val="C0C0C0"/>
                </a:highlight>
                <a:latin typeface="Aptos Mono"/>
                <a:ea typeface="+mn-lt"/>
                <a:cs typeface="+mn-lt"/>
              </a:rPr>
              <a:t>require </a:t>
            </a:r>
            <a:r>
              <a:rPr lang="en-US" dirty="0" err="1">
                <a:highlight>
                  <a:srgbClr val="C0C0C0"/>
                </a:highlight>
                <a:latin typeface="Aptos Mono"/>
                <a:ea typeface="+mn-lt"/>
                <a:cs typeface="+mn-lt"/>
              </a:rPr>
              <a:t>opcua</a:t>
            </a:r>
            <a:r>
              <a:rPr lang="en-US" dirty="0">
                <a:latin typeface="Segoe UI"/>
                <a:ea typeface="+mn-lt"/>
                <a:cs typeface="+mn-lt"/>
              </a:rPr>
              <a:t> </a:t>
            </a:r>
            <a:r>
              <a:rPr lang="en-US" dirty="0">
                <a:ea typeface="+mn-lt"/>
                <a:cs typeface="+mn-lt"/>
              </a:rPr>
              <a:t> loads the shared library, DBDs, and associated files into the running IOC. Modules are shared objects, resolved and loaded on demand — not linked in at build time.</a:t>
            </a:r>
            <a:endParaRPr lang="en-US" dirty="0"/>
          </a:p>
          <a:p>
            <a:r>
              <a:rPr lang="en-US">
                <a:ea typeface="+mn-lt"/>
                <a:cs typeface="+mn-lt"/>
              </a:rPr>
              <a:t>Functionality has moved from compiled-in application code to runtime-loaded modules.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EF1EE6-6EAA-8C9E-922D-B841FFABD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8931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3DE1A-6EBF-B488-7BF1-174DA855D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847C0-F861-CB57-1A3A-8B4214F1E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Segoe UI Light"/>
              </a:rPr>
              <a:t>The </a:t>
            </a:r>
            <a:r>
              <a:rPr lang="en-US" i="1">
                <a:cs typeface="Segoe UI Light"/>
              </a:rPr>
              <a:t>require</a:t>
            </a:r>
            <a:r>
              <a:rPr lang="en-US">
                <a:cs typeface="Segoe UI Light"/>
              </a:rPr>
              <a:t> module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758195-560C-C354-CF24-49A99CABE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EPICS collaboration meeting 2026 Spring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A763D-BCBB-F18E-FA9E-D111417C0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9</a:t>
            </a:fld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44481C-BCC3-95C5-4FE2-81464D1FE8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0000" tIns="18000" rIns="91440" bIns="45720" rtlCol="0" anchor="t">
            <a:noAutofit/>
          </a:bodyPr>
          <a:lstStyle/>
          <a:p>
            <a:r>
              <a:rPr lang="en-US">
                <a:cs typeface="Segoe UI"/>
              </a:rPr>
              <a:t>What require enables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729D29-8D67-42FE-5137-EF3587481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18000" bIns="45720" rtlCol="0" anchor="t">
            <a:noAutofit/>
          </a:bodyPr>
          <a:lstStyle/>
          <a:p>
            <a:pPr marL="315595" lvl="1" indent="-233045">
              <a:buFont typeface="Courier New" panose="020B0502040204020203" pitchFamily="34" charset="0"/>
              <a:buChar char="o"/>
            </a:pPr>
            <a:r>
              <a:rPr lang="en-US">
                <a:ea typeface="+mn-lt"/>
                <a:cs typeface="+mn-lt"/>
              </a:rPr>
              <a:t>No per-IOC compilation — one generic executable serves all IOCs.</a:t>
            </a:r>
            <a:endParaRPr lang="en-US">
              <a:cs typeface="Segoe UI"/>
            </a:endParaRPr>
          </a:p>
          <a:p>
            <a:pPr marL="315595" lvl="1" indent="-233045">
              <a:buFont typeface="Courier New" panose="020B0502040204020203" pitchFamily="34" charset="0"/>
              <a:buChar char="o"/>
            </a:pPr>
            <a:r>
              <a:rPr lang="en-US">
                <a:ea typeface="+mn-lt"/>
                <a:cs typeface="+mn-lt"/>
              </a:rPr>
              <a:t>Library reuse across IOCs.</a:t>
            </a:r>
            <a:endParaRPr lang="en-US">
              <a:cs typeface="Segoe UI"/>
            </a:endParaRPr>
          </a:p>
          <a:p>
            <a:pPr marL="315595" lvl="1" indent="-233045">
              <a:buFont typeface="Courier New" panose="020B0502040204020203" pitchFamily="34" charset="0"/>
              <a:buChar char="o"/>
            </a:pPr>
            <a:r>
              <a:rPr lang="en-US">
                <a:ea typeface="+mn-lt"/>
                <a:cs typeface="+mn-lt"/>
              </a:rPr>
              <a:t>Partial upgrades without IOC rebuilds.</a:t>
            </a:r>
            <a:endParaRPr lang="en-US">
              <a:cs typeface="Segoe UI"/>
            </a:endParaRPr>
          </a:p>
          <a:p>
            <a:pPr marL="315595" lvl="1" indent="-233045">
              <a:buFont typeface="Courier New" panose="020B0502040204020203" pitchFamily="34" charset="0"/>
              <a:buChar char="o"/>
            </a:pPr>
            <a:r>
              <a:rPr lang="en-US">
                <a:ea typeface="+mn-lt"/>
                <a:cs typeface="+mn-lt"/>
              </a:rPr>
              <a:t>IOC lifecycle decoupled from module lifecycle.</a:t>
            </a:r>
            <a:endParaRPr lang="en-US">
              <a:cs typeface="Segoe UI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FAD2CA-258A-6A92-86C2-0BD9A5D01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337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SS0013_ESS_191217" id="{25A5AE2A-28F6-4104-8C72-7304B1F48254}" vid="{320E9B42-7F55-4E52-AA64-0C45CA88F26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Application>Microsoft Office PowerPoint</Application>
  <PresentationFormat>Widescreen</PresentationFormat>
  <Slides>22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Office-tema</vt:lpstr>
      <vt:lpstr>PowerPoint Presentation</vt:lpstr>
      <vt:lpstr>e3</vt:lpstr>
      <vt:lpstr>e3</vt:lpstr>
      <vt:lpstr>PowerPoint Presentation</vt:lpstr>
      <vt:lpstr>EPICS IOCs</vt:lpstr>
      <vt:lpstr>EPICS IOCs</vt:lpstr>
      <vt:lpstr>PowerPoint Presentation</vt:lpstr>
      <vt:lpstr>The require module</vt:lpstr>
      <vt:lpstr>The require module</vt:lpstr>
      <vt:lpstr>PowerPoint Presentation</vt:lpstr>
      <vt:lpstr>Module wrappers</vt:lpstr>
      <vt:lpstr>PowerPoint Presentation</vt:lpstr>
      <vt:lpstr>Conda as a first-class package manager</vt:lpstr>
      <vt:lpstr>Conda as a first-class package manager</vt:lpstr>
      <vt:lpstr>Conda as a first-class package manager</vt:lpstr>
      <vt:lpstr>PowerPoint Presentation</vt:lpstr>
      <vt:lpstr>e3</vt:lpstr>
      <vt:lpstr>e3</vt:lpstr>
      <vt:lpstr>PowerPoint Presentation</vt:lpstr>
      <vt:lpstr>Where this fits, and what is next</vt:lpstr>
      <vt:lpstr>Where this fits, and what is next</vt:lpstr>
      <vt:lpstr>Where this fits, and what is next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martin.sjostrand@esss.se</dc:creator>
  <cp:revision>39</cp:revision>
  <cp:lastPrinted>2019-03-08T10:27:30Z</cp:lastPrinted>
  <dcterms:created xsi:type="dcterms:W3CDTF">2020-01-21T09:56:49Z</dcterms:created>
  <dcterms:modified xsi:type="dcterms:W3CDTF">2026-04-22T08:05:10Z</dcterms:modified>
</cp:coreProperties>
</file>