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313" r:id="rId6"/>
    <p:sldId id="329" r:id="rId7"/>
    <p:sldId id="350" r:id="rId8"/>
    <p:sldId id="513" r:id="rId9"/>
    <p:sldId id="354" r:id="rId10"/>
    <p:sldId id="321" r:id="rId11"/>
    <p:sldId id="515" r:id="rId12"/>
    <p:sldId id="31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PERRIER Romuald" initials="DR" lastIdx="1" clrIdx="0">
    <p:extLst>
      <p:ext uri="{19B8F6BF-5375-455C-9EA6-DF929625EA0E}">
        <p15:presenceInfo xmlns:p15="http://schemas.microsoft.com/office/powerpoint/2012/main" userId="S-1-5-21-1801674531-299502267-839522115-373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A83"/>
    <a:srgbClr val="739E44"/>
    <a:srgbClr val="3EEAFC"/>
    <a:srgbClr val="2D8A87"/>
    <a:srgbClr val="E60019"/>
    <a:srgbClr val="108162"/>
    <a:srgbClr val="FFF2CC"/>
    <a:srgbClr val="FFE57C"/>
    <a:srgbClr val="D9D9D9"/>
    <a:srgbClr val="FF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6" autoAdjust="0"/>
    <p:restoredTop sz="95228" autoAdjust="0"/>
  </p:normalViewPr>
  <p:slideViewPr>
    <p:cSldViewPr snapToGrid="0">
      <p:cViewPr varScale="1">
        <p:scale>
          <a:sx n="80" d="100"/>
          <a:sy n="80" d="100"/>
        </p:scale>
        <p:origin x="64" y="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3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66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5800"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Ilot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d’E/S déportées ou </a:t>
            </a:r>
            <a:r>
              <a:rPr lang="fr-FR" sz="1800" b="0" kern="0" dirty="0">
                <a:solidFill>
                  <a:prstClr val="black"/>
                </a:solidFill>
              </a:rPr>
              <a:t>Système de périphérie décentralisée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46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90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22/04/2026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22/04/2026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22/04/2026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15505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22/04/2026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22/04/2026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EPICS meeting – Machine Protection System for the Titan accelerator – Yannick MARIETTE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511728"/>
            <a:ext cx="10728325" cy="67413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22/04/2026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EPICS meeting – Machine Protection System for the Titan </a:t>
            </a:r>
            <a:r>
              <a:rPr lang="fr-FR" dirty="0" err="1"/>
              <a:t>accelerator</a:t>
            </a:r>
            <a:r>
              <a:rPr lang="fr-FR" dirty="0"/>
              <a:t> – Yannick MARIETTE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  <p:sldLayoutId id="2147483696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160" y="4423136"/>
            <a:ext cx="5294312" cy="1820333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Machine Protection System for the Titan </a:t>
            </a:r>
            <a:r>
              <a:rPr lang="fr-FR" dirty="0" err="1"/>
              <a:t>accelerator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sz="1400" dirty="0"/>
              <a:t>Y. MARIETTE</a:t>
            </a:r>
            <a:br>
              <a:rPr lang="fr-FR" sz="1400" dirty="0"/>
            </a:br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1906" y="1172685"/>
            <a:ext cx="2103942" cy="846562"/>
          </a:xfrm>
          <a:prstGeom prst="rect">
            <a:avLst/>
          </a:prstGeom>
        </p:spPr>
      </p:pic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468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62" y="1046441"/>
            <a:ext cx="11353132" cy="5153025"/>
          </a:xfrm>
        </p:spPr>
        <p:txBody>
          <a:bodyPr>
            <a:normAutofit/>
          </a:bodyPr>
          <a:lstStyle/>
          <a:p>
            <a:pPr lvl="1"/>
            <a:endParaRPr lang="fr-FR" dirty="0"/>
          </a:p>
          <a:p>
            <a:pPr lvl="1"/>
            <a:endParaRPr lang="fr-FR" dirty="0"/>
          </a:p>
          <a:p>
            <a:pPr marL="342900" lvl="1" indent="-342900">
              <a:buFont typeface="+mj-lt"/>
              <a:buAutoNum type="arabicPeriod"/>
            </a:pPr>
            <a:r>
              <a:rPr lang="fr-FR" sz="2400" dirty="0"/>
              <a:t>Architecture</a:t>
            </a:r>
          </a:p>
          <a:p>
            <a:pPr marL="342900" lvl="1" indent="-342900">
              <a:buFont typeface="+mj-lt"/>
              <a:buAutoNum type="arabicPeriod"/>
            </a:pPr>
            <a:r>
              <a:rPr lang="fr-FR" sz="2400" dirty="0"/>
              <a:t>T</a:t>
            </a:r>
            <a:r>
              <a:rPr lang="fr-FR" sz="2400"/>
              <a:t>echnical</a:t>
            </a:r>
            <a:r>
              <a:rPr lang="fr-FR" sz="2400" dirty="0"/>
              <a:t> solutions</a:t>
            </a:r>
            <a:endParaRPr lang="fr-FR" dirty="0"/>
          </a:p>
          <a:p>
            <a:pPr lvl="1"/>
            <a:endParaRPr lang="fr-FR" dirty="0"/>
          </a:p>
          <a:p>
            <a:pPr marL="0" lvl="1" indent="0">
              <a:buNone/>
            </a:pP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90125"/>
            <a:ext cx="10728325" cy="512132"/>
          </a:xfrm>
        </p:spPr>
        <p:txBody>
          <a:bodyPr>
            <a:normAutofit/>
          </a:bodyPr>
          <a:lstStyle/>
          <a:p>
            <a:pPr marL="457200"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2300" b="1" kern="12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Outlines</a:t>
            </a:r>
            <a:endParaRPr lang="fr-FR" sz="23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/>
              <a:t>22/04/2026</a:t>
            </a:r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61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23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MPS Architecture : </a:t>
            </a:r>
            <a:r>
              <a:rPr lang="fr-FR" sz="2300" b="1" kern="12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Principle</a:t>
            </a:r>
            <a:endParaRPr lang="fr-FR" sz="23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520BBA-3D42-460B-90BE-895C954C1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317"/>
          <a:stretch/>
        </p:blipFill>
        <p:spPr>
          <a:xfrm>
            <a:off x="1199022" y="2085950"/>
            <a:ext cx="10731828" cy="354739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27947" y="1210890"/>
            <a:ext cx="11453978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266700"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</a:pPr>
            <a:r>
              <a:rPr lang="fr-FR" sz="1600" b="1" dirty="0"/>
              <a:t>Protection </a:t>
            </a:r>
            <a:r>
              <a:rPr lang="fr-FR" sz="1600" b="1" dirty="0" err="1"/>
              <a:t>against</a:t>
            </a:r>
            <a:r>
              <a:rPr lang="fr-FR" sz="1600" b="1" dirty="0"/>
              <a:t> </a:t>
            </a:r>
            <a:r>
              <a:rPr lang="fr-FR" sz="1600" b="1" dirty="0" err="1"/>
              <a:t>beam</a:t>
            </a:r>
            <a:r>
              <a:rPr lang="fr-FR" sz="1600" b="1" dirty="0"/>
              <a:t> </a:t>
            </a:r>
            <a:r>
              <a:rPr lang="en-GB" sz="1600" b="1" dirty="0" err="1"/>
              <a:t>dammage</a:t>
            </a:r>
            <a:r>
              <a:rPr lang="fr-FR" sz="1600" b="1" dirty="0"/>
              <a:t> =&gt; </a:t>
            </a:r>
            <a:r>
              <a:rPr lang="fr-FR" sz="1600" b="1" dirty="0">
                <a:solidFill>
                  <a:srgbClr val="00B050"/>
                </a:solidFill>
              </a:rPr>
              <a:t>MPS-F for Fast</a:t>
            </a:r>
          </a:p>
          <a:p>
            <a:pPr marL="266700" lvl="1" indent="-266700"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</a:pPr>
            <a:r>
              <a:rPr lang="fr-FR" sz="1600" b="1" dirty="0"/>
              <a:t>Protection of </a:t>
            </a:r>
            <a:r>
              <a:rPr lang="en-GB" sz="1600" b="1" dirty="0" err="1"/>
              <a:t>equiment</a:t>
            </a:r>
            <a:r>
              <a:rPr lang="fr-FR" sz="1600" b="1" dirty="0"/>
              <a:t> and possible </a:t>
            </a:r>
            <a:r>
              <a:rPr lang="fr-FR" sz="1600" b="1" dirty="0" err="1"/>
              <a:t>consecutive</a:t>
            </a:r>
            <a:r>
              <a:rPr lang="fr-FR" sz="1600" b="1" dirty="0"/>
              <a:t> </a:t>
            </a:r>
            <a:r>
              <a:rPr lang="fr-FR" sz="1600" b="1" dirty="0" err="1"/>
              <a:t>dammage</a:t>
            </a:r>
            <a:r>
              <a:rPr lang="fr-FR" sz="1600" b="1" dirty="0"/>
              <a:t> </a:t>
            </a:r>
            <a:r>
              <a:rPr lang="fr-FR" sz="1600" b="1" dirty="0" err="1"/>
              <a:t>when</a:t>
            </a:r>
            <a:r>
              <a:rPr lang="fr-FR" sz="1600" b="1" dirty="0"/>
              <a:t> default  =&gt; </a:t>
            </a:r>
            <a:r>
              <a:rPr lang="fr-FR" sz="1600" b="1" dirty="0">
                <a:solidFill>
                  <a:srgbClr val="0070C0"/>
                </a:solidFill>
              </a:rPr>
              <a:t>MPS-M for « Matériel » = Equipment</a:t>
            </a: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E3A039F9-C93D-40E9-8812-9E8D85AE38B6}"/>
              </a:ext>
            </a:extLst>
          </p:cNvPr>
          <p:cNvCxnSpPr/>
          <p:nvPr/>
        </p:nvCxnSpPr>
        <p:spPr>
          <a:xfrm rot="5400000" flipH="1" flipV="1">
            <a:off x="575118" y="3207112"/>
            <a:ext cx="2278765" cy="1582616"/>
          </a:xfrm>
          <a:prstGeom prst="bentConnector3">
            <a:avLst>
              <a:gd name="adj1" fmla="val 99773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CD85BFE3-33DE-408A-BB78-39BEDB3B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0159BEC8-8683-4A90-907B-C1606F0A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426" y="6343649"/>
            <a:ext cx="8839200" cy="365125"/>
          </a:xfrm>
        </p:spPr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21" name="Espace réservé du numéro de diapositive 4">
            <a:extLst>
              <a:ext uri="{FF2B5EF4-FFF2-40B4-BE49-F238E27FC236}">
                <a16:creationId xmlns:a16="http://schemas.microsoft.com/office/drawing/2014/main" id="{F0EE4636-59C1-4EC8-99E8-E6F57310529F}"/>
              </a:ext>
            </a:extLst>
          </p:cNvPr>
          <p:cNvSpPr txBox="1">
            <a:spLocks/>
          </p:cNvSpPr>
          <p:nvPr/>
        </p:nvSpPr>
        <p:spPr>
          <a:xfrm>
            <a:off x="11108531" y="6343649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C77A0-1F4E-42FF-9FFC-F45C3A64AF9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F52470E-E059-46CE-B245-3E20FF53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17" y="5137802"/>
            <a:ext cx="2037739" cy="437339"/>
          </a:xfrm>
          <a:ln>
            <a:solidFill>
              <a:srgbClr val="00B050"/>
            </a:solidFill>
            <a:prstDash val="dash"/>
          </a:ln>
        </p:spPr>
        <p:txBody>
          <a:bodyPr anchor="ctr" anchorCtr="0">
            <a:normAutofit/>
          </a:bodyPr>
          <a:lstStyle/>
          <a:p>
            <a:pPr algn="ctr"/>
            <a:r>
              <a:rPr lang="fr-FR" sz="1400" b="1" dirty="0"/>
              <a:t>Diagnostic fast </a:t>
            </a:r>
            <a:r>
              <a:rPr lang="fr-FR" sz="1400" b="1" dirty="0" err="1"/>
              <a:t>alarms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1205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5D03513-7BF5-4035-9670-388252900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71"/>
          <a:stretch/>
        </p:blipFill>
        <p:spPr>
          <a:xfrm>
            <a:off x="1184422" y="827314"/>
            <a:ext cx="9198452" cy="5705461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31E1C8-D65A-4BA8-A6F3-AC75D77C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F89B34-51EE-4D31-83FB-C2246160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B25CA1-2A78-4933-91B0-94558135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81BBBC0-5658-403C-932F-DF7FC054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25225"/>
            <a:ext cx="10728325" cy="674135"/>
          </a:xfrm>
        </p:spPr>
        <p:txBody>
          <a:bodyPr>
            <a:normAutofit/>
          </a:bodyPr>
          <a:lstStyle/>
          <a:p>
            <a:pPr marL="457200"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23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MPS Architecture : Interface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78AC874-6E27-4AE6-B402-E4AC793E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518" y="158530"/>
            <a:ext cx="2774921" cy="8408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64367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CF52470E-E059-46CE-B245-3E20FF53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191940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fr-FR" sz="1400" dirty="0"/>
              <a:t>Siemens PLC</a:t>
            </a:r>
          </a:p>
          <a:p>
            <a:pPr lvl="1"/>
            <a:r>
              <a:rPr lang="fr-FR" sz="1400" dirty="0"/>
              <a:t>EPICS </a:t>
            </a:r>
            <a:r>
              <a:rPr lang="fr-FR" sz="1400" dirty="0" err="1"/>
              <a:t>supervising</a:t>
            </a:r>
            <a:r>
              <a:rPr lang="fr-FR" sz="1400" dirty="0"/>
              <a:t> </a:t>
            </a:r>
            <a:r>
              <a:rPr lang="fr-FR" sz="1400" dirty="0" err="1"/>
              <a:t>using</a:t>
            </a:r>
            <a:r>
              <a:rPr lang="fr-FR" sz="1400" dirty="0"/>
              <a:t> the OPC-UA communication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23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MPS-M </a:t>
            </a:r>
            <a:r>
              <a:rPr lang="fr-FR" sz="2300" b="1" kern="12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Technical</a:t>
            </a:r>
            <a:r>
              <a:rPr lang="fr-FR" sz="23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solution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00" y="2080719"/>
            <a:ext cx="3762900" cy="29531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90005" y="1925585"/>
            <a:ext cx="2604073" cy="558021"/>
          </a:xfrm>
          <a:prstGeom prst="rect">
            <a:avLst/>
          </a:prstGeom>
          <a:solidFill>
            <a:srgbClr val="ACE6E6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1050" kern="0" dirty="0" err="1">
                <a:solidFill>
                  <a:sysClr val="windowText" lastClr="000000"/>
                </a:solidFill>
                <a:latin typeface="Calibri" panose="020F0502020204030204"/>
              </a:rPr>
              <a:t>Sensors</a:t>
            </a:r>
            <a:r>
              <a:rPr lang="fr-FR" sz="1050" kern="0" dirty="0">
                <a:solidFill>
                  <a:sysClr val="windowText" lastClr="000000"/>
                </a:solidFill>
                <a:latin typeface="Calibri" panose="020F0502020204030204"/>
              </a:rPr>
              <a:t> and </a:t>
            </a:r>
            <a:r>
              <a:rPr lang="fr-FR" sz="1050" kern="0" dirty="0" err="1">
                <a:solidFill>
                  <a:sysClr val="windowText" lastClr="000000"/>
                </a:solidFill>
                <a:latin typeface="Calibri" panose="020F0502020204030204"/>
              </a:rPr>
              <a:t>actuators</a:t>
            </a:r>
            <a:endParaRPr lang="fr-FR" sz="1050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050" b="1" kern="0" dirty="0">
                <a:solidFill>
                  <a:sysClr val="windowText" lastClr="000000"/>
                </a:solidFill>
                <a:latin typeface="Calibri" panose="020F0502020204030204"/>
              </a:rPr>
              <a:t>(</a:t>
            </a:r>
            <a:r>
              <a:rPr lang="fr-FR" sz="1050" b="1" kern="0" dirty="0" err="1">
                <a:solidFill>
                  <a:sysClr val="windowText" lastClr="000000"/>
                </a:solidFill>
                <a:latin typeface="Calibri" panose="020F0502020204030204"/>
              </a:rPr>
              <a:t>only</a:t>
            </a:r>
            <a:r>
              <a:rPr lang="fr-FR" sz="1050" b="1" kern="0" dirty="0">
                <a:solidFill>
                  <a:sysClr val="windowText" lastClr="000000"/>
                </a:solidFill>
                <a:latin typeface="Calibri" panose="020F0502020204030204"/>
              </a:rPr>
              <a:t> MPS)</a:t>
            </a:r>
          </a:p>
          <a:p>
            <a:pPr algn="ctr" defTabSz="685800">
              <a:defRPr/>
            </a:pPr>
            <a:r>
              <a:rPr lang="fr-FR" sz="1050" b="1" kern="0" dirty="0" err="1">
                <a:solidFill>
                  <a:srgbClr val="FF0000"/>
                </a:solidFill>
                <a:latin typeface="Calibri" panose="020F0502020204030204"/>
              </a:rPr>
              <a:t>with</a:t>
            </a:r>
            <a:r>
              <a:rPr lang="fr-FR" sz="1050" b="1" kern="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fr-FR" sz="1050" b="1" kern="0" dirty="0" err="1">
                <a:solidFill>
                  <a:srgbClr val="FF0000"/>
                </a:solidFill>
                <a:latin typeface="Calibri" panose="020F0502020204030204"/>
              </a:rPr>
              <a:t>Magnetron</a:t>
            </a:r>
            <a:r>
              <a:rPr lang="fr-FR" sz="1050" b="1" kern="0" dirty="0">
                <a:solidFill>
                  <a:srgbClr val="FF0000"/>
                </a:solidFill>
                <a:latin typeface="Calibri" panose="020F0502020204030204"/>
              </a:rPr>
              <a:t> stopper and Beam stopper</a:t>
            </a:r>
            <a:endParaRPr lang="fr-FR" sz="105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76862" y="5483226"/>
            <a:ext cx="1582058" cy="48056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1050" kern="0" dirty="0" err="1">
                <a:solidFill>
                  <a:sysClr val="windowText" lastClr="000000"/>
                </a:solidFill>
                <a:latin typeface="Calibri" panose="020F0502020204030204"/>
              </a:rPr>
              <a:t>Sensors</a:t>
            </a:r>
            <a:r>
              <a:rPr lang="fr-FR" sz="1050" kern="0" dirty="0">
                <a:solidFill>
                  <a:sysClr val="windowText" lastClr="000000"/>
                </a:solidFill>
                <a:latin typeface="Calibri" panose="020F0502020204030204"/>
              </a:rPr>
              <a:t> and </a:t>
            </a:r>
            <a:r>
              <a:rPr lang="fr-FR" sz="1050" kern="0" dirty="0" err="1">
                <a:solidFill>
                  <a:sysClr val="windowText" lastClr="000000"/>
                </a:solidFill>
                <a:latin typeface="Calibri" panose="020F0502020204030204"/>
              </a:rPr>
              <a:t>actuators</a:t>
            </a:r>
            <a:endParaRPr lang="fr-FR" sz="1050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050" b="1" kern="0" dirty="0">
                <a:solidFill>
                  <a:sysClr val="windowText" lastClr="000000"/>
                </a:solidFill>
                <a:latin typeface="Calibri" panose="020F0502020204030204"/>
              </a:rPr>
              <a:t>(</a:t>
            </a:r>
            <a:r>
              <a:rPr lang="fr-FR" sz="1050" b="1" kern="0" dirty="0" err="1">
                <a:solidFill>
                  <a:sysClr val="windowText" lastClr="000000"/>
                </a:solidFill>
                <a:latin typeface="Calibri" panose="020F0502020204030204"/>
              </a:rPr>
              <a:t>only</a:t>
            </a:r>
            <a:r>
              <a:rPr lang="fr-FR" sz="1050" b="1" kern="0" dirty="0">
                <a:solidFill>
                  <a:sysClr val="windowText" lastClr="000000"/>
                </a:solidFill>
                <a:latin typeface="Calibri" panose="020F0502020204030204"/>
              </a:rPr>
              <a:t> for « LCS Process »)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3157450" y="3948578"/>
            <a:ext cx="1662691" cy="1085304"/>
          </a:xfrm>
          <a:prstGeom prst="roundRect">
            <a:avLst>
              <a:gd name="adj" fmla="val 5672"/>
            </a:avLst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  <p:txBody>
          <a:bodyPr rtlCol="0" anchor="t"/>
          <a:lstStyle/>
          <a:p>
            <a:pPr algn="ctr" defTabSz="685800">
              <a:defRPr/>
            </a:pPr>
            <a:endParaRPr lang="fr-FR" sz="135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35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35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35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350" kern="0" dirty="0">
                <a:solidFill>
                  <a:prstClr val="black"/>
                </a:solidFill>
                <a:latin typeface="Calibri" panose="020F0502020204030204"/>
              </a:rPr>
              <a:t>              </a:t>
            </a:r>
            <a:r>
              <a:rPr lang="fr-FR" sz="1200" kern="0" dirty="0">
                <a:solidFill>
                  <a:prstClr val="black"/>
                </a:solidFill>
                <a:latin typeface="Calibri" panose="020F0502020204030204"/>
              </a:rPr>
              <a:t>      + </a:t>
            </a:r>
            <a:r>
              <a:rPr lang="fr-FR" sz="1100" kern="0" dirty="0" err="1">
                <a:solidFill>
                  <a:srgbClr val="FF0000"/>
                </a:solidFill>
                <a:latin typeface="Calibri" panose="020F0502020204030204"/>
              </a:rPr>
              <a:t>Binary</a:t>
            </a:r>
            <a:r>
              <a:rPr lang="fr-FR" sz="1100" kern="0" dirty="0">
                <a:solidFill>
                  <a:srgbClr val="FF0000"/>
                </a:solidFill>
                <a:latin typeface="Calibri" panose="020F0502020204030204"/>
              </a:rPr>
              <a:t> I/O</a:t>
            </a:r>
          </a:p>
          <a:p>
            <a:pPr algn="ctr" defTabSz="685800">
              <a:defRPr/>
            </a:pPr>
            <a:r>
              <a:rPr lang="fr-FR" sz="1200" b="1" kern="0" dirty="0">
                <a:solidFill>
                  <a:srgbClr val="FF0000"/>
                </a:solidFill>
                <a:latin typeface="Calibri" panose="020F0502020204030204"/>
              </a:rPr>
              <a:t>MPS-M </a:t>
            </a:r>
            <a:r>
              <a:rPr lang="fr-FR" sz="1200" b="1" kern="0" dirty="0" err="1">
                <a:solidFill>
                  <a:srgbClr val="FF0000"/>
                </a:solidFill>
                <a:latin typeface="Calibri" panose="020F0502020204030204"/>
              </a:rPr>
              <a:t>island</a:t>
            </a:r>
            <a:r>
              <a:rPr lang="fr-FR" sz="1200" b="1" kern="0" dirty="0">
                <a:solidFill>
                  <a:srgbClr val="FF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4110867" y="2102798"/>
            <a:ext cx="1332920" cy="1383664"/>
          </a:xfrm>
          <a:prstGeom prst="roundRect">
            <a:avLst>
              <a:gd name="adj" fmla="val 5672"/>
            </a:avLst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  <p:txBody>
          <a:bodyPr rtlCol="0" anchor="t"/>
          <a:lstStyle/>
          <a:p>
            <a:pPr defTabSz="685800">
              <a:defRPr/>
            </a:pPr>
            <a:endParaRPr lang="fr-FR" sz="12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ZoneTexte 40"/>
          <p:cNvSpPr txBox="1"/>
          <p:nvPr/>
        </p:nvSpPr>
        <p:spPr>
          <a:xfrm rot="19379912">
            <a:off x="4306540" y="2519623"/>
            <a:ext cx="863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b="1" dirty="0"/>
              <a:t>CPU</a:t>
            </a:r>
            <a:endParaRPr lang="fr-FR" b="1" dirty="0"/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5218051" y="2191330"/>
            <a:ext cx="0" cy="3385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5217647" y="2191330"/>
            <a:ext cx="7625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249071" y="5569419"/>
            <a:ext cx="1430065" cy="514170"/>
          </a:xfrm>
          <a:prstGeom prst="rect">
            <a:avLst/>
          </a:prstGeom>
          <a:solidFill>
            <a:srgbClr val="ACE6E6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1050" kern="0" dirty="0" err="1">
                <a:solidFill>
                  <a:sysClr val="windowText" lastClr="000000"/>
                </a:solidFill>
                <a:latin typeface="Calibri" panose="020F0502020204030204"/>
              </a:rPr>
              <a:t>Sensors</a:t>
            </a:r>
            <a:r>
              <a:rPr lang="fr-FR" sz="1050" kern="0" dirty="0">
                <a:solidFill>
                  <a:sysClr val="windowText" lastClr="000000"/>
                </a:solidFill>
                <a:latin typeface="Calibri" panose="020F0502020204030204"/>
              </a:rPr>
              <a:t> and </a:t>
            </a:r>
            <a:r>
              <a:rPr lang="fr-FR" sz="1050" kern="0" dirty="0" err="1">
                <a:solidFill>
                  <a:sysClr val="windowText" lastClr="000000"/>
                </a:solidFill>
                <a:latin typeface="Calibri" panose="020F0502020204030204"/>
              </a:rPr>
              <a:t>actuators</a:t>
            </a:r>
            <a:r>
              <a:rPr lang="fr-FR" sz="1050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fr-FR" sz="1050" b="1" kern="0" dirty="0">
                <a:solidFill>
                  <a:sysClr val="windowText" lastClr="000000"/>
                </a:solidFill>
                <a:latin typeface="Calibri" panose="020F0502020204030204"/>
              </a:rPr>
              <a:t>(</a:t>
            </a:r>
            <a:r>
              <a:rPr lang="fr-FR" sz="1050" b="1" kern="0" dirty="0" err="1">
                <a:solidFill>
                  <a:sysClr val="windowText" lastClr="000000"/>
                </a:solidFill>
                <a:latin typeface="Calibri" panose="020F0502020204030204"/>
              </a:rPr>
              <a:t>only</a:t>
            </a:r>
            <a:r>
              <a:rPr lang="fr-FR" sz="1050" b="1" kern="0" dirty="0">
                <a:solidFill>
                  <a:sysClr val="windowText" lastClr="000000"/>
                </a:solidFill>
                <a:latin typeface="Calibri" panose="020F0502020204030204"/>
              </a:rPr>
              <a:t> MPS)</a:t>
            </a:r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4679136" y="5748277"/>
            <a:ext cx="21404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4885209" y="3828381"/>
            <a:ext cx="0" cy="1929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4363707" y="3828379"/>
            <a:ext cx="5215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363707" y="3828379"/>
            <a:ext cx="0" cy="302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Imag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343" y="4067832"/>
            <a:ext cx="1133633" cy="800212"/>
          </a:xfrm>
          <a:prstGeom prst="rect">
            <a:avLst/>
          </a:prstGeom>
        </p:spPr>
      </p:pic>
      <p:sp>
        <p:nvSpPr>
          <p:cNvPr id="81" name="Rectangle à coins arrondis 80"/>
          <p:cNvSpPr/>
          <p:nvPr/>
        </p:nvSpPr>
        <p:spPr>
          <a:xfrm>
            <a:off x="7447319" y="4981180"/>
            <a:ext cx="1456646" cy="293949"/>
          </a:xfrm>
          <a:prstGeom prst="roundRect">
            <a:avLst>
              <a:gd name="adj" fmla="val 5672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defTabSz="685800">
              <a:defRPr/>
            </a:pPr>
            <a:r>
              <a:rPr lang="fr-FR" sz="12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API « LCS Process »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37600" y="3569892"/>
            <a:ext cx="5232934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/>
          <p:cNvSpPr/>
          <p:nvPr/>
        </p:nvSpPr>
        <p:spPr>
          <a:xfrm rot="5400000" flipV="1">
            <a:off x="7520236" y="3900981"/>
            <a:ext cx="402089" cy="45719"/>
          </a:xfrm>
          <a:prstGeom prst="rect">
            <a:avLst/>
          </a:prstGeom>
          <a:solidFill>
            <a:srgbClr val="008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/>
          <p:cNvSpPr txBox="1"/>
          <p:nvPr/>
        </p:nvSpPr>
        <p:spPr>
          <a:xfrm>
            <a:off x="4048731" y="2234546"/>
            <a:ext cx="1045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kern="0" dirty="0">
                <a:solidFill>
                  <a:srgbClr val="FF0000"/>
                </a:solidFill>
              </a:rPr>
              <a:t>PLC SPM-M</a:t>
            </a:r>
          </a:p>
          <a:p>
            <a:pPr algn="l"/>
            <a:endParaRPr lang="fr-FR" dirty="0"/>
          </a:p>
        </p:txBody>
      </p:sp>
      <p:sp>
        <p:nvSpPr>
          <p:cNvPr id="89" name="Rectangle à coins arrondis 88"/>
          <p:cNvSpPr/>
          <p:nvPr/>
        </p:nvSpPr>
        <p:spPr>
          <a:xfrm>
            <a:off x="5212151" y="3953991"/>
            <a:ext cx="1665679" cy="1085304"/>
          </a:xfrm>
          <a:prstGeom prst="roundRect">
            <a:avLst>
              <a:gd name="adj" fmla="val 5672"/>
            </a:avLst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  <p:txBody>
          <a:bodyPr rtlCol="0" anchor="t"/>
          <a:lstStyle/>
          <a:p>
            <a:pPr algn="ctr" defTabSz="685800">
              <a:defRPr/>
            </a:pPr>
            <a:endParaRPr lang="fr-FR" sz="135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35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35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endParaRPr lang="fr-FR" sz="135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350" kern="0" dirty="0">
                <a:solidFill>
                  <a:prstClr val="black"/>
                </a:solidFill>
                <a:latin typeface="Calibri" panose="020F0502020204030204"/>
              </a:rPr>
              <a:t>              </a:t>
            </a:r>
            <a:r>
              <a:rPr lang="fr-FR" sz="1200" kern="0" dirty="0">
                <a:solidFill>
                  <a:prstClr val="black"/>
                </a:solidFill>
                <a:latin typeface="Calibri" panose="020F0502020204030204"/>
              </a:rPr>
              <a:t>      + </a:t>
            </a:r>
            <a:r>
              <a:rPr lang="fr-FR" sz="1100" kern="0" dirty="0" err="1">
                <a:solidFill>
                  <a:srgbClr val="FF0000"/>
                </a:solidFill>
                <a:latin typeface="Calibri" panose="020F0502020204030204"/>
              </a:rPr>
              <a:t>Binary</a:t>
            </a:r>
            <a:r>
              <a:rPr lang="fr-FR" sz="1100" kern="0" dirty="0">
                <a:solidFill>
                  <a:srgbClr val="FF0000"/>
                </a:solidFill>
                <a:latin typeface="Calibri" panose="020F0502020204030204"/>
              </a:rPr>
              <a:t> I/O</a:t>
            </a:r>
          </a:p>
          <a:p>
            <a:pPr algn="ctr" defTabSz="685800">
              <a:defRPr/>
            </a:pPr>
            <a:r>
              <a:rPr lang="fr-FR" sz="1200" b="1" kern="0" dirty="0">
                <a:solidFill>
                  <a:srgbClr val="FF0000"/>
                </a:solidFill>
                <a:latin typeface="Calibri" panose="020F0502020204030204"/>
              </a:rPr>
              <a:t>MPS-M </a:t>
            </a:r>
            <a:r>
              <a:rPr lang="fr-FR" sz="1200" b="1" kern="0" dirty="0" err="1">
                <a:solidFill>
                  <a:srgbClr val="FF0000"/>
                </a:solidFill>
                <a:latin typeface="Calibri" panose="020F0502020204030204"/>
              </a:rPr>
              <a:t>island</a:t>
            </a:r>
            <a:r>
              <a:rPr lang="fr-FR" sz="1200" b="1" kern="0" dirty="0">
                <a:solidFill>
                  <a:srgbClr val="FF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330392" y="5575790"/>
            <a:ext cx="1430066" cy="507799"/>
          </a:xfrm>
          <a:prstGeom prst="rect">
            <a:avLst/>
          </a:prstGeom>
          <a:solidFill>
            <a:srgbClr val="ACE6E6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1050" kern="0" dirty="0" err="1">
                <a:solidFill>
                  <a:sysClr val="windowText" lastClr="000000"/>
                </a:solidFill>
                <a:latin typeface="Calibri" panose="020F0502020204030204"/>
              </a:rPr>
              <a:t>Sensors</a:t>
            </a:r>
            <a:r>
              <a:rPr lang="fr-FR" sz="1050" kern="0" dirty="0">
                <a:solidFill>
                  <a:sysClr val="windowText" lastClr="000000"/>
                </a:solidFill>
                <a:latin typeface="Calibri" panose="020F0502020204030204"/>
              </a:rPr>
              <a:t> and </a:t>
            </a:r>
            <a:r>
              <a:rPr lang="fr-FR" sz="1050" kern="0" dirty="0" err="1">
                <a:solidFill>
                  <a:sysClr val="windowText" lastClr="000000"/>
                </a:solidFill>
                <a:latin typeface="Calibri" panose="020F0502020204030204"/>
              </a:rPr>
              <a:t>actuators</a:t>
            </a:r>
            <a:endParaRPr lang="fr-FR" sz="1050" kern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1050" b="1" kern="0" dirty="0">
                <a:solidFill>
                  <a:sysClr val="windowText" lastClr="000000"/>
                </a:solidFill>
                <a:latin typeface="Calibri" panose="020F0502020204030204"/>
              </a:rPr>
              <a:t>(MPS and for « LCS Process »)</a:t>
            </a:r>
          </a:p>
        </p:txBody>
      </p:sp>
      <p:cxnSp>
        <p:nvCxnSpPr>
          <p:cNvPr id="91" name="Connecteur droit 90"/>
          <p:cNvCxnSpPr/>
          <p:nvPr/>
        </p:nvCxnSpPr>
        <p:spPr>
          <a:xfrm flipV="1">
            <a:off x="6777569" y="5748276"/>
            <a:ext cx="2085765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8841304" y="3889243"/>
            <a:ext cx="0" cy="18688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8327775" y="3893238"/>
            <a:ext cx="5215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8327775" y="3889243"/>
            <a:ext cx="0" cy="211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6980797" y="3889244"/>
            <a:ext cx="0" cy="1849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6469127" y="3889243"/>
            <a:ext cx="5116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6469127" y="3882666"/>
            <a:ext cx="0" cy="236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8177156" y="3824023"/>
            <a:ext cx="15729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8177156" y="3824024"/>
            <a:ext cx="0" cy="302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à coins arrondis 137"/>
          <p:cNvSpPr/>
          <p:nvPr/>
        </p:nvSpPr>
        <p:spPr>
          <a:xfrm>
            <a:off x="7461470" y="4823620"/>
            <a:ext cx="1332920" cy="293949"/>
          </a:xfrm>
          <a:prstGeom prst="roundRect">
            <a:avLst>
              <a:gd name="adj" fmla="val 5672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defTabSz="685800">
              <a:defRPr/>
            </a:pPr>
            <a:r>
              <a:rPr lang="fr-FR" sz="1150" kern="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S7-1500 + </a:t>
            </a:r>
            <a:r>
              <a:rPr lang="fr-FR" sz="1150" kern="0" dirty="0">
                <a:solidFill>
                  <a:srgbClr val="6A9838"/>
                </a:solidFill>
                <a:latin typeface="Calibri" panose="020F0502020204030204"/>
              </a:rPr>
              <a:t>I/O</a:t>
            </a:r>
          </a:p>
        </p:txBody>
      </p:sp>
      <p:sp>
        <p:nvSpPr>
          <p:cNvPr id="39" name="Rectangle 38"/>
          <p:cNvSpPr/>
          <p:nvPr/>
        </p:nvSpPr>
        <p:spPr>
          <a:xfrm flipV="1">
            <a:off x="7306411" y="3689387"/>
            <a:ext cx="2875748" cy="45719"/>
          </a:xfrm>
          <a:prstGeom prst="rect">
            <a:avLst/>
          </a:prstGeom>
          <a:solidFill>
            <a:srgbClr val="008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/>
          <p:cNvCxnSpPr/>
          <p:nvPr/>
        </p:nvCxnSpPr>
        <p:spPr>
          <a:xfrm>
            <a:off x="9750074" y="3824024"/>
            <a:ext cx="0" cy="16459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8508310" y="3441580"/>
            <a:ext cx="187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PROFINET « LCS Process »</a:t>
            </a:r>
          </a:p>
        </p:txBody>
      </p:sp>
      <p:pic>
        <p:nvPicPr>
          <p:cNvPr id="43" name="Image 42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51" y="5527891"/>
            <a:ext cx="249599" cy="4220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6759985" y="5930859"/>
            <a:ext cx="990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TELIS 915U1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401035" y="5215362"/>
            <a:ext cx="63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kern="0" dirty="0" err="1">
                <a:solidFill>
                  <a:srgbClr val="FF0000"/>
                </a:solidFill>
              </a:rPr>
              <a:t>Binary</a:t>
            </a:r>
            <a:r>
              <a:rPr lang="fr-FR" sz="900" b="1" kern="0" dirty="0">
                <a:solidFill>
                  <a:srgbClr val="FF0000"/>
                </a:solidFill>
              </a:rPr>
              <a:t> I/O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361070-B3C8-4B73-9F99-C4A9E3D01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806" y="2615491"/>
            <a:ext cx="1401106" cy="447162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15E85AE-6405-4CE8-BBFA-D073E77F9E74}"/>
              </a:ext>
            </a:extLst>
          </p:cNvPr>
          <p:cNvCxnSpPr>
            <a:cxnSpLocks/>
          </p:cNvCxnSpPr>
          <p:nvPr/>
        </p:nvCxnSpPr>
        <p:spPr>
          <a:xfrm>
            <a:off x="2742912" y="2839068"/>
            <a:ext cx="1596552" cy="4"/>
          </a:xfrm>
          <a:prstGeom prst="line">
            <a:avLst/>
          </a:prstGeom>
          <a:ln w="57150">
            <a:solidFill>
              <a:srgbClr val="3EEAF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2B2BDA9-3E3E-48A4-A133-9BE3348A39DD}"/>
              </a:ext>
            </a:extLst>
          </p:cNvPr>
          <p:cNvSpPr txBox="1"/>
          <p:nvPr/>
        </p:nvSpPr>
        <p:spPr>
          <a:xfrm>
            <a:off x="3038870" y="2603612"/>
            <a:ext cx="1093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OPC-UA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AC5C7A9-FCE6-479B-B52F-35E4C22083E4}"/>
              </a:ext>
            </a:extLst>
          </p:cNvPr>
          <p:cNvCxnSpPr>
            <a:cxnSpLocks/>
          </p:cNvCxnSpPr>
          <p:nvPr/>
        </p:nvCxnSpPr>
        <p:spPr>
          <a:xfrm flipV="1">
            <a:off x="7416787" y="4740657"/>
            <a:ext cx="6288" cy="564844"/>
          </a:xfrm>
          <a:prstGeom prst="line">
            <a:avLst/>
          </a:prstGeom>
          <a:ln w="57150">
            <a:solidFill>
              <a:srgbClr val="3EEAF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8824342A-0E3E-4B6C-8409-27B8B75CF4B9}"/>
              </a:ext>
            </a:extLst>
          </p:cNvPr>
          <p:cNvSpPr txBox="1"/>
          <p:nvPr/>
        </p:nvSpPr>
        <p:spPr>
          <a:xfrm>
            <a:off x="6924744" y="4968575"/>
            <a:ext cx="7994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OPC-UA</a:t>
            </a:r>
            <a:endParaRPr lang="fr-FR" sz="1050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04F91241-6487-4725-80E1-A8FC30057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222" y="5305500"/>
            <a:ext cx="1254857" cy="400487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2B016004-2C47-4565-9AE0-713A666F9039}"/>
              </a:ext>
            </a:extLst>
          </p:cNvPr>
          <p:cNvSpPr txBox="1"/>
          <p:nvPr/>
        </p:nvSpPr>
        <p:spPr>
          <a:xfrm>
            <a:off x="7224590" y="5732961"/>
            <a:ext cx="8323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kern="0" dirty="0">
                <a:solidFill>
                  <a:srgbClr val="FF0000"/>
                </a:solidFill>
              </a:rPr>
              <a:t>ANALOG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220D6CE-56A6-44CE-AE35-8662B87B36EC}"/>
              </a:ext>
            </a:extLst>
          </p:cNvPr>
          <p:cNvSpPr/>
          <p:nvPr/>
        </p:nvSpPr>
        <p:spPr>
          <a:xfrm rot="5400000" flipV="1">
            <a:off x="5343172" y="3833080"/>
            <a:ext cx="47143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695DEE-EF50-43E2-A1AC-67C88013D35C}"/>
              </a:ext>
            </a:extLst>
          </p:cNvPr>
          <p:cNvSpPr/>
          <p:nvPr/>
        </p:nvSpPr>
        <p:spPr>
          <a:xfrm rot="5400000" flipV="1">
            <a:off x="3244742" y="3818423"/>
            <a:ext cx="47143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06F6FC1-BC4C-47E0-A061-D6F99C33416D}"/>
              </a:ext>
            </a:extLst>
          </p:cNvPr>
          <p:cNvSpPr/>
          <p:nvPr/>
        </p:nvSpPr>
        <p:spPr>
          <a:xfrm rot="5400000" flipV="1">
            <a:off x="4431114" y="3411197"/>
            <a:ext cx="31752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9F3B9-2F1B-41D0-A198-A00DB050FD05}"/>
              </a:ext>
            </a:extLst>
          </p:cNvPr>
          <p:cNvSpPr/>
          <p:nvPr/>
        </p:nvSpPr>
        <p:spPr>
          <a:xfrm>
            <a:off x="5470163" y="3128152"/>
            <a:ext cx="1780803" cy="413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5461399" y="3344731"/>
            <a:ext cx="24794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kern="0" dirty="0"/>
              <a:t>PROFINET network for « MPS »</a:t>
            </a:r>
            <a:endParaRPr lang="fr-FR" b="1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A0375D7-AE53-4B25-B04A-3C257DFFC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CE347BAA-D072-4B4A-98C2-5331A5C8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64" name="Espace réservé du numéro de diapositive 4">
            <a:extLst>
              <a:ext uri="{FF2B5EF4-FFF2-40B4-BE49-F238E27FC236}">
                <a16:creationId xmlns:a16="http://schemas.microsoft.com/office/drawing/2014/main" id="{E18D1E93-18D2-44DC-ACEB-5B15E05C1B3E}"/>
              </a:ext>
            </a:extLst>
          </p:cNvPr>
          <p:cNvSpPr txBox="1">
            <a:spLocks/>
          </p:cNvSpPr>
          <p:nvPr/>
        </p:nvSpPr>
        <p:spPr>
          <a:xfrm>
            <a:off x="11108531" y="6343649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C77A0-1F4E-42FF-9FFC-F45C3A64AF9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8277D5-FD28-4FE3-9D48-94FE55A7C7F3}"/>
              </a:ext>
            </a:extLst>
          </p:cNvPr>
          <p:cNvSpPr/>
          <p:nvPr/>
        </p:nvSpPr>
        <p:spPr>
          <a:xfrm>
            <a:off x="863779" y="4138272"/>
            <a:ext cx="1711183" cy="68534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4 x MPS-M </a:t>
            </a:r>
            <a:r>
              <a:rPr lang="fr-FR" sz="1400" dirty="0" err="1">
                <a:solidFill>
                  <a:schemeClr val="tx1"/>
                </a:solidFill>
              </a:rPr>
              <a:t>remote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islands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ADEACD54-7AB6-49D3-B5A4-AE4DAF77C2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93" t="88953" r="10653"/>
          <a:stretch/>
        </p:blipFill>
        <p:spPr>
          <a:xfrm>
            <a:off x="6096000" y="418120"/>
            <a:ext cx="3628062" cy="56531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17627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CF52470E-E059-46CE-B245-3E20FF53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78" y="2521389"/>
            <a:ext cx="10728325" cy="74946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108000" rIns="144000" bIns="144000" rtlCol="0" anchor="ctr">
            <a:spAutoFit/>
          </a:bodyPr>
          <a:lstStyle/>
          <a:p>
            <a:pPr lvl="1"/>
            <a:r>
              <a:rPr lang="fr-FR" sz="1400" dirty="0">
                <a:solidFill>
                  <a:schemeClr val="tx1"/>
                </a:solidFill>
              </a:rPr>
              <a:t>To have diagnostic fast </a:t>
            </a:r>
            <a:r>
              <a:rPr lang="fr-FR" sz="1400" dirty="0" err="1">
                <a:solidFill>
                  <a:schemeClr val="tx1"/>
                </a:solidFill>
              </a:rPr>
              <a:t>alarms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dirty="0" err="1">
                <a:solidFill>
                  <a:schemeClr val="tx1"/>
                </a:solidFill>
              </a:rPr>
              <a:t>we</a:t>
            </a:r>
            <a:r>
              <a:rPr lang="fr-FR" sz="1400" dirty="0">
                <a:solidFill>
                  <a:schemeClr val="tx1"/>
                </a:solidFill>
              </a:rPr>
              <a:t> must have fast </a:t>
            </a:r>
            <a:r>
              <a:rPr lang="fr-FR" sz="1400" dirty="0" err="1">
                <a:solidFill>
                  <a:schemeClr val="tx1"/>
                </a:solidFill>
              </a:rPr>
              <a:t>detection</a:t>
            </a:r>
            <a:r>
              <a:rPr lang="fr-FR" sz="1400" dirty="0">
                <a:solidFill>
                  <a:schemeClr val="tx1"/>
                </a:solidFill>
              </a:rPr>
              <a:t> =&gt; </a:t>
            </a:r>
            <a:r>
              <a:rPr lang="fr-FR" sz="1400" dirty="0" err="1">
                <a:solidFill>
                  <a:schemeClr val="tx1"/>
                </a:solidFill>
              </a:rPr>
              <a:t>done</a:t>
            </a:r>
            <a:r>
              <a:rPr lang="fr-FR" sz="1400" dirty="0">
                <a:solidFill>
                  <a:schemeClr val="tx1"/>
                </a:solidFill>
              </a:rPr>
              <a:t> by FPGA (VHDL) </a:t>
            </a:r>
          </a:p>
          <a:p>
            <a:pPr lvl="1"/>
            <a:r>
              <a:rPr lang="fr-FR" sz="1400" dirty="0" err="1">
                <a:solidFill>
                  <a:schemeClr val="tx1"/>
                </a:solidFill>
              </a:rPr>
              <a:t>Different</a:t>
            </a:r>
            <a:r>
              <a:rPr lang="fr-FR" sz="1400" dirty="0">
                <a:solidFill>
                  <a:schemeClr val="tx1"/>
                </a:solidFill>
              </a:rPr>
              <a:t> and </a:t>
            </a:r>
            <a:r>
              <a:rPr lang="fr-FR" sz="1400" dirty="0" err="1">
                <a:solidFill>
                  <a:schemeClr val="tx1"/>
                </a:solidFill>
              </a:rPr>
              <a:t>many</a:t>
            </a:r>
            <a:r>
              <a:rPr lang="fr-FR" sz="1400" dirty="0">
                <a:solidFill>
                  <a:schemeClr val="tx1"/>
                </a:solidFill>
              </a:rPr>
              <a:t> diagnostics, but </a:t>
            </a:r>
            <a:r>
              <a:rPr lang="fr-FR" sz="1400" b="1" dirty="0" err="1">
                <a:solidFill>
                  <a:srgbClr val="FF0000"/>
                </a:solidFill>
              </a:rPr>
              <a:t>only</a:t>
            </a:r>
            <a:r>
              <a:rPr lang="fr-FR" sz="1400" b="1" dirty="0">
                <a:solidFill>
                  <a:srgbClr val="FF0000"/>
                </a:solidFill>
              </a:rPr>
              <a:t> 3 </a:t>
            </a:r>
            <a:r>
              <a:rPr lang="fr-FR" sz="1400" b="1" dirty="0" err="1">
                <a:solidFill>
                  <a:srgbClr val="FF0000"/>
                </a:solidFill>
              </a:rPr>
              <a:t>firmwares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511728"/>
            <a:ext cx="6919693" cy="674135"/>
          </a:xfrm>
        </p:spPr>
        <p:txBody>
          <a:bodyPr>
            <a:noAutofit/>
          </a:bodyPr>
          <a:lstStyle/>
          <a:p>
            <a:pPr marL="457200"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23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MPS-F </a:t>
            </a:r>
            <a:r>
              <a:rPr lang="fr-FR" sz="2300" b="1" kern="12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Technical</a:t>
            </a:r>
            <a:r>
              <a:rPr lang="fr-FR" sz="23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solution : fast </a:t>
            </a:r>
            <a:r>
              <a:rPr lang="fr-FR" sz="2300" b="1" kern="12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alarm</a:t>
            </a:r>
            <a:r>
              <a:rPr lang="fr-FR" sz="23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300" b="1" kern="12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from</a:t>
            </a:r>
            <a:r>
              <a:rPr lang="fr-FR" sz="23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diagnostic </a:t>
            </a:r>
            <a:r>
              <a:rPr lang="fr-FR" sz="2300" b="1" kern="12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firmwares</a:t>
            </a:r>
            <a:endParaRPr lang="fr-FR" sz="23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A82303F-92A4-4669-B00D-983B8069E734}"/>
              </a:ext>
            </a:extLst>
          </p:cNvPr>
          <p:cNvSpPr txBox="1">
            <a:spLocks/>
          </p:cNvSpPr>
          <p:nvPr/>
        </p:nvSpPr>
        <p:spPr>
          <a:xfrm>
            <a:off x="816440" y="3334699"/>
            <a:ext cx="5075313" cy="2454522"/>
          </a:xfrm>
          <a:prstGeom prst="rect">
            <a:avLst/>
          </a:prstGeom>
          <a:ln>
            <a:noFill/>
            <a:prstDash val="dash"/>
          </a:ln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/>
              <a:t>Diagnostic </a:t>
            </a:r>
            <a:r>
              <a:rPr lang="fr-FR" sz="1400" b="1" dirty="0" err="1"/>
              <a:t>detection</a:t>
            </a:r>
            <a:r>
              <a:rPr lang="fr-FR" sz="1400" b="1" dirty="0"/>
              <a:t> and </a:t>
            </a:r>
            <a:r>
              <a:rPr lang="fr-FR" sz="1400" b="1" dirty="0" err="1"/>
              <a:t>alarm</a:t>
            </a:r>
            <a:endParaRPr lang="fr-FR" sz="1400" b="1" dirty="0"/>
          </a:p>
          <a:p>
            <a:pPr marL="452438" lvl="1" indent="-342900">
              <a:buFont typeface="Arial" panose="020B0604020202020204" pitchFamily="34" charset="0"/>
              <a:buChar char="•"/>
            </a:pPr>
            <a:r>
              <a:rPr lang="fr-FR" sz="1200" u="sng" dirty="0"/>
              <a:t>The </a:t>
            </a:r>
            <a:r>
              <a:rPr lang="fr-FR" sz="1200" u="sng" dirty="0" err="1"/>
              <a:t>Slits</a:t>
            </a:r>
            <a:r>
              <a:rPr lang="fr-FR" sz="1200" dirty="0"/>
              <a:t>: </a:t>
            </a:r>
            <a:r>
              <a:rPr lang="en-US" sz="1200" dirty="0"/>
              <a:t>exceeding a current threshold on the cheeks of the slits</a:t>
            </a:r>
            <a:endParaRPr lang="fr-FR" sz="1200" dirty="0"/>
          </a:p>
          <a:p>
            <a:pPr marL="452438" lvl="1" indent="-342900">
              <a:buFont typeface="Arial" panose="020B0604020202020204" pitchFamily="34" charset="0"/>
              <a:buChar char="•"/>
            </a:pPr>
            <a:r>
              <a:rPr lang="fr-FR" sz="1200" u="sng" dirty="0"/>
              <a:t>The Faraday Cup (FC) and </a:t>
            </a:r>
            <a:r>
              <a:rPr lang="fr-FR" sz="1200" u="sng" dirty="0" err="1"/>
              <a:t>Targets</a:t>
            </a:r>
            <a:r>
              <a:rPr lang="fr-FR" sz="1200" dirty="0"/>
              <a:t>: </a:t>
            </a:r>
            <a:r>
              <a:rPr lang="fr-FR" sz="1200" dirty="0" err="1"/>
              <a:t>exceeding</a:t>
            </a:r>
            <a:r>
              <a:rPr lang="fr-FR" sz="1200" dirty="0"/>
              <a:t> a </a:t>
            </a:r>
            <a:r>
              <a:rPr lang="fr-FR" sz="1200" dirty="0" err="1"/>
              <a:t>current</a:t>
            </a:r>
            <a:r>
              <a:rPr lang="fr-FR" sz="1200" dirty="0"/>
              <a:t> </a:t>
            </a:r>
            <a:r>
              <a:rPr lang="fr-FR" sz="1200" dirty="0" err="1"/>
              <a:t>threshold</a:t>
            </a:r>
            <a:endParaRPr lang="fr-FR" sz="1200" dirty="0"/>
          </a:p>
          <a:p>
            <a:pPr marL="452438" lvl="1" indent="-342900">
              <a:buFont typeface="Arial" panose="020B0604020202020204" pitchFamily="34" charset="0"/>
              <a:buChar char="•"/>
            </a:pPr>
            <a:r>
              <a:rPr lang="fr-FR" sz="1200" u="sng" dirty="0"/>
              <a:t>The ACCT</a:t>
            </a:r>
            <a:r>
              <a:rPr lang="fr-FR" sz="1200" dirty="0"/>
              <a:t>: transmission </a:t>
            </a:r>
            <a:r>
              <a:rPr lang="fr-FR" sz="1200" dirty="0" err="1"/>
              <a:t>fault</a:t>
            </a:r>
            <a:r>
              <a:rPr lang="fr-FR" sz="1200" dirty="0"/>
              <a:t> </a:t>
            </a:r>
            <a:r>
              <a:rPr lang="fr-FR" sz="1200" dirty="0" err="1"/>
              <a:t>alarm</a:t>
            </a:r>
            <a:endParaRPr lang="fr-FR" sz="1200" b="1" dirty="0">
              <a:solidFill>
                <a:srgbClr val="FF0000"/>
              </a:solidFill>
            </a:endParaRPr>
          </a:p>
          <a:p>
            <a:pPr marL="452438" lvl="1" indent="-342900">
              <a:buFont typeface="Arial" panose="020B0604020202020204" pitchFamily="34" charset="0"/>
              <a:buChar char="•"/>
            </a:pPr>
            <a:r>
              <a:rPr lang="fr-FR" sz="1200" u="sng" dirty="0"/>
              <a:t>The </a:t>
            </a:r>
            <a:r>
              <a:rPr lang="fr-FR" sz="1200" u="sng" dirty="0" err="1"/>
              <a:t>nBLM</a:t>
            </a:r>
            <a:r>
              <a:rPr lang="fr-FR" sz="1200" dirty="0"/>
              <a:t>: </a:t>
            </a:r>
            <a:r>
              <a:rPr lang="en-US" sz="1200" dirty="0"/>
              <a:t>exceeding a neutron counting threshold </a:t>
            </a:r>
          </a:p>
          <a:p>
            <a:pPr marL="452438" lvl="1" indent="-342900">
              <a:buFont typeface="Arial" panose="020B0604020202020204" pitchFamily="34" charset="0"/>
              <a:buChar char="•"/>
            </a:pPr>
            <a:r>
              <a:rPr lang="en-US" sz="1200" u="sng" dirty="0"/>
              <a:t>The BPM</a:t>
            </a:r>
            <a:r>
              <a:rPr lang="en-US" sz="1200" dirty="0"/>
              <a:t>: bad beam position</a:t>
            </a:r>
          </a:p>
          <a:p>
            <a:pPr marL="0" lvl="1" indent="0">
              <a:spcBef>
                <a:spcPts val="1048"/>
              </a:spcBef>
              <a:buSzPct val="80000"/>
              <a:buFont typeface="Arial" panose="020B0604020202020204" pitchFamily="34" charset="0"/>
              <a:buNone/>
            </a:pPr>
            <a:r>
              <a:rPr lang="fr-FR" sz="1400" b="1" dirty="0"/>
              <a:t>Isolation valve </a:t>
            </a:r>
            <a:r>
              <a:rPr lang="fr-FR" sz="1400" b="1" dirty="0" err="1"/>
              <a:t>fault</a:t>
            </a:r>
            <a:r>
              <a:rPr lang="fr-FR" sz="1400" b="1" dirty="0"/>
              <a:t> </a:t>
            </a:r>
            <a:r>
              <a:rPr lang="fr-FR" sz="1400" b="1" dirty="0" err="1"/>
              <a:t>detection</a:t>
            </a:r>
            <a:r>
              <a:rPr lang="fr-FR" sz="1400" b="1" dirty="0"/>
              <a:t> and </a:t>
            </a:r>
            <a:r>
              <a:rPr lang="fr-FR" sz="1400" b="1" dirty="0" err="1"/>
              <a:t>alarm</a:t>
            </a:r>
            <a:r>
              <a:rPr lang="fr-FR" sz="1400" b="1" dirty="0"/>
              <a:t> :</a:t>
            </a:r>
          </a:p>
          <a:p>
            <a:pPr marL="452438" lvl="1" indent="-342900">
              <a:buSzPct val="80000"/>
              <a:buFont typeface="Arial" panose="020B0604020202020204" pitchFamily="34" charset="0"/>
              <a:buChar char="•"/>
            </a:pPr>
            <a:r>
              <a:rPr lang="fr-FR" sz="1200" u="sng" dirty="0"/>
              <a:t>IV Positions </a:t>
            </a:r>
            <a:r>
              <a:rPr lang="fr-FR" sz="1200" dirty="0"/>
              <a:t>: </a:t>
            </a:r>
            <a:r>
              <a:rPr lang="en-US" sz="1200" dirty="0"/>
              <a:t>still totally or partially inserted while present beam</a:t>
            </a:r>
            <a:endParaRPr lang="fr-FR" sz="1200" dirty="0"/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7B2D561B-3A3D-40FF-9671-C3F519E4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F606C7A5-2667-431D-8DE8-B9BD73B8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6182A657-B02F-4433-9E1F-CD07FEBA1C28}"/>
              </a:ext>
            </a:extLst>
          </p:cNvPr>
          <p:cNvSpPr txBox="1">
            <a:spLocks/>
          </p:cNvSpPr>
          <p:nvPr/>
        </p:nvSpPr>
        <p:spPr>
          <a:xfrm>
            <a:off x="11175532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C77A0-1F4E-42FF-9FFC-F45C3A64AF90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4CE0007-4773-442A-AF00-EA9E4A127502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6077146" y="4007694"/>
            <a:ext cx="757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ccolade fermante 41">
            <a:extLst>
              <a:ext uri="{FF2B5EF4-FFF2-40B4-BE49-F238E27FC236}">
                <a16:creationId xmlns:a16="http://schemas.microsoft.com/office/drawing/2014/main" id="{429A7265-3B21-4D7C-8484-1434CDB87489}"/>
              </a:ext>
            </a:extLst>
          </p:cNvPr>
          <p:cNvSpPr/>
          <p:nvPr/>
        </p:nvSpPr>
        <p:spPr>
          <a:xfrm>
            <a:off x="5750350" y="3655211"/>
            <a:ext cx="188776" cy="7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6A56C02C-99A3-47D9-8CB1-FC1B0009FD0A}"/>
              </a:ext>
            </a:extLst>
          </p:cNvPr>
          <p:cNvCxnSpPr>
            <a:cxnSpLocks/>
          </p:cNvCxnSpPr>
          <p:nvPr/>
        </p:nvCxnSpPr>
        <p:spPr>
          <a:xfrm flipV="1">
            <a:off x="4779627" y="4486297"/>
            <a:ext cx="20642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83A79F55-7019-4343-937B-816ED352CDDC}"/>
              </a:ext>
            </a:extLst>
          </p:cNvPr>
          <p:cNvSpPr txBox="1"/>
          <p:nvPr/>
        </p:nvSpPr>
        <p:spPr>
          <a:xfrm>
            <a:off x="6834434" y="3869194"/>
            <a:ext cx="4166646" cy="276999"/>
          </a:xfrm>
          <a:prstGeom prst="rect">
            <a:avLst/>
          </a:prstGeom>
          <a:noFill/>
          <a:ln>
            <a:solidFill>
              <a:srgbClr val="3E4A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1. Section Beam </a:t>
            </a:r>
            <a:r>
              <a:rPr lang="fr-FR" sz="1200" dirty="0" err="1">
                <a:solidFill>
                  <a:srgbClr val="FF0000"/>
                </a:solidFill>
              </a:rPr>
              <a:t>Current</a:t>
            </a:r>
            <a:r>
              <a:rPr lang="fr-FR" sz="1200" dirty="0">
                <a:solidFill>
                  <a:srgbClr val="FF0000"/>
                </a:solidFill>
              </a:rPr>
              <a:t> Transmission </a:t>
            </a:r>
            <a:r>
              <a:rPr lang="fr-FR" sz="1200" dirty="0" err="1">
                <a:solidFill>
                  <a:srgbClr val="FF0000"/>
                </a:solidFill>
              </a:rPr>
              <a:t>firmware</a:t>
            </a:r>
            <a:r>
              <a:rPr lang="fr-FR" sz="1200" dirty="0">
                <a:solidFill>
                  <a:srgbClr val="FF0000"/>
                </a:solidFill>
              </a:rPr>
              <a:t> (SBCT)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0206F71-8789-4B80-BC7D-8099DCE15186}"/>
              </a:ext>
            </a:extLst>
          </p:cNvPr>
          <p:cNvSpPr txBox="1"/>
          <p:nvPr/>
        </p:nvSpPr>
        <p:spPr>
          <a:xfrm>
            <a:off x="6853525" y="4334736"/>
            <a:ext cx="1489196" cy="276999"/>
          </a:xfrm>
          <a:prstGeom prst="rect">
            <a:avLst/>
          </a:prstGeom>
          <a:noFill/>
          <a:ln>
            <a:solidFill>
              <a:srgbClr val="3E4A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2. </a:t>
            </a:r>
            <a:r>
              <a:rPr lang="fr-FR" sz="1200" dirty="0" err="1">
                <a:solidFill>
                  <a:srgbClr val="FF0000"/>
                </a:solidFill>
              </a:rPr>
              <a:t>nBLM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1200" dirty="0" err="1">
                <a:solidFill>
                  <a:srgbClr val="FF0000"/>
                </a:solidFill>
              </a:rPr>
              <a:t>firmware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AF09CEC-59A2-4FB1-8EC6-EEBB7171F567}"/>
              </a:ext>
            </a:extLst>
          </p:cNvPr>
          <p:cNvSpPr txBox="1"/>
          <p:nvPr/>
        </p:nvSpPr>
        <p:spPr>
          <a:xfrm>
            <a:off x="8840510" y="4621318"/>
            <a:ext cx="1470580" cy="276999"/>
          </a:xfrm>
          <a:prstGeom prst="rect">
            <a:avLst/>
          </a:prstGeom>
          <a:noFill/>
          <a:ln>
            <a:solidFill>
              <a:srgbClr val="3E4A8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3. BPM </a:t>
            </a:r>
            <a:r>
              <a:rPr lang="fr-FR" sz="1200" dirty="0" err="1">
                <a:solidFill>
                  <a:srgbClr val="FF0000"/>
                </a:solidFill>
              </a:rPr>
              <a:t>firmware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5594879A-675B-499D-A405-49E81F5D93DC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3299381" y="4759818"/>
            <a:ext cx="554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 : en angle 54">
            <a:extLst>
              <a:ext uri="{FF2B5EF4-FFF2-40B4-BE49-F238E27FC236}">
                <a16:creationId xmlns:a16="http://schemas.microsoft.com/office/drawing/2014/main" id="{10AFA5D1-290D-4F45-A391-C60193281BA4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5592049" y="4007694"/>
            <a:ext cx="5409031" cy="1329387"/>
          </a:xfrm>
          <a:prstGeom prst="bentConnector3">
            <a:avLst>
              <a:gd name="adj1" fmla="val 1042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74B22383-481E-460B-9B8B-60BBEF4B556A}"/>
              </a:ext>
            </a:extLst>
          </p:cNvPr>
          <p:cNvSpPr txBox="1">
            <a:spLocks/>
          </p:cNvSpPr>
          <p:nvPr/>
        </p:nvSpPr>
        <p:spPr>
          <a:xfrm>
            <a:off x="647235" y="5510064"/>
            <a:ext cx="10728325" cy="749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44000" tIns="108000" rIns="144000" bIns="144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400" dirty="0">
                <a:solidFill>
                  <a:schemeClr val="tx1"/>
                </a:solidFill>
              </a:rPr>
              <a:t>To </a:t>
            </a:r>
            <a:r>
              <a:rPr lang="fr-FR" sz="1400" dirty="0" err="1">
                <a:solidFill>
                  <a:schemeClr val="tx1"/>
                </a:solidFill>
              </a:rPr>
              <a:t>centralize</a:t>
            </a:r>
            <a:r>
              <a:rPr lang="fr-FR" sz="1400" dirty="0">
                <a:solidFill>
                  <a:schemeClr val="tx1"/>
                </a:solidFill>
              </a:rPr>
              <a:t> fast </a:t>
            </a:r>
            <a:r>
              <a:rPr lang="fr-FR" sz="1400" dirty="0" err="1">
                <a:solidFill>
                  <a:schemeClr val="tx1"/>
                </a:solidFill>
              </a:rPr>
              <a:t>alarms</a:t>
            </a:r>
            <a:r>
              <a:rPr lang="fr-FR" sz="1400" dirty="0">
                <a:solidFill>
                  <a:schemeClr val="tx1"/>
                </a:solidFill>
              </a:rPr>
              <a:t> and </a:t>
            </a:r>
            <a:r>
              <a:rPr lang="fr-FR" sz="1400" dirty="0" err="1">
                <a:solidFill>
                  <a:schemeClr val="tx1"/>
                </a:solidFill>
              </a:rPr>
              <a:t>make</a:t>
            </a:r>
            <a:r>
              <a:rPr lang="fr-FR" sz="1400" dirty="0">
                <a:solidFill>
                  <a:schemeClr val="tx1"/>
                </a:solidFill>
              </a:rPr>
              <a:t> fast </a:t>
            </a:r>
            <a:r>
              <a:rPr lang="fr-FR" sz="1400" dirty="0" err="1">
                <a:solidFill>
                  <a:schemeClr val="tx1"/>
                </a:solidFill>
              </a:rPr>
              <a:t>beam</a:t>
            </a:r>
            <a:r>
              <a:rPr lang="fr-FR" sz="1400" dirty="0">
                <a:solidFill>
                  <a:schemeClr val="tx1"/>
                </a:solidFill>
              </a:rPr>
              <a:t> stop </a:t>
            </a:r>
            <a:r>
              <a:rPr lang="fr-FR" sz="1400" dirty="0" err="1">
                <a:solidFill>
                  <a:schemeClr val="tx1"/>
                </a:solidFill>
              </a:rPr>
              <a:t>we</a:t>
            </a:r>
            <a:r>
              <a:rPr lang="fr-FR" sz="1400" dirty="0">
                <a:solidFill>
                  <a:schemeClr val="tx1"/>
                </a:solidFill>
              </a:rPr>
              <a:t> must have a </a:t>
            </a:r>
            <a:r>
              <a:rPr lang="fr-FR" sz="1400" dirty="0" err="1">
                <a:solidFill>
                  <a:srgbClr val="FF0000"/>
                </a:solidFill>
              </a:rPr>
              <a:t>concentrator</a:t>
            </a:r>
            <a:endParaRPr lang="fr-FR" sz="1400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fr-FR" sz="1400" dirty="0">
                <a:solidFill>
                  <a:schemeClr val="tx1"/>
                </a:solidFill>
              </a:rPr>
              <a:t> 				=&gt; </a:t>
            </a:r>
            <a:r>
              <a:rPr lang="fr-FR" sz="1400" dirty="0" err="1">
                <a:solidFill>
                  <a:schemeClr val="tx1"/>
                </a:solidFill>
              </a:rPr>
              <a:t>done</a:t>
            </a:r>
            <a:r>
              <a:rPr lang="fr-FR" sz="1400" dirty="0">
                <a:solidFill>
                  <a:schemeClr val="tx1"/>
                </a:solidFill>
              </a:rPr>
              <a:t> by FPGA (VHDL)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12785BD-2CE1-4719-8E55-791CB49BBF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t="4180" b="66016"/>
          <a:stretch/>
        </p:blipFill>
        <p:spPr>
          <a:xfrm>
            <a:off x="7543078" y="788276"/>
            <a:ext cx="4486550" cy="163848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74108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A49BB58-6AC9-4054-9A04-0FB4DC69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93" y="1398743"/>
            <a:ext cx="2524727" cy="445551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400" dirty="0"/>
              <a:t>Use of MTCA crate which contains multiple boards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The MTCA acquisition board used are IOxOS and SAFRAN brand (for BPM)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On the FMC slot or in the rear slot, fast acquisition modules are used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The concentrator is also in a MTCA and receives alarms from backplane lines and from front panel signals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All these boards are monitored and configured with EPICS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CD0A88-6519-44DA-A5DD-EBAC54E3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6A4A01-72AD-4124-9CEA-850D8DD8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C45E62-2C1B-4525-97ED-12F4200E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5A7651B-110F-4271-92D3-09DF06E8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23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MPS-F </a:t>
            </a:r>
            <a:r>
              <a:rPr lang="fr-FR" sz="2300" b="1" kern="12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Technical</a:t>
            </a:r>
            <a:r>
              <a:rPr lang="fr-FR" sz="2300" b="1" kern="1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solution : </a:t>
            </a:r>
            <a:r>
              <a:rPr lang="fr-FR" sz="2300" b="1" kern="12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Implementation</a:t>
            </a:r>
            <a:endParaRPr lang="fr-FR" sz="2300" b="1" kern="12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D5B367B-3F9F-47C5-B9A9-B59109B0E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15" y="456635"/>
            <a:ext cx="9098622" cy="56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31837" y="3449638"/>
            <a:ext cx="6589712" cy="703262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6486525"/>
            <a:ext cx="8008938" cy="365125"/>
          </a:xfrm>
        </p:spPr>
        <p:txBody>
          <a:bodyPr/>
          <a:lstStyle/>
          <a:p>
            <a:r>
              <a:rPr lang="en-US"/>
              <a:t>EPICS meeting – Machine Protection System for the Titan accelerator – Yannick MARIETTE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98263" y="6486525"/>
            <a:ext cx="693737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1904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5003DA-E900-47F2-BA91-7AD870D471E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51dffeb-2989-4a61-aef8-844a993007f8"/>
    <ds:schemaRef ds:uri="582fa2ad-bcfb-4c30-8490-7bbd511b1880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6721</TotalTime>
  <Words>503</Words>
  <Application>Microsoft Office PowerPoint</Application>
  <PresentationFormat>Grand écran</PresentationFormat>
  <Paragraphs>100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Wingdings</vt:lpstr>
      <vt:lpstr>Thème Office</vt:lpstr>
      <vt:lpstr>   Machine Protection System for the Titan accelerator   Y. MARIETTE </vt:lpstr>
      <vt:lpstr>Outlines</vt:lpstr>
      <vt:lpstr>MPS Architecture : Principle</vt:lpstr>
      <vt:lpstr>MPS Architecture : Interface </vt:lpstr>
      <vt:lpstr>MPS-M Technical solution</vt:lpstr>
      <vt:lpstr>MPS-F Technical solution : fast alarm from diagnostic firmwares</vt:lpstr>
      <vt:lpstr>MPS-F Technical solution : Implementation</vt:lpstr>
      <vt:lpstr>Thanks for your attention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MARIETTE Yannick</cp:lastModifiedBy>
  <cp:revision>526</cp:revision>
  <dcterms:created xsi:type="dcterms:W3CDTF">2023-01-13T15:17:34Z</dcterms:created>
  <dcterms:modified xsi:type="dcterms:W3CDTF">2026-04-21T20:14:19Z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