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81" r:id="rId4"/>
    <p:sldId id="677" r:id="rId5"/>
    <p:sldId id="679" r:id="rId6"/>
    <p:sldId id="660" r:id="rId7"/>
    <p:sldId id="680" r:id="rId8"/>
    <p:sldId id="681" r:id="rId9"/>
    <p:sldId id="272" r:id="rId10"/>
    <p:sldId id="678" r:id="rId11"/>
    <p:sldId id="661" r:id="rId12"/>
    <p:sldId id="662" r:id="rId13"/>
    <p:sldId id="664" r:id="rId14"/>
    <p:sldId id="289" r:id="rId15"/>
    <p:sldId id="666" r:id="rId16"/>
    <p:sldId id="668" r:id="rId17"/>
    <p:sldId id="670" r:id="rId18"/>
    <p:sldId id="671" r:id="rId19"/>
    <p:sldId id="672" r:id="rId20"/>
    <p:sldId id="673" r:id="rId21"/>
    <p:sldId id="674" r:id="rId22"/>
    <p:sldId id="286" r:id="rId23"/>
    <p:sldId id="675" r:id="rId24"/>
    <p:sldId id="676" r:id="rId25"/>
    <p:sldId id="279" r:id="rId26"/>
    <p:sldId id="285" r:id="rId27"/>
    <p:sldId id="682" r:id="rId28"/>
  </p:sldIdLst>
  <p:sldSz cx="12192000" cy="6858000"/>
  <p:notesSz cx="6797675" cy="987266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065" autoAdjust="0"/>
    <p:restoredTop sz="96053"/>
  </p:normalViewPr>
  <p:slideViewPr>
    <p:cSldViewPr snapToGrid="0">
      <p:cViewPr varScale="1">
        <p:scale>
          <a:sx n="107" d="100"/>
          <a:sy n="107" d="100"/>
        </p:scale>
        <p:origin x="168" y="680"/>
      </p:cViewPr>
      <p:guideLst>
        <p:guide orient="horz" pos="2183"/>
        <p:guide pos="380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8C13A-1323-4E17-928F-14129DB3B058}" type="datetimeFigureOut">
              <a:rPr lang="zh-CN" altLang="en-US" smtClean="0"/>
              <a:t>2026/4/15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D78A2-56CF-45BE-AC80-20290E05CF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080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首先，让我们进入第一部分：引言与背景。在这一部分，我们将探讨以HEPS为代表的第四代同步辐射光源带来的新机遇，以及随之而来的软件系统挑战。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8D78A2-56CF-45BE-AC80-20290E05CF2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5846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83DCC-89FD-655A-8042-9B5696539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D85D70-DB6D-5F97-3A19-F4F40DCD71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022917-AFFD-EBD6-708F-67E9A3180CB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D14317B-4ABD-3E08-A3BC-2ED10D80A8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36EFD01-DEB7-F0F1-68D5-C1E4C949E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首先，让我们进入第一部分：引言与背景。在这一部分，我们将探讨以HEPS为代表的第四代同步辐射光源带来的新机遇，以及随之而来的软件系统挑战。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6ECB3-FE42-B817-B28F-75EF9F2536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9779D-02FB-41FF-40D2-23AA9503E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0407361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83DCC-89FD-655A-8042-9B5696539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D85D70-DB6D-5F97-3A19-F4F40DCD71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022917-AFFD-EBD6-708F-67E9A3180CB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D14317B-4ABD-3E08-A3BC-2ED10D80A87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36EFD01-DEB7-F0F1-68D5-C1E4C949E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首先，让我们进入第一部分：引言与背景。在这一部分，我们将探讨以HEPS为代表的第四代同步辐射光源带来的新机遇，以及随之而来的软件系统挑战。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6ECB3-FE42-B817-B28F-75EF9F2536D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9779D-02FB-41FF-40D2-23AA9503EF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96778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4A5155-7782-057B-2E74-E221DA6F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B06C872-707A-25CC-E0C3-59AC134380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7E9691-8C0F-7986-75D0-C49E47B3E97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2C206AC-DD56-C580-03D9-9E90DE7BE22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A626FD8-FFFD-0D4F-6A2B-83A39E4F25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首先，让我们进入第一部分：引言与背景。在这一部分，我们将探讨以HEPS为代表的第四代同步辐射光源带来的新机遇，以及随之而来的软件系统挑战。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9AB4F-4C8D-BA39-B4FC-3911036692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04E61B-6F1E-CC4B-4A40-C63CDBA78C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887529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A2CD89-EFF7-66AE-A29D-F5771A970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45D793-8196-A0EA-8797-9BEB36418B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43EA5-3F6F-12FB-B570-C0BF1F99BB7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7D3A97C-D80E-D422-59FC-DF13B413A9F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B0F1776-D549-2483-8D9D-46CFE5A5AD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0" i="0" u="none" strike="noStrike"/>
            </a:lvl1pPr>
          </a:lstStyle>
          <a:p>
            <a:pPr indent="0" algn="l">
              <a:lnSpc>
                <a:spcPct val="100000"/>
              </a:lnSpc>
            </a:pPr>
            <a:r>
              <a:rPr lang="en-US" sz="1400" b="0" i="0" u="none" strike="noStrike">
                <a:solidFill>
                  <a:srgbClr val="000000"/>
                </a:solidFill>
              </a:rPr>
              <a:t>首先，让我们进入第一部分：引言与背景。在这一部分，我们将探讨以HEPS为代表的第四代同步辐射光源带来的新机遇，以及随之而来的软件系统挑战。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3728E3-0159-1098-93B5-85930C74973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DAC1E4-3488-2BE0-E106-6F35D05C0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894529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tiff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" name="流程图: 手动输入 1"/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98" y="5641699"/>
            <a:ext cx="2203686" cy="302942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83360" y="4127158"/>
            <a:ext cx="3804060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483360" y="4530354"/>
            <a:ext cx="37993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483360" y="4966488"/>
            <a:ext cx="37993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>
            <a:fillRect/>
          </a:stretch>
        </p:blipFill>
        <p:spPr>
          <a:xfrm>
            <a:off x="6723445" y="1966231"/>
            <a:ext cx="5408496" cy="4358746"/>
          </a:xfrm>
          <a:prstGeom prst="rect">
            <a:avLst/>
          </a:prstGeom>
        </p:spPr>
      </p:pic>
      <p:sp>
        <p:nvSpPr>
          <p:cNvPr id="3" name="矩形: 圆角 2"/>
          <p:cNvSpPr/>
          <p:nvPr/>
        </p:nvSpPr>
        <p:spPr>
          <a:xfrm>
            <a:off x="6591300" y="1721421"/>
            <a:ext cx="5566040" cy="45614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3" y="1967696"/>
            <a:ext cx="6200687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20" name="文本占位符 19"/>
          <p:cNvSpPr>
            <a:spLocks noGrp="1"/>
          </p:cNvSpPr>
          <p:nvPr>
            <p:ph type="body" sz="quarter" idx="13" hasCustomPrompt="1"/>
          </p:nvPr>
        </p:nvSpPr>
        <p:spPr>
          <a:xfrm>
            <a:off x="390613" y="6037867"/>
            <a:ext cx="6200687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9797" y="1235858"/>
            <a:ext cx="3474720" cy="807720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9797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00348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400348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3" name="标题 4"/>
          <p:cNvSpPr>
            <a:spLocks noGrp="1"/>
          </p:cNvSpPr>
          <p:nvPr>
            <p:ph type="title" hasCustomPrompt="1"/>
          </p:nvPr>
        </p:nvSpPr>
        <p:spPr>
          <a:xfrm>
            <a:off x="664234" y="269255"/>
            <a:ext cx="105390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8350899" y="1235860"/>
            <a:ext cx="3474720" cy="813171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15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8350899" y="2143208"/>
            <a:ext cx="3474720" cy="402336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2919" y="1123839"/>
            <a:ext cx="2947483" cy="460118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9" name="标题 4"/>
          <p:cNvSpPr txBox="1"/>
          <p:nvPr/>
        </p:nvSpPr>
        <p:spPr>
          <a:xfrm>
            <a:off x="646981" y="286508"/>
            <a:ext cx="10685384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11456" y="1273629"/>
            <a:ext cx="7670944" cy="510193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718458" y="1273629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 words</a:t>
            </a:r>
            <a:endParaRPr lang="zh-CN" altLang="en-US" dirty="0"/>
          </a:p>
        </p:txBody>
      </p:sp>
      <p:sp>
        <p:nvSpPr>
          <p:cNvPr id="12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718458" y="3840473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 Click here to add key words</a:t>
            </a:r>
            <a:endParaRPr lang="zh-CN" altLang="en-US" dirty="0"/>
          </a:p>
        </p:txBody>
      </p:sp>
      <p:sp>
        <p:nvSpPr>
          <p:cNvPr id="6" name="标题 4"/>
          <p:cNvSpPr txBox="1"/>
          <p:nvPr/>
        </p:nvSpPr>
        <p:spPr>
          <a:xfrm>
            <a:off x="718458" y="269255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603301" y="1191984"/>
            <a:ext cx="8115231" cy="5101937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dirty="0"/>
              <a:t>Click here to add picture</a:t>
            </a:r>
            <a:endParaRPr 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13" hasCustomPrompt="1"/>
          </p:nvPr>
        </p:nvSpPr>
        <p:spPr>
          <a:xfrm>
            <a:off x="413657" y="1191984"/>
            <a:ext cx="2834217" cy="2374901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1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413657" y="3758828"/>
            <a:ext cx="2834217" cy="2535092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5" name="标题 4"/>
          <p:cNvSpPr txBox="1"/>
          <p:nvPr/>
        </p:nvSpPr>
        <p:spPr>
          <a:xfrm>
            <a:off x="638355" y="232291"/>
            <a:ext cx="10719889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标题 4"/>
          <p:cNvSpPr txBox="1"/>
          <p:nvPr/>
        </p:nvSpPr>
        <p:spPr>
          <a:xfrm>
            <a:off x="650240" y="254394"/>
            <a:ext cx="10767951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1109" y="1232362"/>
            <a:ext cx="2819400" cy="512064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048021" y="1232362"/>
            <a:ext cx="7315200" cy="5120640"/>
          </a:xfrm>
        </p:spPr>
        <p:txBody>
          <a:bodyPr vert="eaVert" anchor="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标题 4"/>
          <p:cNvSpPr txBox="1"/>
          <p:nvPr/>
        </p:nvSpPr>
        <p:spPr>
          <a:xfrm>
            <a:off x="719281" y="252002"/>
            <a:ext cx="10753437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765" y="1232362"/>
            <a:ext cx="7465126" cy="492078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315450" y="5625638"/>
            <a:ext cx="2162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HEPS 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工程效果图</a:t>
            </a:r>
          </a:p>
        </p:txBody>
      </p:sp>
      <p:sp>
        <p:nvSpPr>
          <p:cNvPr id="9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685800" y="1232362"/>
            <a:ext cx="3086100" cy="4920788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0" name="标题 4"/>
          <p:cNvSpPr txBox="1"/>
          <p:nvPr/>
        </p:nvSpPr>
        <p:spPr>
          <a:xfrm>
            <a:off x="685800" y="295134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5"/>
          <p:cNvSpPr>
            <a:spLocks noGrp="1"/>
          </p:cNvSpPr>
          <p:nvPr>
            <p:ph sz="quarter" idx="14" hasCustomPrompt="1"/>
          </p:nvPr>
        </p:nvSpPr>
        <p:spPr>
          <a:xfrm>
            <a:off x="685799" y="1277257"/>
            <a:ext cx="4539343" cy="4657718"/>
          </a:xfrm>
        </p:spPr>
        <p:txBody>
          <a:bodyPr anchor="t"/>
          <a:lstStyle>
            <a:lvl1pPr>
              <a:defRPr baseline="0">
                <a:solidFill>
                  <a:srgbClr val="000099"/>
                </a:solidFill>
              </a:defRPr>
            </a:lvl1pPr>
          </a:lstStyle>
          <a:p>
            <a:pPr lvl="0"/>
            <a:r>
              <a:rPr lang="en-US" altLang="zh-CN" dirty="0"/>
              <a:t>Click here to add key words</a:t>
            </a:r>
            <a:endParaRPr lang="zh-CN" altLang="en-US" dirty="0"/>
          </a:p>
        </p:txBody>
      </p:sp>
      <p:sp>
        <p:nvSpPr>
          <p:cNvPr id="10" name="标题 4"/>
          <p:cNvSpPr txBox="1"/>
          <p:nvPr/>
        </p:nvSpPr>
        <p:spPr>
          <a:xfrm>
            <a:off x="685799" y="277881"/>
            <a:ext cx="10738923" cy="6635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6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dirty="0">
                <a:solidFill>
                  <a:srgbClr val="C00000"/>
                </a:solidFill>
              </a:rPr>
              <a:t>Click here to add text</a:t>
            </a:r>
            <a:endParaRPr lang="zh-CN" altLang="en-US" sz="4000" b="1" dirty="0">
              <a:solidFill>
                <a:srgbClr val="C0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393" y="487501"/>
            <a:ext cx="5022695" cy="60926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217" y="5180464"/>
            <a:ext cx="2203686" cy="30294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187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-11" y="1721746"/>
            <a:ext cx="12192011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753531" y="3938393"/>
            <a:ext cx="7353094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grpSp>
        <p:nvGrpSpPr>
          <p:cNvPr id="34" name="组合 33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8" name="矩形 37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7" name="矩形 36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755433" y="4341589"/>
            <a:ext cx="7343908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755433" y="4777723"/>
            <a:ext cx="734390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2" name="流程图: 手动输入 1"/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sp>
        <p:nvSpPr>
          <p:cNvPr id="20" name="文本占位符 19"/>
          <p:cNvSpPr>
            <a:spLocks noGrp="1"/>
          </p:cNvSpPr>
          <p:nvPr>
            <p:ph type="body" sz="quarter" idx="13" hasCustomPrompt="1"/>
          </p:nvPr>
        </p:nvSpPr>
        <p:spPr>
          <a:xfrm>
            <a:off x="-11" y="5791917"/>
            <a:ext cx="12192011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8052494" y="6041"/>
            <a:ext cx="913331" cy="91474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390612" y="1967696"/>
            <a:ext cx="8239521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142309" y="4184343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2142309" y="4587539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2142309" y="5023673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0491" y="3843658"/>
            <a:ext cx="2962231" cy="2100983"/>
          </a:xfrm>
          <a:prstGeom prst="rect">
            <a:avLst/>
          </a:prstGeom>
        </p:spPr>
      </p:pic>
      <p:sp>
        <p:nvSpPr>
          <p:cNvPr id="20" name="文本占位符 19"/>
          <p:cNvSpPr>
            <a:spLocks noGrp="1"/>
          </p:cNvSpPr>
          <p:nvPr>
            <p:ph type="body" sz="quarter" idx="13" hasCustomPrompt="1"/>
          </p:nvPr>
        </p:nvSpPr>
        <p:spPr>
          <a:xfrm>
            <a:off x="390612" y="6037867"/>
            <a:ext cx="8239521" cy="703263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4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0" y="913358"/>
            <a:ext cx="12192000" cy="110845"/>
            <a:chOff x="0" y="846226"/>
            <a:chExt cx="9144000" cy="110845"/>
          </a:xfrm>
        </p:grpSpPr>
        <p:sp>
          <p:nvSpPr>
            <p:cNvPr id="35" name="矩形 34"/>
            <p:cNvSpPr/>
            <p:nvPr/>
          </p:nvSpPr>
          <p:spPr>
            <a:xfrm>
              <a:off x="875653" y="846227"/>
              <a:ext cx="8268347" cy="110436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  <p:sp>
          <p:nvSpPr>
            <p:cNvPr id="33" name="矩形 32"/>
            <p:cNvSpPr/>
            <p:nvPr/>
          </p:nvSpPr>
          <p:spPr>
            <a:xfrm>
              <a:off x="0" y="846226"/>
              <a:ext cx="975360" cy="110845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800"/>
            </a:p>
          </p:txBody>
        </p:sp>
      </p:grpSp>
      <p:sp>
        <p:nvSpPr>
          <p:cNvPr id="42" name="流程图: 手动输入 41"/>
          <p:cNvSpPr/>
          <p:nvPr/>
        </p:nvSpPr>
        <p:spPr>
          <a:xfrm rot="5400000">
            <a:off x="2584351" y="-2584356"/>
            <a:ext cx="927289" cy="6096012"/>
          </a:xfrm>
          <a:prstGeom prst="flowChartManualInpu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54" y="91450"/>
            <a:ext cx="3598383" cy="494671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9270639" y="147953"/>
            <a:ext cx="1310968" cy="634554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369" y="86965"/>
            <a:ext cx="1279463" cy="756530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8023466" y="6041"/>
            <a:ext cx="913331" cy="914748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586739" y="549869"/>
            <a:ext cx="351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Energy Photon Source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00481" y="4013936"/>
            <a:ext cx="4561433" cy="34081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0">
                <a:solidFill>
                  <a:srgbClr val="A40000"/>
                </a:solidFill>
                <a:latin typeface="+mn-lt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43" name="菱形 42"/>
          <p:cNvSpPr/>
          <p:nvPr/>
        </p:nvSpPr>
        <p:spPr>
          <a:xfrm>
            <a:off x="6003008" y="6379860"/>
            <a:ext cx="826581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1300481" y="4417132"/>
            <a:ext cx="4555735" cy="37375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1300481" y="4853266"/>
            <a:ext cx="4555735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A40000"/>
                </a:solidFill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3" hasCustomPrompt="1"/>
          </p:nvPr>
        </p:nvSpPr>
        <p:spPr>
          <a:xfrm>
            <a:off x="165851" y="6227079"/>
            <a:ext cx="7512206" cy="465138"/>
          </a:xfrm>
        </p:spPr>
        <p:txBody>
          <a:bodyPr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3294711" y="1026332"/>
            <a:ext cx="1249185" cy="60464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896" y="1015704"/>
            <a:ext cx="1058545" cy="62590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2233719" y="883715"/>
            <a:ext cx="913331" cy="914748"/>
          </a:xfrm>
          <a:prstGeom prst="rect">
            <a:avLst/>
          </a:pr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165851" y="1967696"/>
            <a:ext cx="7512206" cy="146183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A40000"/>
                </a:solidFill>
                <a:latin typeface="+mn-lt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81"/>
          <a:stretch>
            <a:fillRect/>
          </a:stretch>
        </p:blipFill>
        <p:spPr>
          <a:xfrm>
            <a:off x="6723445" y="1597115"/>
            <a:ext cx="5408496" cy="4358746"/>
          </a:xfrm>
          <a:prstGeom prst="rect">
            <a:avLst/>
          </a:prstGeom>
        </p:spPr>
      </p:pic>
      <p:sp>
        <p:nvSpPr>
          <p:cNvPr id="22" name="矩形: 圆角 21"/>
          <p:cNvSpPr/>
          <p:nvPr/>
        </p:nvSpPr>
        <p:spPr>
          <a:xfrm>
            <a:off x="6683235" y="1730663"/>
            <a:ext cx="5566040" cy="4561444"/>
          </a:xfrm>
          <a:prstGeom prst="roundRect">
            <a:avLst>
              <a:gd name="adj" fmla="val 3680"/>
            </a:avLst>
          </a:prstGeom>
          <a:solidFill>
            <a:schemeClr val="bg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标题幻灯片">
    <p:bg>
      <p:bgPr>
        <a:solidFill>
          <a:schemeClr val="bg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任意多边形: 形状 50"/>
          <p:cNvSpPr/>
          <p:nvPr/>
        </p:nvSpPr>
        <p:spPr>
          <a:xfrm rot="12297228">
            <a:off x="-1285374" y="-408766"/>
            <a:ext cx="7912011" cy="8092847"/>
          </a:xfrm>
          <a:custGeom>
            <a:avLst/>
            <a:gdLst>
              <a:gd name="connsiteX0" fmla="*/ 7912011 w 7912011"/>
              <a:gd name="connsiteY0" fmla="*/ 6217795 h 8092847"/>
              <a:gd name="connsiteX1" fmla="*/ 3882467 w 7912011"/>
              <a:gd name="connsiteY1" fmla="*/ 8092847 h 8092847"/>
              <a:gd name="connsiteX2" fmla="*/ 3754790 w 7912011"/>
              <a:gd name="connsiteY2" fmla="*/ 8070158 h 8092847"/>
              <a:gd name="connsiteX3" fmla="*/ 3103506 w 7912011"/>
              <a:gd name="connsiteY3" fmla="*/ 7892013 h 8092847"/>
              <a:gd name="connsiteX4" fmla="*/ 247569 w 7912011"/>
              <a:gd name="connsiteY4" fmla="*/ 2226294 h 8092847"/>
              <a:gd name="connsiteX5" fmla="*/ 250420 w 7912011"/>
              <a:gd name="connsiteY5" fmla="*/ 2218810 h 8092847"/>
              <a:gd name="connsiteX6" fmla="*/ 5018707 w 7912011"/>
              <a:gd name="connsiteY6" fmla="*/ 0 h 80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2011" h="8092847">
                <a:moveTo>
                  <a:pt x="7912011" y="6217795"/>
                </a:moveTo>
                <a:lnTo>
                  <a:pt x="3882467" y="8092847"/>
                </a:lnTo>
                <a:lnTo>
                  <a:pt x="3754790" y="8070158"/>
                </a:lnTo>
                <a:cubicBezTo>
                  <a:pt x="3536376" y="8026236"/>
                  <a:pt x="3318793" y="7967046"/>
                  <a:pt x="3103506" y="7892013"/>
                </a:cubicBezTo>
                <a:cubicBezTo>
                  <a:pt x="697941" y="7053619"/>
                  <a:pt x="-568785" y="4540638"/>
                  <a:pt x="247569" y="2226294"/>
                </a:cubicBezTo>
                <a:lnTo>
                  <a:pt x="250420" y="2218810"/>
                </a:lnTo>
                <a:lnTo>
                  <a:pt x="5018707" y="0"/>
                </a:lnTo>
                <a:close/>
              </a:path>
            </a:pathLst>
          </a:custGeom>
          <a:solidFill>
            <a:srgbClr val="D540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8" name="图片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62"/>
          <a:stretch>
            <a:fillRect/>
          </a:stretch>
        </p:blipFill>
        <p:spPr>
          <a:xfrm>
            <a:off x="0" y="-1"/>
            <a:ext cx="6367082" cy="6858001"/>
          </a:xfrm>
          <a:custGeom>
            <a:avLst/>
            <a:gdLst>
              <a:gd name="connsiteX0" fmla="*/ 0 w 6367082"/>
              <a:gd name="connsiteY0" fmla="*/ 0 h 6858001"/>
              <a:gd name="connsiteX1" fmla="*/ 4115268 w 6367082"/>
              <a:gd name="connsiteY1" fmla="*/ 0 h 6858001"/>
              <a:gd name="connsiteX2" fmla="*/ 4137334 w 6367082"/>
              <a:gd name="connsiteY2" fmla="*/ 11546 h 6858001"/>
              <a:gd name="connsiteX3" fmla="*/ 5303037 w 6367082"/>
              <a:gd name="connsiteY3" fmla="*/ 980862 h 6858001"/>
              <a:gd name="connsiteX4" fmla="*/ 5391169 w 6367082"/>
              <a:gd name="connsiteY4" fmla="*/ 6401730 h 6858001"/>
              <a:gd name="connsiteX5" fmla="*/ 4988491 w 6367082"/>
              <a:gd name="connsiteY5" fmla="*/ 6789539 h 6858001"/>
              <a:gd name="connsiteX6" fmla="*/ 4901686 w 6367082"/>
              <a:gd name="connsiteY6" fmla="*/ 6858001 h 6858001"/>
              <a:gd name="connsiteX7" fmla="*/ 0 w 6367082"/>
              <a:gd name="connsiteY7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7082" h="6858001">
                <a:moveTo>
                  <a:pt x="0" y="0"/>
                </a:moveTo>
                <a:lnTo>
                  <a:pt x="4115268" y="0"/>
                </a:lnTo>
                <a:lnTo>
                  <a:pt x="4137334" y="11546"/>
                </a:lnTo>
                <a:cubicBezTo>
                  <a:pt x="4566677" y="259527"/>
                  <a:pt x="4962790" y="584076"/>
                  <a:pt x="5303037" y="980862"/>
                </a:cubicBezTo>
                <a:cubicBezTo>
                  <a:pt x="6687517" y="2595403"/>
                  <a:pt x="6725179" y="4912011"/>
                  <a:pt x="5391169" y="6401730"/>
                </a:cubicBezTo>
                <a:cubicBezTo>
                  <a:pt x="5265077" y="6542541"/>
                  <a:pt x="5130425" y="6671845"/>
                  <a:pt x="4988491" y="6789539"/>
                </a:cubicBezTo>
                <a:lnTo>
                  <a:pt x="4901686" y="6858001"/>
                </a:lnTo>
                <a:lnTo>
                  <a:pt x="0" y="6858001"/>
                </a:lnTo>
                <a:close/>
              </a:path>
            </a:pathLst>
          </a:custGeom>
        </p:spPr>
      </p:pic>
      <p:sp>
        <p:nvSpPr>
          <p:cNvPr id="29" name="Title 1"/>
          <p:cNvSpPr>
            <a:spLocks noGrp="1"/>
          </p:cNvSpPr>
          <p:nvPr>
            <p:ph type="ctrTitle" hasCustomPrompt="1"/>
          </p:nvPr>
        </p:nvSpPr>
        <p:spPr>
          <a:xfrm>
            <a:off x="6792686" y="1982210"/>
            <a:ext cx="5022837" cy="173608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0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r>
              <a:rPr lang="en-US" altLang="zh-CN" dirty="0"/>
              <a:t>Presentation Title</a:t>
            </a:r>
            <a:endParaRPr lang="en-US" dirty="0"/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53"/>
          <a:stretch>
            <a:fillRect/>
          </a:stretch>
        </p:blipFill>
        <p:spPr>
          <a:xfrm>
            <a:off x="8679511" y="874483"/>
            <a:ext cx="1249185" cy="604649"/>
          </a:xfrm>
          <a:prstGeom prst="rect">
            <a:avLst/>
          </a:prstGeom>
        </p:spPr>
      </p:pic>
      <p:sp>
        <p:nvSpPr>
          <p:cNvPr id="3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792686" y="4118003"/>
            <a:ext cx="5022838" cy="3737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/>
              <a:t>Reporter</a:t>
            </a:r>
            <a:endParaRPr lang="en-US" dirty="0"/>
          </a:p>
        </p:txBody>
      </p:sp>
      <p:sp>
        <p:nvSpPr>
          <p:cNvPr id="23" name="文本占位符 5"/>
          <p:cNvSpPr>
            <a:spLocks noGrp="1"/>
          </p:cNvSpPr>
          <p:nvPr>
            <p:ph type="body" sz="quarter" idx="11" hasCustomPrompt="1"/>
          </p:nvPr>
        </p:nvSpPr>
        <p:spPr>
          <a:xfrm>
            <a:off x="6792686" y="4521200"/>
            <a:ext cx="5022838" cy="3737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system</a:t>
            </a:r>
            <a:endParaRPr lang="zh-CN" altLang="en-US" dirty="0"/>
          </a:p>
        </p:txBody>
      </p:sp>
      <p:sp>
        <p:nvSpPr>
          <p:cNvPr id="24" name="文本占位符 5"/>
          <p:cNvSpPr>
            <a:spLocks noGrp="1"/>
          </p:cNvSpPr>
          <p:nvPr>
            <p:ph type="body" sz="quarter" idx="12" hasCustomPrompt="1"/>
          </p:nvPr>
        </p:nvSpPr>
        <p:spPr>
          <a:xfrm>
            <a:off x="6792686" y="4957334"/>
            <a:ext cx="5022838" cy="3737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D54027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42" y="6348173"/>
            <a:ext cx="2798774" cy="38474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696" y="863855"/>
            <a:ext cx="1058545" cy="62590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03"/>
          <a:stretch>
            <a:fillRect/>
          </a:stretch>
        </p:blipFill>
        <p:spPr>
          <a:xfrm>
            <a:off x="7618519" y="731866"/>
            <a:ext cx="913331" cy="914748"/>
          </a:xfrm>
          <a:prstGeom prst="rect">
            <a:avLst/>
          </a:prstGeom>
        </p:spPr>
      </p:pic>
      <p:sp>
        <p:nvSpPr>
          <p:cNvPr id="16" name="文本占位符 15"/>
          <p:cNvSpPr>
            <a:spLocks noGrp="1"/>
          </p:cNvSpPr>
          <p:nvPr>
            <p:ph type="body" sz="quarter" idx="13" hasCustomPrompt="1"/>
          </p:nvPr>
        </p:nvSpPr>
        <p:spPr>
          <a:xfrm>
            <a:off x="6792685" y="5970123"/>
            <a:ext cx="5022838" cy="52387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rgbClr val="D54027"/>
                </a:solidFill>
              </a:defRPr>
            </a:lvl1pPr>
          </a:lstStyle>
          <a:p>
            <a:pPr lvl="0"/>
            <a:r>
              <a:rPr lang="zh-CN" altLang="en-US" dirty="0"/>
              <a:t>会议名称 </a:t>
            </a:r>
            <a:r>
              <a:rPr lang="en-US" altLang="zh-CN" dirty="0"/>
              <a:t>· </a:t>
            </a:r>
            <a:r>
              <a:rPr lang="zh-CN" altLang="en-US" dirty="0"/>
              <a:t>地点</a:t>
            </a:r>
          </a:p>
        </p:txBody>
      </p:sp>
      <p:sp>
        <p:nvSpPr>
          <p:cNvPr id="13" name="任意多边形: 形状 12"/>
          <p:cNvSpPr/>
          <p:nvPr/>
        </p:nvSpPr>
        <p:spPr>
          <a:xfrm rot="12297228">
            <a:off x="-1385491" y="-408767"/>
            <a:ext cx="7912011" cy="8092847"/>
          </a:xfrm>
          <a:custGeom>
            <a:avLst/>
            <a:gdLst>
              <a:gd name="connsiteX0" fmla="*/ 7912011 w 7912011"/>
              <a:gd name="connsiteY0" fmla="*/ 6217795 h 8092847"/>
              <a:gd name="connsiteX1" fmla="*/ 3882467 w 7912011"/>
              <a:gd name="connsiteY1" fmla="*/ 8092847 h 8092847"/>
              <a:gd name="connsiteX2" fmla="*/ 3754790 w 7912011"/>
              <a:gd name="connsiteY2" fmla="*/ 8070158 h 8092847"/>
              <a:gd name="connsiteX3" fmla="*/ 3103506 w 7912011"/>
              <a:gd name="connsiteY3" fmla="*/ 7892013 h 8092847"/>
              <a:gd name="connsiteX4" fmla="*/ 247569 w 7912011"/>
              <a:gd name="connsiteY4" fmla="*/ 2226294 h 8092847"/>
              <a:gd name="connsiteX5" fmla="*/ 250420 w 7912011"/>
              <a:gd name="connsiteY5" fmla="*/ 2218810 h 8092847"/>
              <a:gd name="connsiteX6" fmla="*/ 5018707 w 7912011"/>
              <a:gd name="connsiteY6" fmla="*/ 0 h 809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12011" h="8092847">
                <a:moveTo>
                  <a:pt x="7912011" y="6217795"/>
                </a:moveTo>
                <a:lnTo>
                  <a:pt x="3882467" y="8092847"/>
                </a:lnTo>
                <a:lnTo>
                  <a:pt x="3754790" y="8070158"/>
                </a:lnTo>
                <a:cubicBezTo>
                  <a:pt x="3536376" y="8026236"/>
                  <a:pt x="3318793" y="7967046"/>
                  <a:pt x="3103506" y="7892013"/>
                </a:cubicBezTo>
                <a:cubicBezTo>
                  <a:pt x="697941" y="7053619"/>
                  <a:pt x="-568785" y="4540638"/>
                  <a:pt x="247569" y="2226294"/>
                </a:cubicBezTo>
                <a:lnTo>
                  <a:pt x="250420" y="2218810"/>
                </a:lnTo>
                <a:lnTo>
                  <a:pt x="5018707" y="0"/>
                </a:lnTo>
                <a:close/>
              </a:path>
            </a:pathLst>
          </a:cu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80288" y="1310641"/>
            <a:ext cx="10718987" cy="480486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3200" smtClean="0">
                <a:solidFill>
                  <a:srgbClr val="000099"/>
                </a:solidFill>
              </a:defRPr>
            </a:lvl1pPr>
            <a:lvl2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400" smtClean="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2000" smtClean="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zh-CN" altLang="en-US" sz="1800" smtClean="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>
              <a:buClrTx/>
              <a:buFont typeface="Wingdings" panose="05000000000000000000" pitchFamily="2" charset="2"/>
              <a:buChar char="l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1">
              <a:buClrTx/>
              <a:buFont typeface="Wingdings" panose="05000000000000000000" pitchFamily="2" charset="2"/>
              <a:buChar char="n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2">
              <a:buClrTx/>
              <a:buFont typeface="Wingdings" panose="05000000000000000000" pitchFamily="2" charset="2"/>
              <a:buChar char="u"/>
            </a:pPr>
            <a:r>
              <a:rPr lang="en-US" altLang="zh-CN" dirty="0"/>
              <a:t> Click here to add text</a:t>
            </a:r>
            <a:endParaRPr lang="zh-CN" altLang="en-US" dirty="0"/>
          </a:p>
          <a:p>
            <a:pPr lvl="3">
              <a:buClrTx/>
              <a:buFont typeface="Wingdings" panose="05000000000000000000" pitchFamily="2" charset="2"/>
              <a:buChar char="Ø"/>
            </a:pPr>
            <a:r>
              <a:rPr lang="en-US" altLang="zh-CN" dirty="0"/>
              <a:t>Click here to add text</a:t>
            </a:r>
            <a:endParaRPr lang="zh-CN" altLang="en-US" dirty="0"/>
          </a:p>
          <a:p>
            <a:pPr lvl="4">
              <a:buClrTx/>
              <a:buFont typeface="Wingdings" panose="05000000000000000000" pitchFamily="2" charset="2"/>
              <a:buChar char="ü"/>
            </a:pPr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780288" y="260629"/>
            <a:ext cx="10718987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832244" y="303760"/>
            <a:ext cx="10724408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0" hasCustomPrompt="1"/>
          </p:nvPr>
        </p:nvSpPr>
        <p:spPr>
          <a:xfrm>
            <a:off x="2439365" y="2046723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1" hasCustomPrompt="1"/>
          </p:nvPr>
        </p:nvSpPr>
        <p:spPr>
          <a:xfrm>
            <a:off x="3270057" y="2046722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0"/>
          <p:cNvSpPr>
            <a:spLocks noGrp="1"/>
          </p:cNvSpPr>
          <p:nvPr>
            <p:ph type="body" sz="quarter" idx="12" hasCustomPrompt="1"/>
          </p:nvPr>
        </p:nvSpPr>
        <p:spPr>
          <a:xfrm>
            <a:off x="2439365" y="2864141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18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270057" y="2864140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9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439365" y="3681558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1" name="文本占位符 14"/>
          <p:cNvSpPr>
            <a:spLocks noGrp="1"/>
          </p:cNvSpPr>
          <p:nvPr>
            <p:ph type="body" sz="quarter" idx="15" hasCustomPrompt="1"/>
          </p:nvPr>
        </p:nvSpPr>
        <p:spPr>
          <a:xfrm>
            <a:off x="3270057" y="3681556"/>
            <a:ext cx="6318251" cy="561976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22" name="文本占位符 10"/>
          <p:cNvSpPr>
            <a:spLocks noGrp="1"/>
          </p:cNvSpPr>
          <p:nvPr>
            <p:ph type="body" sz="quarter" idx="16" hasCustomPrompt="1"/>
          </p:nvPr>
        </p:nvSpPr>
        <p:spPr>
          <a:xfrm>
            <a:off x="2439365" y="4498974"/>
            <a:ext cx="817033" cy="561975"/>
          </a:xfrm>
          <a:solidFill>
            <a:srgbClr val="000099"/>
          </a:solidFill>
          <a:ln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No.</a:t>
            </a:r>
            <a:endParaRPr lang="zh-CN" altLang="en-US" dirty="0"/>
          </a:p>
        </p:txBody>
      </p:sp>
      <p:sp>
        <p:nvSpPr>
          <p:cNvPr id="24" name="文本占位符 14"/>
          <p:cNvSpPr>
            <a:spLocks noGrp="1"/>
          </p:cNvSpPr>
          <p:nvPr>
            <p:ph type="body" sz="quarter" idx="17" hasCustomPrompt="1"/>
          </p:nvPr>
        </p:nvSpPr>
        <p:spPr>
          <a:xfrm>
            <a:off x="3270057" y="4498973"/>
            <a:ext cx="6318251" cy="561974"/>
          </a:xfr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内容占位符 13"/>
          <p:cNvSpPr>
            <a:spLocks noGrp="1"/>
          </p:cNvSpPr>
          <p:nvPr>
            <p:ph sz="quarter" idx="10" hasCustomPrompt="1"/>
          </p:nvPr>
        </p:nvSpPr>
        <p:spPr>
          <a:xfrm>
            <a:off x="0" y="1329893"/>
            <a:ext cx="8783781" cy="1912071"/>
          </a:xfrm>
          <a:solidFill>
            <a:srgbClr val="000099"/>
          </a:solidFill>
        </p:spPr>
        <p:txBody>
          <a:bodyPr anchor="ctr">
            <a:normAutofit/>
          </a:bodyPr>
          <a:lstStyle>
            <a:lvl1pPr marL="0" indent="457200">
              <a:buNone/>
              <a:defRPr sz="4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dirty="0"/>
              <a:t>Click here to add title</a:t>
            </a:r>
            <a:endParaRPr lang="zh-CN" altLang="en-US" dirty="0"/>
          </a:p>
        </p:txBody>
      </p:sp>
      <p:sp>
        <p:nvSpPr>
          <p:cNvPr id="16" name="文本占位符 15"/>
          <p:cNvSpPr>
            <a:spLocks noGrp="1"/>
          </p:cNvSpPr>
          <p:nvPr>
            <p:ph type="body" sz="quarter" idx="11" hasCustomPrompt="1"/>
          </p:nvPr>
        </p:nvSpPr>
        <p:spPr>
          <a:xfrm>
            <a:off x="1676402" y="3460607"/>
            <a:ext cx="9628909" cy="2711593"/>
          </a:xfrm>
        </p:spPr>
        <p:txBody>
          <a:bodyPr/>
          <a:lstStyle>
            <a:lvl1pPr marL="361950" indent="-361950">
              <a:buClrTx/>
              <a:buSzPct val="100000"/>
              <a:buFont typeface="+mj-lt"/>
              <a:buAutoNum type="arabicPeriod"/>
              <a:defRPr/>
            </a:lvl1pPr>
            <a:lvl2pPr marL="806450" indent="-304800">
              <a:buClrTx/>
              <a:buSzPct val="100000"/>
              <a:buFont typeface="Wingdings" panose="05000000000000000000" pitchFamily="2" charset="2"/>
              <a:buChar char="Ø"/>
              <a:defRPr/>
            </a:lvl2pPr>
            <a:lvl3pPr marL="1168400" indent="-209550">
              <a:buClrTx/>
              <a:buSzPct val="100000"/>
              <a:buFont typeface="Wingdings" panose="05000000000000000000" pitchFamily="2" charset="2"/>
              <a:buChar char="l"/>
              <a:defRPr/>
            </a:lvl3pPr>
            <a:lvl4pPr marL="1701800" indent="-285750">
              <a:buClrTx/>
              <a:buSzPct val="100000"/>
              <a:buFont typeface="Wingdings" panose="05000000000000000000" pitchFamily="2" charset="2"/>
              <a:buChar char="u"/>
              <a:defRPr/>
            </a:lvl4pPr>
            <a:lvl5pPr marL="2217420" indent="-342900">
              <a:buClrTx/>
              <a:buSzPct val="100000"/>
              <a:buFont typeface="Wingdings" panose="05000000000000000000" pitchFamily="2" charset="2"/>
              <a:buChar char="u"/>
              <a:defRPr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59594" y="1240525"/>
            <a:ext cx="4985143" cy="5120640"/>
          </a:xfrm>
        </p:spPr>
        <p:txBody>
          <a:bodyPr anchor="t"/>
          <a:lstStyle>
            <a:lvl1pPr marL="182880" indent="-182880">
              <a:buClrTx/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</a:defRPr>
            </a:lvl1pPr>
            <a:lvl2pPr marL="685800" indent="-182880">
              <a:buClrTx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</a:defRPr>
            </a:lvl2pPr>
            <a:lvl3pPr marL="1143000" indent="-182880">
              <a:buClrTx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</a:defRPr>
            </a:lvl3pPr>
            <a:lvl4pPr marL="1600200" indent="-182880">
              <a:buClrTx/>
              <a:buFont typeface="Wingdings" panose="05000000000000000000" pitchFamily="2" charset="2"/>
              <a:buChar char="Ø"/>
              <a:defRPr sz="1800">
                <a:solidFill>
                  <a:schemeClr val="tx1"/>
                </a:solidFill>
              </a:defRPr>
            </a:lvl4pPr>
            <a:lvl5pPr marL="2057400" indent="-182880">
              <a:buClrTx/>
              <a:buFont typeface="Wingdings" panose="05000000000000000000" pitchFamily="2" charset="2"/>
              <a:buChar char="ü"/>
              <a:defRPr sz="1800">
                <a:solidFill>
                  <a:schemeClr val="tx1"/>
                </a:solidFill>
              </a:defRPr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507879" y="1240525"/>
            <a:ext cx="5025040" cy="512064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zh-CN" altLang="en-US" sz="3200" smtClean="0"/>
            </a:lvl1pPr>
            <a:lvl2pPr>
              <a:defRPr lang="zh-CN" altLang="en-US" smtClean="0"/>
            </a:lvl2pPr>
            <a:lvl3pPr>
              <a:defRPr lang="zh-CN" altLang="en-US" sz="2000" smtClean="0"/>
            </a:lvl3pPr>
            <a:lvl4pPr>
              <a:defRPr lang="zh-CN" altLang="en-US" smtClean="0"/>
            </a:lvl4pPr>
            <a:lvl5pPr>
              <a:defRPr lang="en-US" dirty="0"/>
            </a:lvl5pPr>
          </a:lstStyle>
          <a:p>
            <a:pPr lvl="0"/>
            <a:r>
              <a:rPr lang="zh-CN" altLang="en-US" dirty="0"/>
              <a:t> 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59594" y="295134"/>
            <a:ext cx="10709894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/>
              <a:t>Click here to add text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240" y="1754056"/>
            <a:ext cx="11152909" cy="41859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altLang="zh-CN" dirty="0"/>
              <a:t>Click here to add text</a:t>
            </a:r>
            <a:endParaRPr lang="zh-CN" altLang="en-US" dirty="0"/>
          </a:p>
          <a:p>
            <a:pPr lvl="1"/>
            <a:r>
              <a:rPr lang="en-US" altLang="zh-CN" dirty="0"/>
              <a:t>Click here to add text</a:t>
            </a:r>
            <a:endParaRPr lang="zh-CN" altLang="en-US" dirty="0"/>
          </a:p>
          <a:p>
            <a:pPr lvl="2"/>
            <a:r>
              <a:rPr lang="en-US" altLang="zh-CN" dirty="0"/>
              <a:t>Click here to add text</a:t>
            </a:r>
            <a:endParaRPr lang="zh-CN" altLang="en-US" dirty="0"/>
          </a:p>
          <a:p>
            <a:pPr lvl="3"/>
            <a:r>
              <a:rPr lang="en-US" altLang="zh-CN" dirty="0"/>
              <a:t>Click here to add text</a:t>
            </a:r>
            <a:endParaRPr lang="zh-CN" altLang="en-US" dirty="0"/>
          </a:p>
          <a:p>
            <a:pPr lvl="4"/>
            <a:r>
              <a:rPr lang="en-US" altLang="zh-CN" dirty="0"/>
              <a:t>Click here to add text</a:t>
            </a:r>
            <a:endParaRPr lang="en-US" dirty="0"/>
          </a:p>
        </p:txBody>
      </p:sp>
      <p:sp>
        <p:nvSpPr>
          <p:cNvPr id="17" name="矩形 16"/>
          <p:cNvSpPr/>
          <p:nvPr/>
        </p:nvSpPr>
        <p:spPr>
          <a:xfrm flipV="1">
            <a:off x="2" y="181601"/>
            <a:ext cx="526210" cy="83631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Slide Number Placeholder 5"/>
          <p:cNvSpPr txBox="1"/>
          <p:nvPr/>
        </p:nvSpPr>
        <p:spPr>
          <a:xfrm>
            <a:off x="10745069" y="6245891"/>
            <a:ext cx="1058080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800" b="1" smtClean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‹#›</a:t>
            </a:fld>
            <a:endParaRPr lang="zh-CN" altLang="en-US" sz="1800" b="1" dirty="0">
              <a:solidFill>
                <a:schemeClr val="tx1"/>
              </a:solidFill>
              <a:latin typeface="+mn-ea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2" name="直接连接符 21"/>
          <p:cNvCxnSpPr/>
          <p:nvPr/>
        </p:nvCxnSpPr>
        <p:spPr>
          <a:xfrm>
            <a:off x="11241909" y="6490735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7929305" y="6287285"/>
            <a:ext cx="2815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678D9637-F3A6-4231-9ACC-6BC3DF5BC324}" type="datetime4">
              <a:rPr lang="en-US" altLang="zh-CN" sz="1600" b="0" smtClean="0">
                <a:solidFill>
                  <a:schemeClr val="tx1"/>
                </a:solidFill>
                <a:latin typeface="+mj-ea"/>
                <a:ea typeface="+mj-ea"/>
              </a:rPr>
              <a:t>April 15, 2026</a:t>
            </a:fld>
            <a:endParaRPr lang="zh-CN" altLang="en-US" sz="1600" b="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268686" y="6283575"/>
            <a:ext cx="37411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0" dirty="0">
                <a:solidFill>
                  <a:schemeClr val="tx1"/>
                </a:solidFill>
                <a:latin typeface="+mn-ea"/>
                <a:ea typeface="+mn-ea"/>
              </a:rPr>
              <a:t>HEPS IAC Meeting 2026 </a:t>
            </a:r>
            <a:endParaRPr lang="zh-CN" altLang="en-US" sz="1600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03185" y="6136469"/>
            <a:ext cx="4024944" cy="539928"/>
            <a:chOff x="7510939" y="4970998"/>
            <a:chExt cx="4024944" cy="53992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939" y="4970998"/>
              <a:ext cx="913140" cy="539928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9533169" y="4987706"/>
              <a:ext cx="20027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HIGH ENERGY </a:t>
              </a:r>
            </a:p>
            <a:p>
              <a:r>
                <a:rPr lang="en-US" altLang="zh-CN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PHOTON SOURCE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8314744" y="4978404"/>
              <a:ext cx="12184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HEPS</a:t>
              </a:r>
              <a:endParaRPr lang="zh-CN" alt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9530366" y="5063002"/>
              <a:ext cx="0" cy="37994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矩形 24"/>
          <p:cNvSpPr/>
          <p:nvPr/>
        </p:nvSpPr>
        <p:spPr>
          <a:xfrm flipV="1">
            <a:off x="577971" y="181600"/>
            <a:ext cx="72269" cy="83631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l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Ø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ClrTx/>
        <a:buSzPct val="60000"/>
        <a:buFont typeface="Wingdings" panose="05000000000000000000" pitchFamily="2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anose="05020102010507070707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0" y="989387"/>
            <a:ext cx="12192000" cy="325820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altLang="zh-CN" sz="5000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Development of Virtual Beamline Software Platform for Advanced Light Sources Based on EPICS</a:t>
            </a:r>
            <a:endParaRPr lang="zh-CN" altLang="en-US" sz="5000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altLang="zh-CN" sz="18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Spring EPICS Collaboration Meeting 2026, Paris-Saclay</a:t>
            </a:r>
            <a:endParaRPr lang="zh-CN" altLang="en-US" sz="18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11B4CFE-EEB9-B0CC-6334-916C7D97B7AF}"/>
              </a:ext>
            </a:extLst>
          </p:cNvPr>
          <p:cNvSpPr txBox="1"/>
          <p:nvPr/>
        </p:nvSpPr>
        <p:spPr>
          <a:xfrm>
            <a:off x="0" y="4239511"/>
            <a:ext cx="12192000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Speaker</a:t>
            </a:r>
            <a:r>
              <a:rPr lang="zh-CN" altLang="en-US" sz="2000" b="1" dirty="0">
                <a:solidFill>
                  <a:srgbClr val="C00000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：</a:t>
            </a:r>
            <a:r>
              <a:rPr lang="en-US" altLang="zh-CN" sz="2000" b="1" dirty="0">
                <a:solidFill>
                  <a:srgbClr val="C00000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Miao</a:t>
            </a:r>
            <a:r>
              <a:rPr lang="zh-CN" altLang="en-US" sz="2000" b="1" dirty="0">
                <a:solidFill>
                  <a:srgbClr val="C00000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Zhang</a:t>
            </a:r>
            <a:br>
              <a:rPr lang="en-US" altLang="zh-CN" b="1" dirty="0">
                <a:solidFill>
                  <a:srgbClr val="C00000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</a:br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</a:rPr>
              <a:t>Co-authors:</a:t>
            </a:r>
            <a:r>
              <a:rPr lang="en-US" altLang="zh-CN" b="1" dirty="0">
                <a:solidFill>
                  <a:srgbClr val="C00000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 </a:t>
            </a:r>
            <a:r>
              <a:rPr lang="en-US" altLang="zh-CN" sz="1800" b="1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Peng</a:t>
            </a:r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</a:rPr>
              <a:t>c</a:t>
            </a:r>
            <a:r>
              <a:rPr lang="en-US" altLang="zh-CN" sz="1800" b="1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heng Li, Yu Li, Yi Zhang </a:t>
            </a:r>
            <a:br>
              <a:rPr lang="en-US" altLang="zh-CN" sz="1800" b="1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</a:br>
            <a:r>
              <a:rPr lang="en-US" altLang="zh-CN" sz="1800" b="1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 Institute of High Energy Physics, HEPS | 2026.04</a:t>
            </a:r>
          </a:p>
          <a:p>
            <a:pPr algn="ctr"/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</a:rPr>
              <a:t>Email: </a:t>
            </a:r>
            <a:r>
              <a:rPr lang="en-US" altLang="zh-CN" sz="1800" b="1" dirty="0">
                <a:latin typeface="Noto Sans SC" panose="020B0200000000000000" pitchFamily="34" charset="-122"/>
                <a:ea typeface="Noto Sans SC" panose="020B0200000000000000" pitchFamily="34" charset="-122"/>
              </a:rPr>
              <a:t>zhangmiao@ihep.ac.cn</a:t>
            </a:r>
          </a:p>
          <a:p>
            <a:pPr algn="ctr"/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334A2-BB22-FE8E-7978-2171C5A6C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9EF5B0E9-0322-783C-697B-25C6A3B330BD}"/>
              </a:ext>
            </a:extLst>
          </p:cNvPr>
          <p:cNvSpPr/>
          <p:nvPr/>
        </p:nvSpPr>
        <p:spPr>
          <a:xfrm>
            <a:off x="5119137" y="6277169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FFB127EA-EDCF-C627-22FC-B20D286D94BF}"/>
              </a:ext>
            </a:extLst>
          </p:cNvPr>
          <p:cNvSpPr>
            <a:spLocks noGrp="1"/>
          </p:cNvSpPr>
          <p:nvPr/>
        </p:nvSpPr>
        <p:spPr>
          <a:xfrm>
            <a:off x="-1" y="2472964"/>
            <a:ext cx="12192001" cy="1912071"/>
          </a:xfrm>
          <a:prstGeom prst="rect">
            <a:avLst/>
          </a:prstGeom>
          <a:solidFill>
            <a:srgbClr val="000099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4572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4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03</a:t>
            </a:r>
            <a:r>
              <a:rPr lang="en-US" altLang="zh-CN" sz="72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 </a:t>
            </a:r>
            <a:r>
              <a:rPr lang="en-US" altLang="zh-CN" sz="60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Core Design</a:t>
            </a:r>
            <a:endParaRPr lang="zh-CN" altLang="en-US" sz="60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4002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EA095-7A06-FF66-BF97-9B80536866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02337A-65B9-3044-9620-C47305FB8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145" y="1592088"/>
            <a:ext cx="4925342" cy="4628380"/>
          </a:xfrm>
          <a:prstGeom prst="rect">
            <a:avLst/>
          </a:prstGeom>
        </p:spPr>
      </p:pic>
      <p:sp>
        <p:nvSpPr>
          <p:cNvPr id="7" name="标题 2">
            <a:extLst>
              <a:ext uri="{FF2B5EF4-FFF2-40B4-BE49-F238E27FC236}">
                <a16:creationId xmlns:a16="http://schemas.microsoft.com/office/drawing/2014/main" id="{F5DBFF46-B0FE-A6D6-9396-DB97B0D9D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88" y="260629"/>
            <a:ext cx="10718987" cy="663575"/>
          </a:xfrm>
        </p:spPr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Core Design (I)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ECAD585-48A1-8029-674B-A5D957B258E1}"/>
              </a:ext>
            </a:extLst>
          </p:cNvPr>
          <p:cNvSpPr/>
          <p:nvPr/>
        </p:nvSpPr>
        <p:spPr>
          <a:xfrm>
            <a:off x="5119137" y="6295098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可选过程 4">
            <a:extLst>
              <a:ext uri="{FF2B5EF4-FFF2-40B4-BE49-F238E27FC236}">
                <a16:creationId xmlns:a16="http://schemas.microsoft.com/office/drawing/2014/main" id="{BAEB2810-808C-593A-4492-FCA3039340CB}"/>
              </a:ext>
            </a:extLst>
          </p:cNvPr>
          <p:cNvSpPr/>
          <p:nvPr/>
        </p:nvSpPr>
        <p:spPr>
          <a:xfrm>
            <a:off x="780289" y="2076058"/>
            <a:ext cx="3048668" cy="549338"/>
          </a:xfrm>
          <a:prstGeom prst="flowChartAlternateProcess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① </a:t>
            </a:r>
            <a:r>
              <a:rPr lang="en-US" altLang="zh-CN" b="1" dirty="0">
                <a:solidFill>
                  <a:schemeClr val="bg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User Interaction Layer</a:t>
            </a:r>
            <a:endParaRPr lang="zh-CN" altLang="en-US" b="1" dirty="0">
              <a:solidFill>
                <a:schemeClr val="bg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14" name="流程图: 可选过程 13">
            <a:extLst>
              <a:ext uri="{FF2B5EF4-FFF2-40B4-BE49-F238E27FC236}">
                <a16:creationId xmlns:a16="http://schemas.microsoft.com/office/drawing/2014/main" id="{F6B93A3D-71A8-29CE-60E3-B86EA47B83CB}"/>
              </a:ext>
            </a:extLst>
          </p:cNvPr>
          <p:cNvSpPr/>
          <p:nvPr/>
        </p:nvSpPr>
        <p:spPr>
          <a:xfrm>
            <a:off x="780288" y="3088613"/>
            <a:ext cx="3048668" cy="541208"/>
          </a:xfrm>
          <a:prstGeom prst="flowChartAlternate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② </a:t>
            </a:r>
            <a:r>
              <a:rPr lang="en-US" altLang="zh-CN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Virtual Device Layer</a:t>
            </a:r>
            <a:endParaRPr lang="zh-CN" altLang="en-US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8A93C79-35BC-7A28-2E56-B30BC8881AD1}"/>
              </a:ext>
            </a:extLst>
          </p:cNvPr>
          <p:cNvSpPr/>
          <p:nvPr/>
        </p:nvSpPr>
        <p:spPr>
          <a:xfrm>
            <a:off x="432435" y="1060262"/>
            <a:ext cx="4347811" cy="5593478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6FBCD67-7414-0E99-73BA-6748B5D3C031}"/>
              </a:ext>
            </a:extLst>
          </p:cNvPr>
          <p:cNvSpPr/>
          <p:nvPr/>
        </p:nvSpPr>
        <p:spPr>
          <a:xfrm>
            <a:off x="432435" y="962754"/>
            <a:ext cx="4370671" cy="377706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Three-Layer Architecture</a:t>
            </a:r>
            <a:endParaRPr lang="zh-CN" altLang="en-US" b="1" dirty="0"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17" name="下箭头 11">
            <a:extLst>
              <a:ext uri="{FF2B5EF4-FFF2-40B4-BE49-F238E27FC236}">
                <a16:creationId xmlns:a16="http://schemas.microsoft.com/office/drawing/2014/main" id="{96AEB1E6-BDA7-C5B2-919C-BE5F3041316F}"/>
              </a:ext>
            </a:extLst>
          </p:cNvPr>
          <p:cNvSpPr/>
          <p:nvPr/>
        </p:nvSpPr>
        <p:spPr>
          <a:xfrm rot="16200000">
            <a:off x="4365850" y="1609333"/>
            <a:ext cx="409000" cy="1482787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流程图: 可选过程 17">
            <a:extLst>
              <a:ext uri="{FF2B5EF4-FFF2-40B4-BE49-F238E27FC236}">
                <a16:creationId xmlns:a16="http://schemas.microsoft.com/office/drawing/2014/main" id="{D782DDAA-3BEB-FAA7-E4BF-E0162C7A5D3C}"/>
              </a:ext>
            </a:extLst>
          </p:cNvPr>
          <p:cNvSpPr/>
          <p:nvPr/>
        </p:nvSpPr>
        <p:spPr>
          <a:xfrm>
            <a:off x="780571" y="4100696"/>
            <a:ext cx="3048386" cy="777529"/>
          </a:xfrm>
          <a:prstGeom prst="flowChartAlternate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③ </a:t>
            </a:r>
            <a:r>
              <a:rPr lang="en-US" altLang="zh-CN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Data Management Layer</a:t>
            </a:r>
            <a:endParaRPr lang="zh-CN" altLang="en-US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D825AC4E-B0E1-E520-0BCD-EE110EE62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572" y="450889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8129A517-198F-1F9A-007F-E09400133D0A}"/>
              </a:ext>
            </a:extLst>
          </p:cNvPr>
          <p:cNvSpPr/>
          <p:nvPr/>
        </p:nvSpPr>
        <p:spPr>
          <a:xfrm>
            <a:off x="5119137" y="6295098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3658AC6-5CC8-7326-EE9A-2D5CA8348E1D}"/>
              </a:ext>
            </a:extLst>
          </p:cNvPr>
          <p:cNvSpPr/>
          <p:nvPr/>
        </p:nvSpPr>
        <p:spPr>
          <a:xfrm>
            <a:off x="5334898" y="1023930"/>
            <a:ext cx="6586592" cy="562981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43E75C1-A9A6-BBEC-F5D9-CBB5501CD08E}"/>
              </a:ext>
            </a:extLst>
          </p:cNvPr>
          <p:cNvSpPr/>
          <p:nvPr/>
        </p:nvSpPr>
        <p:spPr>
          <a:xfrm>
            <a:off x="5311744" y="848454"/>
            <a:ext cx="6609746" cy="523687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err="1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Bluesky</a:t>
            </a:r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-Native Full-</a:t>
            </a:r>
            <a:b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</a:br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Process Experiment Orchestration</a:t>
            </a:r>
            <a:endParaRPr lang="zh-CN" altLang="en-US" b="1" dirty="0"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466D1EF-4400-1C70-A496-13484B7A47D0}"/>
              </a:ext>
            </a:extLst>
          </p:cNvPr>
          <p:cNvSpPr txBox="1"/>
          <p:nvPr/>
        </p:nvSpPr>
        <p:spPr>
          <a:xfrm>
            <a:off x="9061769" y="1697002"/>
            <a:ext cx="61912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Dual-Interface Design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4A8D8C5-CA04-73F3-7EA0-D77AD41647DF}"/>
              </a:ext>
            </a:extLst>
          </p:cNvPr>
          <p:cNvSpPr txBox="1"/>
          <p:nvPr/>
        </p:nvSpPr>
        <p:spPr>
          <a:xfrm>
            <a:off x="9061769" y="2218430"/>
            <a:ext cx="28597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>
                <a:latin typeface="Noto Sans SC" panose="020B0200000000000000" pitchFamily="34" charset="-122"/>
                <a:ea typeface="Noto Sans SC" panose="020B0200000000000000" pitchFamily="34" charset="-122"/>
              </a:rPr>
              <a:t>Ophyd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 Native Encapsulation 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ECFB615-0145-3647-9428-A0835838E086}"/>
              </a:ext>
            </a:extLst>
          </p:cNvPr>
          <p:cNvSpPr txBox="1"/>
          <p:nvPr/>
        </p:nvSpPr>
        <p:spPr>
          <a:xfrm>
            <a:off x="9061769" y="2978918"/>
            <a:ext cx="2511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Intelligent Reverse Reconstruction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8CE3788-FB60-F646-8717-A76B2E55BA74}"/>
              </a:ext>
            </a:extLst>
          </p:cNvPr>
          <p:cNvSpPr/>
          <p:nvPr/>
        </p:nvSpPr>
        <p:spPr>
          <a:xfrm>
            <a:off x="9487736" y="5903062"/>
            <a:ext cx="723064" cy="216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8687886-39EC-6A49-B2D8-14B052F1D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992" y="4177513"/>
            <a:ext cx="736600" cy="1651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EA5F9F2-2651-ED42-9CF3-62B959B24150}"/>
              </a:ext>
            </a:extLst>
          </p:cNvPr>
          <p:cNvSpPr txBox="1"/>
          <p:nvPr/>
        </p:nvSpPr>
        <p:spPr>
          <a:xfrm>
            <a:off x="9580992" y="4764072"/>
            <a:ext cx="629807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050" dirty="0">
                <a:latin typeface="+mj-lt"/>
                <a:ea typeface="+mj-ea"/>
              </a:rPr>
              <a:t>CA</a:t>
            </a:r>
            <a:endParaRPr kumimoji="1" lang="zh-CN" altLang="en-US" sz="1050" dirty="0"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41823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12E0E-B0C1-EE47-60CA-3F1673CC1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6479783-3723-C0A8-5810-449C4DCA79ED}"/>
              </a:ext>
            </a:extLst>
          </p:cNvPr>
          <p:cNvSpPr/>
          <p:nvPr/>
        </p:nvSpPr>
        <p:spPr>
          <a:xfrm>
            <a:off x="5095166" y="6222241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E24AF9F-C207-811A-01FB-24A63BE91991}"/>
              </a:ext>
            </a:extLst>
          </p:cNvPr>
          <p:cNvSpPr/>
          <p:nvPr/>
        </p:nvSpPr>
        <p:spPr>
          <a:xfrm>
            <a:off x="432435" y="1060262"/>
            <a:ext cx="4347811" cy="5593478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下箭头 11">
            <a:extLst>
              <a:ext uri="{FF2B5EF4-FFF2-40B4-BE49-F238E27FC236}">
                <a16:creationId xmlns:a16="http://schemas.microsoft.com/office/drawing/2014/main" id="{12A2DCBB-0EFF-7F64-F087-94F58878B27C}"/>
              </a:ext>
            </a:extLst>
          </p:cNvPr>
          <p:cNvSpPr/>
          <p:nvPr/>
        </p:nvSpPr>
        <p:spPr>
          <a:xfrm rot="16200000">
            <a:off x="4377428" y="2610234"/>
            <a:ext cx="409000" cy="1482787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id="{8D537FC4-9A52-69AD-FC80-025AFCC43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232" y="473387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3768E28-C812-01C4-5616-58C86440081F}"/>
              </a:ext>
            </a:extLst>
          </p:cNvPr>
          <p:cNvSpPr/>
          <p:nvPr/>
        </p:nvSpPr>
        <p:spPr>
          <a:xfrm>
            <a:off x="5095166" y="6321877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96AFB1B-A6C3-AFE0-3797-87AAA46391AB}"/>
              </a:ext>
            </a:extLst>
          </p:cNvPr>
          <p:cNvSpPr/>
          <p:nvPr/>
        </p:nvSpPr>
        <p:spPr>
          <a:xfrm>
            <a:off x="5334897" y="1023930"/>
            <a:ext cx="6728765" cy="562981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A238F6D-221F-E1D7-B6B2-DE40D456FA78}"/>
              </a:ext>
            </a:extLst>
          </p:cNvPr>
          <p:cNvSpPr/>
          <p:nvPr/>
        </p:nvSpPr>
        <p:spPr>
          <a:xfrm>
            <a:off x="5312037" y="2311401"/>
            <a:ext cx="5193403" cy="534852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（</a:t>
            </a:r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1</a:t>
            </a:r>
            <a:r>
              <a:rPr lang="zh-CN" altLang="en-US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）</a:t>
            </a:r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Virtual Experiment Station Engine</a:t>
            </a:r>
            <a:endParaRPr lang="zh-CN" altLang="en-US" b="1" dirty="0"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9904044-9C01-56BD-3A9D-4F6D79B45151}"/>
              </a:ext>
            </a:extLst>
          </p:cNvPr>
          <p:cNvSpPr/>
          <p:nvPr/>
        </p:nvSpPr>
        <p:spPr>
          <a:xfrm>
            <a:off x="5466737" y="1151608"/>
            <a:ext cx="1502361" cy="924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sz="14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Virtual Experiment Station Engine</a:t>
            </a:r>
            <a:endParaRPr lang="zh-CN" altLang="en-US" sz="1400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430FEA9-0B53-CCDB-076D-C8F3C0E488FA}"/>
              </a:ext>
            </a:extLst>
          </p:cNvPr>
          <p:cNvSpPr/>
          <p:nvPr/>
        </p:nvSpPr>
        <p:spPr>
          <a:xfrm>
            <a:off x="7274065" y="1151607"/>
            <a:ext cx="1312467" cy="924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sz="14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Beamline Virtual Device</a:t>
            </a:r>
            <a:endParaRPr lang="zh-CN" altLang="en-US" sz="1400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99D65F2-3C4E-4517-2504-16270B9C5023}"/>
              </a:ext>
            </a:extLst>
          </p:cNvPr>
          <p:cNvSpPr/>
          <p:nvPr/>
        </p:nvSpPr>
        <p:spPr>
          <a:xfrm>
            <a:off x="8965413" y="1150925"/>
            <a:ext cx="1329797" cy="9244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sz="14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Data Simulation</a:t>
            </a:r>
            <a:endParaRPr lang="zh-CN" altLang="en-US" sz="1400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9444DB-CAED-C6EA-A262-2C155C6E2965}"/>
              </a:ext>
            </a:extLst>
          </p:cNvPr>
          <p:cNvSpPr/>
          <p:nvPr/>
        </p:nvSpPr>
        <p:spPr>
          <a:xfrm>
            <a:off x="10599615" y="1152087"/>
            <a:ext cx="1374028" cy="9244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CN" sz="1400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Data Reproduction</a:t>
            </a:r>
            <a:endParaRPr lang="zh-CN" altLang="en-US" sz="1400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1223EEF-6CE9-8F6A-C5A4-D7C83D6F10FA}"/>
              </a:ext>
            </a:extLst>
          </p:cNvPr>
          <p:cNvSpPr txBox="1"/>
          <p:nvPr/>
        </p:nvSpPr>
        <p:spPr>
          <a:xfrm>
            <a:off x="5433548" y="3019725"/>
            <a:ext cx="6487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Core Scheduler of the Platform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</a:rPr>
              <a:t>：</a:t>
            </a:r>
          </a:p>
        </p:txBody>
      </p:sp>
      <p:sp>
        <p:nvSpPr>
          <p:cNvPr id="13" name="AutoShape 21">
            <a:extLst>
              <a:ext uri="{FF2B5EF4-FFF2-40B4-BE49-F238E27FC236}">
                <a16:creationId xmlns:a16="http://schemas.microsoft.com/office/drawing/2014/main" id="{7F3F31A2-25EA-6A77-F2C5-EB3839B62CBD}"/>
              </a:ext>
            </a:extLst>
          </p:cNvPr>
          <p:cNvSpPr/>
          <p:nvPr/>
        </p:nvSpPr>
        <p:spPr>
          <a:xfrm>
            <a:off x="5446241" y="3658005"/>
            <a:ext cx="6604000" cy="698500"/>
          </a:xfrm>
          <a:prstGeom prst="roundRect">
            <a:avLst>
              <a:gd name="adj" fmla="val 1454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76200" dist="25400" dir="54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25" name="AutoShape 24">
            <a:extLst>
              <a:ext uri="{FF2B5EF4-FFF2-40B4-BE49-F238E27FC236}">
                <a16:creationId xmlns:a16="http://schemas.microsoft.com/office/drawing/2014/main" id="{84CA8CE3-A9DB-067C-2CDA-51B2F34D6C93}"/>
              </a:ext>
            </a:extLst>
          </p:cNvPr>
          <p:cNvSpPr/>
          <p:nvPr/>
        </p:nvSpPr>
        <p:spPr>
          <a:xfrm>
            <a:off x="6275972" y="3791681"/>
            <a:ext cx="5516178" cy="564824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" altLang="zh-CN" sz="20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Intelligent Device Instance Scheduling</a:t>
            </a:r>
            <a:endParaRPr 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6" name="AutoShape 25">
            <a:extLst>
              <a:ext uri="{FF2B5EF4-FFF2-40B4-BE49-F238E27FC236}">
                <a16:creationId xmlns:a16="http://schemas.microsoft.com/office/drawing/2014/main" id="{047738D2-C6E5-7694-0C81-5D4220EB565A}"/>
              </a:ext>
            </a:extLst>
          </p:cNvPr>
          <p:cNvSpPr/>
          <p:nvPr/>
        </p:nvSpPr>
        <p:spPr>
          <a:xfrm>
            <a:off x="5433548" y="4481456"/>
            <a:ext cx="6604000" cy="698500"/>
          </a:xfrm>
          <a:prstGeom prst="roundRect">
            <a:avLst>
              <a:gd name="adj" fmla="val 1454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76200" dist="25400" dir="54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33" name="AutoShape 28">
            <a:extLst>
              <a:ext uri="{FF2B5EF4-FFF2-40B4-BE49-F238E27FC236}">
                <a16:creationId xmlns:a16="http://schemas.microsoft.com/office/drawing/2014/main" id="{8B6D74BF-2ECB-02C8-BFFE-2DB45288E86E}"/>
              </a:ext>
            </a:extLst>
          </p:cNvPr>
          <p:cNvSpPr/>
          <p:nvPr/>
        </p:nvSpPr>
        <p:spPr>
          <a:xfrm>
            <a:off x="6275972" y="4499279"/>
            <a:ext cx="5461000" cy="603924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" altLang="zh-CN" sz="20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Unified Working Mode Scheduling</a:t>
            </a:r>
            <a:endParaRPr 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4" name="AutoShape 29">
            <a:extLst>
              <a:ext uri="{FF2B5EF4-FFF2-40B4-BE49-F238E27FC236}">
                <a16:creationId xmlns:a16="http://schemas.microsoft.com/office/drawing/2014/main" id="{D3F97E31-C08F-2C69-DB0F-9055D7F7851C}"/>
              </a:ext>
            </a:extLst>
          </p:cNvPr>
          <p:cNvSpPr/>
          <p:nvPr/>
        </p:nvSpPr>
        <p:spPr>
          <a:xfrm>
            <a:off x="5433548" y="5261694"/>
            <a:ext cx="6604000" cy="698500"/>
          </a:xfrm>
          <a:prstGeom prst="roundRect">
            <a:avLst>
              <a:gd name="adj" fmla="val 14545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76200" dist="25400" dir="54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37" name="AutoShape 32">
            <a:extLst>
              <a:ext uri="{FF2B5EF4-FFF2-40B4-BE49-F238E27FC236}">
                <a16:creationId xmlns:a16="http://schemas.microsoft.com/office/drawing/2014/main" id="{0E6A3DE6-5FD4-72B6-FAB7-0E6C8463BFF1}"/>
              </a:ext>
            </a:extLst>
          </p:cNvPr>
          <p:cNvSpPr/>
          <p:nvPr/>
        </p:nvSpPr>
        <p:spPr>
          <a:xfrm>
            <a:off x="6275972" y="5324779"/>
            <a:ext cx="54610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342900" indent="-34290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" altLang="zh-CN" sz="20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Precise Timing Collaborative Control</a:t>
            </a:r>
            <a:endParaRPr 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0A7428E-A52E-9140-B865-C45CBC86C571}"/>
              </a:ext>
            </a:extLst>
          </p:cNvPr>
          <p:cNvSpPr/>
          <p:nvPr/>
        </p:nvSpPr>
        <p:spPr>
          <a:xfrm>
            <a:off x="432435" y="962754"/>
            <a:ext cx="4370671" cy="377706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Three-Layer Architecture</a:t>
            </a:r>
            <a:endParaRPr lang="zh-CN" altLang="en-US" b="1" dirty="0"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31" name="标题 2">
            <a:extLst>
              <a:ext uri="{FF2B5EF4-FFF2-40B4-BE49-F238E27FC236}">
                <a16:creationId xmlns:a16="http://schemas.microsoft.com/office/drawing/2014/main" id="{610BBF6E-50A9-BF4D-BCA9-3E16E425D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88" y="260629"/>
            <a:ext cx="10718987" cy="663575"/>
          </a:xfrm>
        </p:spPr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Core Design (II)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1" name="流程图: 可选过程 20">
            <a:extLst>
              <a:ext uri="{FF2B5EF4-FFF2-40B4-BE49-F238E27FC236}">
                <a16:creationId xmlns:a16="http://schemas.microsoft.com/office/drawing/2014/main" id="{C6FC4D43-63CF-35AA-9B4D-C669F593E186}"/>
              </a:ext>
            </a:extLst>
          </p:cNvPr>
          <p:cNvSpPr/>
          <p:nvPr/>
        </p:nvSpPr>
        <p:spPr>
          <a:xfrm>
            <a:off x="780289" y="2076058"/>
            <a:ext cx="3048668" cy="549338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① </a:t>
            </a:r>
            <a:r>
              <a:rPr lang="en-US" altLang="zh-CN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User Interaction Layer</a:t>
            </a:r>
            <a:endParaRPr lang="zh-CN" altLang="en-US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22" name="流程图: 可选过程 21">
            <a:extLst>
              <a:ext uri="{FF2B5EF4-FFF2-40B4-BE49-F238E27FC236}">
                <a16:creationId xmlns:a16="http://schemas.microsoft.com/office/drawing/2014/main" id="{15898B4B-6160-4216-890E-6A5129A194FA}"/>
              </a:ext>
            </a:extLst>
          </p:cNvPr>
          <p:cNvSpPr/>
          <p:nvPr/>
        </p:nvSpPr>
        <p:spPr>
          <a:xfrm>
            <a:off x="780288" y="3088613"/>
            <a:ext cx="3048668" cy="541208"/>
          </a:xfrm>
          <a:prstGeom prst="flowChartAlternateProcess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② </a:t>
            </a:r>
            <a:r>
              <a:rPr lang="en-US" altLang="zh-CN" b="1" dirty="0">
                <a:solidFill>
                  <a:schemeClr val="bg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Virtual Device Layer</a:t>
            </a:r>
            <a:endParaRPr lang="zh-CN" altLang="en-US" b="1" dirty="0">
              <a:solidFill>
                <a:schemeClr val="bg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29" name="流程图: 可选过程 28">
            <a:extLst>
              <a:ext uri="{FF2B5EF4-FFF2-40B4-BE49-F238E27FC236}">
                <a16:creationId xmlns:a16="http://schemas.microsoft.com/office/drawing/2014/main" id="{81B751FB-039D-A38C-04BE-39B7EC9E81B4}"/>
              </a:ext>
            </a:extLst>
          </p:cNvPr>
          <p:cNvSpPr/>
          <p:nvPr/>
        </p:nvSpPr>
        <p:spPr>
          <a:xfrm>
            <a:off x="780571" y="4100696"/>
            <a:ext cx="3048386" cy="777529"/>
          </a:xfrm>
          <a:prstGeom prst="flowChartAlternate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③ </a:t>
            </a:r>
            <a:r>
              <a:rPr lang="en-US" altLang="zh-CN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Data Management Layer</a:t>
            </a:r>
            <a:endParaRPr lang="zh-CN" altLang="en-US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14042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371F3-F7B7-B010-6213-D9C55FF87F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>
            <a:extLst>
              <a:ext uri="{FF2B5EF4-FFF2-40B4-BE49-F238E27FC236}">
                <a16:creationId xmlns:a16="http://schemas.microsoft.com/office/drawing/2014/main" id="{7690A2BE-0D35-EA08-8B1D-5C104A9DE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88" y="260629"/>
            <a:ext cx="10718987" cy="663575"/>
          </a:xfrm>
        </p:spPr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Core Design (III)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D46917C-6A2D-B4FC-D7EC-2474DD972617}"/>
              </a:ext>
            </a:extLst>
          </p:cNvPr>
          <p:cNvSpPr/>
          <p:nvPr/>
        </p:nvSpPr>
        <p:spPr>
          <a:xfrm>
            <a:off x="5119137" y="6295098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5698D8C4-A5FA-9A7A-EB7D-038DC1F8BBC8}"/>
              </a:ext>
            </a:extLst>
          </p:cNvPr>
          <p:cNvSpPr/>
          <p:nvPr/>
        </p:nvSpPr>
        <p:spPr>
          <a:xfrm>
            <a:off x="432435" y="1060262"/>
            <a:ext cx="4347811" cy="5593478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下箭头 11">
            <a:extLst>
              <a:ext uri="{FF2B5EF4-FFF2-40B4-BE49-F238E27FC236}">
                <a16:creationId xmlns:a16="http://schemas.microsoft.com/office/drawing/2014/main" id="{66823722-26C9-91AE-DBA9-292469144995}"/>
              </a:ext>
            </a:extLst>
          </p:cNvPr>
          <p:cNvSpPr/>
          <p:nvPr/>
        </p:nvSpPr>
        <p:spPr>
          <a:xfrm rot="16200000">
            <a:off x="4377428" y="2610234"/>
            <a:ext cx="409000" cy="1482787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C7631CE0-5C0A-53A3-CC17-C462DCF6CD2F}"/>
              </a:ext>
            </a:extLst>
          </p:cNvPr>
          <p:cNvSpPr/>
          <p:nvPr/>
        </p:nvSpPr>
        <p:spPr>
          <a:xfrm>
            <a:off x="5119137" y="6295098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1DBDFDA7-BAA7-D9B4-6F99-63F1C16A0A47}"/>
              </a:ext>
            </a:extLst>
          </p:cNvPr>
          <p:cNvSpPr/>
          <p:nvPr/>
        </p:nvSpPr>
        <p:spPr>
          <a:xfrm>
            <a:off x="5334897" y="1023930"/>
            <a:ext cx="6728765" cy="562981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AED7550-C658-27AF-1F65-F57DA1609C41}"/>
              </a:ext>
            </a:extLst>
          </p:cNvPr>
          <p:cNvSpPr/>
          <p:nvPr/>
        </p:nvSpPr>
        <p:spPr>
          <a:xfrm>
            <a:off x="5312037" y="949299"/>
            <a:ext cx="4157083" cy="472394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（</a:t>
            </a:r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2</a:t>
            </a:r>
            <a:r>
              <a:rPr lang="zh-CN" altLang="en-US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）</a:t>
            </a:r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Beamline Virtual Device</a:t>
            </a:r>
            <a:endParaRPr lang="zh-CN" altLang="en-US" b="1" dirty="0"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B74B77E7-35AD-6278-801A-5953AE13C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572" y="450889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AutoShape 18">
            <a:extLst>
              <a:ext uri="{FF2B5EF4-FFF2-40B4-BE49-F238E27FC236}">
                <a16:creationId xmlns:a16="http://schemas.microsoft.com/office/drawing/2014/main" id="{89A1397E-6F8D-90CF-1C39-B2D47EBFE182}"/>
              </a:ext>
            </a:extLst>
          </p:cNvPr>
          <p:cNvSpPr/>
          <p:nvPr/>
        </p:nvSpPr>
        <p:spPr>
          <a:xfrm>
            <a:off x="5524556" y="4981540"/>
            <a:ext cx="2066320" cy="1653193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285750" indent="-28575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Virtual Detector Family</a:t>
            </a:r>
            <a:br>
              <a:rPr lang="en-US" sz="1600" i="0" u="none" strike="noStrike" dirty="0">
                <a:solidFill>
                  <a:srgbClr val="1F23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</a:br>
            <a:endParaRPr lang="en-US" sz="1600" dirty="0"/>
          </a:p>
        </p:txBody>
      </p:sp>
      <p:sp>
        <p:nvSpPr>
          <p:cNvPr id="20" name="AutoShape 20">
            <a:extLst>
              <a:ext uri="{FF2B5EF4-FFF2-40B4-BE49-F238E27FC236}">
                <a16:creationId xmlns:a16="http://schemas.microsoft.com/office/drawing/2014/main" id="{04E3226B-717F-0096-8787-94B91EA18CB9}"/>
              </a:ext>
            </a:extLst>
          </p:cNvPr>
          <p:cNvSpPr/>
          <p:nvPr/>
        </p:nvSpPr>
        <p:spPr>
          <a:xfrm>
            <a:off x="7894972" y="4982967"/>
            <a:ext cx="1899043" cy="157713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285750" indent="-28575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Virtual Motor Family</a:t>
            </a:r>
            <a:br>
              <a:rPr lang="en-US" sz="1600" i="0" u="none" strike="noStrike" dirty="0">
                <a:solidFill>
                  <a:srgbClr val="1F23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</a:br>
            <a:endParaRPr lang="en-US" sz="1600" dirty="0"/>
          </a:p>
        </p:txBody>
      </p:sp>
      <p:sp>
        <p:nvSpPr>
          <p:cNvPr id="21" name="AutoShape 22">
            <a:extLst>
              <a:ext uri="{FF2B5EF4-FFF2-40B4-BE49-F238E27FC236}">
                <a16:creationId xmlns:a16="http://schemas.microsoft.com/office/drawing/2014/main" id="{F9648740-B3CE-08DB-1070-923C2887045B}"/>
              </a:ext>
            </a:extLst>
          </p:cNvPr>
          <p:cNvSpPr/>
          <p:nvPr/>
        </p:nvSpPr>
        <p:spPr>
          <a:xfrm>
            <a:off x="10098113" y="4894797"/>
            <a:ext cx="1977124" cy="1739936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285750" indent="-28575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i="0" u="none" strike="noStrike" dirty="0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Special Optical Device for Beamline</a:t>
            </a:r>
            <a:endParaRPr lang="en-US" sz="160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32C4F3C-CE7E-C34B-9A66-B7625E3DD0A4}"/>
              </a:ext>
            </a:extLst>
          </p:cNvPr>
          <p:cNvSpPr/>
          <p:nvPr/>
        </p:nvSpPr>
        <p:spPr>
          <a:xfrm>
            <a:off x="432435" y="962754"/>
            <a:ext cx="4370671" cy="377706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Three-Layer Architecture</a:t>
            </a:r>
            <a:endParaRPr lang="zh-CN" altLang="en-US" b="1" dirty="0"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16" name="流程图: 可选过程 15">
            <a:extLst>
              <a:ext uri="{FF2B5EF4-FFF2-40B4-BE49-F238E27FC236}">
                <a16:creationId xmlns:a16="http://schemas.microsoft.com/office/drawing/2014/main" id="{8C6D88DA-0FF8-9548-387E-28DAF2FECC63}"/>
              </a:ext>
            </a:extLst>
          </p:cNvPr>
          <p:cNvSpPr/>
          <p:nvPr/>
        </p:nvSpPr>
        <p:spPr>
          <a:xfrm>
            <a:off x="780289" y="2076058"/>
            <a:ext cx="3048668" cy="549338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① </a:t>
            </a:r>
            <a:r>
              <a:rPr lang="en-US" altLang="zh-CN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User Interaction Layer</a:t>
            </a:r>
            <a:endParaRPr lang="zh-CN" altLang="en-US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22" name="流程图: 可选过程 21">
            <a:extLst>
              <a:ext uri="{FF2B5EF4-FFF2-40B4-BE49-F238E27FC236}">
                <a16:creationId xmlns:a16="http://schemas.microsoft.com/office/drawing/2014/main" id="{14180363-D3FB-00F2-0D67-632A0F944E8F}"/>
              </a:ext>
            </a:extLst>
          </p:cNvPr>
          <p:cNvSpPr/>
          <p:nvPr/>
        </p:nvSpPr>
        <p:spPr>
          <a:xfrm>
            <a:off x="780288" y="3088613"/>
            <a:ext cx="3048668" cy="541208"/>
          </a:xfrm>
          <a:prstGeom prst="flowChartAlternateProcess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② </a:t>
            </a:r>
            <a:r>
              <a:rPr lang="en-US" altLang="zh-CN" b="1" dirty="0">
                <a:solidFill>
                  <a:schemeClr val="bg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Virtual Device Layer</a:t>
            </a:r>
            <a:endParaRPr lang="zh-CN" altLang="en-US" b="1" dirty="0">
              <a:solidFill>
                <a:schemeClr val="bg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25" name="流程图: 可选过程 24">
            <a:extLst>
              <a:ext uri="{FF2B5EF4-FFF2-40B4-BE49-F238E27FC236}">
                <a16:creationId xmlns:a16="http://schemas.microsoft.com/office/drawing/2014/main" id="{A9ABD65D-36A1-5E38-9BF9-15CDB4D5AFEB}"/>
              </a:ext>
            </a:extLst>
          </p:cNvPr>
          <p:cNvSpPr/>
          <p:nvPr/>
        </p:nvSpPr>
        <p:spPr>
          <a:xfrm>
            <a:off x="780571" y="4100696"/>
            <a:ext cx="3048386" cy="777529"/>
          </a:xfrm>
          <a:prstGeom prst="flowChartAlternate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③ </a:t>
            </a:r>
            <a:r>
              <a:rPr lang="en-US" altLang="zh-CN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Data Management Layer</a:t>
            </a:r>
            <a:endParaRPr lang="zh-CN" altLang="en-US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80C0FA5-D51B-514E-9AC5-98D57EC9CC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24" t="30272" r="8930" b="13842"/>
          <a:stretch/>
        </p:blipFill>
        <p:spPr>
          <a:xfrm>
            <a:off x="5751542" y="1444585"/>
            <a:ext cx="5895474" cy="383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70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/>
          <p:cNvSpPr>
            <a:spLocks noGrp="1"/>
          </p:cNvSpPr>
          <p:nvPr>
            <p:ph type="title"/>
          </p:nvPr>
        </p:nvSpPr>
        <p:spPr>
          <a:xfrm>
            <a:off x="780288" y="260629"/>
            <a:ext cx="10718987" cy="663575"/>
          </a:xfrm>
        </p:spPr>
        <p:txBody>
          <a:bodyPr/>
          <a:lstStyle/>
          <a:p>
            <a:r>
              <a:rPr lang="en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Core Design: Virtual Detectors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2C1B769-4A6D-F4D9-8092-00CE213D675E}"/>
              </a:ext>
            </a:extLst>
          </p:cNvPr>
          <p:cNvSpPr/>
          <p:nvPr/>
        </p:nvSpPr>
        <p:spPr>
          <a:xfrm>
            <a:off x="5119137" y="6277169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A01F78E-142E-41D7-3B9B-1FB841566495}"/>
              </a:ext>
            </a:extLst>
          </p:cNvPr>
          <p:cNvSpPr/>
          <p:nvPr/>
        </p:nvSpPr>
        <p:spPr>
          <a:xfrm>
            <a:off x="432434" y="1259127"/>
            <a:ext cx="5644515" cy="498527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2B0AD3E-8B10-302B-173A-D979BE3235D5}"/>
              </a:ext>
            </a:extLst>
          </p:cNvPr>
          <p:cNvSpPr/>
          <p:nvPr/>
        </p:nvSpPr>
        <p:spPr>
          <a:xfrm>
            <a:off x="6221950" y="1259128"/>
            <a:ext cx="5242137" cy="5018041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0A178D2-A261-C1B4-7456-6097DEBBFBDB}"/>
              </a:ext>
            </a:extLst>
          </p:cNvPr>
          <p:cNvSpPr/>
          <p:nvPr/>
        </p:nvSpPr>
        <p:spPr>
          <a:xfrm>
            <a:off x="432435" y="1004634"/>
            <a:ext cx="5644514" cy="377705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0D Detector Simulation</a:t>
            </a:r>
            <a:endParaRPr lang="zh-CN" altLang="en-US" b="1" dirty="0"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63C6C3B-1246-C37F-A1E2-DD51BEB1A639}"/>
              </a:ext>
            </a:extLst>
          </p:cNvPr>
          <p:cNvSpPr/>
          <p:nvPr/>
        </p:nvSpPr>
        <p:spPr>
          <a:xfrm>
            <a:off x="6221330" y="985050"/>
            <a:ext cx="5242137" cy="377705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1D/2D Detector Simulation</a:t>
            </a:r>
            <a:endParaRPr lang="zh-CN" altLang="en-US" b="1" dirty="0"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955244FF-9C43-4563-9B78-56561C798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572" y="201862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154DB986-D904-78BF-BFFD-092E036B3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434" y="14521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22" name="表格 21">
            <a:extLst>
              <a:ext uri="{FF2B5EF4-FFF2-40B4-BE49-F238E27FC236}">
                <a16:creationId xmlns:a16="http://schemas.microsoft.com/office/drawing/2014/main" id="{CF3E6C7D-7256-C81E-15C4-2B66AABBC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297100"/>
              </p:ext>
            </p:extLst>
          </p:nvPr>
        </p:nvGraphicFramePr>
        <p:xfrm>
          <a:off x="1257698" y="4415704"/>
          <a:ext cx="3446376" cy="1678422"/>
        </p:xfrm>
        <a:graphic>
          <a:graphicData uri="http://schemas.openxmlformats.org/drawingml/2006/table">
            <a:tbl>
              <a:tblPr/>
              <a:tblGrid>
                <a:gridCol w="1148792">
                  <a:extLst>
                    <a:ext uri="{9D8B030D-6E8A-4147-A177-3AD203B41FA5}">
                      <a16:colId xmlns:a16="http://schemas.microsoft.com/office/drawing/2014/main" val="3072826165"/>
                    </a:ext>
                  </a:extLst>
                </a:gridCol>
                <a:gridCol w="1148792">
                  <a:extLst>
                    <a:ext uri="{9D8B030D-6E8A-4147-A177-3AD203B41FA5}">
                      <a16:colId xmlns:a16="http://schemas.microsoft.com/office/drawing/2014/main" val="3542872775"/>
                    </a:ext>
                  </a:extLst>
                </a:gridCol>
                <a:gridCol w="1148792">
                  <a:extLst>
                    <a:ext uri="{9D8B030D-6E8A-4147-A177-3AD203B41FA5}">
                      <a16:colId xmlns:a16="http://schemas.microsoft.com/office/drawing/2014/main" val="2650167496"/>
                    </a:ext>
                  </a:extLst>
                </a:gridCol>
              </a:tblGrid>
              <a:tr h="30740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900" dirty="0">
                          <a:effectLst/>
                        </a:rPr>
                        <a:t>PV </a:t>
                      </a:r>
                      <a:endParaRPr lang="zh-CN" altLang="en-US" sz="900" dirty="0">
                        <a:effectLst/>
                      </a:endParaRPr>
                    </a:p>
                  </a:txBody>
                  <a:tcPr marL="38336" marR="38336" marT="38336" marB="3833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effectLst/>
                        </a:rPr>
                        <a:t>Parameter</a:t>
                      </a:r>
                      <a:r>
                        <a:rPr lang="zh-CN" altLang="en-US" sz="900" dirty="0">
                          <a:effectLst/>
                        </a:rPr>
                        <a:t> </a:t>
                      </a:r>
                      <a:r>
                        <a:rPr lang="en-US" altLang="zh-CN" sz="900" dirty="0">
                          <a:effectLst/>
                        </a:rPr>
                        <a:t>Meaning</a:t>
                      </a:r>
                      <a:endParaRPr lang="zh-CN" altLang="en-US" sz="900" dirty="0">
                        <a:effectLst/>
                      </a:endParaRPr>
                    </a:p>
                  </a:txBody>
                  <a:tcPr marL="38336" marR="38336" marT="38336" marB="3833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effectLst/>
                        </a:rPr>
                        <a:t>R/W</a:t>
                      </a:r>
                      <a:endParaRPr lang="zh-CN" altLang="en-US" sz="900" dirty="0">
                        <a:effectLst/>
                      </a:endParaRPr>
                    </a:p>
                  </a:txBody>
                  <a:tcPr marL="38336" marR="38336" marT="38336" marB="3833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0973375"/>
                  </a:ext>
                </a:extLst>
              </a:tr>
              <a:tr h="25207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900">
                          <a:effectLst/>
                        </a:rPr>
                        <a:t>EGU</a:t>
                      </a:r>
                    </a:p>
                  </a:txBody>
                  <a:tcPr marL="38336" marR="38336" marT="38336" marB="3833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effectLst/>
                        </a:rPr>
                        <a:t>Engineering</a:t>
                      </a:r>
                      <a:r>
                        <a:rPr lang="zh-CN" altLang="en-US" sz="900" dirty="0">
                          <a:effectLst/>
                        </a:rPr>
                        <a:t> </a:t>
                      </a:r>
                      <a:r>
                        <a:rPr lang="en-US" altLang="zh-CN" sz="900" dirty="0">
                          <a:effectLst/>
                        </a:rPr>
                        <a:t>Unit</a:t>
                      </a:r>
                      <a:endParaRPr lang="zh-CN" altLang="en-US" sz="900" dirty="0">
                        <a:effectLst/>
                      </a:endParaRPr>
                    </a:p>
                  </a:txBody>
                  <a:tcPr marL="38336" marR="38336" marT="38336" marB="3833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effectLst/>
                        </a:rPr>
                        <a:t>W</a:t>
                      </a:r>
                      <a:endParaRPr lang="zh-CN" altLang="en-US" sz="900" dirty="0">
                        <a:effectLst/>
                      </a:endParaRPr>
                    </a:p>
                  </a:txBody>
                  <a:tcPr marL="38336" marR="38336" marT="38336" marB="3833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2442585"/>
                  </a:ext>
                </a:extLst>
              </a:tr>
              <a:tr h="25207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900">
                          <a:effectLst/>
                        </a:rPr>
                        <a:t>SCAN</a:t>
                      </a:r>
                    </a:p>
                  </a:txBody>
                  <a:tcPr marL="38336" marR="38336" marT="38336" marB="3833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effectLst/>
                        </a:rPr>
                        <a:t>Sample Cycle</a:t>
                      </a:r>
                      <a:endParaRPr lang="zh-CN" altLang="en-US" sz="900" dirty="0">
                        <a:effectLst/>
                      </a:endParaRPr>
                    </a:p>
                  </a:txBody>
                  <a:tcPr marL="38336" marR="38336" marT="38336" marB="3833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effectLst/>
                        </a:rPr>
                        <a:t>W</a:t>
                      </a:r>
                      <a:endParaRPr lang="zh-CN" altLang="en-US" sz="900" dirty="0">
                        <a:effectLst/>
                      </a:endParaRPr>
                    </a:p>
                  </a:txBody>
                  <a:tcPr marL="38336" marR="38336" marT="38336" marB="3833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8578931"/>
                  </a:ext>
                </a:extLst>
              </a:tr>
              <a:tr h="252071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900">
                          <a:effectLst/>
                        </a:rPr>
                        <a:t>RBV</a:t>
                      </a:r>
                    </a:p>
                  </a:txBody>
                  <a:tcPr marL="38336" marR="38336" marT="38336" marB="3833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effectLst/>
                        </a:rPr>
                        <a:t>Actual Reading</a:t>
                      </a:r>
                      <a:endParaRPr lang="zh-CN" altLang="en-US" sz="900" dirty="0">
                        <a:effectLst/>
                      </a:endParaRPr>
                    </a:p>
                  </a:txBody>
                  <a:tcPr marL="38336" marR="38336" marT="38336" marB="3833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effectLst/>
                        </a:rPr>
                        <a:t>RO</a:t>
                      </a:r>
                      <a:endParaRPr lang="zh-CN" altLang="en-US" sz="900" dirty="0">
                        <a:effectLst/>
                      </a:endParaRPr>
                    </a:p>
                  </a:txBody>
                  <a:tcPr marL="38336" marR="38336" marT="38336" marB="3833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7788206"/>
                  </a:ext>
                </a:extLst>
              </a:tr>
              <a:tr h="30740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900">
                          <a:effectLst/>
                        </a:rPr>
                        <a:t>NOISE</a:t>
                      </a:r>
                    </a:p>
                  </a:txBody>
                  <a:tcPr marL="38336" marR="38336" marT="38336" marB="3833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effectLst/>
                        </a:rPr>
                        <a:t>Noise Intensity</a:t>
                      </a:r>
                      <a:endParaRPr lang="zh-CN" altLang="en-US" sz="900" dirty="0">
                        <a:effectLst/>
                      </a:endParaRPr>
                    </a:p>
                  </a:txBody>
                  <a:tcPr marL="38336" marR="38336" marT="38336" marB="3833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effectLst/>
                        </a:rPr>
                        <a:t>W</a:t>
                      </a:r>
                      <a:endParaRPr lang="zh-CN" altLang="en-US" sz="900" dirty="0">
                        <a:effectLst/>
                      </a:endParaRPr>
                    </a:p>
                  </a:txBody>
                  <a:tcPr marL="38336" marR="38336" marT="38336" marB="3833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7615323"/>
                  </a:ext>
                </a:extLst>
              </a:tr>
              <a:tr h="307403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sz="900">
                          <a:effectLst/>
                        </a:rPr>
                        <a:t>VAL</a:t>
                      </a:r>
                    </a:p>
                  </a:txBody>
                  <a:tcPr marL="38336" marR="38336" marT="38336" marB="3833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effectLst/>
                        </a:rPr>
                        <a:t>Baseline Setpoint</a:t>
                      </a:r>
                      <a:endParaRPr lang="zh-CN" altLang="en-US" sz="900" dirty="0">
                        <a:effectLst/>
                      </a:endParaRPr>
                    </a:p>
                  </a:txBody>
                  <a:tcPr marL="38336" marR="38336" marT="38336" marB="3833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900" dirty="0">
                          <a:effectLst/>
                        </a:rPr>
                        <a:t>W</a:t>
                      </a:r>
                      <a:endParaRPr lang="zh-CN" altLang="en-US" sz="900" dirty="0">
                        <a:effectLst/>
                      </a:endParaRPr>
                    </a:p>
                  </a:txBody>
                  <a:tcPr marL="38336" marR="38336" marT="38336" marB="38336" anchor="ctr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8388088"/>
                  </a:ext>
                </a:extLst>
              </a:tr>
            </a:tbl>
          </a:graphicData>
        </a:graphic>
      </p:graphicFrame>
      <p:sp>
        <p:nvSpPr>
          <p:cNvPr id="24" name="文本框 23">
            <a:extLst>
              <a:ext uri="{FF2B5EF4-FFF2-40B4-BE49-F238E27FC236}">
                <a16:creationId xmlns:a16="http://schemas.microsoft.com/office/drawing/2014/main" id="{F041B19A-17FC-B6BE-BBF3-D746B191464B}"/>
              </a:ext>
            </a:extLst>
          </p:cNvPr>
          <p:cNvSpPr txBox="1"/>
          <p:nvPr/>
        </p:nvSpPr>
        <p:spPr>
          <a:xfrm>
            <a:off x="631386" y="396669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Configurable PV Parameters: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7" name="AutoShape 5">
            <a:extLst>
              <a:ext uri="{FF2B5EF4-FFF2-40B4-BE49-F238E27FC236}">
                <a16:creationId xmlns:a16="http://schemas.microsoft.com/office/drawing/2014/main" id="{2BB2B15E-B705-B9C9-013F-E5D729F206B1}"/>
              </a:ext>
            </a:extLst>
          </p:cNvPr>
          <p:cNvSpPr/>
          <p:nvPr/>
        </p:nvSpPr>
        <p:spPr>
          <a:xfrm>
            <a:off x="631385" y="1542936"/>
            <a:ext cx="4760339" cy="993565"/>
          </a:xfrm>
          <a:prstGeom prst="roundRect">
            <a:avLst>
              <a:gd name="adj" fmla="val 8888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25400" dir="27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28" name="AutoShape 7">
            <a:extLst>
              <a:ext uri="{FF2B5EF4-FFF2-40B4-BE49-F238E27FC236}">
                <a16:creationId xmlns:a16="http://schemas.microsoft.com/office/drawing/2014/main" id="{65163A72-AD06-52A8-E6A5-4BE27FADBF41}"/>
              </a:ext>
            </a:extLst>
          </p:cNvPr>
          <p:cNvSpPr/>
          <p:nvPr/>
        </p:nvSpPr>
        <p:spPr>
          <a:xfrm>
            <a:off x="669799" y="1539537"/>
            <a:ext cx="3683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1800" b="1" dirty="0">
                <a:solidFill>
                  <a:srgbClr val="003366"/>
                </a:solidFill>
                <a:latin typeface="Noto Sans SC" panose="020B0200000000000000" pitchFamily="34" charset="-122"/>
                <a:ea typeface="Noto Sans SC" panose="020B0200000000000000" pitchFamily="34" charset="-122"/>
                <a:sym typeface="Noto Sans SC" panose="020B0200000000000000" charset="-122"/>
              </a:rPr>
              <a:t>Typical Applications:</a:t>
            </a:r>
            <a:endParaRPr lang="en-US" sz="18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66A2F65-1E85-9419-234B-1308B66EFD95}"/>
              </a:ext>
            </a:extLst>
          </p:cNvPr>
          <p:cNvSpPr txBox="1"/>
          <p:nvPr/>
        </p:nvSpPr>
        <p:spPr>
          <a:xfrm>
            <a:off x="577434" y="1907263"/>
            <a:ext cx="47529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Photodiode, </a:t>
            </a:r>
            <a:r>
              <a:rPr lang="en-US" altLang="zh-CN" sz="1600" dirty="0" err="1">
                <a:latin typeface="Noto Sans SC" panose="020B0200000000000000" pitchFamily="34" charset="-122"/>
                <a:ea typeface="Noto Sans SC" panose="020B0200000000000000" pitchFamily="34" charset="-122"/>
              </a:rPr>
              <a:t>lon</a:t>
            </a:r>
            <a:r>
              <a:rPr lang="en-US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 Chamber(Keithley 6485/6487), Counter</a:t>
            </a:r>
            <a:endParaRPr lang="zh-CN" alt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1" name="AutoShape 5">
            <a:extLst>
              <a:ext uri="{FF2B5EF4-FFF2-40B4-BE49-F238E27FC236}">
                <a16:creationId xmlns:a16="http://schemas.microsoft.com/office/drawing/2014/main" id="{0A45F8BE-1E19-533A-5E52-1E0DCE15941C}"/>
              </a:ext>
            </a:extLst>
          </p:cNvPr>
          <p:cNvSpPr/>
          <p:nvPr/>
        </p:nvSpPr>
        <p:spPr>
          <a:xfrm>
            <a:off x="692725" y="2643897"/>
            <a:ext cx="4699000" cy="1221705"/>
          </a:xfrm>
          <a:prstGeom prst="roundRect">
            <a:avLst>
              <a:gd name="adj" fmla="val 8888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25400" dir="27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32" name="AutoShape 7">
            <a:extLst>
              <a:ext uri="{FF2B5EF4-FFF2-40B4-BE49-F238E27FC236}">
                <a16:creationId xmlns:a16="http://schemas.microsoft.com/office/drawing/2014/main" id="{F231E8BC-475A-D299-3A12-F330711AE450}"/>
              </a:ext>
            </a:extLst>
          </p:cNvPr>
          <p:cNvSpPr/>
          <p:nvPr/>
        </p:nvSpPr>
        <p:spPr>
          <a:xfrm>
            <a:off x="731138" y="2640498"/>
            <a:ext cx="3683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1800" b="1" dirty="0">
                <a:solidFill>
                  <a:srgbClr val="003366"/>
                </a:solidFill>
                <a:latin typeface="Noto Sans SC" panose="020B0200000000000000" pitchFamily="34" charset="-122"/>
                <a:ea typeface="Noto Sans SC" panose="020B0200000000000000" pitchFamily="34" charset="-122"/>
                <a:sym typeface="Noto Sans SC" panose="020B0200000000000000" charset="-122"/>
              </a:rPr>
              <a:t>Simulation Principle:</a:t>
            </a:r>
            <a:endParaRPr lang="en-US" sz="18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17B7CF2F-0890-855A-0D0D-1E0E774498A9}"/>
              </a:ext>
            </a:extLst>
          </p:cNvPr>
          <p:cNvSpPr txBox="1"/>
          <p:nvPr/>
        </p:nvSpPr>
        <p:spPr>
          <a:xfrm>
            <a:off x="638773" y="2957424"/>
            <a:ext cx="47529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Baseline  + Random Noise Model</a:t>
            </a:r>
            <a:endParaRPr lang="zh-CN" alt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C16E605-5FB2-1DE9-6C4E-DB61461BC914}"/>
              </a:ext>
            </a:extLst>
          </p:cNvPr>
          <p:cNvSpPr/>
          <p:nvPr/>
        </p:nvSpPr>
        <p:spPr>
          <a:xfrm>
            <a:off x="1543899" y="3293987"/>
            <a:ext cx="1121043" cy="4891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kern="100" dirty="0">
                <a:solidFill>
                  <a:srgbClr val="00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Times New Roman" panose="02020603050405020304" pitchFamily="18" charset="0"/>
              </a:rPr>
              <a:t>Baseline</a:t>
            </a:r>
            <a:endParaRPr lang="zh-CN" altLang="en-US" sz="1600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9D67101E-C97A-AB4F-C637-C86E6F15C15A}"/>
              </a:ext>
            </a:extLst>
          </p:cNvPr>
          <p:cNvSpPr/>
          <p:nvPr/>
        </p:nvSpPr>
        <p:spPr>
          <a:xfrm>
            <a:off x="2980886" y="3276112"/>
            <a:ext cx="1121043" cy="4891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kern="100" dirty="0">
                <a:solidFill>
                  <a:srgbClr val="00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Times New Roman" panose="02020603050405020304" pitchFamily="18" charset="0"/>
              </a:rPr>
              <a:t>Random Noise</a:t>
            </a:r>
            <a:endParaRPr lang="zh-CN" altLang="en-US" sz="1600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AFD3642-DBEA-6A74-B69A-D544C48DD46B}"/>
              </a:ext>
            </a:extLst>
          </p:cNvPr>
          <p:cNvSpPr txBox="1"/>
          <p:nvPr/>
        </p:nvSpPr>
        <p:spPr>
          <a:xfrm>
            <a:off x="2664942" y="3341704"/>
            <a:ext cx="260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+</a:t>
            </a:r>
            <a:endParaRPr lang="zh-CN" altLang="en-US" dirty="0"/>
          </a:p>
        </p:txBody>
      </p:sp>
      <p:sp>
        <p:nvSpPr>
          <p:cNvPr id="36" name="AutoShape 5">
            <a:extLst>
              <a:ext uri="{FF2B5EF4-FFF2-40B4-BE49-F238E27FC236}">
                <a16:creationId xmlns:a16="http://schemas.microsoft.com/office/drawing/2014/main" id="{9D96ACBC-7D1C-2904-513F-7D617A3447F7}"/>
              </a:ext>
            </a:extLst>
          </p:cNvPr>
          <p:cNvSpPr/>
          <p:nvPr/>
        </p:nvSpPr>
        <p:spPr>
          <a:xfrm>
            <a:off x="6411817" y="1547008"/>
            <a:ext cx="4699000" cy="2419691"/>
          </a:xfrm>
          <a:prstGeom prst="roundRect">
            <a:avLst>
              <a:gd name="adj" fmla="val 8888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25400" dir="27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 dirty="0"/>
          </a:p>
        </p:txBody>
      </p:sp>
      <p:sp>
        <p:nvSpPr>
          <p:cNvPr id="37" name="AutoShape 7">
            <a:extLst>
              <a:ext uri="{FF2B5EF4-FFF2-40B4-BE49-F238E27FC236}">
                <a16:creationId xmlns:a16="http://schemas.microsoft.com/office/drawing/2014/main" id="{60D0CFDA-AFBF-F2F6-DDC6-4C21ABDBE873}"/>
              </a:ext>
            </a:extLst>
          </p:cNvPr>
          <p:cNvSpPr/>
          <p:nvPr/>
        </p:nvSpPr>
        <p:spPr>
          <a:xfrm>
            <a:off x="6450230" y="1543609"/>
            <a:ext cx="3683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altLang="zh-CN" sz="1800" b="1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1D Detector</a:t>
            </a:r>
            <a:endParaRPr lang="zh-CN" altLang="en-US" sz="1800" b="1" i="0" u="none" strike="noStrike" dirty="0">
              <a:solidFill>
                <a:srgbClr val="003366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69E41C2-3CE5-CAA7-B7BD-512E69248757}"/>
              </a:ext>
            </a:extLst>
          </p:cNvPr>
          <p:cNvSpPr txBox="1"/>
          <p:nvPr/>
        </p:nvSpPr>
        <p:spPr>
          <a:xfrm>
            <a:off x="6716314" y="189612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Ideal Intensity</a:t>
            </a:r>
            <a:r>
              <a:rPr lang="zh-CN" altLang="en-US" dirty="0">
                <a:latin typeface="Malgun Gothic" panose="020B0503020000020004" pitchFamily="34" charset="-127"/>
                <a:ea typeface="Malgun Gothic" panose="020B0503020000020004" pitchFamily="34" charset="-127"/>
              </a:rPr>
              <a:t> 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53FFA971-1D4A-C0DE-E3F7-A405F7701EEE}"/>
              </a:ext>
            </a:extLst>
          </p:cNvPr>
          <p:cNvSpPr txBox="1"/>
          <p:nvPr/>
        </p:nvSpPr>
        <p:spPr>
          <a:xfrm>
            <a:off x="9283433" y="2128509"/>
            <a:ext cx="1897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Gaussian Noise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2E97E0C8-DF84-1D13-ABEB-496AE23AE21C}"/>
              </a:ext>
            </a:extLst>
          </p:cNvPr>
          <p:cNvSpPr txBox="1"/>
          <p:nvPr/>
        </p:nvSpPr>
        <p:spPr>
          <a:xfrm>
            <a:off x="6710517" y="2339765"/>
            <a:ext cx="27052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Linear Gradient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</a:rPr>
              <a:t> </a:t>
            </a:r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/</a:t>
            </a:r>
          </a:p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Peak Distribution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44C5D33C-63F7-BC4F-AF8A-5BF71E9DA828}"/>
              </a:ext>
            </a:extLst>
          </p:cNvPr>
          <p:cNvSpPr/>
          <p:nvPr/>
        </p:nvSpPr>
        <p:spPr>
          <a:xfrm>
            <a:off x="6411816" y="1896125"/>
            <a:ext cx="2726617" cy="11965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33C716E-BD73-B9FA-E6AC-C54E9D0E1B98}"/>
              </a:ext>
            </a:extLst>
          </p:cNvPr>
          <p:cNvSpPr/>
          <p:nvPr/>
        </p:nvSpPr>
        <p:spPr>
          <a:xfrm>
            <a:off x="9353794" y="2099259"/>
            <a:ext cx="1757022" cy="42783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31E83A3A-6400-E593-C367-3DAFE72B252A}"/>
              </a:ext>
            </a:extLst>
          </p:cNvPr>
          <p:cNvSpPr/>
          <p:nvPr/>
        </p:nvSpPr>
        <p:spPr>
          <a:xfrm>
            <a:off x="6700143" y="2298577"/>
            <a:ext cx="2100872" cy="7143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E58EAE03-C173-C234-D821-7CB36071957B}"/>
              </a:ext>
            </a:extLst>
          </p:cNvPr>
          <p:cNvSpPr txBox="1"/>
          <p:nvPr/>
        </p:nvSpPr>
        <p:spPr>
          <a:xfrm>
            <a:off x="9087395" y="2150011"/>
            <a:ext cx="342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+</a:t>
            </a:r>
            <a:endParaRPr lang="zh-CN" altLang="en-US" dirty="0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ACE17233-25D2-E218-3107-919C28ED6325}"/>
              </a:ext>
            </a:extLst>
          </p:cNvPr>
          <p:cNvSpPr txBox="1"/>
          <p:nvPr/>
        </p:nvSpPr>
        <p:spPr>
          <a:xfrm>
            <a:off x="6337240" y="3092624"/>
            <a:ext cx="48079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Core PV Parameters: </a:t>
            </a:r>
          </a:p>
          <a:p>
            <a:r>
              <a:rPr lang="en-US" altLang="zh-CN" dirty="0" err="1"/>
              <a:t>ImageMode</a:t>
            </a:r>
            <a:r>
              <a:rPr lang="zh-CN" altLang="en-US" dirty="0"/>
              <a:t>、</a:t>
            </a:r>
            <a:r>
              <a:rPr lang="en-US" altLang="zh-CN" dirty="0"/>
              <a:t>Acquire</a:t>
            </a:r>
            <a:r>
              <a:rPr lang="zh-CN" altLang="en-US" dirty="0"/>
              <a:t>、</a:t>
            </a:r>
            <a:r>
              <a:rPr lang="en-US" altLang="zh-CN" dirty="0" err="1"/>
              <a:t>ArrayData</a:t>
            </a:r>
            <a:r>
              <a:rPr lang="zh-CN" altLang="en-US" dirty="0"/>
              <a:t>、</a:t>
            </a:r>
            <a:r>
              <a:rPr lang="en-US" altLang="zh-CN" dirty="0" err="1"/>
              <a:t>AcquireTime</a:t>
            </a:r>
            <a:r>
              <a:rPr lang="zh-CN" altLang="en-US" dirty="0"/>
              <a:t>、</a:t>
            </a:r>
            <a:r>
              <a:rPr lang="en-US" altLang="zh-CN" dirty="0" err="1"/>
              <a:t>NumImage</a:t>
            </a:r>
            <a:r>
              <a:rPr lang="zh-CN" altLang="en-US" dirty="0"/>
              <a:t>、</a:t>
            </a:r>
            <a:r>
              <a:rPr lang="en-US" altLang="zh-CN" dirty="0" err="1"/>
              <a:t>TriggerMode</a:t>
            </a:r>
            <a:endParaRPr lang="en-US" altLang="zh-CN" dirty="0"/>
          </a:p>
        </p:txBody>
      </p:sp>
      <p:sp>
        <p:nvSpPr>
          <p:cNvPr id="53" name="AutoShape 5">
            <a:extLst>
              <a:ext uri="{FF2B5EF4-FFF2-40B4-BE49-F238E27FC236}">
                <a16:creationId xmlns:a16="http://schemas.microsoft.com/office/drawing/2014/main" id="{4187B843-6527-4860-CF61-CBD9D0D23148}"/>
              </a:ext>
            </a:extLst>
          </p:cNvPr>
          <p:cNvSpPr/>
          <p:nvPr/>
        </p:nvSpPr>
        <p:spPr>
          <a:xfrm>
            <a:off x="6411817" y="4301623"/>
            <a:ext cx="4699000" cy="1792503"/>
          </a:xfrm>
          <a:prstGeom prst="roundRect">
            <a:avLst>
              <a:gd name="adj" fmla="val 8888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25400" dir="27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 dirty="0"/>
          </a:p>
        </p:txBody>
      </p:sp>
      <p:sp>
        <p:nvSpPr>
          <p:cNvPr id="54" name="AutoShape 7">
            <a:extLst>
              <a:ext uri="{FF2B5EF4-FFF2-40B4-BE49-F238E27FC236}">
                <a16:creationId xmlns:a16="http://schemas.microsoft.com/office/drawing/2014/main" id="{63028D83-C9F6-59FE-5D6C-95006EB0735D}"/>
              </a:ext>
            </a:extLst>
          </p:cNvPr>
          <p:cNvSpPr/>
          <p:nvPr/>
        </p:nvSpPr>
        <p:spPr>
          <a:xfrm>
            <a:off x="6450230" y="4286256"/>
            <a:ext cx="3683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altLang="zh-CN" sz="1800" b="1" i="0" u="none" strike="noStrike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2D </a:t>
            </a:r>
            <a:r>
              <a:rPr lang="en-US" altLang="zh-CN" sz="1800" b="1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D</a:t>
            </a:r>
            <a:r>
              <a:rPr lang="en-US" altLang="zh-CN" sz="1800" b="1" i="0" u="none" strike="noStrike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etector</a:t>
            </a:r>
            <a:endParaRPr lang="zh-CN" altLang="en-US" sz="1800" b="1" i="0" u="none" strike="noStrike" dirty="0">
              <a:solidFill>
                <a:srgbClr val="003366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8AA30E4E-730E-4695-E915-4D7C619720F8}"/>
              </a:ext>
            </a:extLst>
          </p:cNvPr>
          <p:cNvSpPr txBox="1"/>
          <p:nvPr/>
        </p:nvSpPr>
        <p:spPr>
          <a:xfrm>
            <a:off x="6302829" y="5044067"/>
            <a:ext cx="48079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Core PV Parameters: </a:t>
            </a:r>
          </a:p>
          <a:p>
            <a:r>
              <a:rPr lang="en-US" altLang="zh-CN" dirty="0" err="1"/>
              <a:t>ImageMode</a:t>
            </a:r>
            <a:r>
              <a:rPr lang="zh-CN" altLang="en-US" dirty="0"/>
              <a:t>、</a:t>
            </a:r>
            <a:r>
              <a:rPr lang="en-US" altLang="zh-CN" dirty="0" err="1"/>
              <a:t>Size_X</a:t>
            </a:r>
            <a:r>
              <a:rPr lang="en-US" altLang="zh-CN" dirty="0"/>
              <a:t>/</a:t>
            </a:r>
            <a:r>
              <a:rPr lang="en-US" altLang="zh-CN" dirty="0" err="1"/>
              <a:t>Size_Y</a:t>
            </a:r>
            <a:r>
              <a:rPr lang="zh-CN" altLang="en-US" dirty="0"/>
              <a:t>、</a:t>
            </a:r>
            <a:r>
              <a:rPr lang="en-US" altLang="zh-CN" dirty="0" err="1"/>
              <a:t>AcquireTime</a:t>
            </a:r>
            <a:r>
              <a:rPr lang="zh-CN" altLang="en-US" dirty="0"/>
              <a:t>、</a:t>
            </a:r>
            <a:r>
              <a:rPr lang="en-US" altLang="zh-CN" dirty="0"/>
              <a:t>Acquire</a:t>
            </a:r>
            <a:r>
              <a:rPr lang="zh-CN" altLang="en-US" dirty="0"/>
              <a:t>、</a:t>
            </a:r>
            <a:r>
              <a:rPr lang="en-US" altLang="zh-CN" dirty="0" err="1"/>
              <a:t>ArrayData</a:t>
            </a:r>
            <a:r>
              <a:rPr lang="zh-CN" altLang="en-US" dirty="0"/>
              <a:t>、</a:t>
            </a:r>
            <a:r>
              <a:rPr lang="en-US" altLang="zh-CN" dirty="0" err="1"/>
              <a:t>NumImage</a:t>
            </a:r>
            <a:r>
              <a:rPr lang="zh-CN" altLang="en-US" dirty="0"/>
              <a:t>、</a:t>
            </a:r>
            <a:r>
              <a:rPr lang="en-US" altLang="zh-CN" dirty="0" err="1"/>
              <a:t>TriggerMode</a:t>
            </a:r>
            <a:endParaRPr lang="en-US" altLang="zh-CN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9E9404B5-EE6B-820E-054A-85979521A302}"/>
              </a:ext>
            </a:extLst>
          </p:cNvPr>
          <p:cNvSpPr txBox="1"/>
          <p:nvPr/>
        </p:nvSpPr>
        <p:spPr>
          <a:xfrm>
            <a:off x="6382200" y="4610109"/>
            <a:ext cx="45521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Full Simulation+ Data Reproduction</a:t>
            </a:r>
          </a:p>
        </p:txBody>
      </p:sp>
    </p:spTree>
    <p:extLst>
      <p:ext uri="{BB962C8B-B14F-4D97-AF65-F5344CB8AC3E}">
        <p14:creationId xmlns:p14="http://schemas.microsoft.com/office/powerpoint/2010/main" val="1874499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7217E-FD3B-BFD9-96AC-2428856C0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E91F2F43-A43B-7675-983B-49906FB4C57A}"/>
              </a:ext>
            </a:extLst>
          </p:cNvPr>
          <p:cNvSpPr/>
          <p:nvPr/>
        </p:nvSpPr>
        <p:spPr>
          <a:xfrm>
            <a:off x="5085934" y="6208925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2A0643ED-964F-4793-CEDF-FD741AB4969A}"/>
              </a:ext>
            </a:extLst>
          </p:cNvPr>
          <p:cNvSpPr/>
          <p:nvPr/>
        </p:nvSpPr>
        <p:spPr>
          <a:xfrm>
            <a:off x="432434" y="1970997"/>
            <a:ext cx="5644515" cy="4044792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1BA9BEE-E95B-48ED-866A-E25C0F103D5D}"/>
              </a:ext>
            </a:extLst>
          </p:cNvPr>
          <p:cNvSpPr/>
          <p:nvPr/>
        </p:nvSpPr>
        <p:spPr>
          <a:xfrm>
            <a:off x="6221950" y="1970998"/>
            <a:ext cx="5242137" cy="4044791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3129F79-1738-8792-E9F3-4AC76B002222}"/>
              </a:ext>
            </a:extLst>
          </p:cNvPr>
          <p:cNvSpPr/>
          <p:nvPr/>
        </p:nvSpPr>
        <p:spPr>
          <a:xfrm>
            <a:off x="432435" y="1716504"/>
            <a:ext cx="5644514" cy="377705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Virtual Linear Translation Motor</a:t>
            </a:r>
            <a:endParaRPr lang="zh-CN" altLang="en-US" b="1" dirty="0"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A4A628B-8E19-A9C2-407B-83ACD31BFA7A}"/>
              </a:ext>
            </a:extLst>
          </p:cNvPr>
          <p:cNvSpPr/>
          <p:nvPr/>
        </p:nvSpPr>
        <p:spPr>
          <a:xfrm>
            <a:off x="6221330" y="1696920"/>
            <a:ext cx="5242137" cy="377705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Virtual Rotational Motor</a:t>
            </a:r>
            <a:endParaRPr lang="zh-CN" altLang="en-US" b="1" dirty="0"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0BE63E29-F231-DBE1-6D86-BABD9EB8A3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572" y="273049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E369656F-419E-2447-7747-02BA15DBA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434" y="216403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BD0B2C6-F8A7-A4F2-8819-94152EACB869}"/>
              </a:ext>
            </a:extLst>
          </p:cNvPr>
          <p:cNvSpPr txBox="1"/>
          <p:nvPr/>
        </p:nvSpPr>
        <p:spPr>
          <a:xfrm>
            <a:off x="206691" y="1103033"/>
            <a:ext cx="1172863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Noto Sans SC" panose="020B0200000000000000" pitchFamily="34" charset="-122"/>
                <a:ea typeface="Noto Sans SC" panose="020B0200000000000000" pitchFamily="34" charset="-122"/>
              </a:rPr>
              <a:t>Overall Architecture: </a:t>
            </a:r>
            <a:r>
              <a:rPr lang="en" altLang="zh-CN" sz="16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Trapezoidal Velocity Profile + Error Injection + EPICS PV Standard Control</a:t>
            </a:r>
            <a:endParaRPr lang="zh-CN" alt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13" name="标题 2">
            <a:extLst>
              <a:ext uri="{FF2B5EF4-FFF2-40B4-BE49-F238E27FC236}">
                <a16:creationId xmlns:a16="http://schemas.microsoft.com/office/drawing/2014/main" id="{08BE90C4-532A-8D1E-16B1-CABA31F9149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 spc="-60" baseline="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Core Design: Virtual Motors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14" name="AutoShape 8">
            <a:extLst>
              <a:ext uri="{FF2B5EF4-FFF2-40B4-BE49-F238E27FC236}">
                <a16:creationId xmlns:a16="http://schemas.microsoft.com/office/drawing/2014/main" id="{7858C510-455D-8F63-F24E-7D4A63536975}"/>
              </a:ext>
            </a:extLst>
          </p:cNvPr>
          <p:cNvSpPr/>
          <p:nvPr/>
        </p:nvSpPr>
        <p:spPr>
          <a:xfrm>
            <a:off x="577433" y="2121571"/>
            <a:ext cx="5192377" cy="1079500"/>
          </a:xfrm>
          <a:prstGeom prst="roundRect">
            <a:avLst>
              <a:gd name="adj" fmla="val 9411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25400" dir="27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16" name="AutoShape 10">
            <a:extLst>
              <a:ext uri="{FF2B5EF4-FFF2-40B4-BE49-F238E27FC236}">
                <a16:creationId xmlns:a16="http://schemas.microsoft.com/office/drawing/2014/main" id="{67C7566E-7BEC-37D1-15A4-5DEE0814C599}"/>
              </a:ext>
            </a:extLst>
          </p:cNvPr>
          <p:cNvSpPr/>
          <p:nvPr/>
        </p:nvSpPr>
        <p:spPr>
          <a:xfrm>
            <a:off x="577432" y="2248996"/>
            <a:ext cx="5192377" cy="86309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08000"/>
              </a:lnSpc>
              <a:defRPr/>
            </a:pPr>
            <a:r>
              <a:rPr lang="en" altLang="zh-CN" sz="2000" b="1" i="0" dirty="0">
                <a:solidFill>
                  <a:srgbClr val="C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Application Scenarios: </a:t>
            </a:r>
            <a:r>
              <a:rPr lang="en" altLang="zh-CN" sz="16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Sample stage X/Y/Z axis positioning, motorized four-blade slit blade drive.</a:t>
            </a:r>
            <a:endParaRPr 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19" name="AutoShape 12">
            <a:extLst>
              <a:ext uri="{FF2B5EF4-FFF2-40B4-BE49-F238E27FC236}">
                <a16:creationId xmlns:a16="http://schemas.microsoft.com/office/drawing/2014/main" id="{B2BF3D3A-AB8C-4024-F67B-7AA61BBF85BF}"/>
              </a:ext>
            </a:extLst>
          </p:cNvPr>
          <p:cNvSpPr/>
          <p:nvPr/>
        </p:nvSpPr>
        <p:spPr>
          <a:xfrm>
            <a:off x="504785" y="3239035"/>
            <a:ext cx="5265023" cy="1376948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25000"/>
              </a:lnSpc>
              <a:defRPr/>
            </a:pPr>
            <a:r>
              <a:rPr lang="en-US" sz="2000" b="1" i="0" u="none" strike="noStrike" dirty="0">
                <a:solidFill>
                  <a:srgbClr val="CC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Core Features: </a:t>
            </a:r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Trapezoidal velocity curve, backlash error injection (±0.001mm), soft limit protection</a:t>
            </a:r>
            <a:endParaRPr lang="en-US" altLang="zh-CN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0" name="AutoShape 13">
            <a:extLst>
              <a:ext uri="{FF2B5EF4-FFF2-40B4-BE49-F238E27FC236}">
                <a16:creationId xmlns:a16="http://schemas.microsoft.com/office/drawing/2014/main" id="{1110A8AD-492A-6811-A071-1D9EE03B2A59}"/>
              </a:ext>
            </a:extLst>
          </p:cNvPr>
          <p:cNvSpPr/>
          <p:nvPr/>
        </p:nvSpPr>
        <p:spPr>
          <a:xfrm>
            <a:off x="577432" y="3627332"/>
            <a:ext cx="5192376" cy="482146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08000"/>
              </a:lnSpc>
              <a:defRPr/>
            </a:pPr>
            <a:endParaRPr lang="en-US" sz="1600" dirty="0"/>
          </a:p>
        </p:txBody>
      </p:sp>
      <p:sp>
        <p:nvSpPr>
          <p:cNvPr id="22" name="AutoShape 14">
            <a:extLst>
              <a:ext uri="{FF2B5EF4-FFF2-40B4-BE49-F238E27FC236}">
                <a16:creationId xmlns:a16="http://schemas.microsoft.com/office/drawing/2014/main" id="{C5D3C05A-063F-970B-6C29-03B059C3D210}"/>
              </a:ext>
            </a:extLst>
          </p:cNvPr>
          <p:cNvSpPr/>
          <p:nvPr/>
        </p:nvSpPr>
        <p:spPr>
          <a:xfrm>
            <a:off x="577434" y="4499253"/>
            <a:ext cx="5192374" cy="1255714"/>
          </a:xfrm>
          <a:prstGeom prst="roundRect">
            <a:avLst>
              <a:gd name="adj" fmla="val 8888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25400" dir="27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23" name="AutoShape 15">
            <a:extLst>
              <a:ext uri="{FF2B5EF4-FFF2-40B4-BE49-F238E27FC236}">
                <a16:creationId xmlns:a16="http://schemas.microsoft.com/office/drawing/2014/main" id="{F0BBEBE5-E59F-3CD0-FEBF-861FE883A1F5}"/>
              </a:ext>
            </a:extLst>
          </p:cNvPr>
          <p:cNvSpPr/>
          <p:nvPr/>
        </p:nvSpPr>
        <p:spPr>
          <a:xfrm>
            <a:off x="577431" y="4801298"/>
            <a:ext cx="5192373" cy="113278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25000"/>
              </a:lnSpc>
              <a:defRPr/>
            </a:pPr>
            <a:r>
              <a:rPr lang="en-US" sz="2000" b="1" i="0" u="none" strike="noStrike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Core PV Parameters: </a:t>
            </a:r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VELO, ACCL, VMAX, DHLM, DLLM, VAL, RBV, Status</a:t>
            </a:r>
            <a:endParaRPr lang="en-US" altLang="zh-CN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 indent="0" algn="l">
              <a:lnSpc>
                <a:spcPct val="125000"/>
              </a:lnSpc>
              <a:defRPr/>
            </a:pPr>
            <a:endParaRPr lang="en-US" sz="20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5" name="AutoShape 21">
            <a:extLst>
              <a:ext uri="{FF2B5EF4-FFF2-40B4-BE49-F238E27FC236}">
                <a16:creationId xmlns:a16="http://schemas.microsoft.com/office/drawing/2014/main" id="{C3E663A6-3EFF-854E-15A3-E0F75A3F076A}"/>
              </a:ext>
            </a:extLst>
          </p:cNvPr>
          <p:cNvSpPr/>
          <p:nvPr/>
        </p:nvSpPr>
        <p:spPr>
          <a:xfrm>
            <a:off x="6267448" y="2117561"/>
            <a:ext cx="5010151" cy="1079500"/>
          </a:xfrm>
          <a:prstGeom prst="roundRect">
            <a:avLst>
              <a:gd name="adj" fmla="val 9411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25400" dir="27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28" name="AutoShape 23">
            <a:extLst>
              <a:ext uri="{FF2B5EF4-FFF2-40B4-BE49-F238E27FC236}">
                <a16:creationId xmlns:a16="http://schemas.microsoft.com/office/drawing/2014/main" id="{648D8752-C54F-9E9A-B098-12DF41AAE64C}"/>
              </a:ext>
            </a:extLst>
          </p:cNvPr>
          <p:cNvSpPr/>
          <p:nvPr/>
        </p:nvSpPr>
        <p:spPr>
          <a:xfrm>
            <a:off x="6344065" y="2158303"/>
            <a:ext cx="4924076" cy="92115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08000"/>
              </a:lnSpc>
              <a:defRPr/>
            </a:pPr>
            <a:r>
              <a:rPr lang="en" altLang="zh-CN" sz="2000" b="1" i="0" dirty="0">
                <a:solidFill>
                  <a:srgbClr val="C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Application Scenarios: </a:t>
            </a:r>
            <a:r>
              <a:rPr lang="en" altLang="zh-CN" sz="16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Sample stage attitude adjustment, CT experiment rotation axis, DCM Bragg angle control </a:t>
            </a:r>
            <a:endParaRPr 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0" name="AutoShape 25">
            <a:extLst>
              <a:ext uri="{FF2B5EF4-FFF2-40B4-BE49-F238E27FC236}">
                <a16:creationId xmlns:a16="http://schemas.microsoft.com/office/drawing/2014/main" id="{483A4CF9-DD0C-F6C0-E5A7-9977ABF1FFD6}"/>
              </a:ext>
            </a:extLst>
          </p:cNvPr>
          <p:cNvSpPr/>
          <p:nvPr/>
        </p:nvSpPr>
        <p:spPr>
          <a:xfrm>
            <a:off x="6344065" y="3287276"/>
            <a:ext cx="4924076" cy="1222196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25000"/>
              </a:lnSpc>
              <a:defRPr/>
            </a:pPr>
            <a:r>
              <a:rPr lang="en-US" sz="2000" b="1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Core Features: </a:t>
            </a:r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Same trapezoidal velocity curve, angle drift error injection (±0.01°/min), 360° continuous rotation, unit: degree (°)</a:t>
            </a:r>
            <a:endParaRPr lang="en-US" altLang="zh-CN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2" name="AutoShape 27">
            <a:extLst>
              <a:ext uri="{FF2B5EF4-FFF2-40B4-BE49-F238E27FC236}">
                <a16:creationId xmlns:a16="http://schemas.microsoft.com/office/drawing/2014/main" id="{37B75E18-336B-FABA-DC34-43E1F46C4FCA}"/>
              </a:ext>
            </a:extLst>
          </p:cNvPr>
          <p:cNvSpPr/>
          <p:nvPr/>
        </p:nvSpPr>
        <p:spPr>
          <a:xfrm>
            <a:off x="6267449" y="4401557"/>
            <a:ext cx="5010150" cy="1353410"/>
          </a:xfrm>
          <a:prstGeom prst="roundRect">
            <a:avLst>
              <a:gd name="adj" fmla="val 8888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01600" dist="25400" dir="27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33" name="AutoShape 28">
            <a:extLst>
              <a:ext uri="{FF2B5EF4-FFF2-40B4-BE49-F238E27FC236}">
                <a16:creationId xmlns:a16="http://schemas.microsoft.com/office/drawing/2014/main" id="{684A9EAF-0242-6C0C-FB0F-81678F3B3843}"/>
              </a:ext>
            </a:extLst>
          </p:cNvPr>
          <p:cNvSpPr/>
          <p:nvPr/>
        </p:nvSpPr>
        <p:spPr>
          <a:xfrm>
            <a:off x="6399020" y="4853190"/>
            <a:ext cx="4787139" cy="1020881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25000"/>
              </a:lnSpc>
              <a:defRPr/>
            </a:pPr>
            <a:r>
              <a:rPr lang="en-US" sz="2000" b="1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sym typeface="Noto Sans SC" panose="020B0200000000000000" charset="-122"/>
              </a:rPr>
              <a:t>Core PV Parameters: </a:t>
            </a:r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Fully compatible with linear motor PV specifications</a:t>
            </a:r>
            <a:endParaRPr lang="en-US" altLang="zh-CN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 indent="0" algn="l">
              <a:lnSpc>
                <a:spcPct val="125000"/>
              </a:lnSpc>
              <a:defRPr/>
            </a:pPr>
            <a:endParaRPr lang="en-US" sz="20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4659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20C64-0530-0465-3565-34152E46D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>
            <a:extLst>
              <a:ext uri="{FF2B5EF4-FFF2-40B4-BE49-F238E27FC236}">
                <a16:creationId xmlns:a16="http://schemas.microsoft.com/office/drawing/2014/main" id="{B3C14DEE-D127-9EBA-E620-1A5D22042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88" y="260629"/>
            <a:ext cx="11198352" cy="663575"/>
          </a:xfrm>
        </p:spPr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Core Design: Virtual Optical Device-DCM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832906D2-26CA-DBCC-19CF-DD9FEFD2EA2D}"/>
              </a:ext>
            </a:extLst>
          </p:cNvPr>
          <p:cNvSpPr/>
          <p:nvPr/>
        </p:nvSpPr>
        <p:spPr>
          <a:xfrm>
            <a:off x="5157237" y="6207415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26A651E1-49FF-0F09-4EDF-02E3054D0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572" y="297112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02C4FF11-2F1D-77AD-32C0-D5FF72520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434" y="240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3132E4C3-3641-F372-6858-99F5C37EDAAD}"/>
              </a:ext>
            </a:extLst>
          </p:cNvPr>
          <p:cNvSpPr/>
          <p:nvPr/>
        </p:nvSpPr>
        <p:spPr>
          <a:xfrm>
            <a:off x="216568" y="1129014"/>
            <a:ext cx="5625432" cy="1397000"/>
          </a:xfrm>
          <a:prstGeom prst="roundRect">
            <a:avLst>
              <a:gd name="adj" fmla="val 7272"/>
            </a:avLst>
          </a:prstGeom>
          <a:solidFill>
            <a:srgbClr val="F1F5F9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000000">
                <a:alpha val="6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7A972DC8-E80C-E0FD-B345-097734C92E17}"/>
              </a:ext>
            </a:extLst>
          </p:cNvPr>
          <p:cNvSpPr/>
          <p:nvPr/>
        </p:nvSpPr>
        <p:spPr>
          <a:xfrm>
            <a:off x="534068" y="1256014"/>
            <a:ext cx="457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Architecture:</a:t>
            </a:r>
            <a:endParaRPr lang="en-US" sz="2000" dirty="0"/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8B4DD5C1-FC09-FB7C-A224-01DB4564EE67}"/>
              </a:ext>
            </a:extLst>
          </p:cNvPr>
          <p:cNvSpPr/>
          <p:nvPr/>
        </p:nvSpPr>
        <p:spPr>
          <a:xfrm>
            <a:off x="357937" y="1603085"/>
            <a:ext cx="5625431" cy="946587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08000"/>
              </a:lnSpc>
              <a:defRPr/>
            </a:pPr>
            <a:r>
              <a:rPr lang="en" altLang="zh-CN" sz="18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Extended based on virtual rotational motor, realizing automatic linkage between energy and Bragg angle</a:t>
            </a:r>
            <a:endParaRPr lang="en-US" sz="18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9" name="AutoShape 8">
            <a:extLst>
              <a:ext uri="{FF2B5EF4-FFF2-40B4-BE49-F238E27FC236}">
                <a16:creationId xmlns:a16="http://schemas.microsoft.com/office/drawing/2014/main" id="{C96DDD71-A89D-BC3F-A6B4-4B7D43B0682E}"/>
              </a:ext>
            </a:extLst>
          </p:cNvPr>
          <p:cNvSpPr/>
          <p:nvPr/>
        </p:nvSpPr>
        <p:spPr>
          <a:xfrm>
            <a:off x="248654" y="2812046"/>
            <a:ext cx="5593346" cy="1397000"/>
          </a:xfrm>
          <a:prstGeom prst="roundRect">
            <a:avLst>
              <a:gd name="adj" fmla="val 7272"/>
            </a:avLst>
          </a:prstGeom>
          <a:solidFill>
            <a:srgbClr val="F1F5F9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000000">
                <a:alpha val="6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15" name="AutoShape 10">
            <a:extLst>
              <a:ext uri="{FF2B5EF4-FFF2-40B4-BE49-F238E27FC236}">
                <a16:creationId xmlns:a16="http://schemas.microsoft.com/office/drawing/2014/main" id="{95B64727-5FA1-B54C-A0D3-B21FC240FF9B}"/>
              </a:ext>
            </a:extLst>
          </p:cNvPr>
          <p:cNvSpPr/>
          <p:nvPr/>
        </p:nvSpPr>
        <p:spPr>
          <a:xfrm>
            <a:off x="534068" y="2857500"/>
            <a:ext cx="457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Core Formula(Bragg’s Law):</a:t>
            </a:r>
            <a:endParaRPr lang="en-US" sz="2000" dirty="0"/>
          </a:p>
        </p:txBody>
      </p:sp>
      <p:sp>
        <p:nvSpPr>
          <p:cNvPr id="18" name="AutoShape 11">
            <a:extLst>
              <a:ext uri="{FF2B5EF4-FFF2-40B4-BE49-F238E27FC236}">
                <a16:creationId xmlns:a16="http://schemas.microsoft.com/office/drawing/2014/main" id="{90B3DA61-CE45-1B99-CC92-40DAD1826806}"/>
              </a:ext>
            </a:extLst>
          </p:cNvPr>
          <p:cNvSpPr/>
          <p:nvPr/>
        </p:nvSpPr>
        <p:spPr>
          <a:xfrm>
            <a:off x="577433" y="3303859"/>
            <a:ext cx="5186441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08000"/>
              </a:lnSpc>
              <a:defRPr/>
            </a:pPr>
            <a:endParaRPr lang="en-US" sz="1600" dirty="0"/>
          </a:p>
          <a:p>
            <a:pPr indent="0" algn="l">
              <a:lnSpc>
                <a:spcPct val="125000"/>
              </a:lnSpc>
            </a:pPr>
            <a:endParaRPr lang="en-US" sz="1600" b="1" i="0" u="none" strike="noStrike" dirty="0">
              <a:solidFill>
                <a:srgbClr val="CC0000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9" name="AutoShape 12">
            <a:extLst>
              <a:ext uri="{FF2B5EF4-FFF2-40B4-BE49-F238E27FC236}">
                <a16:creationId xmlns:a16="http://schemas.microsoft.com/office/drawing/2014/main" id="{9CD98F96-AB67-E32A-034F-0EB1E0785090}"/>
              </a:ext>
            </a:extLst>
          </p:cNvPr>
          <p:cNvSpPr/>
          <p:nvPr/>
        </p:nvSpPr>
        <p:spPr>
          <a:xfrm>
            <a:off x="248654" y="4463046"/>
            <a:ext cx="5593346" cy="1651000"/>
          </a:xfrm>
          <a:prstGeom prst="roundRect">
            <a:avLst>
              <a:gd name="adj" fmla="val 6153"/>
            </a:avLst>
          </a:prstGeom>
          <a:solidFill>
            <a:srgbClr val="F1F5F9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50800" dir="2700000" algn="tl" rotWithShape="0">
              <a:srgbClr val="000000">
                <a:alpha val="6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21" name="AutoShape 14">
            <a:extLst>
              <a:ext uri="{FF2B5EF4-FFF2-40B4-BE49-F238E27FC236}">
                <a16:creationId xmlns:a16="http://schemas.microsoft.com/office/drawing/2014/main" id="{85AFA9F6-FA7A-FF05-8B6F-95227397149D}"/>
              </a:ext>
            </a:extLst>
          </p:cNvPr>
          <p:cNvSpPr/>
          <p:nvPr/>
        </p:nvSpPr>
        <p:spPr>
          <a:xfrm>
            <a:off x="534068" y="4443018"/>
            <a:ext cx="4572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Core PV Parameters:</a:t>
            </a:r>
            <a:endParaRPr lang="en-US" sz="2000" dirty="0"/>
          </a:p>
        </p:txBody>
      </p:sp>
      <p:sp>
        <p:nvSpPr>
          <p:cNvPr id="22" name="AutoShape 15">
            <a:extLst>
              <a:ext uri="{FF2B5EF4-FFF2-40B4-BE49-F238E27FC236}">
                <a16:creationId xmlns:a16="http://schemas.microsoft.com/office/drawing/2014/main" id="{FFAA0B6A-6213-EACB-691F-47DA4413CD54}"/>
              </a:ext>
            </a:extLst>
          </p:cNvPr>
          <p:cNvSpPr/>
          <p:nvPr/>
        </p:nvSpPr>
        <p:spPr>
          <a:xfrm>
            <a:off x="611604" y="4997115"/>
            <a:ext cx="2274637" cy="930225"/>
          </a:xfrm>
          <a:prstGeom prst="roundRect">
            <a:avLst>
              <a:gd name="adj" fmla="val 5714"/>
            </a:avLst>
          </a:prstGeom>
          <a:solidFill>
            <a:srgbClr val="E0E7F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 sz="1600"/>
          </a:p>
        </p:txBody>
      </p:sp>
      <p:sp>
        <p:nvSpPr>
          <p:cNvPr id="23" name="AutoShape 16">
            <a:extLst>
              <a:ext uri="{FF2B5EF4-FFF2-40B4-BE49-F238E27FC236}">
                <a16:creationId xmlns:a16="http://schemas.microsoft.com/office/drawing/2014/main" id="{3DB98000-D305-AE55-B448-E33BB4E2D935}"/>
              </a:ext>
            </a:extLst>
          </p:cNvPr>
          <p:cNvSpPr/>
          <p:nvPr/>
        </p:nvSpPr>
        <p:spPr>
          <a:xfrm>
            <a:off x="738605" y="5060616"/>
            <a:ext cx="2147636" cy="742782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1600" dirty="0"/>
              <a:t>Standard:</a:t>
            </a:r>
          </a:p>
          <a:p>
            <a:pPr indent="0" algn="l">
              <a:lnSpc>
                <a:spcPct val="125000"/>
              </a:lnSpc>
            </a:pPr>
            <a:r>
              <a:rPr lang="en-US" sz="1600" b="0" i="0" u="none" strike="noStrike" dirty="0" err="1">
                <a:solidFill>
                  <a:srgbClr val="4B556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SIM:DCM:Bragg</a:t>
            </a:r>
            <a:r>
              <a:rPr lang="en-US" sz="1600" b="0" i="0" u="none" strike="noStrike" dirty="0">
                <a:solidFill>
                  <a:srgbClr val="4B556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(Bragg angle)</a:t>
            </a:r>
          </a:p>
        </p:txBody>
      </p:sp>
      <p:sp>
        <p:nvSpPr>
          <p:cNvPr id="24" name="AutoShape 17">
            <a:extLst>
              <a:ext uri="{FF2B5EF4-FFF2-40B4-BE49-F238E27FC236}">
                <a16:creationId xmlns:a16="http://schemas.microsoft.com/office/drawing/2014/main" id="{85EF357E-D8D9-9EB3-4775-D6BC7CCFB468}"/>
              </a:ext>
            </a:extLst>
          </p:cNvPr>
          <p:cNvSpPr/>
          <p:nvPr/>
        </p:nvSpPr>
        <p:spPr>
          <a:xfrm>
            <a:off x="3284621" y="5013103"/>
            <a:ext cx="2274636" cy="930224"/>
          </a:xfrm>
          <a:prstGeom prst="roundRect">
            <a:avLst>
              <a:gd name="adj" fmla="val 5714"/>
            </a:avLst>
          </a:prstGeom>
          <a:solidFill>
            <a:srgbClr val="FEE2E2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 sz="1600"/>
          </a:p>
        </p:txBody>
      </p:sp>
      <p:sp>
        <p:nvSpPr>
          <p:cNvPr id="25" name="AutoShape 18">
            <a:extLst>
              <a:ext uri="{FF2B5EF4-FFF2-40B4-BE49-F238E27FC236}">
                <a16:creationId xmlns:a16="http://schemas.microsoft.com/office/drawing/2014/main" id="{64155534-A681-22C1-A5F3-931179C78F2D}"/>
              </a:ext>
            </a:extLst>
          </p:cNvPr>
          <p:cNvSpPr/>
          <p:nvPr/>
        </p:nvSpPr>
        <p:spPr>
          <a:xfrm>
            <a:off x="3411621" y="5244835"/>
            <a:ext cx="2147636" cy="72679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1600" b="1" dirty="0">
                <a:solidFill>
                  <a:srgbClr val="B91C1C"/>
                </a:solidFill>
                <a:ea typeface="Noto Sans SC" panose="020B0200000000000000" charset="-122"/>
                <a:sym typeface="Noto Sans SC" panose="020B0200000000000000" charset="-122"/>
              </a:rPr>
              <a:t>New:</a:t>
            </a:r>
            <a:endParaRPr lang="en-US" sz="1600" dirty="0"/>
          </a:p>
          <a:p>
            <a:pPr indent="0" algn="l">
              <a:lnSpc>
                <a:spcPct val="125000"/>
              </a:lnSpc>
            </a:pPr>
            <a:r>
              <a:rPr lang="en-US" sz="1600" b="0" i="0" u="none" strike="noStrike" dirty="0" err="1">
                <a:solidFill>
                  <a:srgbClr val="4B556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Energy.VAL</a:t>
            </a:r>
            <a:r>
              <a:rPr lang="en-US" sz="1600" b="0" i="0" u="none" strike="noStrike" dirty="0">
                <a:solidFill>
                  <a:srgbClr val="4B556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/RBV(Target Energy)</a:t>
            </a:r>
            <a:br>
              <a:rPr lang="en-US" sz="1600" b="0" i="0" u="none" strike="noStrike" dirty="0">
                <a:solidFill>
                  <a:srgbClr val="1F23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</a:br>
            <a:endParaRPr lang="en-US" sz="1600" b="0" i="0" u="none" strike="noStrike" dirty="0">
              <a:solidFill>
                <a:srgbClr val="4B5563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26" name="AutoShape 19">
            <a:extLst>
              <a:ext uri="{FF2B5EF4-FFF2-40B4-BE49-F238E27FC236}">
                <a16:creationId xmlns:a16="http://schemas.microsoft.com/office/drawing/2014/main" id="{C18C319A-2840-D81E-1198-ACE46A4BA41C}"/>
              </a:ext>
            </a:extLst>
          </p:cNvPr>
          <p:cNvSpPr/>
          <p:nvPr/>
        </p:nvSpPr>
        <p:spPr>
          <a:xfrm>
            <a:off x="6096000" y="952500"/>
            <a:ext cx="5334000" cy="4953000"/>
          </a:xfrm>
          <a:prstGeom prst="roundRect">
            <a:avLst>
              <a:gd name="adj" fmla="val 2051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E2E8F0">
                <a:alpha val="100000"/>
              </a:srgbClr>
            </a:solidFill>
            <a:prstDash val="solid"/>
            <a:round/>
          </a:ln>
          <a:effectLst>
            <a:outerShdw blurRad="190500" dist="76200" dir="27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27" name="AutoShape 20">
            <a:extLst>
              <a:ext uri="{FF2B5EF4-FFF2-40B4-BE49-F238E27FC236}">
                <a16:creationId xmlns:a16="http://schemas.microsoft.com/office/drawing/2014/main" id="{3D433CC3-CCCC-3BAB-325D-9CCA9652E76A}"/>
              </a:ext>
            </a:extLst>
          </p:cNvPr>
          <p:cNvSpPr/>
          <p:nvPr/>
        </p:nvSpPr>
        <p:spPr>
          <a:xfrm>
            <a:off x="6350000" y="1206500"/>
            <a:ext cx="4826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ctr">
              <a:lnSpc>
                <a:spcPct val="125000"/>
              </a:lnSpc>
              <a:defRPr/>
            </a:pPr>
            <a:r>
              <a:rPr lang="en-US" sz="1800" b="1" i="0" u="none" strike="noStrike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Built-in Crystal Parameter Template (DCM)</a:t>
            </a:r>
            <a:endParaRPr lang="en-US" sz="1100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875CF1A5-873B-85D5-4BC6-7AC756D150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579383"/>
              </p:ext>
            </p:extLst>
          </p:nvPr>
        </p:nvGraphicFramePr>
        <p:xfrm>
          <a:off x="6402800" y="2132582"/>
          <a:ext cx="4826001" cy="3518918"/>
        </p:xfrm>
        <a:graphic>
          <a:graphicData uri="http://schemas.openxmlformats.org/drawingml/2006/table">
            <a:tbl>
              <a:tblPr firstRow="1" firstCol="1" bandRow="1"/>
              <a:tblGrid>
                <a:gridCol w="2754128">
                  <a:extLst>
                    <a:ext uri="{9D8B030D-6E8A-4147-A177-3AD203B41FA5}">
                      <a16:colId xmlns:a16="http://schemas.microsoft.com/office/drawing/2014/main" val="241948925"/>
                    </a:ext>
                  </a:extLst>
                </a:gridCol>
                <a:gridCol w="916691">
                  <a:extLst>
                    <a:ext uri="{9D8B030D-6E8A-4147-A177-3AD203B41FA5}">
                      <a16:colId xmlns:a16="http://schemas.microsoft.com/office/drawing/2014/main" val="1888005453"/>
                    </a:ext>
                  </a:extLst>
                </a:gridCol>
                <a:gridCol w="1155182">
                  <a:extLst>
                    <a:ext uri="{9D8B030D-6E8A-4147-A177-3AD203B41FA5}">
                      <a16:colId xmlns:a16="http://schemas.microsoft.com/office/drawing/2014/main" val="1203131580"/>
                    </a:ext>
                  </a:extLst>
                </a:gridCol>
              </a:tblGrid>
              <a:tr h="6922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 b="1" kern="100" dirty="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Crystal Type</a:t>
                      </a:r>
                      <a:endParaRPr lang="zh-CN" sz="1400" kern="100" dirty="0">
                        <a:effectLst/>
                        <a:latin typeface="Noto Sans SC" panose="020B0200000000000000" pitchFamily="34" charset="-122"/>
                        <a:ea typeface="Noto Sans SC" panose="020B02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sz="1400" b="1" kern="10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Si(111)</a:t>
                      </a:r>
                      <a:endParaRPr lang="zh-CN" sz="1400" kern="100">
                        <a:effectLst/>
                        <a:latin typeface="Noto Sans SC" panose="020B0200000000000000" pitchFamily="34" charset="-122"/>
                        <a:ea typeface="Noto Sans SC" panose="020B02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sz="1400" b="1" kern="10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Si(311)</a:t>
                      </a:r>
                      <a:endParaRPr lang="zh-CN" sz="1400" kern="100">
                        <a:effectLst/>
                        <a:latin typeface="Noto Sans SC" panose="020B0200000000000000" pitchFamily="34" charset="-122"/>
                        <a:ea typeface="Noto Sans SC" panose="020B02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3689255"/>
                  </a:ext>
                </a:extLst>
              </a:tr>
              <a:tr h="6922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 b="1" kern="100" dirty="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Crystal Plane Spacing</a:t>
                      </a:r>
                      <a:r>
                        <a:rPr lang="zh-CN" sz="1400" b="1" kern="100" dirty="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sz="1400" b="1" kern="100" dirty="0" err="1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Å</a:t>
                      </a:r>
                      <a:r>
                        <a:rPr lang="zh-CN" sz="1400" b="1" kern="100" dirty="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）</a:t>
                      </a:r>
                      <a:endParaRPr lang="zh-CN" sz="1400" kern="100" dirty="0">
                        <a:effectLst/>
                        <a:latin typeface="Noto Sans SC" panose="020B0200000000000000" pitchFamily="34" charset="-122"/>
                        <a:ea typeface="Noto Sans SC" panose="020B02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sz="1400" kern="10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3.135</a:t>
                      </a:r>
                      <a:endParaRPr lang="zh-CN" sz="1400" kern="100">
                        <a:effectLst/>
                        <a:latin typeface="Noto Sans SC" panose="020B0200000000000000" pitchFamily="34" charset="-122"/>
                        <a:ea typeface="Noto Sans SC" panose="020B02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sz="1400" kern="10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1.637</a:t>
                      </a:r>
                      <a:endParaRPr lang="zh-CN" sz="1400" kern="100">
                        <a:effectLst/>
                        <a:latin typeface="Noto Sans SC" panose="020B0200000000000000" pitchFamily="34" charset="-122"/>
                        <a:ea typeface="Noto Sans SC" panose="020B02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5294671"/>
                  </a:ext>
                </a:extLst>
              </a:tr>
              <a:tr h="6922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sz="1400" b="1" kern="100" dirty="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Energy Resolution(ΔE/E)</a:t>
                      </a:r>
                      <a:endParaRPr lang="zh-CN" sz="1400" kern="100" dirty="0">
                        <a:effectLst/>
                        <a:latin typeface="Noto Sans SC" panose="020B0200000000000000" pitchFamily="34" charset="-122"/>
                        <a:ea typeface="Noto Sans SC" panose="020B02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sz="1400" kern="10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1e-4</a:t>
                      </a:r>
                      <a:endParaRPr lang="zh-CN" sz="1400" kern="100">
                        <a:effectLst/>
                        <a:latin typeface="Noto Sans SC" panose="020B0200000000000000" pitchFamily="34" charset="-122"/>
                        <a:ea typeface="Noto Sans SC" panose="020B02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sz="1400" kern="10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5e-5</a:t>
                      </a:r>
                      <a:endParaRPr lang="zh-CN" sz="1400" kern="100">
                        <a:effectLst/>
                        <a:latin typeface="Noto Sans SC" panose="020B0200000000000000" pitchFamily="34" charset="-122"/>
                        <a:ea typeface="Noto Sans SC" panose="020B02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05200977"/>
                  </a:ext>
                </a:extLst>
              </a:tr>
              <a:tr h="7211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400" b="1" kern="100" dirty="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Thermal</a:t>
                      </a:r>
                      <a:r>
                        <a:rPr lang="zh-CN" altLang="en-US" sz="1400" b="1" kern="100" dirty="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b="1" kern="100" dirty="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Expansion</a:t>
                      </a:r>
                      <a:r>
                        <a:rPr lang="zh-CN" altLang="en-US" sz="1400" b="1" kern="100" dirty="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b="1" kern="100" dirty="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Coefficient</a:t>
                      </a:r>
                      <a:r>
                        <a:rPr lang="en-US" sz="1400" b="1" kern="100" dirty="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(1/°C)</a:t>
                      </a:r>
                      <a:endParaRPr lang="zh-CN" sz="1400" kern="100" dirty="0">
                        <a:effectLst/>
                        <a:latin typeface="Noto Sans SC" panose="020B0200000000000000" pitchFamily="34" charset="-122"/>
                        <a:ea typeface="Noto Sans SC" panose="020B02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sz="1400" kern="10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2.6e-6</a:t>
                      </a:r>
                      <a:endParaRPr lang="zh-CN" sz="1400" kern="100">
                        <a:effectLst/>
                        <a:latin typeface="Noto Sans SC" panose="020B0200000000000000" pitchFamily="34" charset="-122"/>
                        <a:ea typeface="Noto Sans SC" panose="020B02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sz="1400" kern="10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2.6e-6</a:t>
                      </a:r>
                      <a:endParaRPr lang="zh-CN" sz="1400" kern="100">
                        <a:effectLst/>
                        <a:latin typeface="Noto Sans SC" panose="020B0200000000000000" pitchFamily="34" charset="-122"/>
                        <a:ea typeface="Noto Sans SC" panose="020B02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6587304"/>
                  </a:ext>
                </a:extLst>
              </a:tr>
              <a:tr h="72112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sz="1400" b="1" kern="100" dirty="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Maximum Applicable Energy(keV)</a:t>
                      </a:r>
                      <a:endParaRPr lang="zh-CN" sz="1400" kern="100" dirty="0">
                        <a:effectLst/>
                        <a:latin typeface="Noto Sans SC" panose="020B0200000000000000" pitchFamily="34" charset="-122"/>
                        <a:ea typeface="Noto Sans SC" panose="020B02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sz="1400" kern="10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zh-CN" sz="1400" kern="100">
                        <a:effectLst/>
                        <a:latin typeface="Noto Sans SC" panose="020B0200000000000000" pitchFamily="34" charset="-122"/>
                        <a:ea typeface="Noto Sans SC" panose="020B02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buNone/>
                      </a:pPr>
                      <a:r>
                        <a:rPr lang="en-US" sz="1400" kern="100" dirty="0">
                          <a:effectLst/>
                          <a:latin typeface="Noto Sans SC" panose="020B0200000000000000" pitchFamily="34" charset="-122"/>
                          <a:ea typeface="Noto Sans SC" panose="020B0200000000000000" pitchFamily="34" charset="-122"/>
                          <a:cs typeface="Times New Roman" panose="02020603050405020304" pitchFamily="18" charset="0"/>
                        </a:rPr>
                        <a:t>35</a:t>
                      </a:r>
                      <a:endParaRPr lang="zh-CN" sz="1400" kern="100" dirty="0">
                        <a:effectLst/>
                        <a:latin typeface="Noto Sans SC" panose="020B0200000000000000" pitchFamily="34" charset="-122"/>
                        <a:ea typeface="Noto Sans SC" panose="020B0200000000000000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9523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24F4CF7-CBCC-924D-E43E-520BAFC870A7}"/>
                  </a:ext>
                </a:extLst>
              </p:cNvPr>
              <p:cNvSpPr txBox="1"/>
              <p:nvPr/>
            </p:nvSpPr>
            <p:spPr>
              <a:xfrm>
                <a:off x="-253497" y="3255921"/>
                <a:ext cx="6096000" cy="612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𝑘𝑒𝑉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zh-CN" alt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12.398</m:t>
                          </m:r>
                        </m:num>
                        <m:den>
                          <m:r>
                            <a:rPr lang="zh-CN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𝑑𝑠𝑖𝑛</m:t>
                          </m:r>
                          <m:r>
                            <a:rPr lang="zh-CN" altLang="en-US" i="1">
                              <a:latin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24F4CF7-CBCC-924D-E43E-520BAFC870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3497" y="3255921"/>
                <a:ext cx="6096000" cy="612796"/>
              </a:xfrm>
              <a:prstGeom prst="rect">
                <a:avLst/>
              </a:prstGeom>
              <a:blipFill>
                <a:blip r:embed="rId2"/>
                <a:stretch>
                  <a:fillRect b="-40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27">
            <a:extLst>
              <a:ext uri="{FF2B5EF4-FFF2-40B4-BE49-F238E27FC236}">
                <a16:creationId xmlns:a16="http://schemas.microsoft.com/office/drawing/2014/main" id="{40A483F1-EE1E-5F40-A7F7-064EB09A02C8}"/>
              </a:ext>
            </a:extLst>
          </p:cNvPr>
          <p:cNvSpPr txBox="1"/>
          <p:nvPr/>
        </p:nvSpPr>
        <p:spPr>
          <a:xfrm>
            <a:off x="216568" y="3855299"/>
            <a:ext cx="55757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6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(</a:t>
            </a:r>
            <a:r>
              <a:rPr lang="en" altLang="zh-CN" sz="1600" b="0" i="1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n</a:t>
            </a:r>
            <a:r>
              <a:rPr lang="en" altLang="zh-CN" sz="16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 = 1, </a:t>
            </a:r>
            <a:r>
              <a:rPr lang="en" altLang="zh-CN" sz="1600" b="0" i="1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d </a:t>
            </a:r>
            <a:r>
              <a:rPr lang="en" altLang="zh-CN" sz="16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: crystal plane spacing (</a:t>
            </a:r>
            <a:r>
              <a:rPr lang="en" altLang="zh-CN" sz="1600" b="0" i="1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Å</a:t>
            </a:r>
            <a:r>
              <a:rPr lang="en" altLang="zh-CN" sz="16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), </a:t>
            </a:r>
            <a:r>
              <a:rPr lang="el-GR" altLang="zh-CN" sz="1600" b="0" i="1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θ</a:t>
            </a:r>
            <a:r>
              <a:rPr lang="en-US" altLang="zh-CN" sz="1600" b="0" i="1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 </a:t>
            </a:r>
            <a:r>
              <a:rPr lang="el-GR" altLang="zh-CN" sz="16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: </a:t>
            </a:r>
            <a:r>
              <a:rPr lang="en" altLang="zh-CN" sz="16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Bragg angle (°))</a:t>
            </a:r>
            <a:endParaRPr lang="zh-CN" alt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6779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F89C1-15A1-C893-A35D-920209165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48B915A-2373-438E-CBAE-CA7795409052}"/>
              </a:ext>
            </a:extLst>
          </p:cNvPr>
          <p:cNvSpPr/>
          <p:nvPr/>
        </p:nvSpPr>
        <p:spPr>
          <a:xfrm>
            <a:off x="5157237" y="6207415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E14BA63-A77D-6548-89EE-87AFC9DC4ADD}"/>
              </a:ext>
            </a:extLst>
          </p:cNvPr>
          <p:cNvSpPr txBox="1"/>
          <p:nvPr/>
        </p:nvSpPr>
        <p:spPr>
          <a:xfrm>
            <a:off x="669799" y="863190"/>
            <a:ext cx="6096000" cy="411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l">
              <a:lnSpc>
                <a:spcPct val="125000"/>
              </a:lnSpc>
              <a:defRPr/>
            </a:pPr>
            <a:r>
              <a:rPr lang="en-US" altLang="zh-CN" sz="1800" b="1" i="0" u="none" strike="noStrike" dirty="0">
                <a:solidFill>
                  <a:srgbClr val="CC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Motorized Four-Blade Slit</a:t>
            </a:r>
            <a:endParaRPr lang="en-US" altLang="zh-CN" sz="800" dirty="0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34E91C39-C197-C981-C548-BA5E7602089D}"/>
              </a:ext>
            </a:extLst>
          </p:cNvPr>
          <p:cNvSpPr/>
          <p:nvPr/>
        </p:nvSpPr>
        <p:spPr>
          <a:xfrm>
            <a:off x="780288" y="1254415"/>
            <a:ext cx="3302000" cy="4953000"/>
          </a:xfrm>
          <a:prstGeom prst="roundRect">
            <a:avLst>
              <a:gd name="adj" fmla="val 4615"/>
            </a:avLst>
          </a:prstGeom>
          <a:solidFill>
            <a:srgbClr val="F8FAFC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90500" dist="50800" dir="2700000" algn="tl" rotWithShape="0">
              <a:srgbClr val="000000">
                <a:alpha val="6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10" name="AutoShape 5">
            <a:extLst>
              <a:ext uri="{FF2B5EF4-FFF2-40B4-BE49-F238E27FC236}">
                <a16:creationId xmlns:a16="http://schemas.microsoft.com/office/drawing/2014/main" id="{F331F2A8-DC4F-8F79-5642-3D558FAEB868}"/>
              </a:ext>
            </a:extLst>
          </p:cNvPr>
          <p:cNvSpPr/>
          <p:nvPr/>
        </p:nvSpPr>
        <p:spPr>
          <a:xfrm>
            <a:off x="1034288" y="1508415"/>
            <a:ext cx="279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▍</a:t>
            </a:r>
            <a:r>
              <a:rPr lang="en-US" sz="1800" b="1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Architecture</a:t>
            </a:r>
            <a:endParaRPr lang="en-US" sz="1100" dirty="0"/>
          </a:p>
        </p:txBody>
      </p:sp>
      <p:sp>
        <p:nvSpPr>
          <p:cNvPr id="11" name="AutoShape 6">
            <a:extLst>
              <a:ext uri="{FF2B5EF4-FFF2-40B4-BE49-F238E27FC236}">
                <a16:creationId xmlns:a16="http://schemas.microsoft.com/office/drawing/2014/main" id="{AD68DE76-ECFA-3555-6D97-BD950BD553F9}"/>
              </a:ext>
            </a:extLst>
          </p:cNvPr>
          <p:cNvSpPr/>
          <p:nvPr/>
        </p:nvSpPr>
        <p:spPr>
          <a:xfrm>
            <a:off x="1034288" y="2143415"/>
            <a:ext cx="2794000" cy="1298575"/>
          </a:xfrm>
          <a:prstGeom prst="roundRect">
            <a:avLst>
              <a:gd name="adj" fmla="val 6153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E2E8F0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 dirty="0"/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F6053452-6FE6-BE12-FBC7-19CEA5B3D458}"/>
              </a:ext>
            </a:extLst>
          </p:cNvPr>
          <p:cNvSpPr/>
          <p:nvPr/>
        </p:nvSpPr>
        <p:spPr>
          <a:xfrm>
            <a:off x="1764538" y="2270415"/>
            <a:ext cx="1905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1600" b="1" dirty="0">
                <a:solidFill>
                  <a:srgbClr val="333333"/>
                </a:solidFill>
                <a:latin typeface="Noto Sans SC" panose="020B0200000000000000" pitchFamily="34" charset="-122"/>
                <a:ea typeface="Noto Sans SC" panose="020B0200000000000000" pitchFamily="34" charset="-122"/>
                <a:sym typeface="Noto Sans SC" panose="020B0200000000000000" charset="-122"/>
              </a:rPr>
              <a:t>4 independent virtual motors</a:t>
            </a:r>
            <a:endParaRPr 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C948138C-0201-FC56-B1FB-4F37724D1F2F}"/>
              </a:ext>
            </a:extLst>
          </p:cNvPr>
          <p:cNvSpPr/>
          <p:nvPr/>
        </p:nvSpPr>
        <p:spPr>
          <a:xfrm>
            <a:off x="1396201" y="2673640"/>
            <a:ext cx="2542576" cy="76835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08000"/>
              </a:lnSpc>
              <a:defRPr/>
            </a:pPr>
            <a:r>
              <a:rPr lang="en-US" b="0" i="0" u="none" strike="noStrike" dirty="0">
                <a:solidFill>
                  <a:srgbClr val="555555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Top, Bottom, Left, Right</a:t>
            </a:r>
            <a:endParaRPr 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16" name="AutoShape 10">
            <a:extLst>
              <a:ext uri="{FF2B5EF4-FFF2-40B4-BE49-F238E27FC236}">
                <a16:creationId xmlns:a16="http://schemas.microsoft.com/office/drawing/2014/main" id="{01627956-7128-D73F-B491-46DE28DEC1C5}"/>
              </a:ext>
            </a:extLst>
          </p:cNvPr>
          <p:cNvSpPr/>
          <p:nvPr/>
        </p:nvSpPr>
        <p:spPr>
          <a:xfrm>
            <a:off x="1034288" y="4048415"/>
            <a:ext cx="2794000" cy="1651000"/>
          </a:xfrm>
          <a:prstGeom prst="roundRect">
            <a:avLst>
              <a:gd name="adj" fmla="val 6153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E2E8F0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29" name="AutoShape 12">
            <a:extLst>
              <a:ext uri="{FF2B5EF4-FFF2-40B4-BE49-F238E27FC236}">
                <a16:creationId xmlns:a16="http://schemas.microsoft.com/office/drawing/2014/main" id="{745E4E23-6982-CD26-D68A-749EC784987A}"/>
              </a:ext>
            </a:extLst>
          </p:cNvPr>
          <p:cNvSpPr/>
          <p:nvPr/>
        </p:nvSpPr>
        <p:spPr>
          <a:xfrm>
            <a:off x="1796288" y="4238915"/>
            <a:ext cx="1905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1600" b="1" dirty="0">
                <a:solidFill>
                  <a:srgbClr val="333333"/>
                </a:solidFill>
                <a:ea typeface="Noto Sans SC" panose="020B0200000000000000" charset="-122"/>
                <a:sym typeface="Noto Sans SC" panose="020B0200000000000000" charset="-122"/>
              </a:rPr>
              <a:t>Motion</a:t>
            </a:r>
            <a:r>
              <a:rPr lang="zh-CN" altLang="en-US" sz="1600" b="1" dirty="0">
                <a:solidFill>
                  <a:srgbClr val="333333"/>
                </a:solidFill>
                <a:ea typeface="Noto Sans SC" panose="020B0200000000000000" charset="-122"/>
                <a:sym typeface="Noto Sans SC" panose="020B0200000000000000" charset="-122"/>
              </a:rPr>
              <a:t> </a:t>
            </a:r>
            <a:r>
              <a:rPr lang="en-US" altLang="zh-CN" sz="1600" b="1" dirty="0">
                <a:solidFill>
                  <a:srgbClr val="333333"/>
                </a:solidFill>
                <a:ea typeface="Noto Sans SC" panose="020B0200000000000000" charset="-122"/>
                <a:sym typeface="Noto Sans SC" panose="020B0200000000000000" charset="-122"/>
              </a:rPr>
              <a:t>Control</a:t>
            </a:r>
            <a:r>
              <a:rPr lang="zh-CN" altLang="en-US" sz="1600" b="1" dirty="0">
                <a:solidFill>
                  <a:srgbClr val="333333"/>
                </a:solidFill>
                <a:ea typeface="Noto Sans SC" panose="020B0200000000000000" charset="-122"/>
                <a:sym typeface="Noto Sans SC" panose="020B0200000000000000" charset="-122"/>
              </a:rPr>
              <a:t> </a:t>
            </a:r>
            <a:r>
              <a:rPr lang="en-US" altLang="zh-CN" sz="1600" b="1" dirty="0">
                <a:solidFill>
                  <a:srgbClr val="333333"/>
                </a:solidFill>
                <a:ea typeface="Noto Sans SC" panose="020B0200000000000000" charset="-122"/>
                <a:sym typeface="Noto Sans SC" panose="020B0200000000000000" charset="-122"/>
              </a:rPr>
              <a:t>Logic</a:t>
            </a:r>
            <a:endParaRPr lang="en-US" sz="1600" dirty="0"/>
          </a:p>
        </p:txBody>
      </p:sp>
      <p:sp>
        <p:nvSpPr>
          <p:cNvPr id="31" name="AutoShape 13">
            <a:extLst>
              <a:ext uri="{FF2B5EF4-FFF2-40B4-BE49-F238E27FC236}">
                <a16:creationId xmlns:a16="http://schemas.microsoft.com/office/drawing/2014/main" id="{5ADB3000-AB7D-8283-33BC-861FE0066A62}"/>
              </a:ext>
            </a:extLst>
          </p:cNvPr>
          <p:cNvSpPr/>
          <p:nvPr/>
        </p:nvSpPr>
        <p:spPr>
          <a:xfrm>
            <a:off x="1224788" y="4810415"/>
            <a:ext cx="2413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08000"/>
              </a:lnSpc>
              <a:defRPr/>
            </a:pPr>
            <a:r>
              <a:rPr lang="en-US" b="0" i="0" u="none" strike="noStrike" dirty="0">
                <a:solidFill>
                  <a:srgbClr val="555555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Jog</a:t>
            </a:r>
            <a:r>
              <a:rPr lang="en-US" altLang="zh-CN" b="0" i="0" u="none" strike="noStrike" dirty="0">
                <a:solidFill>
                  <a:srgbClr val="555555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/relative</a:t>
            </a:r>
            <a:r>
              <a:rPr lang="zh-CN" altLang="en-US" b="0" i="0" u="none" strike="noStrike" dirty="0">
                <a:solidFill>
                  <a:srgbClr val="555555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</a:t>
            </a:r>
            <a:r>
              <a:rPr lang="en-US" altLang="zh-CN" b="0" i="0" u="none" strike="noStrike" dirty="0">
                <a:solidFill>
                  <a:srgbClr val="555555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move/absolute</a:t>
            </a:r>
            <a:r>
              <a:rPr lang="zh-CN" altLang="en-US" b="0" i="0" u="none" strike="noStrike" dirty="0">
                <a:solidFill>
                  <a:srgbClr val="555555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</a:t>
            </a:r>
            <a:r>
              <a:rPr lang="en-US" altLang="zh-CN" b="0" i="0" u="none" strike="noStrike" dirty="0">
                <a:solidFill>
                  <a:srgbClr val="555555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move</a:t>
            </a:r>
            <a:endParaRPr lang="en-US" dirty="0"/>
          </a:p>
        </p:txBody>
      </p:sp>
      <p:sp>
        <p:nvSpPr>
          <p:cNvPr id="32" name="AutoShape 14">
            <a:extLst>
              <a:ext uri="{FF2B5EF4-FFF2-40B4-BE49-F238E27FC236}">
                <a16:creationId xmlns:a16="http://schemas.microsoft.com/office/drawing/2014/main" id="{5628227E-7780-7599-9310-0BFCF9F4D77B}"/>
              </a:ext>
            </a:extLst>
          </p:cNvPr>
          <p:cNvSpPr/>
          <p:nvPr/>
        </p:nvSpPr>
        <p:spPr>
          <a:xfrm>
            <a:off x="4336288" y="1254415"/>
            <a:ext cx="3683000" cy="4953000"/>
          </a:xfrm>
          <a:prstGeom prst="roundRect">
            <a:avLst>
              <a:gd name="adj" fmla="val 4137"/>
            </a:avLst>
          </a:prstGeom>
          <a:solidFill>
            <a:srgbClr val="FEF2F2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90500" dist="50800" dir="2700000" algn="tl" rotWithShape="0">
              <a:srgbClr val="CC0000">
                <a:alpha val="10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33" name="AutoShape 15">
            <a:extLst>
              <a:ext uri="{FF2B5EF4-FFF2-40B4-BE49-F238E27FC236}">
                <a16:creationId xmlns:a16="http://schemas.microsoft.com/office/drawing/2014/main" id="{21852D71-2F0F-EE44-FBC9-CC0FC52236B3}"/>
              </a:ext>
            </a:extLst>
          </p:cNvPr>
          <p:cNvSpPr/>
          <p:nvPr/>
        </p:nvSpPr>
        <p:spPr>
          <a:xfrm>
            <a:off x="4590288" y="1508415"/>
            <a:ext cx="3175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 dirty="0">
                <a:solidFill>
                  <a:srgbClr val="CC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▍</a:t>
            </a:r>
            <a:r>
              <a:rPr lang="en-US" sz="1800" b="1" dirty="0">
                <a:solidFill>
                  <a:srgbClr val="CC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Core Innovation</a:t>
            </a:r>
            <a:endParaRPr lang="en-US" sz="1100" dirty="0"/>
          </a:p>
        </p:txBody>
      </p:sp>
      <p:sp>
        <p:nvSpPr>
          <p:cNvPr id="34" name="AutoShape 16">
            <a:extLst>
              <a:ext uri="{FF2B5EF4-FFF2-40B4-BE49-F238E27FC236}">
                <a16:creationId xmlns:a16="http://schemas.microsoft.com/office/drawing/2014/main" id="{E1BC8285-1746-868A-038F-926B73C29A48}"/>
              </a:ext>
            </a:extLst>
          </p:cNvPr>
          <p:cNvSpPr/>
          <p:nvPr/>
        </p:nvSpPr>
        <p:spPr>
          <a:xfrm>
            <a:off x="4590288" y="2143415"/>
            <a:ext cx="3175000" cy="1143000"/>
          </a:xfrm>
          <a:prstGeom prst="roundRect">
            <a:avLst>
              <a:gd name="adj" fmla="val 8888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FECACA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35" name="AutoShape 17">
            <a:extLst>
              <a:ext uri="{FF2B5EF4-FFF2-40B4-BE49-F238E27FC236}">
                <a16:creationId xmlns:a16="http://schemas.microsoft.com/office/drawing/2014/main" id="{2AD7AB22-9389-D59A-E46E-8B9EFA4DA398}"/>
              </a:ext>
            </a:extLst>
          </p:cNvPr>
          <p:cNvSpPr/>
          <p:nvPr/>
        </p:nvSpPr>
        <p:spPr>
          <a:xfrm>
            <a:off x="4717288" y="2270415"/>
            <a:ext cx="3265424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1300" b="1" i="0" u="none" strike="noStrike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</a:t>
            </a:r>
            <a:r>
              <a:rPr lang="en-US" sz="1600" b="1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One-Touch Aperture Control with Center Preservation</a:t>
            </a:r>
            <a:endParaRPr lang="en-US" sz="1600" dirty="0"/>
          </a:p>
        </p:txBody>
      </p:sp>
      <p:sp>
        <p:nvSpPr>
          <p:cNvPr id="36" name="AutoShape 18">
            <a:extLst>
              <a:ext uri="{FF2B5EF4-FFF2-40B4-BE49-F238E27FC236}">
                <a16:creationId xmlns:a16="http://schemas.microsoft.com/office/drawing/2014/main" id="{F6FD05A8-F575-8C40-2875-0EBA6C5E0467}"/>
              </a:ext>
            </a:extLst>
          </p:cNvPr>
          <p:cNvSpPr/>
          <p:nvPr/>
        </p:nvSpPr>
        <p:spPr>
          <a:xfrm>
            <a:off x="4679280" y="2761264"/>
            <a:ext cx="3174999" cy="52515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00000"/>
              </a:lnSpc>
              <a:defRPr/>
            </a:pPr>
            <a:r>
              <a:rPr lang="en-US" dirty="0"/>
              <a:t>horizontal/vertical directions preform </a:t>
            </a:r>
            <a:r>
              <a:rPr lang="en-US" b="1" dirty="0"/>
              <a:t>mirror-synchronized movement</a:t>
            </a:r>
          </a:p>
        </p:txBody>
      </p:sp>
      <p:sp>
        <p:nvSpPr>
          <p:cNvPr id="37" name="AutoShape 19">
            <a:extLst>
              <a:ext uri="{FF2B5EF4-FFF2-40B4-BE49-F238E27FC236}">
                <a16:creationId xmlns:a16="http://schemas.microsoft.com/office/drawing/2014/main" id="{CFEAD5A6-0817-FDB7-58E4-8598A742DA2D}"/>
              </a:ext>
            </a:extLst>
          </p:cNvPr>
          <p:cNvSpPr/>
          <p:nvPr/>
        </p:nvSpPr>
        <p:spPr>
          <a:xfrm>
            <a:off x="4590287" y="3540415"/>
            <a:ext cx="3265424" cy="2540000"/>
          </a:xfrm>
          <a:prstGeom prst="roundRect">
            <a:avLst>
              <a:gd name="adj" fmla="val 8421"/>
            </a:avLst>
          </a:prstGeom>
          <a:solidFill>
            <a:srgbClr val="003366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38" name="AutoShape 20">
            <a:extLst>
              <a:ext uri="{FF2B5EF4-FFF2-40B4-BE49-F238E27FC236}">
                <a16:creationId xmlns:a16="http://schemas.microsoft.com/office/drawing/2014/main" id="{06C8BC21-0EBB-8F34-739C-98AFDAC8C2B3}"/>
              </a:ext>
            </a:extLst>
          </p:cNvPr>
          <p:cNvSpPr/>
          <p:nvPr/>
        </p:nvSpPr>
        <p:spPr>
          <a:xfrm>
            <a:off x="4292480" y="3604181"/>
            <a:ext cx="2921000" cy="254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ctr">
              <a:lnSpc>
                <a:spcPct val="125000"/>
              </a:lnSpc>
              <a:defRPr/>
            </a:pPr>
            <a:r>
              <a:rPr lang="en-US" sz="1600" b="1" dirty="0">
                <a:solidFill>
                  <a:srgbClr val="FFFFFF"/>
                </a:solidFill>
                <a:ea typeface="Noto Sans SC" panose="020B0200000000000000" charset="-122"/>
                <a:sym typeface="Noto Sans SC" panose="020B0200000000000000" charset="-122"/>
              </a:rPr>
              <a:t>Core Control Formula:</a:t>
            </a:r>
            <a:endParaRPr lang="en-US" sz="1600" dirty="0"/>
          </a:p>
        </p:txBody>
      </p:sp>
      <p:sp>
        <p:nvSpPr>
          <p:cNvPr id="39" name="AutoShape 21">
            <a:extLst>
              <a:ext uri="{FF2B5EF4-FFF2-40B4-BE49-F238E27FC236}">
                <a16:creationId xmlns:a16="http://schemas.microsoft.com/office/drawing/2014/main" id="{33E6E047-DB66-A636-8AAA-B44F81A5DC76}"/>
              </a:ext>
            </a:extLst>
          </p:cNvPr>
          <p:cNvSpPr/>
          <p:nvPr/>
        </p:nvSpPr>
        <p:spPr>
          <a:xfrm>
            <a:off x="4717288" y="4048415"/>
            <a:ext cx="2921000" cy="635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ctr">
              <a:lnSpc>
                <a:spcPct val="92000"/>
              </a:lnSpc>
              <a:defRPr/>
            </a:pPr>
            <a:endParaRPr lang="en-US" sz="1100" dirty="0"/>
          </a:p>
        </p:txBody>
      </p:sp>
      <p:sp>
        <p:nvSpPr>
          <p:cNvPr id="42" name="AutoShape 24">
            <a:extLst>
              <a:ext uri="{FF2B5EF4-FFF2-40B4-BE49-F238E27FC236}">
                <a16:creationId xmlns:a16="http://schemas.microsoft.com/office/drawing/2014/main" id="{30CE2FFC-6D50-FE84-7988-BC76A8A713F9}"/>
              </a:ext>
            </a:extLst>
          </p:cNvPr>
          <p:cNvSpPr/>
          <p:nvPr/>
        </p:nvSpPr>
        <p:spPr>
          <a:xfrm>
            <a:off x="8273288" y="1254415"/>
            <a:ext cx="3175000" cy="4953000"/>
          </a:xfrm>
          <a:prstGeom prst="roundRect">
            <a:avLst>
              <a:gd name="adj" fmla="val 4800"/>
            </a:avLst>
          </a:prstGeom>
          <a:solidFill>
            <a:srgbClr val="F8FAFC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90500" dist="50800" dir="2700000" algn="tl" rotWithShape="0">
              <a:srgbClr val="000000">
                <a:alpha val="6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43" name="AutoShape 25">
            <a:extLst>
              <a:ext uri="{FF2B5EF4-FFF2-40B4-BE49-F238E27FC236}">
                <a16:creationId xmlns:a16="http://schemas.microsoft.com/office/drawing/2014/main" id="{21844995-CF0C-89D2-52E5-F877165134DA}"/>
              </a:ext>
            </a:extLst>
          </p:cNvPr>
          <p:cNvSpPr/>
          <p:nvPr/>
        </p:nvSpPr>
        <p:spPr>
          <a:xfrm>
            <a:off x="8551351" y="1508415"/>
            <a:ext cx="2667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▍</a:t>
            </a:r>
            <a:r>
              <a:rPr lang="en-US" sz="1800" b="1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Core Features:</a:t>
            </a:r>
            <a:endParaRPr lang="en-US" sz="1100" dirty="0"/>
          </a:p>
        </p:txBody>
      </p:sp>
      <p:sp>
        <p:nvSpPr>
          <p:cNvPr id="44" name="AutoShape 26">
            <a:extLst>
              <a:ext uri="{FF2B5EF4-FFF2-40B4-BE49-F238E27FC236}">
                <a16:creationId xmlns:a16="http://schemas.microsoft.com/office/drawing/2014/main" id="{18014D1C-F91C-5F84-9E1A-C9775BF210AB}"/>
              </a:ext>
            </a:extLst>
          </p:cNvPr>
          <p:cNvSpPr/>
          <p:nvPr/>
        </p:nvSpPr>
        <p:spPr>
          <a:xfrm>
            <a:off x="8490712" y="2143415"/>
            <a:ext cx="2667000" cy="1143000"/>
          </a:xfrm>
          <a:prstGeom prst="roundRect">
            <a:avLst>
              <a:gd name="adj" fmla="val 8888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E2E8F0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46" name="AutoShape 28">
            <a:extLst>
              <a:ext uri="{FF2B5EF4-FFF2-40B4-BE49-F238E27FC236}">
                <a16:creationId xmlns:a16="http://schemas.microsoft.com/office/drawing/2014/main" id="{5362D94C-B643-5B17-2718-8FE7E6648C1D}"/>
              </a:ext>
            </a:extLst>
          </p:cNvPr>
          <p:cNvSpPr/>
          <p:nvPr/>
        </p:nvSpPr>
        <p:spPr>
          <a:xfrm>
            <a:off x="8554214" y="2182258"/>
            <a:ext cx="2184670" cy="347027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b="1" i="0" u="none" strike="noStrike" dirty="0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Dual-mode control:</a:t>
            </a:r>
            <a:endParaRPr lang="en-US" dirty="0"/>
          </a:p>
        </p:txBody>
      </p:sp>
      <p:sp>
        <p:nvSpPr>
          <p:cNvPr id="47" name="AutoShape 29">
            <a:extLst>
              <a:ext uri="{FF2B5EF4-FFF2-40B4-BE49-F238E27FC236}">
                <a16:creationId xmlns:a16="http://schemas.microsoft.com/office/drawing/2014/main" id="{8FB07558-7DB3-060F-7040-EB0E0C0E793B}"/>
              </a:ext>
            </a:extLst>
          </p:cNvPr>
          <p:cNvSpPr/>
          <p:nvPr/>
        </p:nvSpPr>
        <p:spPr>
          <a:xfrm>
            <a:off x="8627223" y="2538187"/>
            <a:ext cx="2619638" cy="81057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" altLang="zh-CN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independent blade adjustment / one-touch synchronous opening/closing</a:t>
            </a:r>
            <a:endParaRPr 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48" name="AutoShape 30">
            <a:extLst>
              <a:ext uri="{FF2B5EF4-FFF2-40B4-BE49-F238E27FC236}">
                <a16:creationId xmlns:a16="http://schemas.microsoft.com/office/drawing/2014/main" id="{7BA1FC66-24F7-AD53-743C-A53237769244}"/>
              </a:ext>
            </a:extLst>
          </p:cNvPr>
          <p:cNvSpPr/>
          <p:nvPr/>
        </p:nvSpPr>
        <p:spPr>
          <a:xfrm>
            <a:off x="8527288" y="3540415"/>
            <a:ext cx="2667000" cy="1143000"/>
          </a:xfrm>
          <a:prstGeom prst="roundRect">
            <a:avLst>
              <a:gd name="adj" fmla="val 8888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E2E8F0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52" name="AutoShape 34">
            <a:extLst>
              <a:ext uri="{FF2B5EF4-FFF2-40B4-BE49-F238E27FC236}">
                <a16:creationId xmlns:a16="http://schemas.microsoft.com/office/drawing/2014/main" id="{6560A5BF-8F7C-4A8F-D793-5363187CD655}"/>
              </a:ext>
            </a:extLst>
          </p:cNvPr>
          <p:cNvSpPr/>
          <p:nvPr/>
        </p:nvSpPr>
        <p:spPr>
          <a:xfrm>
            <a:off x="8527288" y="4937415"/>
            <a:ext cx="2667000" cy="1016000"/>
          </a:xfrm>
          <a:prstGeom prst="roundRect">
            <a:avLst>
              <a:gd name="adj" fmla="val 10000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E2E8F0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21680B2-89AA-D742-952A-DFA2E3DE058A}"/>
                  </a:ext>
                </a:extLst>
              </p:cNvPr>
              <p:cNvSpPr txBox="1"/>
              <p:nvPr/>
            </p:nvSpPr>
            <p:spPr>
              <a:xfrm>
                <a:off x="3048000" y="3793711"/>
                <a:ext cx="6096000" cy="2277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zh-CN" altLang="en-US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zh-CN" altLang="en-US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zh-CN" alt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𝚫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zh-CN" altLang="en-US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𝐓𝐨𝐩</m:t>
                                  </m:r>
                                </m:sub>
                              </m:sSub>
                              <m:r>
                                <a:rPr lang="zh-CN" alt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=+</m:t>
                              </m:r>
                              <m:f>
                                <m:fPr>
                                  <m:ctrlPr>
                                    <a:rPr lang="zh-CN" alt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num>
                                <m:den>
                                  <m:r>
                                    <a:rPr lang="zh-CN" altLang="en-US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  <m:e>
                              <m:r>
                                <a:rPr lang="zh-CN" alt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𝚫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𝒚</m:t>
                                  </m:r>
                                  <m:r>
                                    <a:rPr lang="zh-CN" altLang="en-US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𝐁𝐨𝐭𝐭𝐨𝐦</m:t>
                                  </m:r>
                                </m:sub>
                              </m:sSub>
                              <m:r>
                                <a:rPr lang="zh-CN" alt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zh-CN" alt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num>
                                <m:den>
                                  <m:r>
                                    <a:rPr lang="zh-CN" altLang="en-US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  <m:e>
                              <m:r>
                                <a:rPr lang="zh-CN" alt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𝚫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zh-CN" altLang="en-US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𝐋𝐞𝐟𝐭</m:t>
                                  </m:r>
                                </m:sub>
                              </m:sSub>
                              <m:r>
                                <a:rPr lang="zh-CN" alt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=−</m:t>
                              </m:r>
                              <m:f>
                                <m:fPr>
                                  <m:ctrlPr>
                                    <a:rPr lang="zh-CN" alt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num>
                                <m:den>
                                  <m:r>
                                    <a:rPr lang="zh-CN" altLang="en-US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  <m:e>
                              <m:r>
                                <a:rPr lang="zh-CN" alt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&amp;</m:t>
                              </m:r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𝚫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zh-CN" altLang="en-US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𝐑𝐢𝐠𝐡𝐭</m:t>
                                  </m:r>
                                </m:sub>
                              </m:sSub>
                              <m:r>
                                <a:rPr lang="zh-CN" altLang="en-US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=+</m:t>
                              </m:r>
                              <m:f>
                                <m:fPr>
                                  <m:ctrlPr>
                                    <a:rPr lang="zh-CN" alt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num>
                                <m:den>
                                  <m:r>
                                    <a:rPr lang="zh-CN" altLang="en-US" b="1" i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21680B2-89AA-D742-952A-DFA2E3DE05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3793711"/>
                <a:ext cx="6096000" cy="227780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标题 2">
            <a:extLst>
              <a:ext uri="{FF2B5EF4-FFF2-40B4-BE49-F238E27FC236}">
                <a16:creationId xmlns:a16="http://schemas.microsoft.com/office/drawing/2014/main" id="{95420826-E088-2242-917C-3D6311308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88" y="260629"/>
            <a:ext cx="11127232" cy="663575"/>
          </a:xfrm>
        </p:spPr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Core Design: Virtual Optical Device-Slit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48CEDFE-E3F1-F845-B8DF-141B246633BA}"/>
              </a:ext>
            </a:extLst>
          </p:cNvPr>
          <p:cNvSpPr txBox="1"/>
          <p:nvPr/>
        </p:nvSpPr>
        <p:spPr>
          <a:xfrm>
            <a:off x="8565243" y="3742583"/>
            <a:ext cx="25451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" altLang="zh-CN" sz="14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High-fidelity reproduction of real slit control logic</a:t>
            </a:r>
            <a:endParaRPr lang="zh-CN" altLang="en-US" sz="14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FD2573F-9E87-D54D-8363-6E732F0CD05A}"/>
              </a:ext>
            </a:extLst>
          </p:cNvPr>
          <p:cNvSpPr txBox="1"/>
          <p:nvPr/>
        </p:nvSpPr>
        <p:spPr>
          <a:xfrm>
            <a:off x="8565243" y="5042968"/>
            <a:ext cx="25451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" altLang="zh-CN" sz="14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Zero beam center drift during aperture adjustment</a:t>
            </a:r>
            <a:endParaRPr lang="zh-CN" altLang="en-US" sz="14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9732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F61D0-B494-201A-91AD-EDA4F0D92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>
            <a:extLst>
              <a:ext uri="{FF2B5EF4-FFF2-40B4-BE49-F238E27FC236}">
                <a16:creationId xmlns:a16="http://schemas.microsoft.com/office/drawing/2014/main" id="{D277E9F3-AEF0-F5BF-7E4F-5F203528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88" y="260629"/>
            <a:ext cx="11411712" cy="663575"/>
          </a:xfrm>
        </p:spPr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Core Design: Virtual Optical Device-XBPM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21C1E7F9-731E-B067-A619-621E627B5792}"/>
              </a:ext>
            </a:extLst>
          </p:cNvPr>
          <p:cNvSpPr/>
          <p:nvPr/>
        </p:nvSpPr>
        <p:spPr>
          <a:xfrm>
            <a:off x="780288" y="1279450"/>
            <a:ext cx="3302000" cy="3930503"/>
          </a:xfrm>
          <a:prstGeom prst="roundRect">
            <a:avLst>
              <a:gd name="adj" fmla="val 4615"/>
            </a:avLst>
          </a:prstGeom>
          <a:solidFill>
            <a:srgbClr val="F5F7FA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52400" dist="50800" dir="27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221F9B6A-B275-0ABF-78F3-1FD180B4023E}"/>
              </a:ext>
            </a:extLst>
          </p:cNvPr>
          <p:cNvSpPr/>
          <p:nvPr/>
        </p:nvSpPr>
        <p:spPr>
          <a:xfrm>
            <a:off x="780288" y="1279450"/>
            <a:ext cx="3302000" cy="711200"/>
          </a:xfrm>
          <a:prstGeom prst="roundRect">
            <a:avLst>
              <a:gd name="adj" fmla="val 21428"/>
            </a:avLst>
          </a:prstGeom>
          <a:solidFill>
            <a:srgbClr val="003366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1FA101CE-9CDA-1665-A67A-1088D1313E92}"/>
              </a:ext>
            </a:extLst>
          </p:cNvPr>
          <p:cNvSpPr/>
          <p:nvPr/>
        </p:nvSpPr>
        <p:spPr>
          <a:xfrm>
            <a:off x="970788" y="1406450"/>
            <a:ext cx="29210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ctr">
              <a:lnSpc>
                <a:spcPct val="125000"/>
              </a:lnSpc>
              <a:defRPr/>
            </a:pPr>
            <a:r>
              <a:rPr lang="en-US" sz="1800" b="1" i="0" u="none" strike="noStrike" dirty="0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Architecture</a:t>
            </a:r>
            <a:endParaRPr lang="en-US" sz="1100" dirty="0"/>
          </a:p>
        </p:txBody>
      </p:sp>
      <p:sp>
        <p:nvSpPr>
          <p:cNvPr id="8" name="AutoShape 7">
            <a:extLst>
              <a:ext uri="{FF2B5EF4-FFF2-40B4-BE49-F238E27FC236}">
                <a16:creationId xmlns:a16="http://schemas.microsoft.com/office/drawing/2014/main" id="{4EAF0B83-04F9-AA15-05AD-43003AC7731C}"/>
              </a:ext>
            </a:extLst>
          </p:cNvPr>
          <p:cNvSpPr/>
          <p:nvPr/>
        </p:nvSpPr>
        <p:spPr>
          <a:xfrm>
            <a:off x="934212" y="2629783"/>
            <a:ext cx="2957576" cy="2237567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285750" indent="-285750" algn="l">
              <a:lnSpc>
                <a:spcPct val="133000"/>
              </a:lnSpc>
              <a:buFont typeface="Wingdings" panose="05000000000000000000" pitchFamily="2" charset="2"/>
              <a:buChar char="Ø"/>
              <a:defRPr/>
            </a:pPr>
            <a:r>
              <a:rPr lang="en" altLang="zh-CN" sz="18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Extended based on 0D detector, composed of 4 0D detectors forming a four-quadrant electrode array</a:t>
            </a:r>
            <a:endParaRPr lang="en-US" sz="18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17" name="AutoShape 10">
            <a:extLst>
              <a:ext uri="{FF2B5EF4-FFF2-40B4-BE49-F238E27FC236}">
                <a16:creationId xmlns:a16="http://schemas.microsoft.com/office/drawing/2014/main" id="{E1C594F6-AF50-1B70-7D85-98812D27D77F}"/>
              </a:ext>
            </a:extLst>
          </p:cNvPr>
          <p:cNvSpPr/>
          <p:nvPr/>
        </p:nvSpPr>
        <p:spPr>
          <a:xfrm>
            <a:off x="4463288" y="1279450"/>
            <a:ext cx="3302000" cy="3930503"/>
          </a:xfrm>
          <a:prstGeom prst="roundRect">
            <a:avLst>
              <a:gd name="adj" fmla="val 4615"/>
            </a:avLst>
          </a:prstGeom>
          <a:solidFill>
            <a:srgbClr val="F5F7FA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52400" dist="50800" dir="27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18" name="AutoShape 11">
            <a:extLst>
              <a:ext uri="{FF2B5EF4-FFF2-40B4-BE49-F238E27FC236}">
                <a16:creationId xmlns:a16="http://schemas.microsoft.com/office/drawing/2014/main" id="{DD13F87D-EAC2-FADA-3312-E0C75CAF3CFC}"/>
              </a:ext>
            </a:extLst>
          </p:cNvPr>
          <p:cNvSpPr/>
          <p:nvPr/>
        </p:nvSpPr>
        <p:spPr>
          <a:xfrm>
            <a:off x="4463288" y="1279450"/>
            <a:ext cx="3302000" cy="711200"/>
          </a:xfrm>
          <a:prstGeom prst="roundRect">
            <a:avLst>
              <a:gd name="adj" fmla="val 21428"/>
            </a:avLst>
          </a:prstGeom>
          <a:solidFill>
            <a:srgbClr val="003366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19" name="AutoShape 12">
            <a:extLst>
              <a:ext uri="{FF2B5EF4-FFF2-40B4-BE49-F238E27FC236}">
                <a16:creationId xmlns:a16="http://schemas.microsoft.com/office/drawing/2014/main" id="{0D9B893A-028C-1C20-64AD-819D62D401F5}"/>
              </a:ext>
            </a:extLst>
          </p:cNvPr>
          <p:cNvSpPr/>
          <p:nvPr/>
        </p:nvSpPr>
        <p:spPr>
          <a:xfrm>
            <a:off x="4653788" y="1406450"/>
            <a:ext cx="29210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ctr">
              <a:lnSpc>
                <a:spcPct val="125000"/>
              </a:lnSpc>
              <a:defRPr/>
            </a:pPr>
            <a:r>
              <a:rPr lang="en-US" sz="1800" b="1" dirty="0">
                <a:solidFill>
                  <a:srgbClr val="FFFFFF"/>
                </a:solidFill>
                <a:latin typeface="Noto Sans SC" panose="020B0200000000000000" pitchFamily="34" charset="-122"/>
                <a:ea typeface="Noto Sans SC" panose="020B0200000000000000" pitchFamily="34" charset="-122"/>
                <a:sym typeface="Noto Sans SC" panose="020B0200000000000000" charset="-122"/>
              </a:rPr>
              <a:t>Core Technology</a:t>
            </a:r>
            <a:endParaRPr lang="en-US" sz="11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1" name="AutoShape 13">
            <a:extLst>
              <a:ext uri="{FF2B5EF4-FFF2-40B4-BE49-F238E27FC236}">
                <a16:creationId xmlns:a16="http://schemas.microsoft.com/office/drawing/2014/main" id="{C07C4679-37CF-ADD4-CA34-B0F1B7372367}"/>
              </a:ext>
            </a:extLst>
          </p:cNvPr>
          <p:cNvSpPr/>
          <p:nvPr/>
        </p:nvSpPr>
        <p:spPr>
          <a:xfrm>
            <a:off x="4717288" y="2231950"/>
            <a:ext cx="2794000" cy="889000"/>
          </a:xfrm>
          <a:prstGeom prst="roundRect">
            <a:avLst>
              <a:gd name="adj" fmla="val 8571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22" name="AutoShape 14">
            <a:extLst>
              <a:ext uri="{FF2B5EF4-FFF2-40B4-BE49-F238E27FC236}">
                <a16:creationId xmlns:a16="http://schemas.microsoft.com/office/drawing/2014/main" id="{F3DD9C88-1D91-24C9-1419-7FFF217A8FA5}"/>
              </a:ext>
            </a:extLst>
          </p:cNvPr>
          <p:cNvSpPr/>
          <p:nvPr/>
        </p:nvSpPr>
        <p:spPr>
          <a:xfrm>
            <a:off x="4758933" y="2358949"/>
            <a:ext cx="2794000" cy="72353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ctr">
              <a:lnSpc>
                <a:spcPct val="108000"/>
              </a:lnSpc>
              <a:defRPr/>
            </a:pPr>
            <a:r>
              <a:rPr lang="en-US" b="0" i="0" u="none" strike="noStrike" dirty="0">
                <a:solidFill>
                  <a:srgbClr val="333333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Dynamic Signal Reconstruction</a:t>
            </a:r>
            <a:endParaRPr lang="en-US" dirty="0"/>
          </a:p>
        </p:txBody>
      </p:sp>
      <p:sp>
        <p:nvSpPr>
          <p:cNvPr id="23" name="AutoShape 15">
            <a:extLst>
              <a:ext uri="{FF2B5EF4-FFF2-40B4-BE49-F238E27FC236}">
                <a16:creationId xmlns:a16="http://schemas.microsoft.com/office/drawing/2014/main" id="{8061B59E-1E98-3B68-19FE-759BA267E117}"/>
              </a:ext>
            </a:extLst>
          </p:cNvPr>
          <p:cNvSpPr/>
          <p:nvPr/>
        </p:nvSpPr>
        <p:spPr>
          <a:xfrm>
            <a:off x="4717288" y="3311450"/>
            <a:ext cx="2794000" cy="1656790"/>
          </a:xfrm>
          <a:prstGeom prst="roundRect">
            <a:avLst>
              <a:gd name="adj" fmla="val 6666"/>
            </a:avLst>
          </a:prstGeom>
          <a:solidFill>
            <a:srgbClr val="FFFFFF">
              <a:alpha val="100000"/>
            </a:srgbClr>
          </a:solidFill>
          <a:ln w="12700" cap="flat" cmpd="sng">
            <a:solidFill>
              <a:srgbClr val="E6E6E6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24" name="AutoShape 16">
            <a:extLst>
              <a:ext uri="{FF2B5EF4-FFF2-40B4-BE49-F238E27FC236}">
                <a16:creationId xmlns:a16="http://schemas.microsoft.com/office/drawing/2014/main" id="{D4DCD77C-7FC6-EE14-A446-6CD3D8FFB513}"/>
              </a:ext>
            </a:extLst>
          </p:cNvPr>
          <p:cNvSpPr/>
          <p:nvPr/>
        </p:nvSpPr>
        <p:spPr>
          <a:xfrm>
            <a:off x="4907788" y="3438450"/>
            <a:ext cx="2603500" cy="152979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08000"/>
              </a:lnSpc>
              <a:defRPr/>
            </a:pPr>
            <a:r>
              <a:rPr lang="en-US" b="1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Core Calculation Algorithms:</a:t>
            </a:r>
            <a:endParaRPr lang="en-US" b="1" i="0" u="none" strike="noStrike" dirty="0">
              <a:solidFill>
                <a:srgbClr val="003366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08000"/>
              </a:lnSpc>
              <a:defRPr/>
            </a:pPr>
            <a:endParaRPr lang="en-US" sz="1200" dirty="0"/>
          </a:p>
          <a:p>
            <a:pPr indent="0" algn="l">
              <a:lnSpc>
                <a:spcPct val="108000"/>
              </a:lnSpc>
              <a:defRPr/>
            </a:pPr>
            <a:endParaRPr lang="en-US" sz="1200" dirty="0"/>
          </a:p>
          <a:p>
            <a:pPr indent="0" algn="l">
              <a:lnSpc>
                <a:spcPct val="108000"/>
              </a:lnSpc>
            </a:pPr>
            <a:r>
              <a:rPr lang="en-US" sz="1100" dirty="0">
                <a:solidFill>
                  <a:srgbClr val="555555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Sum Signal: </a:t>
            </a:r>
            <a:r>
              <a:rPr lang="en-US" sz="1100" b="0" i="0" u="none" strike="noStrike" dirty="0">
                <a:solidFill>
                  <a:srgbClr val="555555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Σ=(A+B+C+D)</a:t>
            </a:r>
          </a:p>
          <a:p>
            <a:pPr indent="0" algn="l">
              <a:lnSpc>
                <a:spcPct val="108000"/>
              </a:lnSpc>
            </a:pPr>
            <a:br>
              <a:rPr lang="en-US" sz="1100" b="0" i="0" u="none" strike="noStrike" dirty="0">
                <a:solidFill>
                  <a:srgbClr val="1F2329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</a:br>
            <a:r>
              <a:rPr lang="en-US" sz="1100" dirty="0">
                <a:solidFill>
                  <a:srgbClr val="555555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Position:</a:t>
            </a:r>
            <a:r>
              <a:rPr lang="en-US" sz="1100" b="0" i="0" u="none" strike="noStrike" dirty="0">
                <a:solidFill>
                  <a:srgbClr val="555555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 P=(A+D-B-C)/Σ</a:t>
            </a:r>
          </a:p>
        </p:txBody>
      </p:sp>
      <p:sp>
        <p:nvSpPr>
          <p:cNvPr id="27" name="AutoShape 19">
            <a:extLst>
              <a:ext uri="{FF2B5EF4-FFF2-40B4-BE49-F238E27FC236}">
                <a16:creationId xmlns:a16="http://schemas.microsoft.com/office/drawing/2014/main" id="{27AE64D0-EAB2-C907-9C19-C59C22DA1FF9}"/>
              </a:ext>
            </a:extLst>
          </p:cNvPr>
          <p:cNvSpPr/>
          <p:nvPr/>
        </p:nvSpPr>
        <p:spPr>
          <a:xfrm>
            <a:off x="8146288" y="1279450"/>
            <a:ext cx="3302000" cy="3930503"/>
          </a:xfrm>
          <a:prstGeom prst="roundRect">
            <a:avLst>
              <a:gd name="adj" fmla="val 4615"/>
            </a:avLst>
          </a:prstGeom>
          <a:solidFill>
            <a:srgbClr val="F5F7FA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52400" dist="50800" dir="27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28" name="AutoShape 20">
            <a:extLst>
              <a:ext uri="{FF2B5EF4-FFF2-40B4-BE49-F238E27FC236}">
                <a16:creationId xmlns:a16="http://schemas.microsoft.com/office/drawing/2014/main" id="{A6556885-5C19-05FF-F5E3-B13E76D6780F}"/>
              </a:ext>
            </a:extLst>
          </p:cNvPr>
          <p:cNvSpPr/>
          <p:nvPr/>
        </p:nvSpPr>
        <p:spPr>
          <a:xfrm>
            <a:off x="8146288" y="1279450"/>
            <a:ext cx="3302000" cy="711200"/>
          </a:xfrm>
          <a:prstGeom prst="roundRect">
            <a:avLst>
              <a:gd name="adj" fmla="val 21428"/>
            </a:avLst>
          </a:prstGeom>
          <a:solidFill>
            <a:srgbClr val="003366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55" name="AutoShape 21">
            <a:extLst>
              <a:ext uri="{FF2B5EF4-FFF2-40B4-BE49-F238E27FC236}">
                <a16:creationId xmlns:a16="http://schemas.microsoft.com/office/drawing/2014/main" id="{6F538A63-BBB9-86AB-6957-6D2E688C035E}"/>
              </a:ext>
            </a:extLst>
          </p:cNvPr>
          <p:cNvSpPr/>
          <p:nvPr/>
        </p:nvSpPr>
        <p:spPr>
          <a:xfrm>
            <a:off x="8336788" y="1406450"/>
            <a:ext cx="2921000" cy="4572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ctr">
              <a:lnSpc>
                <a:spcPct val="125000"/>
              </a:lnSpc>
              <a:defRPr/>
            </a:pPr>
            <a:r>
              <a:rPr lang="en-US" sz="1800" b="1" i="0" u="none" strike="noStrike" dirty="0">
                <a:solidFill>
                  <a:srgbClr val="FFFFFF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Core PV Parameters:</a:t>
            </a:r>
            <a:endParaRPr lang="en-US" sz="1100" dirty="0"/>
          </a:p>
        </p:txBody>
      </p:sp>
      <p:sp>
        <p:nvSpPr>
          <p:cNvPr id="56" name="AutoShape 22">
            <a:extLst>
              <a:ext uri="{FF2B5EF4-FFF2-40B4-BE49-F238E27FC236}">
                <a16:creationId xmlns:a16="http://schemas.microsoft.com/office/drawing/2014/main" id="{15B26D89-49FC-F2DC-B160-020CE0B1761B}"/>
              </a:ext>
            </a:extLst>
          </p:cNvPr>
          <p:cNvSpPr/>
          <p:nvPr/>
        </p:nvSpPr>
        <p:spPr>
          <a:xfrm>
            <a:off x="8400288" y="2231950"/>
            <a:ext cx="2857500" cy="2603500"/>
          </a:xfrm>
          <a:prstGeom prst="roundRect">
            <a:avLst>
              <a:gd name="adj" fmla="val 0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57" name="AutoShape 23">
            <a:extLst>
              <a:ext uri="{FF2B5EF4-FFF2-40B4-BE49-F238E27FC236}">
                <a16:creationId xmlns:a16="http://schemas.microsoft.com/office/drawing/2014/main" id="{80F648BE-8A05-3988-B487-4E0B6F3638F4}"/>
              </a:ext>
            </a:extLst>
          </p:cNvPr>
          <p:cNvSpPr/>
          <p:nvPr/>
        </p:nvSpPr>
        <p:spPr>
          <a:xfrm>
            <a:off x="8590788" y="2358950"/>
            <a:ext cx="2667000" cy="2349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33000"/>
              </a:lnSpc>
              <a:defRPr/>
            </a:pPr>
            <a:r>
              <a:rPr lang="en-US" b="1" i="0" u="none" strike="noStrike" dirty="0" err="1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SumSignal</a:t>
            </a:r>
            <a:r>
              <a:rPr lang="en-US" b="1" i="0" u="none" strike="noStrike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: </a:t>
            </a:r>
            <a:r>
              <a:rPr lang="en-US" b="1" i="0" u="none" strike="noStrike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Total Intensity</a:t>
            </a:r>
          </a:p>
          <a:p>
            <a:pPr indent="0" algn="l">
              <a:lnSpc>
                <a:spcPct val="133000"/>
              </a:lnSpc>
              <a:defRPr/>
            </a:pPr>
            <a:endParaRPr lang="en-US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 indent="0" algn="l">
              <a:lnSpc>
                <a:spcPct val="133000"/>
              </a:lnSpc>
            </a:pPr>
            <a:r>
              <a:rPr lang="en-US" b="1" i="0" u="none" strike="noStrike" dirty="0" err="1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XPos</a:t>
            </a:r>
            <a:r>
              <a:rPr lang="en-US" b="1" i="0" u="none" strike="noStrike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 / </a:t>
            </a:r>
            <a:r>
              <a:rPr lang="en-US" b="1" i="0" u="none" strike="noStrike" dirty="0" err="1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Ypos</a:t>
            </a:r>
            <a:r>
              <a:rPr lang="en-US" b="1" i="0" u="none" strike="noStrike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: </a:t>
            </a:r>
            <a:r>
              <a:rPr lang="en-US" b="1" i="0" u="none" strike="noStrike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Beam X Position</a:t>
            </a:r>
          </a:p>
          <a:p>
            <a:pPr indent="0" algn="l">
              <a:lnSpc>
                <a:spcPct val="133000"/>
              </a:lnSpc>
            </a:pPr>
            <a:endParaRPr lang="en-US" b="0" i="0" u="none" strike="noStrike" dirty="0">
              <a:solidFill>
                <a:srgbClr val="555555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33000"/>
              </a:lnSpc>
            </a:pPr>
            <a:r>
              <a:rPr lang="en-US" b="1" i="0" u="none" strike="noStrike" dirty="0" err="1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ChA</a:t>
            </a:r>
            <a:r>
              <a:rPr lang="en-US" b="1" i="0" u="none" strike="noStrike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 ~ </a:t>
            </a:r>
            <a:r>
              <a:rPr lang="en-US" b="1" i="0" u="none" strike="noStrike" dirty="0" err="1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ChD</a:t>
            </a:r>
            <a:r>
              <a:rPr lang="en-US" b="1" i="0" u="none" strike="noStrike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: </a:t>
            </a:r>
            <a:r>
              <a:rPr lang="en-US" b="1" i="0" u="none" strike="noStrike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Four-Quadrant Electrode Signals</a:t>
            </a:r>
          </a:p>
          <a:p>
            <a:pPr indent="0" algn="l">
              <a:lnSpc>
                <a:spcPct val="133000"/>
              </a:lnSpc>
            </a:pPr>
            <a:endParaRPr lang="en-US" b="0" i="0" u="none" strike="noStrike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33000"/>
              </a:lnSpc>
            </a:pPr>
            <a:r>
              <a:rPr lang="en-US" b="1" i="0" u="none" strike="noStrike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SCAN</a:t>
            </a:r>
            <a:endParaRPr lang="en-US" b="0" i="0" u="none" strike="noStrike" dirty="0">
              <a:solidFill>
                <a:srgbClr val="555555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C91A7FEB-D518-524B-AB77-8A00E55F6605}"/>
              </a:ext>
            </a:extLst>
          </p:cNvPr>
          <p:cNvSpPr/>
          <p:nvPr/>
        </p:nvSpPr>
        <p:spPr>
          <a:xfrm>
            <a:off x="5157237" y="6207415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DE60A22-C981-A94E-9786-185F772CF133}"/>
              </a:ext>
            </a:extLst>
          </p:cNvPr>
          <p:cNvSpPr txBox="1"/>
          <p:nvPr/>
        </p:nvSpPr>
        <p:spPr>
          <a:xfrm>
            <a:off x="780288" y="5347584"/>
            <a:ext cx="11411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1" dirty="0">
                <a:solidFill>
                  <a:srgbClr val="C00000"/>
                </a:solidFill>
              </a:rPr>
              <a:t>Core Application: </a:t>
            </a:r>
          </a:p>
          <a:p>
            <a:r>
              <a:rPr lang="en" altLang="zh-CN" dirty="0"/>
              <a:t>Hardware-independent beam orbit monitoring, supporting multi-device linkage simulation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70016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F1E28-1C63-A56A-E632-C89C801679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>
            <a:extLst>
              <a:ext uri="{FF2B5EF4-FFF2-40B4-BE49-F238E27FC236}">
                <a16:creationId xmlns:a16="http://schemas.microsoft.com/office/drawing/2014/main" id="{57793FA3-8687-9E22-8EBC-272FE093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88" y="260629"/>
            <a:ext cx="10718987" cy="663575"/>
          </a:xfrm>
        </p:spPr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Core Design (IV)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1E887FE-905B-1A3E-5918-4641460BDA7C}"/>
              </a:ext>
            </a:extLst>
          </p:cNvPr>
          <p:cNvSpPr/>
          <p:nvPr/>
        </p:nvSpPr>
        <p:spPr>
          <a:xfrm>
            <a:off x="5119137" y="6358893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98AC6AC-2C58-2647-C474-D5D2E618D65C}"/>
              </a:ext>
            </a:extLst>
          </p:cNvPr>
          <p:cNvSpPr/>
          <p:nvPr/>
        </p:nvSpPr>
        <p:spPr>
          <a:xfrm>
            <a:off x="432435" y="1060262"/>
            <a:ext cx="4347811" cy="5593478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2A6E6CD-8899-969E-DA7A-AD96521288EA}"/>
              </a:ext>
            </a:extLst>
          </p:cNvPr>
          <p:cNvSpPr/>
          <p:nvPr/>
        </p:nvSpPr>
        <p:spPr>
          <a:xfrm>
            <a:off x="432435" y="962754"/>
            <a:ext cx="4370671" cy="377706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Three-Layer Model</a:t>
            </a:r>
            <a:endParaRPr lang="zh-CN" altLang="en-US" b="1" dirty="0"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17" name="下箭头 11">
            <a:extLst>
              <a:ext uri="{FF2B5EF4-FFF2-40B4-BE49-F238E27FC236}">
                <a16:creationId xmlns:a16="http://schemas.microsoft.com/office/drawing/2014/main" id="{A63197EF-9EE5-C152-7D54-245A6D58D8BE}"/>
              </a:ext>
            </a:extLst>
          </p:cNvPr>
          <p:cNvSpPr/>
          <p:nvPr/>
        </p:nvSpPr>
        <p:spPr>
          <a:xfrm rot="16200000">
            <a:off x="4377428" y="2610234"/>
            <a:ext cx="409000" cy="1482787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5E67505F-5065-6F58-FAEC-EC4FEBEC68F2}"/>
              </a:ext>
            </a:extLst>
          </p:cNvPr>
          <p:cNvSpPr/>
          <p:nvPr/>
        </p:nvSpPr>
        <p:spPr>
          <a:xfrm>
            <a:off x="5119137" y="6316363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38A852B-FE2A-C6B3-1567-B119E07739E2}"/>
              </a:ext>
            </a:extLst>
          </p:cNvPr>
          <p:cNvSpPr/>
          <p:nvPr/>
        </p:nvSpPr>
        <p:spPr>
          <a:xfrm>
            <a:off x="5334897" y="1023929"/>
            <a:ext cx="6728765" cy="2873485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3609EC4-4729-EEAB-4C63-D7C9F61A2C15}"/>
              </a:ext>
            </a:extLst>
          </p:cNvPr>
          <p:cNvSpPr/>
          <p:nvPr/>
        </p:nvSpPr>
        <p:spPr>
          <a:xfrm>
            <a:off x="5312037" y="949299"/>
            <a:ext cx="3997165" cy="377705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（</a:t>
            </a:r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3</a:t>
            </a:r>
            <a:r>
              <a:rPr lang="zh-CN" altLang="en-US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）</a:t>
            </a:r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Data Simulation Module</a:t>
            </a:r>
            <a:endParaRPr lang="zh-CN" altLang="en-US" b="1" dirty="0"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5A31936-91B3-4D96-02FF-93A56DC84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572" y="478533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6388F23-DE50-7187-0927-F4D162D8F0F7}"/>
              </a:ext>
            </a:extLst>
          </p:cNvPr>
          <p:cNvSpPr/>
          <p:nvPr/>
        </p:nvSpPr>
        <p:spPr>
          <a:xfrm>
            <a:off x="5346182" y="4152595"/>
            <a:ext cx="6728765" cy="2505054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ED95816-972B-13EB-0201-454A44C76867}"/>
              </a:ext>
            </a:extLst>
          </p:cNvPr>
          <p:cNvSpPr/>
          <p:nvPr/>
        </p:nvSpPr>
        <p:spPr>
          <a:xfrm>
            <a:off x="5323322" y="4077964"/>
            <a:ext cx="3997165" cy="414308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（</a:t>
            </a:r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4</a:t>
            </a:r>
            <a:r>
              <a:rPr lang="zh-CN" altLang="en-US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）</a:t>
            </a:r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Data Reproduction Module</a:t>
            </a:r>
            <a:endParaRPr lang="zh-CN" altLang="en-US" b="1" dirty="0"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863458B-7F46-917F-9354-16A44A9C0657}"/>
              </a:ext>
            </a:extLst>
          </p:cNvPr>
          <p:cNvSpPr txBox="1"/>
          <p:nvPr/>
        </p:nvSpPr>
        <p:spPr>
          <a:xfrm>
            <a:off x="5403275" y="1416362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latin typeface="Noto Sans SC" panose="020B0200000000000000" pitchFamily="34" charset="-122"/>
                <a:ea typeface="Noto Sans SC" panose="020B0200000000000000" pitchFamily="34" charset="-122"/>
              </a:rPr>
              <a:t>High-precision physical models for synchrotron radiation:</a:t>
            </a:r>
            <a:endParaRPr lang="zh-CN" altLang="en-US" sz="1600" b="1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6F6FBFC-63BD-038E-A0AC-4E995ED3FF44}"/>
              </a:ext>
            </a:extLst>
          </p:cNvPr>
          <p:cNvSpPr txBox="1"/>
          <p:nvPr/>
        </p:nvSpPr>
        <p:spPr>
          <a:xfrm>
            <a:off x="5433548" y="253144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/>
              <a:t>Error Injection Capability:</a:t>
            </a:r>
            <a:endParaRPr lang="zh-CN" altLang="en-US" b="1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CA1E042-4C61-E591-5479-10E66D3E9CB0}"/>
              </a:ext>
            </a:extLst>
          </p:cNvPr>
          <p:cNvSpPr txBox="1"/>
          <p:nvPr/>
        </p:nvSpPr>
        <p:spPr>
          <a:xfrm>
            <a:off x="5449318" y="4724870"/>
            <a:ext cx="6509001" cy="18955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Efficient data stream playback</a:t>
            </a:r>
            <a:endParaRPr lang="en-US" altLang="zh-CN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Intelligent parsing of experimental metadata from HDF5/NeXus files</a:t>
            </a:r>
            <a:endParaRPr lang="en-US" altLang="zh-CN" sz="1600" b="0" i="0" dirty="0">
              <a:solidFill>
                <a:srgbClr val="000000"/>
              </a:solidFill>
              <a:effectLst/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Automatic generation of corresponding Bluesky acquisition scripts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A1AA0A6-AE16-CC4D-88E7-08A6F0377BB0}"/>
              </a:ext>
            </a:extLst>
          </p:cNvPr>
          <p:cNvSpPr txBox="1"/>
          <p:nvPr/>
        </p:nvSpPr>
        <p:spPr>
          <a:xfrm>
            <a:off x="5403275" y="1793131"/>
            <a:ext cx="6103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- 2D Elliptical Gaussian Function Model:</a:t>
            </a:r>
            <a:endParaRPr lang="zh-CN" alt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ACAF5D6-7AB6-E046-97BB-FB46144A55B0}"/>
              </a:ext>
            </a:extLst>
          </p:cNvPr>
          <p:cNvSpPr txBox="1"/>
          <p:nvPr/>
        </p:nvSpPr>
        <p:spPr>
          <a:xfrm>
            <a:off x="5414364" y="2087484"/>
            <a:ext cx="61030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- 3D Shepp-Logan Model + 3D Projection Integral Formula</a:t>
            </a:r>
            <a:endParaRPr lang="zh-CN" alt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D2CC0AC-F5A4-8E4E-90B4-6BD8E31AC5DA}"/>
              </a:ext>
            </a:extLst>
          </p:cNvPr>
          <p:cNvSpPr txBox="1"/>
          <p:nvPr/>
        </p:nvSpPr>
        <p:spPr>
          <a:xfrm>
            <a:off x="5449319" y="2852032"/>
            <a:ext cx="66256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dirty="0"/>
              <a:t>- Inject Poisson noise into detector data to simulate dark current; </a:t>
            </a:r>
          </a:p>
          <a:p>
            <a:r>
              <a:rPr lang="en" altLang="zh-CN" dirty="0"/>
              <a:t>- Inject backlash/angle drift into virtual motors to restore real mechanical characteristics.</a:t>
            </a:r>
            <a:endParaRPr lang="zh-CN" altLang="en-US" dirty="0"/>
          </a:p>
        </p:txBody>
      </p:sp>
      <p:sp>
        <p:nvSpPr>
          <p:cNvPr id="3" name="流程图: 可选过程 2">
            <a:extLst>
              <a:ext uri="{FF2B5EF4-FFF2-40B4-BE49-F238E27FC236}">
                <a16:creationId xmlns:a16="http://schemas.microsoft.com/office/drawing/2014/main" id="{C45BC89F-1028-346A-6A84-4FF23661DC71}"/>
              </a:ext>
            </a:extLst>
          </p:cNvPr>
          <p:cNvSpPr/>
          <p:nvPr/>
        </p:nvSpPr>
        <p:spPr>
          <a:xfrm>
            <a:off x="780289" y="2076058"/>
            <a:ext cx="3048668" cy="549338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① </a:t>
            </a:r>
            <a:r>
              <a:rPr lang="en-US" altLang="zh-CN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User Interaction Layer</a:t>
            </a:r>
            <a:endParaRPr lang="zh-CN" altLang="en-US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4" name="流程图: 可选过程 3">
            <a:extLst>
              <a:ext uri="{FF2B5EF4-FFF2-40B4-BE49-F238E27FC236}">
                <a16:creationId xmlns:a16="http://schemas.microsoft.com/office/drawing/2014/main" id="{C3EB7396-D720-588D-4C77-C6C426E515A3}"/>
              </a:ext>
            </a:extLst>
          </p:cNvPr>
          <p:cNvSpPr/>
          <p:nvPr/>
        </p:nvSpPr>
        <p:spPr>
          <a:xfrm>
            <a:off x="780288" y="3088613"/>
            <a:ext cx="3048668" cy="541208"/>
          </a:xfrm>
          <a:prstGeom prst="flowChartAlternateProcess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② </a:t>
            </a:r>
            <a:r>
              <a:rPr lang="en-US" altLang="zh-CN" b="1" dirty="0">
                <a:solidFill>
                  <a:schemeClr val="bg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Virtual Device Layer</a:t>
            </a:r>
            <a:endParaRPr lang="zh-CN" altLang="en-US" b="1" dirty="0">
              <a:solidFill>
                <a:schemeClr val="bg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6" name="流程图: 可选过程 5">
            <a:extLst>
              <a:ext uri="{FF2B5EF4-FFF2-40B4-BE49-F238E27FC236}">
                <a16:creationId xmlns:a16="http://schemas.microsoft.com/office/drawing/2014/main" id="{47C464BA-C21F-E418-F4D2-CB8057D4EA8A}"/>
              </a:ext>
            </a:extLst>
          </p:cNvPr>
          <p:cNvSpPr/>
          <p:nvPr/>
        </p:nvSpPr>
        <p:spPr>
          <a:xfrm>
            <a:off x="780571" y="4100696"/>
            <a:ext cx="3048386" cy="777529"/>
          </a:xfrm>
          <a:prstGeom prst="flowChartAlternateProcess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③ </a:t>
            </a:r>
            <a:r>
              <a:rPr lang="en-US" altLang="zh-CN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Data Management Layer</a:t>
            </a:r>
            <a:endParaRPr lang="zh-CN" altLang="en-US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968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sz="quarter" idx="10"/>
          </p:nvPr>
        </p:nvSpPr>
        <p:spPr>
          <a:xfrm>
            <a:off x="0" y="1329893"/>
            <a:ext cx="12192000" cy="1912071"/>
          </a:xfrm>
        </p:spPr>
        <p:txBody>
          <a:bodyPr>
            <a:normAutofit/>
          </a:bodyPr>
          <a:lstStyle/>
          <a:p>
            <a:r>
              <a:rPr lang="en-US" altLang="zh-CN" sz="60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Contents</a:t>
            </a:r>
            <a:endParaRPr lang="zh-CN" altLang="en-US" sz="60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5" name="文本占位符 2"/>
          <p:cNvSpPr>
            <a:spLocks noGrp="1"/>
          </p:cNvSpPr>
          <p:nvPr/>
        </p:nvSpPr>
        <p:spPr>
          <a:xfrm>
            <a:off x="160568" y="3484702"/>
            <a:ext cx="7649932" cy="299244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61950" indent="-3619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6450" indent="-3048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68400" indent="-2095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l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01800" indent="-28575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17420" indent="-3429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</a:rPr>
              <a:t>Background</a:t>
            </a:r>
          </a:p>
          <a:p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</a:rPr>
              <a:t>Platform Architecture</a:t>
            </a:r>
          </a:p>
          <a:p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</a:rPr>
              <a:t>Core Design</a:t>
            </a:r>
          </a:p>
          <a:p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</a:rPr>
              <a:t>Verification &amp; Applications</a:t>
            </a:r>
          </a:p>
          <a:p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</a:rPr>
              <a:t>Conclusion &amp; Outlook</a:t>
            </a:r>
            <a:endParaRPr lang="zh-CN" altLang="en-US" b="1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7C3F2-6AC1-3F41-EDC3-B619937B4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>
            <a:extLst>
              <a:ext uri="{FF2B5EF4-FFF2-40B4-BE49-F238E27FC236}">
                <a16:creationId xmlns:a16="http://schemas.microsoft.com/office/drawing/2014/main" id="{30F686A1-12B1-123E-AF6C-BA7024118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88" y="260629"/>
            <a:ext cx="10718987" cy="663575"/>
          </a:xfrm>
        </p:spPr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Core Design (V)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878A257-53DB-E011-476E-257FE0BC10F2}"/>
              </a:ext>
            </a:extLst>
          </p:cNvPr>
          <p:cNvSpPr/>
          <p:nvPr/>
        </p:nvSpPr>
        <p:spPr>
          <a:xfrm>
            <a:off x="5119137" y="6295098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可选过程 4">
            <a:extLst>
              <a:ext uri="{FF2B5EF4-FFF2-40B4-BE49-F238E27FC236}">
                <a16:creationId xmlns:a16="http://schemas.microsoft.com/office/drawing/2014/main" id="{84B06D2C-9F32-347B-688F-94DE2458D7BF}"/>
              </a:ext>
            </a:extLst>
          </p:cNvPr>
          <p:cNvSpPr/>
          <p:nvPr/>
        </p:nvSpPr>
        <p:spPr>
          <a:xfrm>
            <a:off x="1085737" y="2076058"/>
            <a:ext cx="2743219" cy="549338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①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User Interaction Layer</a:t>
            </a:r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4" name="流程图: 可选过程 13">
            <a:extLst>
              <a:ext uri="{FF2B5EF4-FFF2-40B4-BE49-F238E27FC236}">
                <a16:creationId xmlns:a16="http://schemas.microsoft.com/office/drawing/2014/main" id="{B995DCD9-231C-9D2B-DD53-9A727E1EB5AF}"/>
              </a:ext>
            </a:extLst>
          </p:cNvPr>
          <p:cNvSpPr/>
          <p:nvPr/>
        </p:nvSpPr>
        <p:spPr>
          <a:xfrm>
            <a:off x="1098430" y="3088613"/>
            <a:ext cx="2730526" cy="541208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solidFill>
                  <a:schemeClr val="tx1"/>
                </a:solidFill>
                <a:cs typeface="+mn-ea"/>
                <a:sym typeface="+mn-lt"/>
              </a:rPr>
              <a:t>② </a:t>
            </a:r>
            <a:r>
              <a:rPr lang="en-US" altLang="zh-CN" dirty="0">
                <a:solidFill>
                  <a:schemeClr val="tx1"/>
                </a:solidFill>
                <a:cs typeface="+mn-ea"/>
                <a:sym typeface="+mn-lt"/>
              </a:rPr>
              <a:t>Virtual Device Layer</a:t>
            </a:r>
            <a:endParaRPr lang="zh-CN" altLang="en-US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976D48E-7697-2E09-563D-9B8049C586BB}"/>
              </a:ext>
            </a:extLst>
          </p:cNvPr>
          <p:cNvSpPr/>
          <p:nvPr/>
        </p:nvSpPr>
        <p:spPr>
          <a:xfrm>
            <a:off x="432435" y="1060262"/>
            <a:ext cx="4347811" cy="5593478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6C7F398-26CF-4A89-F272-6260FB0B0B6E}"/>
              </a:ext>
            </a:extLst>
          </p:cNvPr>
          <p:cNvSpPr/>
          <p:nvPr/>
        </p:nvSpPr>
        <p:spPr>
          <a:xfrm>
            <a:off x="432435" y="962754"/>
            <a:ext cx="4370671" cy="377706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Three-Layer Model </a:t>
            </a:r>
            <a:endParaRPr lang="zh-CN" altLang="en-US" b="1" dirty="0"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17" name="下箭头 11">
            <a:extLst>
              <a:ext uri="{FF2B5EF4-FFF2-40B4-BE49-F238E27FC236}">
                <a16:creationId xmlns:a16="http://schemas.microsoft.com/office/drawing/2014/main" id="{146F7AC6-E9C1-5475-D088-CE3C93C99FF8}"/>
              </a:ext>
            </a:extLst>
          </p:cNvPr>
          <p:cNvSpPr/>
          <p:nvPr/>
        </p:nvSpPr>
        <p:spPr>
          <a:xfrm rot="16200000">
            <a:off x="4597383" y="3846961"/>
            <a:ext cx="409000" cy="1088603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" name="流程图: 可选过程 17">
            <a:extLst>
              <a:ext uri="{FF2B5EF4-FFF2-40B4-BE49-F238E27FC236}">
                <a16:creationId xmlns:a16="http://schemas.microsoft.com/office/drawing/2014/main" id="{E4794834-F017-32EA-38F3-F1BE2F58280B}"/>
              </a:ext>
            </a:extLst>
          </p:cNvPr>
          <p:cNvSpPr/>
          <p:nvPr/>
        </p:nvSpPr>
        <p:spPr>
          <a:xfrm>
            <a:off x="780570" y="4100697"/>
            <a:ext cx="3467653" cy="541208"/>
          </a:xfrm>
          <a:prstGeom prst="flowChartAlternateProcess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③</a:t>
            </a: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Data Management Layer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97BCB00E-1FA9-BFA6-C91E-8026227C54C0}"/>
              </a:ext>
            </a:extLst>
          </p:cNvPr>
          <p:cNvSpPr/>
          <p:nvPr/>
        </p:nvSpPr>
        <p:spPr>
          <a:xfrm>
            <a:off x="5119137" y="6295098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D9BD6FB-EFAD-2D58-DB76-6E42F7869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572" y="450889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8DC83433-ADF5-713F-64A2-EEEBF191C6BB}"/>
              </a:ext>
            </a:extLst>
          </p:cNvPr>
          <p:cNvSpPr/>
          <p:nvPr/>
        </p:nvSpPr>
        <p:spPr>
          <a:xfrm>
            <a:off x="4993466" y="1023930"/>
            <a:ext cx="7134738" cy="942052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Rectangle 2">
            <a:extLst>
              <a:ext uri="{FF2B5EF4-FFF2-40B4-BE49-F238E27FC236}">
                <a16:creationId xmlns:a16="http://schemas.microsoft.com/office/drawing/2014/main" id="{12266742-36AE-3F0E-625B-C7CAE8606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4580" y="553542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227103C4-045A-FEB8-78F2-8B595BD1A572}"/>
              </a:ext>
            </a:extLst>
          </p:cNvPr>
          <p:cNvSpPr/>
          <p:nvPr/>
        </p:nvSpPr>
        <p:spPr>
          <a:xfrm>
            <a:off x="5022474" y="869461"/>
            <a:ext cx="3997165" cy="377705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（</a:t>
            </a:r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1</a:t>
            </a:r>
            <a:r>
              <a:rPr lang="zh-CN" altLang="en-US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）</a:t>
            </a:r>
            <a:r>
              <a:rPr lang="en-US" altLang="zh-CN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Core Challenge</a:t>
            </a:r>
            <a:endParaRPr lang="zh-CN" altLang="en-US" b="1" dirty="0"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45" name="AutoShape 7">
            <a:extLst>
              <a:ext uri="{FF2B5EF4-FFF2-40B4-BE49-F238E27FC236}">
                <a16:creationId xmlns:a16="http://schemas.microsoft.com/office/drawing/2014/main" id="{F690E554-63E1-3579-0326-35B5ED1FCD29}"/>
              </a:ext>
            </a:extLst>
          </p:cNvPr>
          <p:cNvSpPr/>
          <p:nvPr/>
        </p:nvSpPr>
        <p:spPr>
          <a:xfrm>
            <a:off x="5383921" y="1341743"/>
            <a:ext cx="6744283" cy="482828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17000"/>
              </a:lnSpc>
              <a:defRPr/>
            </a:pPr>
            <a:r>
              <a:rPr lang="en" altLang="zh-CN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Traditional I/O loading delay &gt;100ms for GB/TB-level HDF5/</a:t>
            </a:r>
            <a:r>
              <a:rPr lang="en" altLang="zh-CN" b="0" i="0" dirty="0" err="1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NeXus</a:t>
            </a:r>
            <a:r>
              <a:rPr lang="en" altLang="zh-CN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 scientific data, hindering real-time reproduction and analysis.</a:t>
            </a:r>
            <a:endParaRPr lang="en-US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17929CAA-B591-B5FA-8AAB-422DE6297645}"/>
              </a:ext>
            </a:extLst>
          </p:cNvPr>
          <p:cNvSpPr/>
          <p:nvPr/>
        </p:nvSpPr>
        <p:spPr>
          <a:xfrm>
            <a:off x="5119137" y="6295098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71E58783-1D88-5D5D-E9EC-0DFA48352F65}"/>
              </a:ext>
            </a:extLst>
          </p:cNvPr>
          <p:cNvSpPr/>
          <p:nvPr/>
        </p:nvSpPr>
        <p:spPr>
          <a:xfrm>
            <a:off x="4993466" y="2338717"/>
            <a:ext cx="3396042" cy="4315023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矩形 53">
            <a:extLst>
              <a:ext uri="{FF2B5EF4-FFF2-40B4-BE49-F238E27FC236}">
                <a16:creationId xmlns:a16="http://schemas.microsoft.com/office/drawing/2014/main" id="{98A954D2-B11E-8A45-57B5-A8C45370D63F}"/>
              </a:ext>
            </a:extLst>
          </p:cNvPr>
          <p:cNvSpPr/>
          <p:nvPr/>
        </p:nvSpPr>
        <p:spPr>
          <a:xfrm>
            <a:off x="5022474" y="2149865"/>
            <a:ext cx="3367034" cy="377704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（</a:t>
            </a:r>
            <a:r>
              <a:rPr lang="en-US" altLang="zh-CN" sz="1600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2</a:t>
            </a:r>
            <a:r>
              <a:rPr lang="zh-CN" altLang="en-US" sz="1600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）</a:t>
            </a:r>
            <a:r>
              <a:rPr lang="en-US" altLang="zh-CN" sz="1600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Core Technical Solutions</a:t>
            </a:r>
            <a:endParaRPr lang="zh-CN" altLang="en-US" sz="1600" b="1" dirty="0"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F8CCB356-3D08-BEE4-458D-367C7C8F9597}"/>
              </a:ext>
            </a:extLst>
          </p:cNvPr>
          <p:cNvSpPr/>
          <p:nvPr/>
        </p:nvSpPr>
        <p:spPr>
          <a:xfrm>
            <a:off x="8515179" y="2343051"/>
            <a:ext cx="3613025" cy="4315023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7FA873DB-A635-2315-92C2-F002BFDDAA1E}"/>
              </a:ext>
            </a:extLst>
          </p:cNvPr>
          <p:cNvSpPr/>
          <p:nvPr/>
        </p:nvSpPr>
        <p:spPr>
          <a:xfrm>
            <a:off x="8451385" y="2154319"/>
            <a:ext cx="3676820" cy="346130"/>
          </a:xfrm>
          <a:prstGeom prst="rect">
            <a:avLst/>
          </a:prstGeom>
          <a:solidFill>
            <a:srgbClr val="0070C0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（</a:t>
            </a:r>
            <a:r>
              <a:rPr lang="en-US" altLang="zh-CN" sz="1600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3</a:t>
            </a:r>
            <a:r>
              <a:rPr lang="zh-CN" altLang="en-US" sz="1600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）</a:t>
            </a:r>
            <a:r>
              <a:rPr lang="en-US" altLang="zh-CN" sz="1600" b="1" dirty="0">
                <a:latin typeface="Noto Sans SC" panose="020B0200000000000000" pitchFamily="34" charset="-122"/>
                <a:ea typeface="Noto Sans SC" panose="020B0200000000000000" pitchFamily="34" charset="-122"/>
                <a:cs typeface="+mn-ea"/>
                <a:sym typeface="+mn-lt"/>
              </a:rPr>
              <a:t>Performance Improvement</a:t>
            </a:r>
            <a:endParaRPr lang="zh-CN" altLang="en-US" sz="1600" b="1" dirty="0">
              <a:latin typeface="Noto Sans SC" panose="020B0200000000000000" pitchFamily="34" charset="-122"/>
              <a:ea typeface="Noto Sans SC" panose="020B0200000000000000" pitchFamily="34" charset="-122"/>
              <a:cs typeface="+mn-ea"/>
              <a:sym typeface="+mn-lt"/>
            </a:endParaRPr>
          </a:p>
        </p:txBody>
      </p:sp>
      <p:sp>
        <p:nvSpPr>
          <p:cNvPr id="57" name="AutoShape 26">
            <a:extLst>
              <a:ext uri="{FF2B5EF4-FFF2-40B4-BE49-F238E27FC236}">
                <a16:creationId xmlns:a16="http://schemas.microsoft.com/office/drawing/2014/main" id="{F5A1031A-F594-989A-7536-55EDC20BF127}"/>
              </a:ext>
            </a:extLst>
          </p:cNvPr>
          <p:cNvSpPr/>
          <p:nvPr/>
        </p:nvSpPr>
        <p:spPr>
          <a:xfrm>
            <a:off x="10341395" y="3031186"/>
            <a:ext cx="1270000" cy="825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ctr">
              <a:lnSpc>
                <a:spcPct val="125000"/>
              </a:lnSpc>
              <a:defRPr/>
            </a:pPr>
            <a:r>
              <a:rPr lang="en-US" sz="2800" b="1" i="0" u="none" strike="noStrike" dirty="0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&lt;10ms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59" name="AutoShape 29">
            <a:extLst>
              <a:ext uri="{FF2B5EF4-FFF2-40B4-BE49-F238E27FC236}">
                <a16:creationId xmlns:a16="http://schemas.microsoft.com/office/drawing/2014/main" id="{D34F8144-73DB-5958-4F52-FAE63608E0B9}"/>
              </a:ext>
            </a:extLst>
          </p:cNvPr>
          <p:cNvSpPr/>
          <p:nvPr/>
        </p:nvSpPr>
        <p:spPr>
          <a:xfrm>
            <a:off x="10233819" y="4114975"/>
            <a:ext cx="1270000" cy="825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ctr">
              <a:lnSpc>
                <a:spcPct val="125000"/>
              </a:lnSpc>
              <a:defRPr/>
            </a:pPr>
            <a:r>
              <a:rPr lang="en-US" sz="2800" b="1" i="0" u="none" strike="noStrike" dirty="0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EB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1" name="AutoShape 32">
            <a:extLst>
              <a:ext uri="{FF2B5EF4-FFF2-40B4-BE49-F238E27FC236}">
                <a16:creationId xmlns:a16="http://schemas.microsoft.com/office/drawing/2014/main" id="{68001AE7-9F77-B09B-617D-E04C072C44C4}"/>
              </a:ext>
            </a:extLst>
          </p:cNvPr>
          <p:cNvSpPr/>
          <p:nvPr/>
        </p:nvSpPr>
        <p:spPr>
          <a:xfrm>
            <a:off x="10229275" y="5433215"/>
            <a:ext cx="1270000" cy="8255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ctr">
              <a:lnSpc>
                <a:spcPct val="125000"/>
              </a:lnSpc>
              <a:defRPr/>
            </a:pPr>
            <a:r>
              <a:rPr lang="en-US" sz="2800" b="1" i="0" u="none" strike="noStrike" dirty="0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2:1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279C1AC9-FA46-5AD4-F473-06480BCEF70E}"/>
              </a:ext>
            </a:extLst>
          </p:cNvPr>
          <p:cNvSpPr txBox="1"/>
          <p:nvPr/>
        </p:nvSpPr>
        <p:spPr>
          <a:xfrm>
            <a:off x="5119137" y="2665559"/>
            <a:ext cx="30571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Two</a:t>
            </a:r>
            <a:r>
              <a:rPr lang="zh-CN" altLang="en-US" sz="1600" b="1" dirty="0">
                <a:solidFill>
                  <a:srgbClr val="C00000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Core</a:t>
            </a:r>
            <a:r>
              <a:rPr lang="zh-CN" altLang="en-US" sz="1600" b="1" dirty="0">
                <a:solidFill>
                  <a:srgbClr val="C00000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 </a:t>
            </a:r>
            <a:r>
              <a:rPr lang="en-US" altLang="zh-CN" sz="1600" b="1" dirty="0">
                <a:solidFill>
                  <a:srgbClr val="C00000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Modules:</a:t>
            </a:r>
          </a:p>
          <a:p>
            <a:r>
              <a:rPr lang="en-US" altLang="zh-CN" sz="14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Efficient Data Management &amp; High-Speed Data Processing</a:t>
            </a:r>
            <a:endParaRPr lang="zh-CN" altLang="en-US" sz="14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05782DD-AE0B-FE46-9019-A532126832FA}"/>
              </a:ext>
            </a:extLst>
          </p:cNvPr>
          <p:cNvSpPr txBox="1"/>
          <p:nvPr/>
        </p:nvSpPr>
        <p:spPr>
          <a:xfrm>
            <a:off x="5238086" y="3831353"/>
            <a:ext cx="285487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Block Index Pre-building</a:t>
            </a:r>
          </a:p>
          <a:p>
            <a:pPr algn="ctr"/>
            <a:endParaRPr lang="en" altLang="zh-CN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 algn="ctr"/>
            <a:endParaRPr lang="en" altLang="zh-CN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 algn="ctr"/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Memory-Mapped Zero-Copy</a:t>
            </a:r>
          </a:p>
          <a:p>
            <a:pPr algn="ctr"/>
            <a:endParaRPr lang="en" altLang="zh-CN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 algn="ctr"/>
            <a:endParaRPr lang="en" altLang="zh-CN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 algn="ctr"/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Double-Buffer Pipeline</a:t>
            </a:r>
            <a:endParaRPr lang="zh-CN" alt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E5EF322-6B7E-934C-81CE-0BA154152904}"/>
              </a:ext>
            </a:extLst>
          </p:cNvPr>
          <p:cNvSpPr txBox="1"/>
          <p:nvPr/>
        </p:nvSpPr>
        <p:spPr>
          <a:xfrm>
            <a:off x="8559574" y="2570746"/>
            <a:ext cx="32259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Reduce loading delay from &gt;100ms to &lt;10ms (10x+ improvement)</a:t>
            </a:r>
            <a:endParaRPr lang="zh-CN" alt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B1E8DBD8-AE91-614E-A652-B7A4ACAA469B}"/>
              </a:ext>
            </a:extLst>
          </p:cNvPr>
          <p:cNvSpPr txBox="1"/>
          <p:nvPr/>
        </p:nvSpPr>
        <p:spPr>
          <a:xfrm>
            <a:off x="8600002" y="3779730"/>
            <a:ext cx="30798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Support EB-level high-throughput concurrent access</a:t>
            </a:r>
            <a:endParaRPr lang="en" altLang="zh-CN" sz="1600" b="0" dirty="0">
              <a:solidFill>
                <a:srgbClr val="000000"/>
              </a:solidFill>
              <a:effectLst/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368F5B86-4229-414D-B8E4-8204173ADAEC}"/>
              </a:ext>
            </a:extLst>
          </p:cNvPr>
          <p:cNvSpPr txBox="1"/>
          <p:nvPr/>
        </p:nvSpPr>
        <p:spPr>
          <a:xfrm>
            <a:off x="8559574" y="4985852"/>
            <a:ext cx="30977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" altLang="zh-CN" sz="16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2:1 lossless compression ratio via LZ4 algorithm</a:t>
            </a:r>
            <a:endParaRPr lang="zh-CN" alt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23764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8D353E-82B3-6B52-5A1B-3E220F1A5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405FDAB2-3EA1-7015-4659-0FBF6EE9232A}"/>
              </a:ext>
            </a:extLst>
          </p:cNvPr>
          <p:cNvSpPr/>
          <p:nvPr/>
        </p:nvSpPr>
        <p:spPr>
          <a:xfrm>
            <a:off x="5119137" y="6277169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019603F2-2B0B-229B-72E3-92ADD18F27E4}"/>
              </a:ext>
            </a:extLst>
          </p:cNvPr>
          <p:cNvSpPr>
            <a:spLocks noGrp="1"/>
          </p:cNvSpPr>
          <p:nvPr/>
        </p:nvSpPr>
        <p:spPr>
          <a:xfrm>
            <a:off x="-1" y="2472964"/>
            <a:ext cx="12192001" cy="1912071"/>
          </a:xfrm>
          <a:prstGeom prst="rect">
            <a:avLst/>
          </a:prstGeom>
          <a:solidFill>
            <a:srgbClr val="000099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0" indent="4572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4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04</a:t>
            </a:r>
            <a:r>
              <a:rPr lang="en-US" altLang="zh-CN" sz="72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 </a:t>
            </a:r>
            <a:r>
              <a:rPr lang="en-US" altLang="zh-CN" sz="65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Verification &amp; Applications</a:t>
            </a:r>
            <a:endParaRPr lang="zh-CN" altLang="en-US" sz="65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3238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/>
          <p:cNvSpPr>
            <a:spLocks noGrp="1"/>
          </p:cNvSpPr>
          <p:nvPr>
            <p:ph type="title"/>
          </p:nvPr>
        </p:nvSpPr>
        <p:spPr>
          <a:xfrm>
            <a:off x="780288" y="396240"/>
            <a:ext cx="10718987" cy="527964"/>
          </a:xfrm>
        </p:spPr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Function Verification Case 01:</a:t>
            </a:r>
            <a:b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</a:br>
            <a:r>
              <a:rPr lang="en-US" altLang="zh-CN" sz="32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CT Experiment</a:t>
            </a:r>
            <a:endParaRPr lang="zh-CN" altLang="en-US" sz="32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9BB8A21-B1A2-B9CD-51D8-824F071C22D2}"/>
              </a:ext>
            </a:extLst>
          </p:cNvPr>
          <p:cNvSpPr/>
          <p:nvPr/>
        </p:nvSpPr>
        <p:spPr>
          <a:xfrm>
            <a:off x="4971829" y="6205797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1F2D5B7-92F1-CD6D-4100-1260E7A9A349}"/>
              </a:ext>
            </a:extLst>
          </p:cNvPr>
          <p:cNvSpPr/>
          <p:nvPr/>
        </p:nvSpPr>
        <p:spPr>
          <a:xfrm>
            <a:off x="110754" y="1111665"/>
            <a:ext cx="9049287" cy="5053209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D1CD9C79-0E88-CF68-7A60-E3E7F255F5B4}"/>
              </a:ext>
            </a:extLst>
          </p:cNvPr>
          <p:cNvSpPr/>
          <p:nvPr/>
        </p:nvSpPr>
        <p:spPr>
          <a:xfrm>
            <a:off x="222285" y="4777874"/>
            <a:ext cx="8820744" cy="1270000"/>
          </a:xfrm>
          <a:prstGeom prst="roundRect">
            <a:avLst>
              <a:gd name="adj" fmla="val 12000"/>
            </a:avLst>
          </a:prstGeom>
          <a:solidFill>
            <a:srgbClr val="EBF2FA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7" name="AutoShape 5">
            <a:extLst>
              <a:ext uri="{FF2B5EF4-FFF2-40B4-BE49-F238E27FC236}">
                <a16:creationId xmlns:a16="http://schemas.microsoft.com/office/drawing/2014/main" id="{F5399846-2BAD-7331-AD91-C9C8F8EDC890}"/>
              </a:ext>
            </a:extLst>
          </p:cNvPr>
          <p:cNvSpPr/>
          <p:nvPr/>
        </p:nvSpPr>
        <p:spPr>
          <a:xfrm>
            <a:off x="476285" y="4904874"/>
            <a:ext cx="4826000" cy="304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1800" b="1" i="0" u="none" strike="noStrike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▌ Experimental Parameters:</a:t>
            </a:r>
            <a:endParaRPr lang="en-US" sz="1800" dirty="0"/>
          </a:p>
        </p:txBody>
      </p:sp>
      <p:sp>
        <p:nvSpPr>
          <p:cNvPr id="9" name="AutoShape 6">
            <a:extLst>
              <a:ext uri="{FF2B5EF4-FFF2-40B4-BE49-F238E27FC236}">
                <a16:creationId xmlns:a16="http://schemas.microsoft.com/office/drawing/2014/main" id="{2333983B-7D7E-3138-BE17-8E948BCBF474}"/>
              </a:ext>
            </a:extLst>
          </p:cNvPr>
          <p:cNvSpPr/>
          <p:nvPr/>
        </p:nvSpPr>
        <p:spPr>
          <a:xfrm>
            <a:off x="476285" y="5285874"/>
            <a:ext cx="8509000" cy="601579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08000"/>
              </a:lnSpc>
              <a:defRPr/>
            </a:pPr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Beam energy 10keV, scanning range 0°-180°, step 1°, exposure time 1s, detector output 1024×1024 2D projection</a:t>
            </a:r>
            <a:endParaRPr 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3A4A7F6A-06C7-4239-A1F6-C421A3C4CDEE}"/>
              </a:ext>
            </a:extLst>
          </p:cNvPr>
          <p:cNvSpPr/>
          <p:nvPr/>
        </p:nvSpPr>
        <p:spPr>
          <a:xfrm>
            <a:off x="9354888" y="1206723"/>
            <a:ext cx="2667000" cy="4841151"/>
          </a:xfrm>
          <a:prstGeom prst="roundRect">
            <a:avLst>
              <a:gd name="adj" fmla="val 8000"/>
            </a:avLst>
          </a:prstGeom>
          <a:solidFill>
            <a:srgbClr val="F8FAFC">
              <a:alpha val="100000"/>
            </a:srgbClr>
          </a:solidFill>
          <a:ln w="12700" cap="flat" cmpd="sng">
            <a:solidFill>
              <a:srgbClr val="E2E8F0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DA70A33D-BE48-E1D9-AD37-52478A541D72}"/>
              </a:ext>
            </a:extLst>
          </p:cNvPr>
          <p:cNvSpPr/>
          <p:nvPr/>
        </p:nvSpPr>
        <p:spPr>
          <a:xfrm>
            <a:off x="9675361" y="1165799"/>
            <a:ext cx="1895674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>
              <a:lnSpc>
                <a:spcPct val="125000"/>
              </a:lnSpc>
              <a:defRPr/>
            </a:pPr>
            <a:r>
              <a:rPr lang="en-US" sz="1800" b="1" i="0" u="none" strike="noStrike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▌ </a:t>
            </a:r>
            <a:r>
              <a:rPr lang="en-US" sz="1800" b="1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Experimental</a:t>
            </a:r>
          </a:p>
          <a:p>
            <a:pPr indent="0" algn="ctr">
              <a:lnSpc>
                <a:spcPct val="125000"/>
              </a:lnSpc>
              <a:defRPr/>
            </a:pPr>
            <a:r>
              <a:rPr lang="en-US" sz="1800" b="1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Workflow</a:t>
            </a:r>
            <a:r>
              <a:rPr lang="en-US" sz="1800" b="1" i="0" u="none" strike="noStrike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 </a:t>
            </a:r>
            <a:endParaRPr lang="en-US" sz="1800" dirty="0"/>
          </a:p>
        </p:txBody>
      </p:sp>
      <p:sp>
        <p:nvSpPr>
          <p:cNvPr id="12" name="AutoShape 9">
            <a:extLst>
              <a:ext uri="{FF2B5EF4-FFF2-40B4-BE49-F238E27FC236}">
                <a16:creationId xmlns:a16="http://schemas.microsoft.com/office/drawing/2014/main" id="{EC53F1C9-6869-B23D-D0EC-38F892C054D4}"/>
              </a:ext>
            </a:extLst>
          </p:cNvPr>
          <p:cNvSpPr/>
          <p:nvPr/>
        </p:nvSpPr>
        <p:spPr>
          <a:xfrm>
            <a:off x="9675361" y="2112245"/>
            <a:ext cx="2294354" cy="3493648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17000"/>
              </a:lnSpc>
              <a:defRPr/>
            </a:pPr>
            <a:r>
              <a:rPr lang="en-US" sz="1600" b="1" i="0" u="none" strike="noStrike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01. </a:t>
            </a:r>
            <a:r>
              <a:rPr lang="en-US" sz="1600" b="1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Environment deployment</a:t>
            </a:r>
            <a:endParaRPr lang="en-US" sz="1600" b="0" i="0" u="none" strike="noStrike" dirty="0">
              <a:solidFill>
                <a:srgbClr val="4B5563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17000"/>
              </a:lnSpc>
              <a:defRPr/>
            </a:pPr>
            <a:endParaRPr 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 indent="0" algn="l">
              <a:lnSpc>
                <a:spcPct val="117000"/>
              </a:lnSpc>
            </a:pPr>
            <a:r>
              <a:rPr lang="en-US" sz="1600" b="1" i="0" u="none" strike="noStrike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02. </a:t>
            </a:r>
            <a:r>
              <a:rPr lang="en-US" sz="1600" b="1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Optical system initialization</a:t>
            </a:r>
          </a:p>
          <a:p>
            <a:pPr indent="0" algn="l">
              <a:lnSpc>
                <a:spcPct val="117000"/>
              </a:lnSpc>
            </a:pPr>
            <a:endParaRPr lang="en-US" sz="1600" b="0" i="0" u="none" strike="noStrike" dirty="0">
              <a:solidFill>
                <a:srgbClr val="4B5563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17000"/>
              </a:lnSpc>
            </a:pPr>
            <a:r>
              <a:rPr lang="en-US" sz="1600" b="1" i="0" u="none" strike="noStrike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03. </a:t>
            </a:r>
            <a:r>
              <a:rPr lang="en-US" sz="1600" b="1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Experiment process orchestration</a:t>
            </a:r>
          </a:p>
          <a:p>
            <a:pPr indent="0" algn="l">
              <a:lnSpc>
                <a:spcPct val="117000"/>
              </a:lnSpc>
            </a:pPr>
            <a:endParaRPr lang="en-US" sz="1600" b="0" i="0" u="none" strike="noStrike" dirty="0">
              <a:solidFill>
                <a:srgbClr val="4B5563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>
              <a:lnSpc>
                <a:spcPct val="117000"/>
              </a:lnSpc>
              <a:defRPr/>
            </a:pPr>
            <a:r>
              <a:rPr lang="en-US" altLang="zh-CN" sz="1600" b="1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04. Virtual experiment execution</a:t>
            </a:r>
            <a:endParaRPr lang="en-US" altLang="zh-CN" sz="1600" dirty="0">
              <a:solidFill>
                <a:srgbClr val="4B5563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>
              <a:lnSpc>
                <a:spcPct val="117000"/>
              </a:lnSpc>
              <a:defRPr/>
            </a:pPr>
            <a:endParaRPr lang="en-US" altLang="zh-CN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>
              <a:lnSpc>
                <a:spcPct val="117000"/>
              </a:lnSpc>
            </a:pPr>
            <a:r>
              <a:rPr lang="en-US" altLang="zh-CN" sz="1600" b="1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05. Data archiving</a:t>
            </a:r>
            <a:endParaRPr lang="en-US" sz="1100" b="0" i="0" u="none" strike="noStrike" dirty="0">
              <a:solidFill>
                <a:srgbClr val="4B5563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id="{5F3ADD75-D693-B3DE-9A52-206367C5606F}"/>
              </a:ext>
            </a:extLst>
          </p:cNvPr>
          <p:cNvSpPr/>
          <p:nvPr/>
        </p:nvSpPr>
        <p:spPr>
          <a:xfrm>
            <a:off x="539785" y="10190020"/>
            <a:ext cx="2286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17000"/>
              </a:lnSpc>
              <a:defRPr/>
            </a:pPr>
            <a:endParaRPr lang="en-US" sz="1100" b="0" i="0" u="none" strike="noStrike" dirty="0">
              <a:solidFill>
                <a:srgbClr val="4B5563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2D2A673-4328-B89C-9CCA-FF25944F962A}"/>
              </a:ext>
            </a:extLst>
          </p:cNvPr>
          <p:cNvSpPr/>
          <p:nvPr/>
        </p:nvSpPr>
        <p:spPr>
          <a:xfrm>
            <a:off x="9335350" y="1111665"/>
            <a:ext cx="2745896" cy="5053208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AutoShape 20">
            <a:extLst>
              <a:ext uri="{FF2B5EF4-FFF2-40B4-BE49-F238E27FC236}">
                <a16:creationId xmlns:a16="http://schemas.microsoft.com/office/drawing/2014/main" id="{762C6891-C561-ADFC-0BED-05E23B4B20E9}"/>
              </a:ext>
            </a:extLst>
          </p:cNvPr>
          <p:cNvSpPr/>
          <p:nvPr/>
        </p:nvSpPr>
        <p:spPr>
          <a:xfrm>
            <a:off x="6758538" y="5495345"/>
            <a:ext cx="2916823" cy="65532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ctr">
              <a:lnSpc>
                <a:spcPct val="125000"/>
              </a:lnSpc>
              <a:defRPr/>
            </a:pPr>
            <a:r>
              <a:rPr lang="en-US" sz="3200" b="1" i="0" u="none" strike="noStrike" dirty="0">
                <a:solidFill>
                  <a:srgbClr val="CC000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&gt; 95%</a:t>
            </a:r>
            <a:endParaRPr lang="en-US" sz="3200" dirty="0"/>
          </a:p>
        </p:txBody>
      </p:sp>
      <p:sp>
        <p:nvSpPr>
          <p:cNvPr id="16" name="AutoShape 21">
            <a:extLst>
              <a:ext uri="{FF2B5EF4-FFF2-40B4-BE49-F238E27FC236}">
                <a16:creationId xmlns:a16="http://schemas.microsoft.com/office/drawing/2014/main" id="{E8456AD7-A7FB-1373-140E-244099A21D33}"/>
              </a:ext>
            </a:extLst>
          </p:cNvPr>
          <p:cNvSpPr/>
          <p:nvPr/>
        </p:nvSpPr>
        <p:spPr>
          <a:xfrm>
            <a:off x="6758538" y="6249149"/>
            <a:ext cx="4064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ctr">
              <a:lnSpc>
                <a:spcPct val="125000"/>
              </a:lnSpc>
              <a:defRPr/>
            </a:pPr>
            <a:r>
              <a:rPr lang="en-US" dirty="0"/>
              <a:t>Consistency between simulation data and real experimental data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44B2448-922F-DC44-BC3E-A3433E44DD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27" t="21828" r="13650" b="21590"/>
          <a:stretch/>
        </p:blipFill>
        <p:spPr>
          <a:xfrm>
            <a:off x="282130" y="1260728"/>
            <a:ext cx="8849441" cy="351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63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0E2489-1763-8F13-D7AC-68616B840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2">
            <a:extLst>
              <a:ext uri="{FF2B5EF4-FFF2-40B4-BE49-F238E27FC236}">
                <a16:creationId xmlns:a16="http://schemas.microsoft.com/office/drawing/2014/main" id="{B7386E11-62E0-5DE0-6D7A-C52D0CE88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288" y="397438"/>
            <a:ext cx="11300958" cy="526766"/>
          </a:xfrm>
        </p:spPr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Function Verification Case 02:</a:t>
            </a:r>
            <a:r>
              <a:rPr lang="zh-CN" altLang="en-US" dirty="0">
                <a:latin typeface="Noto Sans SC" panose="020B0200000000000000" pitchFamily="34" charset="-122"/>
                <a:ea typeface="Noto Sans SC" panose="020B0200000000000000" pitchFamily="34" charset="-122"/>
              </a:rPr>
              <a:t> </a:t>
            </a:r>
            <a:b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</a:br>
            <a:r>
              <a:rPr lang="en-US" altLang="zh-CN" sz="32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XRD Reproduction</a:t>
            </a:r>
            <a:endParaRPr lang="zh-CN" altLang="en-US" sz="32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E179E49-B351-A38A-B167-4F57030804A1}"/>
              </a:ext>
            </a:extLst>
          </p:cNvPr>
          <p:cNvSpPr/>
          <p:nvPr/>
        </p:nvSpPr>
        <p:spPr>
          <a:xfrm>
            <a:off x="5119137" y="6315579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80F7D2B-86DE-58C1-AB13-79EFA602506A}"/>
              </a:ext>
            </a:extLst>
          </p:cNvPr>
          <p:cNvSpPr/>
          <p:nvPr/>
        </p:nvSpPr>
        <p:spPr>
          <a:xfrm>
            <a:off x="110754" y="1111665"/>
            <a:ext cx="7589457" cy="5053209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AutoShape 7">
            <a:extLst>
              <a:ext uri="{FF2B5EF4-FFF2-40B4-BE49-F238E27FC236}">
                <a16:creationId xmlns:a16="http://schemas.microsoft.com/office/drawing/2014/main" id="{BBE751E7-947F-0AC4-3A1F-6406DA3B87A9}"/>
              </a:ext>
            </a:extLst>
          </p:cNvPr>
          <p:cNvSpPr/>
          <p:nvPr/>
        </p:nvSpPr>
        <p:spPr>
          <a:xfrm>
            <a:off x="7841904" y="1206724"/>
            <a:ext cx="4179984" cy="3750288"/>
          </a:xfrm>
          <a:prstGeom prst="roundRect">
            <a:avLst>
              <a:gd name="adj" fmla="val 8000"/>
            </a:avLst>
          </a:prstGeom>
          <a:solidFill>
            <a:srgbClr val="F8FAFC">
              <a:alpha val="100000"/>
            </a:srgbClr>
          </a:solidFill>
          <a:ln w="12700" cap="flat" cmpd="sng">
            <a:solidFill>
              <a:srgbClr val="E2E8F0">
                <a:alpha val="100000"/>
              </a:srgbClr>
            </a:solidFill>
            <a:prstDash val="solid"/>
            <a:round/>
          </a:ln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D24AC060-6CDA-18C2-99D1-BC894338FB5C}"/>
              </a:ext>
            </a:extLst>
          </p:cNvPr>
          <p:cNvSpPr/>
          <p:nvPr/>
        </p:nvSpPr>
        <p:spPr>
          <a:xfrm>
            <a:off x="8158493" y="1281459"/>
            <a:ext cx="1920227" cy="587287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ctr">
              <a:lnSpc>
                <a:spcPct val="125000"/>
              </a:lnSpc>
              <a:defRPr/>
            </a:pPr>
            <a:r>
              <a:rPr lang="en-US" sz="1800" b="1" i="0" u="none" strike="noStrike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▌Experimenta</a:t>
            </a:r>
            <a:r>
              <a:rPr lang="en-US" sz="1800" b="1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l</a:t>
            </a:r>
          </a:p>
          <a:p>
            <a:pPr indent="0" algn="ctr">
              <a:lnSpc>
                <a:spcPct val="125000"/>
              </a:lnSpc>
              <a:defRPr/>
            </a:pPr>
            <a:r>
              <a:rPr lang="en-US" sz="1800" b="1" i="0" u="none" strike="noStrike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Workflow</a:t>
            </a:r>
            <a:endParaRPr lang="en-US" sz="1800" dirty="0"/>
          </a:p>
        </p:txBody>
      </p:sp>
      <p:sp>
        <p:nvSpPr>
          <p:cNvPr id="13" name="AutoShape 10">
            <a:extLst>
              <a:ext uri="{FF2B5EF4-FFF2-40B4-BE49-F238E27FC236}">
                <a16:creationId xmlns:a16="http://schemas.microsoft.com/office/drawing/2014/main" id="{32427F9A-C4D7-9525-6A1E-D8F4F4533A7C}"/>
              </a:ext>
            </a:extLst>
          </p:cNvPr>
          <p:cNvSpPr/>
          <p:nvPr/>
        </p:nvSpPr>
        <p:spPr>
          <a:xfrm>
            <a:off x="539785" y="10190020"/>
            <a:ext cx="2286000" cy="1016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17000"/>
              </a:lnSpc>
              <a:defRPr/>
            </a:pPr>
            <a:endParaRPr lang="en-US" sz="1100" b="0" i="0" u="none" strike="noStrike" dirty="0">
              <a:solidFill>
                <a:srgbClr val="4B5563"/>
              </a:solidFill>
              <a:latin typeface="Noto Sans SC" panose="020B0200000000000000" charset="-122"/>
              <a:ea typeface="Noto Sans SC" panose="020B0200000000000000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9F21E4C-132E-BEE6-A4D4-EEB8FD9EBB8E}"/>
              </a:ext>
            </a:extLst>
          </p:cNvPr>
          <p:cNvSpPr/>
          <p:nvPr/>
        </p:nvSpPr>
        <p:spPr>
          <a:xfrm>
            <a:off x="7841904" y="1111665"/>
            <a:ext cx="4239342" cy="5053208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AutoShape 23">
            <a:extLst>
              <a:ext uri="{FF2B5EF4-FFF2-40B4-BE49-F238E27FC236}">
                <a16:creationId xmlns:a16="http://schemas.microsoft.com/office/drawing/2014/main" id="{69B1ED8F-F83B-686A-0100-9ACD6821F7F4}"/>
              </a:ext>
            </a:extLst>
          </p:cNvPr>
          <p:cNvSpPr/>
          <p:nvPr/>
        </p:nvSpPr>
        <p:spPr>
          <a:xfrm>
            <a:off x="8039847" y="4703921"/>
            <a:ext cx="4699000" cy="701343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1600" b="1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sym typeface="Noto Sans SC" panose="020B0200000000000000" charset="-122"/>
              </a:rPr>
              <a:t>Verification Result:</a:t>
            </a:r>
            <a:endParaRPr lang="en-US" sz="1100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18" name="AutoShape 24">
            <a:extLst>
              <a:ext uri="{FF2B5EF4-FFF2-40B4-BE49-F238E27FC236}">
                <a16:creationId xmlns:a16="http://schemas.microsoft.com/office/drawing/2014/main" id="{048679D3-8CC7-26C7-49B6-ECE061F3756B}"/>
              </a:ext>
            </a:extLst>
          </p:cNvPr>
          <p:cNvSpPr/>
          <p:nvPr/>
        </p:nvSpPr>
        <p:spPr>
          <a:xfrm>
            <a:off x="8039847" y="5314267"/>
            <a:ext cx="3767142" cy="805224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285750" indent="-285750" algn="l">
              <a:lnSpc>
                <a:spcPct val="117000"/>
              </a:lnSpc>
              <a:buFont typeface="Arial" panose="020B0604020202020204" pitchFamily="34" charset="0"/>
              <a:buChar char="•"/>
              <a:defRPr/>
            </a:pPr>
            <a:r>
              <a:rPr lang="en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Device control logic and data acquisition timing are completely consistent with the original experiment.</a:t>
            </a:r>
            <a:endParaRPr lang="en-US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8798A9C7-939B-7444-867C-EA56AA3FDF30}"/>
              </a:ext>
            </a:extLst>
          </p:cNvPr>
          <p:cNvSpPr/>
          <p:nvPr/>
        </p:nvSpPr>
        <p:spPr>
          <a:xfrm>
            <a:off x="8158493" y="1794011"/>
            <a:ext cx="3781060" cy="2923796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17000"/>
              </a:lnSpc>
              <a:defRPr/>
            </a:pPr>
            <a:r>
              <a:rPr lang="en-US" sz="1600" b="1" i="0" u="none" strike="noStrike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01. </a:t>
            </a:r>
            <a:r>
              <a:rPr lang="en-US" sz="1600" b="1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Environment deployment</a:t>
            </a:r>
            <a:endParaRPr lang="en-US" sz="1600" b="0" i="0" u="none" strike="noStrike" dirty="0">
              <a:solidFill>
                <a:srgbClr val="4B5563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17000"/>
              </a:lnSpc>
              <a:defRPr/>
            </a:pPr>
            <a:endParaRPr 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 indent="0" algn="l">
              <a:lnSpc>
                <a:spcPct val="117000"/>
              </a:lnSpc>
            </a:pPr>
            <a:r>
              <a:rPr lang="en-US" sz="1600" b="1" i="0" u="none" strike="noStrike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02. </a:t>
            </a:r>
            <a:r>
              <a:rPr lang="en-US" sz="1600" b="1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Standardized data parsing</a:t>
            </a:r>
          </a:p>
          <a:p>
            <a:pPr indent="0" algn="l">
              <a:lnSpc>
                <a:spcPct val="117000"/>
              </a:lnSpc>
            </a:pPr>
            <a:endParaRPr lang="en-US" sz="1600" b="0" i="0" u="none" strike="noStrike" dirty="0">
              <a:solidFill>
                <a:srgbClr val="4B5563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17000"/>
              </a:lnSpc>
            </a:pPr>
            <a:r>
              <a:rPr lang="en-US" sz="1600" b="1" i="0" u="none" strike="noStrike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03. Zero-copy data loading</a:t>
            </a:r>
            <a:endParaRPr lang="en-US" sz="1600" b="1" dirty="0">
              <a:solidFill>
                <a:srgbClr val="CC0000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indent="0" algn="l">
              <a:lnSpc>
                <a:spcPct val="117000"/>
              </a:lnSpc>
            </a:pPr>
            <a:endParaRPr lang="en-US" sz="1600" b="0" i="0" u="none" strike="noStrike" dirty="0">
              <a:solidFill>
                <a:srgbClr val="4B5563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>
              <a:lnSpc>
                <a:spcPct val="117000"/>
              </a:lnSpc>
              <a:defRPr/>
            </a:pPr>
            <a:r>
              <a:rPr lang="en-US" altLang="zh-CN" sz="1600" b="1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04. Automatic virtual device creation</a:t>
            </a:r>
            <a:endParaRPr lang="en-US" altLang="zh-CN" sz="1600" dirty="0">
              <a:solidFill>
                <a:srgbClr val="4B5563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>
              <a:lnSpc>
                <a:spcPct val="117000"/>
              </a:lnSpc>
              <a:defRPr/>
            </a:pPr>
            <a:endParaRPr lang="en-US" altLang="zh-CN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>
              <a:lnSpc>
                <a:spcPct val="117000"/>
              </a:lnSpc>
            </a:pPr>
            <a:r>
              <a:rPr lang="en-US" altLang="zh-CN" sz="1600" b="1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05. Automatic process reproduction</a:t>
            </a:r>
            <a:endParaRPr lang="en-US" sz="1100" b="0" i="0" u="none" strike="noStrike" dirty="0">
              <a:solidFill>
                <a:srgbClr val="4B5563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charset="-122"/>
              <a:sym typeface="Noto Sans SC" panose="020B0200000000000000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26AE69D-8244-2B43-A1DA-326CB0C54F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47" t="17596" r="15898" b="19578"/>
          <a:stretch/>
        </p:blipFill>
        <p:spPr>
          <a:xfrm>
            <a:off x="199235" y="1206725"/>
            <a:ext cx="7412493" cy="4627546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F9365F7B-276C-6A4C-B11D-C5C77E469FD6}"/>
              </a:ext>
            </a:extLst>
          </p:cNvPr>
          <p:cNvSpPr/>
          <p:nvPr/>
        </p:nvSpPr>
        <p:spPr>
          <a:xfrm>
            <a:off x="199236" y="2642191"/>
            <a:ext cx="340550" cy="20756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475171B1-2E94-EC49-A018-B0E63627533A}"/>
              </a:ext>
            </a:extLst>
          </p:cNvPr>
          <p:cNvSpPr/>
          <p:nvPr/>
        </p:nvSpPr>
        <p:spPr>
          <a:xfrm>
            <a:off x="5271537" y="6467979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168A471-AEFD-D44D-B722-ACB26189C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894" y="5502274"/>
            <a:ext cx="7493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4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F9F3A-470B-62E3-AB3D-1FBBBABFE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356F30FB-9BB8-1A6D-29F1-1BD61C20034D}"/>
              </a:ext>
            </a:extLst>
          </p:cNvPr>
          <p:cNvSpPr/>
          <p:nvPr/>
        </p:nvSpPr>
        <p:spPr>
          <a:xfrm>
            <a:off x="5119137" y="6277169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A6DD5C47-8457-A3E7-4C74-D04E766383A3}"/>
              </a:ext>
            </a:extLst>
          </p:cNvPr>
          <p:cNvSpPr>
            <a:spLocks noGrp="1"/>
          </p:cNvSpPr>
          <p:nvPr/>
        </p:nvSpPr>
        <p:spPr>
          <a:xfrm>
            <a:off x="-1" y="2472964"/>
            <a:ext cx="12192001" cy="1912071"/>
          </a:xfrm>
          <a:prstGeom prst="rect">
            <a:avLst/>
          </a:prstGeom>
          <a:solidFill>
            <a:srgbClr val="000099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4572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4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05</a:t>
            </a:r>
            <a:r>
              <a:rPr lang="en-US" altLang="zh-CN" sz="72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 </a:t>
            </a:r>
            <a:r>
              <a:rPr lang="en-US" altLang="zh-CN" sz="60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Conclusion &amp; Outlook</a:t>
            </a:r>
            <a:endParaRPr lang="zh-CN" altLang="en-US" sz="60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76469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Conclusion &amp; Future Outlook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2" name="AutoShape 4">
            <a:extLst>
              <a:ext uri="{FF2B5EF4-FFF2-40B4-BE49-F238E27FC236}">
                <a16:creationId xmlns:a16="http://schemas.microsoft.com/office/drawing/2014/main" id="{DA97ECC3-FFF5-66F0-C7A5-2FAB6CFFEF9F}"/>
              </a:ext>
            </a:extLst>
          </p:cNvPr>
          <p:cNvSpPr/>
          <p:nvPr/>
        </p:nvSpPr>
        <p:spPr>
          <a:xfrm>
            <a:off x="762000" y="952500"/>
            <a:ext cx="5207000" cy="4953000"/>
          </a:xfrm>
          <a:prstGeom prst="roundRect">
            <a:avLst>
              <a:gd name="adj" fmla="val 3076"/>
            </a:avLst>
          </a:prstGeom>
          <a:solidFill>
            <a:srgbClr val="F3F4F6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52400" dist="50800" dir="54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CAAAC688-585C-2A03-06ED-75DC7D68130C}"/>
              </a:ext>
            </a:extLst>
          </p:cNvPr>
          <p:cNvSpPr/>
          <p:nvPr/>
        </p:nvSpPr>
        <p:spPr>
          <a:xfrm>
            <a:off x="1016000" y="1206500"/>
            <a:ext cx="4699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▍</a:t>
            </a:r>
            <a:r>
              <a:rPr lang="en-US" sz="2000" b="1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Core Conclusions:</a:t>
            </a:r>
            <a:endParaRPr lang="en-US" sz="1100" dirty="0"/>
          </a:p>
        </p:txBody>
      </p:sp>
      <p:sp>
        <p:nvSpPr>
          <p:cNvPr id="31" name="AutoShape 8">
            <a:extLst>
              <a:ext uri="{FF2B5EF4-FFF2-40B4-BE49-F238E27FC236}">
                <a16:creationId xmlns:a16="http://schemas.microsoft.com/office/drawing/2014/main" id="{691A3A4D-DA65-405F-513A-FE0BB17BCCC2}"/>
              </a:ext>
            </a:extLst>
          </p:cNvPr>
          <p:cNvSpPr/>
          <p:nvPr/>
        </p:nvSpPr>
        <p:spPr>
          <a:xfrm>
            <a:off x="1029846" y="1719326"/>
            <a:ext cx="4685154" cy="4072128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285750" indent="-28575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" altLang="zh-CN" sz="16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Realize full-process closed-loop virtualization</a:t>
            </a:r>
          </a:p>
          <a:p>
            <a:pPr marL="228600" indent="-228600" algn="l">
              <a:lnSpc>
                <a:spcPct val="125000"/>
              </a:lnSpc>
              <a:buAutoNum type="arabicPeriod"/>
              <a:defRPr/>
            </a:pPr>
            <a:endParaRPr lang="en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 marL="285750" indent="-28575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Innovative dual-mode driving architecture</a:t>
            </a:r>
          </a:p>
          <a:p>
            <a:pPr algn="l">
              <a:lnSpc>
                <a:spcPct val="125000"/>
              </a:lnSpc>
              <a:defRPr/>
            </a:pPr>
            <a:endParaRPr lang="en" altLang="zh-CN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 marL="285750" indent="-28575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Deep native compatibility with EPICS/Bluesky ecosystem</a:t>
            </a:r>
          </a:p>
          <a:p>
            <a:pPr algn="l">
              <a:lnSpc>
                <a:spcPct val="125000"/>
              </a:lnSpc>
              <a:defRPr/>
            </a:pPr>
            <a:endParaRPr lang="en" altLang="zh-CN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 marL="285750" indent="-28575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" altLang="zh-CN" sz="16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Efficient massive data processing technology, solving the bottleneck of TB-level data access delay</a:t>
            </a:r>
            <a:endParaRPr 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45" name="AutoShape 22">
            <a:extLst>
              <a:ext uri="{FF2B5EF4-FFF2-40B4-BE49-F238E27FC236}">
                <a16:creationId xmlns:a16="http://schemas.microsoft.com/office/drawing/2014/main" id="{C70FC2B3-7B81-5031-AE9A-7175B93B47B4}"/>
              </a:ext>
            </a:extLst>
          </p:cNvPr>
          <p:cNvSpPr/>
          <p:nvPr/>
        </p:nvSpPr>
        <p:spPr>
          <a:xfrm>
            <a:off x="6223000" y="952500"/>
            <a:ext cx="5207000" cy="4953000"/>
          </a:xfrm>
          <a:prstGeom prst="roundRect">
            <a:avLst>
              <a:gd name="adj" fmla="val 3076"/>
            </a:avLst>
          </a:prstGeom>
          <a:solidFill>
            <a:srgbClr val="F3F4F6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52400" dist="50800" dir="54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defRPr/>
            </a:pPr>
            <a:endParaRPr/>
          </a:p>
        </p:txBody>
      </p:sp>
      <p:sp>
        <p:nvSpPr>
          <p:cNvPr id="46" name="AutoShape 23">
            <a:extLst>
              <a:ext uri="{FF2B5EF4-FFF2-40B4-BE49-F238E27FC236}">
                <a16:creationId xmlns:a16="http://schemas.microsoft.com/office/drawing/2014/main" id="{C0F7B7F1-1544-4A85-21A6-13B01A12AF10}"/>
              </a:ext>
            </a:extLst>
          </p:cNvPr>
          <p:cNvSpPr/>
          <p:nvPr/>
        </p:nvSpPr>
        <p:spPr>
          <a:xfrm>
            <a:off x="6477000" y="1206500"/>
            <a:ext cx="4699000" cy="381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2000" b="1" i="0" u="none" strike="noStrike" dirty="0">
                <a:solidFill>
                  <a:srgbClr val="003366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▍Future Outlook</a:t>
            </a:r>
            <a:endParaRPr lang="en-US" sz="1100" dirty="0"/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238A07E-9026-0FC4-8D03-8984AF62C6E6}"/>
              </a:ext>
            </a:extLst>
          </p:cNvPr>
          <p:cNvSpPr/>
          <p:nvPr/>
        </p:nvSpPr>
        <p:spPr>
          <a:xfrm>
            <a:off x="5119137" y="6277169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AutoShape 8">
            <a:extLst>
              <a:ext uri="{FF2B5EF4-FFF2-40B4-BE49-F238E27FC236}">
                <a16:creationId xmlns:a16="http://schemas.microsoft.com/office/drawing/2014/main" id="{008A6931-1FA7-554E-BCC6-8A72A25CA653}"/>
              </a:ext>
            </a:extLst>
          </p:cNvPr>
          <p:cNvSpPr/>
          <p:nvPr/>
        </p:nvSpPr>
        <p:spPr>
          <a:xfrm>
            <a:off x="6650358" y="1563624"/>
            <a:ext cx="4089291" cy="3949954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Continuously improve virtual device library, complete HEPS beamline adaptation, and on-site verification</a:t>
            </a:r>
            <a:endParaRPr lang="en" altLang="zh-CN" sz="1600" b="0" dirty="0">
              <a:solidFill>
                <a:srgbClr val="000000"/>
              </a:solidFill>
              <a:effectLst/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 marL="228600" indent="-228600" algn="l">
              <a:lnSpc>
                <a:spcPct val="125000"/>
              </a:lnSpc>
              <a:buAutoNum type="arabicPeriod"/>
              <a:defRPr/>
            </a:pPr>
            <a:endParaRPr lang="en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 marL="285750" indent="-28575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Integrate AI/ML algorithms to realize intelligent beam tuning pre-training</a:t>
            </a:r>
            <a:endParaRPr lang="en-US" sz="16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9349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6151" y="2187630"/>
            <a:ext cx="971969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noProof="0" dirty="0">
                <a:latin typeface="Noto Sans SC" panose="020B0200000000000000" pitchFamily="34" charset="-122"/>
                <a:ea typeface="Noto Sans SC" panose="020B0200000000000000" pitchFamily="34" charset="-122"/>
                <a:cs typeface="Times New Roman" panose="02020603050405020304" pitchFamily="18" charset="0"/>
              </a:rPr>
              <a:t>Thank you for your attention!</a:t>
            </a:r>
          </a:p>
          <a:p>
            <a:pPr algn="ctr"/>
            <a:endParaRPr lang="en-US" sz="4800" noProof="0" dirty="0">
              <a:latin typeface="Noto Sans SC" panose="020B0200000000000000" pitchFamily="34" charset="-122"/>
              <a:ea typeface="Noto Sans SC" panose="020B0200000000000000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sz="2200" noProof="0" dirty="0">
                <a:latin typeface="Noto Sans SC" panose="020B0200000000000000" pitchFamily="34" charset="-122"/>
                <a:ea typeface="Noto Sans SC" panose="020B0200000000000000" pitchFamily="34" charset="-122"/>
                <a:cs typeface="Times New Roman" panose="02020603050405020304" pitchFamily="18" charset="0"/>
              </a:rPr>
              <a:t>zhangmiao@ihep.ac.cn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CE01906-14DA-B6EA-E3DA-8F985A755D82}"/>
              </a:ext>
            </a:extLst>
          </p:cNvPr>
          <p:cNvSpPr/>
          <p:nvPr/>
        </p:nvSpPr>
        <p:spPr>
          <a:xfrm>
            <a:off x="5119137" y="6277169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6063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6151" y="2527874"/>
            <a:ext cx="97196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noProof="0" dirty="0">
                <a:latin typeface="Noto Sans SC" panose="020B0200000000000000" pitchFamily="34" charset="-122"/>
                <a:ea typeface="Noto Sans SC" panose="020B0200000000000000" pitchFamily="34" charset="-122"/>
                <a:cs typeface="Times New Roman" panose="02020603050405020304" pitchFamily="18" charset="0"/>
              </a:rPr>
              <a:t>Q &amp; A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CE01906-14DA-B6EA-E3DA-8F985A755D82}"/>
              </a:ext>
            </a:extLst>
          </p:cNvPr>
          <p:cNvSpPr/>
          <p:nvPr/>
        </p:nvSpPr>
        <p:spPr>
          <a:xfrm>
            <a:off x="5119137" y="6277169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476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0F82F239-0CD3-D57A-272B-2E70EAE9686B}"/>
              </a:ext>
            </a:extLst>
          </p:cNvPr>
          <p:cNvSpPr/>
          <p:nvPr/>
        </p:nvSpPr>
        <p:spPr>
          <a:xfrm>
            <a:off x="5119137" y="6277169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38969B2A-80F3-88CA-DC6B-9A4A2EFE0450}"/>
              </a:ext>
            </a:extLst>
          </p:cNvPr>
          <p:cNvSpPr>
            <a:spLocks noGrp="1"/>
          </p:cNvSpPr>
          <p:nvPr/>
        </p:nvSpPr>
        <p:spPr>
          <a:xfrm>
            <a:off x="0" y="2472964"/>
            <a:ext cx="12192000" cy="1912071"/>
          </a:xfrm>
          <a:prstGeom prst="rect">
            <a:avLst/>
          </a:prstGeom>
          <a:solidFill>
            <a:srgbClr val="000099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4572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4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01</a:t>
            </a:r>
            <a:r>
              <a:rPr lang="en-US" altLang="zh-CN" sz="72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 </a:t>
            </a:r>
            <a:r>
              <a:rPr lang="en-US" altLang="zh-CN" sz="60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Background</a:t>
            </a:r>
            <a:endParaRPr lang="zh-CN" altLang="en-US" sz="60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15">
            <a:extLst>
              <a:ext uri="{FF2B5EF4-FFF2-40B4-BE49-F238E27FC236}">
                <a16:creationId xmlns:a16="http://schemas.microsoft.com/office/drawing/2014/main" id="{955BD4F5-BD3F-6D9B-9E20-C2BC0EF68854}"/>
              </a:ext>
            </a:extLst>
          </p:cNvPr>
          <p:cNvSpPr/>
          <p:nvPr/>
        </p:nvSpPr>
        <p:spPr>
          <a:xfrm>
            <a:off x="6779961" y="1485182"/>
            <a:ext cx="5080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2400" b="1" i="0" u="none" strike="noStrike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▍ </a:t>
            </a:r>
            <a:r>
              <a:rPr lang="en-US" sz="2400" b="1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Four Major Challenges</a:t>
            </a:r>
            <a:endParaRPr lang="en-US" sz="2400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14" name="AutoShape 18">
            <a:extLst>
              <a:ext uri="{FF2B5EF4-FFF2-40B4-BE49-F238E27FC236}">
                <a16:creationId xmlns:a16="http://schemas.microsoft.com/office/drawing/2014/main" id="{38347BD2-881F-5777-B00A-E79F93B51F11}"/>
              </a:ext>
            </a:extLst>
          </p:cNvPr>
          <p:cNvSpPr/>
          <p:nvPr/>
        </p:nvSpPr>
        <p:spPr>
          <a:xfrm>
            <a:off x="6906961" y="2137230"/>
            <a:ext cx="4595386" cy="34452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285750" indent="-285750" algn="l">
              <a:lnSpc>
                <a:spcPct val="300000"/>
              </a:lnSpc>
              <a:buFont typeface="Wingdings" pitchFamily="2" charset="2"/>
              <a:buChar char="Ø"/>
              <a:defRPr/>
            </a:pPr>
            <a:r>
              <a:rPr lang="en-US" sz="2000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Highly Complex System</a:t>
            </a:r>
            <a:endParaRPr lang="en-US" sz="2000" i="0" u="none" strike="noStrike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285750" indent="-285750">
              <a:lnSpc>
                <a:spcPct val="300000"/>
              </a:lnSpc>
              <a:buFont typeface="Wingdings" pitchFamily="2" charset="2"/>
              <a:buChar char="Ø"/>
              <a:defRPr/>
            </a:pPr>
            <a:r>
              <a:rPr lang="en-US" altLang="zh-CN" sz="2000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Massive Data Throughput</a:t>
            </a:r>
            <a:endParaRPr lang="en-US" altLang="zh-CN" sz="2000" i="0" u="none" strike="noStrike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285750" indent="-285750">
              <a:lnSpc>
                <a:spcPct val="300000"/>
              </a:lnSpc>
              <a:buFont typeface="Wingdings" pitchFamily="2" charset="2"/>
              <a:buChar char="Ø"/>
              <a:defRPr/>
            </a:pPr>
            <a:r>
              <a:rPr lang="en-US" altLang="zh-CN" sz="2000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Noto Sans SC" panose="020B0200000000000000" charset="-122"/>
                <a:sym typeface="Noto Sans SC" panose="020B0200000000000000" charset="-122"/>
              </a:rPr>
              <a:t>Extreme Stability Requirement</a:t>
            </a:r>
            <a:endParaRPr lang="en-US" altLang="zh-CN" sz="2000" i="0" u="none" strike="noStrike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  <a:cs typeface="Noto Sans SC" panose="020B0200000000000000" charset="-122"/>
              <a:sym typeface="Noto Sans SC" panose="020B0200000000000000" charset="-122"/>
            </a:endParaRPr>
          </a:p>
          <a:p>
            <a:pPr marL="285750" indent="-285750">
              <a:lnSpc>
                <a:spcPct val="300000"/>
              </a:lnSpc>
              <a:buFont typeface="Wingdings" pitchFamily="2" charset="2"/>
              <a:buChar char="Ø"/>
              <a:defRPr/>
            </a:pPr>
            <a:r>
              <a:rPr lang="en-US" altLang="zh-CN" sz="2000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sym typeface="Noto Sans SC" panose="020B0200000000000000" charset="-122"/>
              </a:rPr>
              <a:t>Rapid Iteration &amp; Extension</a:t>
            </a:r>
            <a:endParaRPr lang="en-US" altLang="zh-CN" sz="2000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  <a:p>
            <a:pPr marL="285750" indent="-285750" algn="l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endParaRPr lang="en-US" sz="1200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id="{9A57FE10-33B9-444C-E6C3-933A3D3ACE71}"/>
              </a:ext>
            </a:extLst>
          </p:cNvPr>
          <p:cNvSpPr/>
          <p:nvPr/>
        </p:nvSpPr>
        <p:spPr>
          <a:xfrm>
            <a:off x="7668961" y="6287900"/>
            <a:ext cx="1778000" cy="254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b="1" i="0" u="none" strike="noStrike" dirty="0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海量数据吞吐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879CD039-566F-B4B9-E701-63FA152FBA59}"/>
              </a:ext>
            </a:extLst>
          </p:cNvPr>
          <p:cNvSpPr/>
          <p:nvPr/>
        </p:nvSpPr>
        <p:spPr>
          <a:xfrm>
            <a:off x="5235722" y="6203611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AutoShape 3">
            <a:extLst>
              <a:ext uri="{FF2B5EF4-FFF2-40B4-BE49-F238E27FC236}">
                <a16:creationId xmlns:a16="http://schemas.microsoft.com/office/drawing/2014/main" id="{DB891D06-73EC-14DB-0F91-C57F9AA2BAAA}"/>
              </a:ext>
            </a:extLst>
          </p:cNvPr>
          <p:cNvSpPr/>
          <p:nvPr/>
        </p:nvSpPr>
        <p:spPr>
          <a:xfrm>
            <a:off x="762000" y="332874"/>
            <a:ext cx="10668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4000" b="1" dirty="0">
                <a:solidFill>
                  <a:srgbClr val="CC0000"/>
                </a:solidFill>
                <a:latin typeface="Noto Sans SC" panose="020B0200000000000000" pitchFamily="34" charset="-122"/>
                <a:ea typeface="Noto Sans SC" panose="020B0200000000000000" pitchFamily="34" charset="-122"/>
                <a:sym typeface="Noto Sans SC" panose="020B0200000000000000" charset="-122"/>
              </a:rPr>
              <a:t>Background &amp; Significance</a:t>
            </a:r>
            <a:endParaRPr lang="en-US" sz="40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5F73F5E-E76F-D5AC-1EDA-9A5A78DB4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" t="7264" r="38952" b="4646"/>
          <a:stretch>
            <a:fillRect/>
          </a:stretch>
        </p:blipFill>
        <p:spPr bwMode="auto">
          <a:xfrm>
            <a:off x="1030962" y="1441070"/>
            <a:ext cx="5065038" cy="414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BF4CB0B-2320-2D4F-A6DF-E65A52A0F473}"/>
              </a:ext>
            </a:extLst>
          </p:cNvPr>
          <p:cNvSpPr txBox="1"/>
          <p:nvPr/>
        </p:nvSpPr>
        <p:spPr>
          <a:xfrm>
            <a:off x="1455785" y="5699128"/>
            <a:ext cx="104041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400" dirty="0">
                <a:highlight>
                  <a:srgbClr val="C0C0C0"/>
                </a:highlight>
                <a:ea typeface="Noto Sans SC" panose="020B0200000000000000" pitchFamily="34" charset="-122"/>
                <a:cs typeface="Arial" panose="020B0604020202020204"/>
                <a:sym typeface="Arial" panose="020B0604020202020204"/>
              </a:rPr>
              <a:t>These requirements cannot be fully met by existing tools in the EPICS ecosystem</a:t>
            </a:r>
            <a:r>
              <a:rPr lang="en" altLang="zh-CN" sz="2000" dirty="0">
                <a:highlight>
                  <a:srgbClr val="C0C0C0"/>
                </a:highlight>
                <a:ea typeface="Noto Sans SC" panose="020B0200000000000000" pitchFamily="34" charset="-122"/>
                <a:cs typeface="Arial" panose="020B0604020202020204"/>
                <a:sym typeface="Arial" panose="020B0604020202020204"/>
              </a:rPr>
              <a:t>.</a:t>
            </a:r>
            <a:endParaRPr lang="zh-CN" altLang="en-US" sz="2000" dirty="0">
              <a:highlight>
                <a:srgbClr val="C0C0C0"/>
              </a:highlight>
              <a:ea typeface="Noto Sans SC" panose="020B0200000000000000" pitchFamily="34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90949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Background &amp; Significance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EB89B7A5-207E-EAD5-AD80-4690CB989393}"/>
              </a:ext>
            </a:extLst>
          </p:cNvPr>
          <p:cNvSpPr/>
          <p:nvPr/>
        </p:nvSpPr>
        <p:spPr>
          <a:xfrm>
            <a:off x="4797997" y="6283801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Rectangle 306">
            <a:extLst>
              <a:ext uri="{FF2B5EF4-FFF2-40B4-BE49-F238E27FC236}">
                <a16:creationId xmlns:a16="http://schemas.microsoft.com/office/drawing/2014/main" id="{12C11641-79C7-739E-1147-A984AF8FA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7687" y="2960977"/>
            <a:ext cx="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rtl="0" eaLnBrk="1" hangingPunct="1"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None/>
            </a:pPr>
            <a:endParaRPr lang="de-DE" altLang="de-DE" dirty="0">
              <a:latin typeface="+mn-lt"/>
              <a:cs typeface="+mn-ea"/>
              <a:sym typeface="+mn-lt"/>
            </a:endParaRPr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506FDB88-17C0-B535-DC5F-CEBE221322A3}"/>
              </a:ext>
            </a:extLst>
          </p:cNvPr>
          <p:cNvCxnSpPr>
            <a:cxnSpLocks/>
          </p:cNvCxnSpPr>
          <p:nvPr/>
        </p:nvCxnSpPr>
        <p:spPr>
          <a:xfrm>
            <a:off x="4008453" y="1831456"/>
            <a:ext cx="1" cy="4274153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E55F7375-13E2-DB7C-D971-1EDDBE3D9DD9}"/>
              </a:ext>
            </a:extLst>
          </p:cNvPr>
          <p:cNvCxnSpPr>
            <a:cxnSpLocks/>
          </p:cNvCxnSpPr>
          <p:nvPr/>
        </p:nvCxnSpPr>
        <p:spPr>
          <a:xfrm flipH="1">
            <a:off x="6523877" y="1894037"/>
            <a:ext cx="10661" cy="4106407"/>
          </a:xfrm>
          <a:prstGeom prst="line">
            <a:avLst/>
          </a:prstGeom>
          <a:ln w="19050">
            <a:solidFill>
              <a:srgbClr val="00206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箭头: 右 56">
            <a:extLst>
              <a:ext uri="{FF2B5EF4-FFF2-40B4-BE49-F238E27FC236}">
                <a16:creationId xmlns:a16="http://schemas.microsoft.com/office/drawing/2014/main" id="{A43CD0CC-C8A6-6428-D992-A7371BB29189}"/>
              </a:ext>
            </a:extLst>
          </p:cNvPr>
          <p:cNvSpPr/>
          <p:nvPr/>
        </p:nvSpPr>
        <p:spPr>
          <a:xfrm>
            <a:off x="9873957" y="2721086"/>
            <a:ext cx="299866" cy="369332"/>
          </a:xfrm>
          <a:prstGeom prst="rightArrow">
            <a:avLst/>
          </a:prstGeom>
          <a:solidFill>
            <a:srgbClr val="DEEBF6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+mn-ea"/>
              <a:cs typeface="+mn-ea"/>
              <a:sym typeface="+mn-lt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8230312-51E2-AB9C-98B6-CEFC347B316A}"/>
              </a:ext>
            </a:extLst>
          </p:cNvPr>
          <p:cNvSpPr/>
          <p:nvPr/>
        </p:nvSpPr>
        <p:spPr>
          <a:xfrm>
            <a:off x="10193174" y="1850377"/>
            <a:ext cx="1838242" cy="4195846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402B0316-8FD4-7696-508C-FB671495314C}"/>
              </a:ext>
            </a:extLst>
          </p:cNvPr>
          <p:cNvSpPr/>
          <p:nvPr/>
        </p:nvSpPr>
        <p:spPr>
          <a:xfrm>
            <a:off x="176669" y="1825343"/>
            <a:ext cx="9772377" cy="4159467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051">
              <a:cs typeface="+mn-ea"/>
              <a:sym typeface="+mn-lt"/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A6A98E54-8085-8758-7A84-DE7C16821AA8}"/>
              </a:ext>
            </a:extLst>
          </p:cNvPr>
          <p:cNvSpPr/>
          <p:nvPr/>
        </p:nvSpPr>
        <p:spPr>
          <a:xfrm>
            <a:off x="155344" y="1198082"/>
            <a:ext cx="9793702" cy="412552"/>
          </a:xfrm>
          <a:prstGeom prst="rect">
            <a:avLst/>
          </a:prstGeom>
          <a:solidFill>
            <a:srgbClr val="002060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prstClr val="white"/>
                </a:solidFill>
                <a:cs typeface="+mn-ea"/>
                <a:sym typeface="+mn-lt"/>
              </a:rPr>
              <a:t>Core Limitations of Current Technical Solutions</a:t>
            </a:r>
            <a:endParaRPr lang="zh-CN" altLang="en-US" sz="2000" b="1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3FF34BDB-0916-5F51-460F-ACB1A3CA7ABE}"/>
              </a:ext>
            </a:extLst>
          </p:cNvPr>
          <p:cNvSpPr txBox="1"/>
          <p:nvPr/>
        </p:nvSpPr>
        <p:spPr>
          <a:xfrm>
            <a:off x="10134503" y="1183459"/>
            <a:ext cx="1896913" cy="445048"/>
          </a:xfrm>
          <a:prstGeom prst="rect">
            <a:avLst/>
          </a:prstGeom>
          <a:solidFill>
            <a:srgbClr val="AC1215"/>
          </a:solidFill>
          <a:ln w="28575">
            <a:solidFill>
              <a:schemeClr val="bg1">
                <a:lumMod val="6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>
                <a:latin typeface="+mn-lt"/>
                <a:ea typeface="+mn-ea"/>
                <a:cs typeface="+mn-ea"/>
                <a:sym typeface="+mn-lt"/>
              </a:rPr>
              <a:t>Virtual Beamline</a:t>
            </a:r>
            <a:endParaRPr lang="zh-CN" altLang="en-US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53" name="AutoShape 7">
            <a:extLst>
              <a:ext uri="{FF2B5EF4-FFF2-40B4-BE49-F238E27FC236}">
                <a16:creationId xmlns:a16="http://schemas.microsoft.com/office/drawing/2014/main" id="{E8A146E0-7C09-7D6A-04C2-4B1031606314}"/>
              </a:ext>
            </a:extLst>
          </p:cNvPr>
          <p:cNvSpPr/>
          <p:nvPr/>
        </p:nvSpPr>
        <p:spPr>
          <a:xfrm>
            <a:off x="1125301" y="1883378"/>
            <a:ext cx="2491636" cy="456523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ctr">
              <a:lnSpc>
                <a:spcPct val="125000"/>
              </a:lnSpc>
              <a:defRPr/>
            </a:pPr>
            <a:r>
              <a:rPr lang="en-US" sz="2000" b="1" dirty="0">
                <a:solidFill>
                  <a:schemeClr val="tx1"/>
                </a:solidFill>
                <a:ea typeface="Noto Sans SC" panose="020B0200000000000000" charset="-122"/>
                <a:sym typeface="Noto Sans SC" panose="020B0200000000000000" charset="-122"/>
              </a:rPr>
              <a:t>Optical Design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4" name="AutoShape 16">
            <a:extLst>
              <a:ext uri="{FF2B5EF4-FFF2-40B4-BE49-F238E27FC236}">
                <a16:creationId xmlns:a16="http://schemas.microsoft.com/office/drawing/2014/main" id="{9521A09A-E640-3059-4C71-BD3C3857C94F}"/>
              </a:ext>
            </a:extLst>
          </p:cNvPr>
          <p:cNvSpPr/>
          <p:nvPr/>
        </p:nvSpPr>
        <p:spPr>
          <a:xfrm>
            <a:off x="4327343" y="1894037"/>
            <a:ext cx="2032402" cy="378769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ctr">
              <a:lnSpc>
                <a:spcPct val="125000"/>
              </a:lnSpc>
              <a:defRPr/>
            </a:pPr>
            <a:r>
              <a:rPr lang="en-US" sz="2000" b="1" dirty="0">
                <a:solidFill>
                  <a:schemeClr val="tx1"/>
                </a:solidFill>
                <a:ea typeface="Noto Sans SC" panose="020B0200000000000000" charset="-122"/>
                <a:sym typeface="Noto Sans SC" panose="020B0200000000000000" charset="-122"/>
              </a:rPr>
              <a:t>Device Control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5" name="AutoShape 25">
            <a:extLst>
              <a:ext uri="{FF2B5EF4-FFF2-40B4-BE49-F238E27FC236}">
                <a16:creationId xmlns:a16="http://schemas.microsoft.com/office/drawing/2014/main" id="{D032343E-4625-3DB2-0664-1ED82294CF09}"/>
              </a:ext>
            </a:extLst>
          </p:cNvPr>
          <p:cNvSpPr/>
          <p:nvPr/>
        </p:nvSpPr>
        <p:spPr>
          <a:xfrm>
            <a:off x="6649842" y="1880329"/>
            <a:ext cx="3183900" cy="445048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ctr">
              <a:lnSpc>
                <a:spcPct val="125000"/>
              </a:lnSpc>
              <a:defRPr/>
            </a:pPr>
            <a:r>
              <a:rPr lang="en-US" sz="2000" b="1" dirty="0">
                <a:solidFill>
                  <a:schemeClr val="tx1"/>
                </a:solidFill>
                <a:ea typeface="Noto Sans SC" panose="020B0200000000000000" charset="-122"/>
                <a:sym typeface="Noto Sans SC" panose="020B0200000000000000" charset="-122"/>
              </a:rPr>
              <a:t>Experiment Orchestration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6" name="AutoShape 10">
            <a:extLst>
              <a:ext uri="{FF2B5EF4-FFF2-40B4-BE49-F238E27FC236}">
                <a16:creationId xmlns:a16="http://schemas.microsoft.com/office/drawing/2014/main" id="{D1522CF8-065A-B9C4-2922-6EF9C7F8DF1B}"/>
              </a:ext>
            </a:extLst>
          </p:cNvPr>
          <p:cNvSpPr/>
          <p:nvPr/>
        </p:nvSpPr>
        <p:spPr>
          <a:xfrm>
            <a:off x="303608" y="2365907"/>
            <a:ext cx="3394755" cy="30301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1600" b="1" dirty="0">
                <a:solidFill>
                  <a:srgbClr val="4ADE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Core Tools: </a:t>
            </a:r>
            <a:r>
              <a:rPr lang="en-US" sz="1600" b="0" i="0" u="none" strike="noStrike" dirty="0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SHADOW, OASYS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7" name="AutoShape 19">
            <a:extLst>
              <a:ext uri="{FF2B5EF4-FFF2-40B4-BE49-F238E27FC236}">
                <a16:creationId xmlns:a16="http://schemas.microsoft.com/office/drawing/2014/main" id="{B9662257-3C0D-E200-E07B-CE21B362FCDA}"/>
              </a:ext>
            </a:extLst>
          </p:cNvPr>
          <p:cNvSpPr/>
          <p:nvPr/>
        </p:nvSpPr>
        <p:spPr>
          <a:xfrm>
            <a:off x="4092143" y="2254228"/>
            <a:ext cx="2298753" cy="817703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1600" b="1" dirty="0">
                <a:solidFill>
                  <a:srgbClr val="4ADE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Core Tools: </a:t>
            </a:r>
            <a:r>
              <a:rPr lang="en-US" sz="1600" b="0" i="0" u="none" strike="noStrike" dirty="0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EPICS IOC Simulator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8" name="AutoShape 28">
            <a:extLst>
              <a:ext uri="{FF2B5EF4-FFF2-40B4-BE49-F238E27FC236}">
                <a16:creationId xmlns:a16="http://schemas.microsoft.com/office/drawing/2014/main" id="{4D7C58D5-FC6B-7066-D116-079B6666999F}"/>
              </a:ext>
            </a:extLst>
          </p:cNvPr>
          <p:cNvSpPr/>
          <p:nvPr/>
        </p:nvSpPr>
        <p:spPr>
          <a:xfrm>
            <a:off x="6631328" y="2086142"/>
            <a:ext cx="3115361" cy="858277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25000"/>
              </a:lnSpc>
              <a:defRPr/>
            </a:pPr>
            <a:r>
              <a:rPr lang="en-US" sz="1600" b="1" dirty="0">
                <a:solidFill>
                  <a:srgbClr val="4ADE80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Core Tools: </a:t>
            </a:r>
            <a:r>
              <a:rPr lang="en-US" sz="1600" b="0" i="0" u="none" strike="noStrike" dirty="0" err="1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Bluesky</a:t>
            </a:r>
            <a:r>
              <a:rPr lang="en-US" sz="1600" b="0" i="0" u="none" strike="noStrike" dirty="0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, </a:t>
            </a:r>
            <a:r>
              <a:rPr lang="en-US" sz="1600" b="0" i="0" u="none" strike="noStrike" dirty="0" err="1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PyMCA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0" name="AutoShape 12">
            <a:extLst>
              <a:ext uri="{FF2B5EF4-FFF2-40B4-BE49-F238E27FC236}">
                <a16:creationId xmlns:a16="http://schemas.microsoft.com/office/drawing/2014/main" id="{E659B580-E858-8982-5219-C7C58236EBF5}"/>
              </a:ext>
            </a:extLst>
          </p:cNvPr>
          <p:cNvSpPr/>
          <p:nvPr/>
        </p:nvSpPr>
        <p:spPr>
          <a:xfrm>
            <a:off x="525823" y="5030759"/>
            <a:ext cx="3283094" cy="681772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zh-CN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kern="1200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kern="1200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kern="1200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kern="1200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kern="1200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kern="1200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kern="1200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kern="1200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kern="1200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08000"/>
              </a:lnSpc>
              <a:defRPr/>
            </a:pPr>
            <a:r>
              <a:rPr lang="en-US" sz="1600" b="1" dirty="0">
                <a:solidFill>
                  <a:srgbClr val="EF444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Key Limitation: </a:t>
            </a:r>
            <a:r>
              <a:rPr lang="en-US" altLang="zh-CN" sz="16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  <a:cs typeface="Arial" panose="020B0604020202020204" pitchFamily="34" charset="0"/>
              </a:rPr>
              <a:t>No device virtualization capability</a:t>
            </a:r>
            <a:endParaRPr lang="en-US" sz="1600" dirty="0">
              <a:latin typeface="Noto Sans SC" panose="020B0200000000000000" pitchFamily="34" charset="-122"/>
              <a:ea typeface="Noto Sans SC" panose="020B02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61" name="AutoShape 20">
            <a:extLst>
              <a:ext uri="{FF2B5EF4-FFF2-40B4-BE49-F238E27FC236}">
                <a16:creationId xmlns:a16="http://schemas.microsoft.com/office/drawing/2014/main" id="{239E8663-749E-79A0-3FF1-60047547E89D}"/>
              </a:ext>
            </a:extLst>
          </p:cNvPr>
          <p:cNvSpPr/>
          <p:nvPr/>
        </p:nvSpPr>
        <p:spPr>
          <a:xfrm>
            <a:off x="4147527" y="3244097"/>
            <a:ext cx="2285726" cy="938808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08000"/>
              </a:lnSpc>
              <a:defRPr/>
            </a:pPr>
            <a:r>
              <a:rPr lang="en-US" sz="1600" b="1" i="0" u="none" strike="noStrike" dirty="0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Core Function</a:t>
            </a:r>
            <a:r>
              <a:rPr lang="en-US" sz="1600" b="1" dirty="0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: </a:t>
            </a:r>
            <a:r>
              <a:rPr lang="en-US" sz="1600" dirty="0">
                <a:solidFill>
                  <a:schemeClr val="tx1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Simulate PV variable response status of a single physical device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2" name="AutoShape 21">
            <a:extLst>
              <a:ext uri="{FF2B5EF4-FFF2-40B4-BE49-F238E27FC236}">
                <a16:creationId xmlns:a16="http://schemas.microsoft.com/office/drawing/2014/main" id="{D6A3CABB-2144-1387-34B9-CD5477C3CB6D}"/>
              </a:ext>
            </a:extLst>
          </p:cNvPr>
          <p:cNvSpPr/>
          <p:nvPr/>
        </p:nvSpPr>
        <p:spPr>
          <a:xfrm>
            <a:off x="4177379" y="4788499"/>
            <a:ext cx="2325173" cy="938808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08000"/>
              </a:lnSpc>
              <a:defRPr/>
            </a:pPr>
            <a:r>
              <a:rPr lang="en-US" sz="1600" b="1" dirty="0">
                <a:solidFill>
                  <a:srgbClr val="EF444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Key Limitation: </a:t>
            </a:r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Only single-device PV simulation; </a:t>
            </a:r>
          </a:p>
          <a:p>
            <a:pPr indent="0" algn="l">
              <a:lnSpc>
                <a:spcPct val="108000"/>
              </a:lnSpc>
              <a:defRPr/>
            </a:pPr>
            <a:r>
              <a:rPr lang="en" altLang="zh-CN" sz="16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Cannot reproduce multi-device timing</a:t>
            </a:r>
            <a:endParaRPr lang="en-US" sz="1600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64" name="AutoShape 30">
            <a:extLst>
              <a:ext uri="{FF2B5EF4-FFF2-40B4-BE49-F238E27FC236}">
                <a16:creationId xmlns:a16="http://schemas.microsoft.com/office/drawing/2014/main" id="{AB5C4C95-0949-77C4-8C27-91AEA7EB0343}"/>
              </a:ext>
            </a:extLst>
          </p:cNvPr>
          <p:cNvSpPr/>
          <p:nvPr/>
        </p:nvSpPr>
        <p:spPr>
          <a:xfrm>
            <a:off x="6738493" y="5432103"/>
            <a:ext cx="3245755" cy="496075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indent="0" algn="l">
              <a:lnSpc>
                <a:spcPct val="108000"/>
              </a:lnSpc>
              <a:defRPr/>
            </a:pPr>
            <a:r>
              <a:rPr lang="en-US" sz="1600" b="1" dirty="0">
                <a:solidFill>
                  <a:srgbClr val="EF4444"/>
                </a:solidFill>
                <a:latin typeface="Noto Sans SC" panose="020B0200000000000000" charset="-122"/>
                <a:ea typeface="Noto Sans SC" panose="020B0200000000000000" charset="-122"/>
                <a:cs typeface="Noto Sans SC" panose="020B0200000000000000" charset="-122"/>
                <a:sym typeface="Noto Sans SC" panose="020B0200000000000000" charset="-122"/>
              </a:rPr>
              <a:t>Key Limitation:</a:t>
            </a:r>
            <a:r>
              <a:rPr lang="en-US" sz="1600" b="1" dirty="0">
                <a:solidFill>
                  <a:srgbClr val="EF4444"/>
                </a:solidFill>
                <a:latin typeface="Arial" panose="020B0604020202020204" pitchFamily="34" charset="0"/>
                <a:ea typeface="Noto Sans SC" panose="020B0200000000000000" charset="-122"/>
                <a:cs typeface="Arial" panose="020B0604020202020204" pitchFamily="34" charset="0"/>
                <a:sym typeface="Noto Sans SC" panose="020B0200000000000000" charset="-122"/>
              </a:rPr>
              <a:t> </a:t>
            </a:r>
            <a:r>
              <a:rPr lang="en-US" sz="1600" b="0" i="0" u="none" strike="noStrike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Arial" panose="020B0604020202020204" pitchFamily="34" charset="0"/>
                <a:sym typeface="Noto Sans SC" panose="020B0200000000000000" charset="-122"/>
              </a:rPr>
              <a:t>No virtualization capability, high latency in loading historical data</a:t>
            </a:r>
          </a:p>
          <a:p>
            <a:pPr indent="0" algn="l">
              <a:lnSpc>
                <a:spcPct val="108000"/>
              </a:lnSpc>
              <a:defRPr/>
            </a:pPr>
            <a:endParaRPr lang="en-US" sz="1600" dirty="0"/>
          </a:p>
        </p:txBody>
      </p:sp>
      <p:sp>
        <p:nvSpPr>
          <p:cNvPr id="69" name="矩形 68">
            <a:extLst>
              <a:ext uri="{FF2B5EF4-FFF2-40B4-BE49-F238E27FC236}">
                <a16:creationId xmlns:a16="http://schemas.microsoft.com/office/drawing/2014/main" id="{F5B788C7-1C47-FE84-24F4-68C3EE59905C}"/>
              </a:ext>
            </a:extLst>
          </p:cNvPr>
          <p:cNvSpPr/>
          <p:nvPr/>
        </p:nvSpPr>
        <p:spPr>
          <a:xfrm>
            <a:off x="10304873" y="2346488"/>
            <a:ext cx="1581272" cy="7949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User Interaction Layer</a:t>
            </a:r>
            <a:endParaRPr lang="zh-CN" altLang="en-US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BF4E178F-F432-2B20-57D6-B2065B055067}"/>
              </a:ext>
            </a:extLst>
          </p:cNvPr>
          <p:cNvSpPr/>
          <p:nvPr/>
        </p:nvSpPr>
        <p:spPr>
          <a:xfrm>
            <a:off x="10347050" y="3585161"/>
            <a:ext cx="1581272" cy="7949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Virtual Device Layer</a:t>
            </a:r>
            <a:endParaRPr lang="zh-CN" altLang="en-US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9A814081-63A8-CC15-5209-305B4ABD279F}"/>
              </a:ext>
            </a:extLst>
          </p:cNvPr>
          <p:cNvSpPr/>
          <p:nvPr/>
        </p:nvSpPr>
        <p:spPr>
          <a:xfrm>
            <a:off x="10289074" y="4823834"/>
            <a:ext cx="1671937" cy="8563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Data Management Layer</a:t>
            </a:r>
            <a:endParaRPr lang="zh-CN" altLang="en-US" dirty="0">
              <a:solidFill>
                <a:schemeClr val="tx1"/>
              </a:solidFill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pic>
        <p:nvPicPr>
          <p:cNvPr id="1026" name="Picture 2" descr="2: shadowOui application showing the user-friendly OASYS canvas ...">
            <a:extLst>
              <a:ext uri="{FF2B5EF4-FFF2-40B4-BE49-F238E27FC236}">
                <a16:creationId xmlns:a16="http://schemas.microsoft.com/office/drawing/2014/main" id="{423B8062-EC2E-A948-BBDA-437E0FDA7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4" y="2806135"/>
            <a:ext cx="3480349" cy="215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0948C21-6940-6949-817B-D59B240E3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119" y="2696836"/>
            <a:ext cx="3265240" cy="2448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13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334A2-BB22-FE8E-7978-2171C5A6C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9EF5B0E9-0322-783C-697B-25C6A3B330BD}"/>
              </a:ext>
            </a:extLst>
          </p:cNvPr>
          <p:cNvSpPr/>
          <p:nvPr/>
        </p:nvSpPr>
        <p:spPr>
          <a:xfrm>
            <a:off x="5119137" y="6277169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内容占位符 1">
            <a:extLst>
              <a:ext uri="{FF2B5EF4-FFF2-40B4-BE49-F238E27FC236}">
                <a16:creationId xmlns:a16="http://schemas.microsoft.com/office/drawing/2014/main" id="{FFB127EA-EDCF-C627-22FC-B20D286D94BF}"/>
              </a:ext>
            </a:extLst>
          </p:cNvPr>
          <p:cNvSpPr>
            <a:spLocks noGrp="1"/>
          </p:cNvSpPr>
          <p:nvPr/>
        </p:nvSpPr>
        <p:spPr>
          <a:xfrm>
            <a:off x="-1" y="2472964"/>
            <a:ext cx="12192001" cy="1912071"/>
          </a:xfrm>
          <a:prstGeom prst="rect">
            <a:avLst/>
          </a:prstGeom>
          <a:solidFill>
            <a:srgbClr val="000099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4572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None/>
              <a:defRPr sz="44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n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60000"/>
              <a:buFont typeface="Wingdings" panose="05000000000000000000" pitchFamily="2" charset="2"/>
              <a:buChar char="ü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anose="05020102010507070707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80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02</a:t>
            </a:r>
            <a:r>
              <a:rPr lang="en-US" altLang="zh-CN" sz="72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 </a:t>
            </a:r>
            <a:r>
              <a:rPr lang="en-US" altLang="zh-CN" sz="6000" dirty="0">
                <a:latin typeface="Noto Sans SC" panose="020B0200000000000000" pitchFamily="34" charset="-122"/>
                <a:ea typeface="Noto Sans SC" panose="020B0200000000000000" pitchFamily="34" charset="-122"/>
              </a:rPr>
              <a:t>Platform Architecture</a:t>
            </a:r>
            <a:endParaRPr lang="zh-CN" altLang="en-US" sz="60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69733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/>
          <p:cNvSpPr>
            <a:spLocks noGrp="1"/>
          </p:cNvSpPr>
          <p:nvPr>
            <p:ph type="title"/>
          </p:nvPr>
        </p:nvSpPr>
        <p:spPr>
          <a:xfrm>
            <a:off x="780288" y="260629"/>
            <a:ext cx="10718987" cy="663575"/>
          </a:xfrm>
        </p:spPr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Platform Architecture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57E7B38-4479-487F-5B5C-9D0D2484EE16}"/>
              </a:ext>
            </a:extLst>
          </p:cNvPr>
          <p:cNvSpPr/>
          <p:nvPr/>
        </p:nvSpPr>
        <p:spPr>
          <a:xfrm>
            <a:off x="5119137" y="6295098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34E9532-189E-9A61-FABC-EF26C8D94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516" y="125281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901F8C6-04DC-5442-9DE1-AC59643A8D26}"/>
              </a:ext>
            </a:extLst>
          </p:cNvPr>
          <p:cNvSpPr txBox="1"/>
          <p:nvPr/>
        </p:nvSpPr>
        <p:spPr>
          <a:xfrm>
            <a:off x="617247" y="1081520"/>
            <a:ext cx="1114223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Core Design Concept:</a:t>
            </a:r>
            <a:r>
              <a:rPr lang="zh-CN" altLang="en-US" sz="2400" b="1" dirty="0">
                <a:solidFill>
                  <a:srgbClr val="C00000"/>
                </a:solidFill>
                <a:latin typeface="Noto Sans SC" panose="020B0200000000000000" pitchFamily="34" charset="-122"/>
                <a:ea typeface="Noto Sans SC" panose="020B0200000000000000" pitchFamily="34" charset="-122"/>
              </a:rPr>
              <a:t> </a:t>
            </a:r>
            <a:r>
              <a:rPr lang="en" altLang="zh-CN" sz="22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Bidirectional mapping and bridging mechanism based on </a:t>
            </a:r>
            <a:r>
              <a:rPr lang="en" altLang="zh-CN" sz="2200" b="1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Protocol–Data–Timing </a:t>
            </a:r>
            <a:r>
              <a:rPr lang="en" altLang="zh-CN" sz="2200" b="0" i="0" dirty="0">
                <a:solidFill>
                  <a:srgbClr val="000000"/>
                </a:solidFill>
                <a:effectLst/>
                <a:latin typeface="Noto Sans SC" panose="020B0200000000000000" pitchFamily="34" charset="-122"/>
                <a:ea typeface="Noto Sans SC" panose="020B0200000000000000" pitchFamily="34" charset="-122"/>
              </a:rPr>
              <a:t>to achieve deep coupling and real-time interaction.</a:t>
            </a:r>
            <a:endParaRPr lang="zh-CN" altLang="en-US" sz="2200" dirty="0">
              <a:effectLst/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1A37B13-B7C2-1549-839D-49D705273511}"/>
              </a:ext>
            </a:extLst>
          </p:cNvPr>
          <p:cNvSpPr txBox="1"/>
          <p:nvPr/>
        </p:nvSpPr>
        <p:spPr>
          <a:xfrm>
            <a:off x="6481482" y="2004902"/>
            <a:ext cx="5278001" cy="3497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endParaRPr lang="zh-CN" altLang="en-US" dirty="0"/>
          </a:p>
          <a:p>
            <a:pPr marL="342900" indent="-342900">
              <a:lnSpc>
                <a:spcPct val="300000"/>
              </a:lnSpc>
              <a:buFont typeface="Wingdings" panose="05000000000000000000" pitchFamily="2" charset="2"/>
              <a:buChar char=""/>
            </a:pPr>
            <a:r>
              <a:rPr lang="en" altLang="zh-CN" sz="2400" b="1" i="0" dirty="0">
                <a:solidFill>
                  <a:srgbClr val="000000"/>
                </a:solidFill>
                <a:effectLst/>
                <a:latin typeface="ui-sans-serif"/>
              </a:rPr>
              <a:t>Top Layer</a:t>
            </a:r>
            <a:r>
              <a:rPr lang="en" altLang="zh-CN" sz="2400" b="0" i="0" dirty="0">
                <a:solidFill>
                  <a:srgbClr val="000000"/>
                </a:solidFill>
                <a:effectLst/>
                <a:latin typeface="ui-sans-serif"/>
              </a:rPr>
              <a:t>: </a:t>
            </a:r>
            <a:r>
              <a:rPr lang="en" altLang="zh-CN" sz="2200" b="0" i="0" dirty="0">
                <a:solidFill>
                  <a:srgbClr val="000000"/>
                </a:solidFill>
                <a:effectLst/>
                <a:latin typeface="ui-sans-serif"/>
              </a:rPr>
              <a:t>User Interaction Layer</a:t>
            </a:r>
          </a:p>
          <a:p>
            <a:pPr marL="342900" indent="-342900">
              <a:lnSpc>
                <a:spcPct val="300000"/>
              </a:lnSpc>
              <a:buFont typeface="Wingdings" panose="05000000000000000000" pitchFamily="2" charset="2"/>
              <a:buChar char=""/>
            </a:pPr>
            <a:r>
              <a:rPr lang="en" altLang="zh-CN" sz="2400" b="1" i="0" dirty="0">
                <a:solidFill>
                  <a:srgbClr val="000000"/>
                </a:solidFill>
                <a:effectLst/>
                <a:latin typeface="ui-sans-serif"/>
              </a:rPr>
              <a:t>Middle Layer</a:t>
            </a:r>
            <a:r>
              <a:rPr lang="en" altLang="zh-CN" sz="2400" b="0" i="0" dirty="0">
                <a:solidFill>
                  <a:srgbClr val="000000"/>
                </a:solidFill>
                <a:effectLst/>
                <a:latin typeface="ui-sans-serif"/>
              </a:rPr>
              <a:t>: </a:t>
            </a:r>
            <a:r>
              <a:rPr lang="en" altLang="zh-CN" sz="2200" b="0" i="0" dirty="0">
                <a:solidFill>
                  <a:srgbClr val="000000"/>
                </a:solidFill>
                <a:effectLst/>
                <a:latin typeface="ui-sans-serif"/>
              </a:rPr>
              <a:t>Virtual Device Layer</a:t>
            </a:r>
          </a:p>
          <a:p>
            <a:pPr marL="342900" indent="-342900">
              <a:lnSpc>
                <a:spcPct val="300000"/>
              </a:lnSpc>
              <a:buFont typeface="Wingdings" panose="05000000000000000000" pitchFamily="2" charset="2"/>
              <a:buChar char=""/>
            </a:pPr>
            <a:r>
              <a:rPr lang="en" altLang="zh-CN" sz="2400" b="1" i="0" dirty="0">
                <a:solidFill>
                  <a:srgbClr val="000000"/>
                </a:solidFill>
                <a:effectLst/>
                <a:latin typeface="ui-sans-serif"/>
              </a:rPr>
              <a:t>Bottom Layer</a:t>
            </a:r>
            <a:r>
              <a:rPr lang="en" altLang="zh-CN" sz="2400" b="0" i="0" dirty="0">
                <a:solidFill>
                  <a:srgbClr val="000000"/>
                </a:solidFill>
                <a:effectLst/>
                <a:latin typeface="ui-sans-serif"/>
              </a:rPr>
              <a:t>: </a:t>
            </a:r>
            <a:r>
              <a:rPr lang="en" altLang="zh-CN" sz="2200" b="0" i="0" dirty="0">
                <a:solidFill>
                  <a:srgbClr val="000000"/>
                </a:solidFill>
                <a:effectLst/>
                <a:latin typeface="ui-sans-serif"/>
              </a:rPr>
              <a:t>Data Management Layer</a:t>
            </a:r>
            <a:endParaRPr lang="zh-CN" altLang="en-US" sz="2200" dirty="0">
              <a:effectLst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9A49BE43-F692-424E-B2C1-60B80BCA0356}"/>
              </a:ext>
            </a:extLst>
          </p:cNvPr>
          <p:cNvSpPr/>
          <p:nvPr/>
        </p:nvSpPr>
        <p:spPr>
          <a:xfrm>
            <a:off x="524880" y="1081521"/>
            <a:ext cx="11234603" cy="4887480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CB4D92D-A625-8F46-844B-B90E70255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13" y="2004902"/>
            <a:ext cx="5483936" cy="349756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D29FB163-116D-9A46-A8DF-E546D3DA802A}"/>
              </a:ext>
            </a:extLst>
          </p:cNvPr>
          <p:cNvSpPr/>
          <p:nvPr/>
        </p:nvSpPr>
        <p:spPr>
          <a:xfrm>
            <a:off x="3299013" y="5217459"/>
            <a:ext cx="2946136" cy="215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4417306-0CF9-E14B-BE19-CABA5133DEC0}"/>
              </a:ext>
            </a:extLst>
          </p:cNvPr>
          <p:cNvSpPr/>
          <p:nvPr/>
        </p:nvSpPr>
        <p:spPr>
          <a:xfrm>
            <a:off x="3055715" y="4029184"/>
            <a:ext cx="1072675" cy="2151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DDEBED-4523-2C4C-B751-73DC45CC8A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629" b="-6603"/>
          <a:stretch/>
        </p:blipFill>
        <p:spPr>
          <a:xfrm>
            <a:off x="3001743" y="4073868"/>
            <a:ext cx="1203768" cy="1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50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/>
          <p:cNvSpPr>
            <a:spLocks noGrp="1"/>
          </p:cNvSpPr>
          <p:nvPr>
            <p:ph type="title"/>
          </p:nvPr>
        </p:nvSpPr>
        <p:spPr>
          <a:xfrm>
            <a:off x="780288" y="260629"/>
            <a:ext cx="10718987" cy="663575"/>
          </a:xfrm>
        </p:spPr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Platform Architecture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57E7B38-4479-487F-5B5C-9D0D2484EE16}"/>
              </a:ext>
            </a:extLst>
          </p:cNvPr>
          <p:cNvSpPr/>
          <p:nvPr/>
        </p:nvSpPr>
        <p:spPr>
          <a:xfrm>
            <a:off x="5119137" y="6332903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E34E9532-189E-9A61-FABC-EF26C8D94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516" y="1252811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AutoShape 2">
            <a:extLst>
              <a:ext uri="{FF2B5EF4-FFF2-40B4-BE49-F238E27FC236}">
                <a16:creationId xmlns:a16="http://schemas.microsoft.com/office/drawing/2014/main" id="{CCC3DF87-6E0D-B743-B5B1-B3ADD5ED2F4D}"/>
              </a:ext>
            </a:extLst>
          </p:cNvPr>
          <p:cNvSpPr/>
          <p:nvPr/>
        </p:nvSpPr>
        <p:spPr>
          <a:xfrm>
            <a:off x="805781" y="914400"/>
            <a:ext cx="10668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800" b="1" i="0" u="none" strike="noStrike" dirty="0">
                <a:solidFill>
                  <a:srgbClr val="003399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Arial"/>
                <a:sym typeface="Arial"/>
              </a:rPr>
              <a:t>Core Design Concept: Three-Layer Architecture</a:t>
            </a:r>
            <a:endParaRPr lang="en-US" sz="28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id="{74C66C93-F6A0-FF4E-93EA-5182E2E014F4}"/>
              </a:ext>
            </a:extLst>
          </p:cNvPr>
          <p:cNvSpPr/>
          <p:nvPr/>
        </p:nvSpPr>
        <p:spPr>
          <a:xfrm>
            <a:off x="678153" y="1625600"/>
            <a:ext cx="3302000" cy="4572000"/>
          </a:xfrm>
          <a:prstGeom prst="roundRect">
            <a:avLst>
              <a:gd name="adj" fmla="val 4615"/>
            </a:avLst>
          </a:prstGeom>
          <a:solidFill>
            <a:srgbClr val="F8FAFC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90500" dist="50800" dir="54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 dirty="0"/>
          </a:p>
        </p:txBody>
      </p:sp>
      <p:sp>
        <p:nvSpPr>
          <p:cNvPr id="36" name="AutoShape 4">
            <a:extLst>
              <a:ext uri="{FF2B5EF4-FFF2-40B4-BE49-F238E27FC236}">
                <a16:creationId xmlns:a16="http://schemas.microsoft.com/office/drawing/2014/main" id="{BD043425-9274-E84D-A71A-010638D862FB}"/>
              </a:ext>
            </a:extLst>
          </p:cNvPr>
          <p:cNvSpPr/>
          <p:nvPr/>
        </p:nvSpPr>
        <p:spPr>
          <a:xfrm>
            <a:off x="762000" y="1625600"/>
            <a:ext cx="3302000" cy="76200"/>
          </a:xfrm>
          <a:prstGeom prst="roundRect">
            <a:avLst>
              <a:gd name="adj" fmla="val 0"/>
            </a:avLst>
          </a:prstGeom>
          <a:solidFill>
            <a:srgbClr val="00339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0" name="AutoShape 6">
            <a:extLst>
              <a:ext uri="{FF2B5EF4-FFF2-40B4-BE49-F238E27FC236}">
                <a16:creationId xmlns:a16="http://schemas.microsoft.com/office/drawing/2014/main" id="{3907F002-4E95-A64B-8916-7BC4026376FA}"/>
              </a:ext>
            </a:extLst>
          </p:cNvPr>
          <p:cNvSpPr/>
          <p:nvPr/>
        </p:nvSpPr>
        <p:spPr>
          <a:xfrm>
            <a:off x="932153" y="1892300"/>
            <a:ext cx="2794000" cy="762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200" b="1" dirty="0">
                <a:solidFill>
                  <a:srgbClr val="003399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Arial"/>
                <a:sym typeface="Arial"/>
              </a:rPr>
              <a:t>User Interaction Layer</a:t>
            </a:r>
            <a:endParaRPr lang="en-US" sz="22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41" name="AutoShape 7">
            <a:extLst>
              <a:ext uri="{FF2B5EF4-FFF2-40B4-BE49-F238E27FC236}">
                <a16:creationId xmlns:a16="http://schemas.microsoft.com/office/drawing/2014/main" id="{88D508D0-9CA6-2847-B3A6-C05B3ECC7B0D}"/>
              </a:ext>
            </a:extLst>
          </p:cNvPr>
          <p:cNvSpPr/>
          <p:nvPr/>
        </p:nvSpPr>
        <p:spPr>
          <a:xfrm>
            <a:off x="1016000" y="3022600"/>
            <a:ext cx="2794000" cy="609600"/>
          </a:xfrm>
          <a:prstGeom prst="roundRect">
            <a:avLst>
              <a:gd name="adj" fmla="val 16666"/>
            </a:avLst>
          </a:prstGeom>
          <a:solidFill>
            <a:srgbClr val="003399">
              <a:alpha val="8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5" name="AutoShape 8">
            <a:extLst>
              <a:ext uri="{FF2B5EF4-FFF2-40B4-BE49-F238E27FC236}">
                <a16:creationId xmlns:a16="http://schemas.microsoft.com/office/drawing/2014/main" id="{71A3DEA2-D33C-B743-8654-21246D914B56}"/>
              </a:ext>
            </a:extLst>
          </p:cNvPr>
          <p:cNvSpPr/>
          <p:nvPr/>
        </p:nvSpPr>
        <p:spPr>
          <a:xfrm>
            <a:off x="1059153" y="3124200"/>
            <a:ext cx="2540000" cy="406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dirty="0">
                <a:solidFill>
                  <a:srgbClr val="003399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Arial"/>
                <a:sym typeface="Arial"/>
              </a:rPr>
              <a:t>Based on</a:t>
            </a:r>
            <a:r>
              <a:rPr lang="en-US" sz="2000" b="1" i="0" u="none" strike="noStrike" dirty="0">
                <a:solidFill>
                  <a:srgbClr val="003399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Arial"/>
                <a:sym typeface="Arial"/>
              </a:rPr>
              <a:t> </a:t>
            </a:r>
            <a:r>
              <a:rPr lang="en-US" sz="2000" b="1" i="0" u="none" strike="noStrike" dirty="0" err="1">
                <a:solidFill>
                  <a:srgbClr val="003399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Arial"/>
                <a:sym typeface="Arial"/>
              </a:rPr>
              <a:t>Bluesky</a:t>
            </a:r>
            <a:r>
              <a:rPr lang="en-US" sz="2000" b="1" i="0" u="none" strike="noStrike" dirty="0">
                <a:solidFill>
                  <a:srgbClr val="003399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Arial"/>
                <a:sym typeface="Arial"/>
              </a:rPr>
              <a:t> Framework</a:t>
            </a:r>
            <a:endParaRPr lang="en-US" sz="20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46" name="AutoShape 9">
            <a:extLst>
              <a:ext uri="{FF2B5EF4-FFF2-40B4-BE49-F238E27FC236}">
                <a16:creationId xmlns:a16="http://schemas.microsoft.com/office/drawing/2014/main" id="{AB18CB48-5693-DA45-B652-F9FE42E18B65}"/>
              </a:ext>
            </a:extLst>
          </p:cNvPr>
          <p:cNvSpPr/>
          <p:nvPr/>
        </p:nvSpPr>
        <p:spPr>
          <a:xfrm>
            <a:off x="805781" y="4083147"/>
            <a:ext cx="3192753" cy="182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marL="342900" indent="-342900" algn="l">
              <a:lnSpc>
                <a:spcPct val="125000"/>
              </a:lnSpc>
              <a:buFont typeface="Wingdings" pitchFamily="2" charset="2"/>
              <a:buChar char="Ø"/>
              <a:defRPr/>
            </a:pPr>
            <a:r>
              <a:rPr lang="en-US" b="0" i="0" u="none" strike="noStrike" dirty="0">
                <a:solidFill>
                  <a:srgbClr val="555555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Arial"/>
                <a:sym typeface="Arial"/>
              </a:rPr>
              <a:t>Providing a graphical interface </a:t>
            </a:r>
          </a:p>
          <a:p>
            <a:pPr marL="342900" indent="-342900" algn="l">
              <a:lnSpc>
                <a:spcPct val="125000"/>
              </a:lnSpc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555555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Arial"/>
                <a:sym typeface="Arial"/>
              </a:rPr>
              <a:t>F</a:t>
            </a:r>
            <a:r>
              <a:rPr lang="en-US" b="0" i="0" u="none" strike="noStrike" dirty="0">
                <a:solidFill>
                  <a:srgbClr val="555555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Arial"/>
                <a:sym typeface="Arial"/>
              </a:rPr>
              <a:t>lexible programmatic experiment orchestration interface</a:t>
            </a:r>
          </a:p>
        </p:txBody>
      </p:sp>
      <p:sp>
        <p:nvSpPr>
          <p:cNvPr id="47" name="AutoShape 10">
            <a:extLst>
              <a:ext uri="{FF2B5EF4-FFF2-40B4-BE49-F238E27FC236}">
                <a16:creationId xmlns:a16="http://schemas.microsoft.com/office/drawing/2014/main" id="{D1A55FDD-5554-434D-92EA-04F7A794856A}"/>
              </a:ext>
            </a:extLst>
          </p:cNvPr>
          <p:cNvSpPr/>
          <p:nvPr/>
        </p:nvSpPr>
        <p:spPr>
          <a:xfrm>
            <a:off x="4445000" y="1625600"/>
            <a:ext cx="3302000" cy="4572000"/>
          </a:xfrm>
          <a:prstGeom prst="roundRect">
            <a:avLst>
              <a:gd name="adj" fmla="val 4615"/>
            </a:avLst>
          </a:prstGeom>
          <a:solidFill>
            <a:srgbClr val="F8FAFC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90500" dist="50800" dir="54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8" name="AutoShape 11">
            <a:extLst>
              <a:ext uri="{FF2B5EF4-FFF2-40B4-BE49-F238E27FC236}">
                <a16:creationId xmlns:a16="http://schemas.microsoft.com/office/drawing/2014/main" id="{1A160463-50CA-BF41-B6AB-5A9DBA163123}"/>
              </a:ext>
            </a:extLst>
          </p:cNvPr>
          <p:cNvSpPr/>
          <p:nvPr/>
        </p:nvSpPr>
        <p:spPr>
          <a:xfrm>
            <a:off x="4445000" y="1625600"/>
            <a:ext cx="3302000" cy="76200"/>
          </a:xfrm>
          <a:prstGeom prst="roundRect">
            <a:avLst>
              <a:gd name="adj" fmla="val 0"/>
            </a:avLst>
          </a:prstGeom>
          <a:solidFill>
            <a:srgbClr val="00339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0" name="AutoShape 13">
            <a:extLst>
              <a:ext uri="{FF2B5EF4-FFF2-40B4-BE49-F238E27FC236}">
                <a16:creationId xmlns:a16="http://schemas.microsoft.com/office/drawing/2014/main" id="{0CD4E745-C5F6-5E40-A11F-BEDFD8EDE437}"/>
              </a:ext>
            </a:extLst>
          </p:cNvPr>
          <p:cNvSpPr/>
          <p:nvPr/>
        </p:nvSpPr>
        <p:spPr>
          <a:xfrm>
            <a:off x="4735898" y="2007983"/>
            <a:ext cx="2720203" cy="532478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200" b="1" dirty="0">
                <a:solidFill>
                  <a:srgbClr val="003399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Arial"/>
                <a:sym typeface="Arial"/>
              </a:rPr>
              <a:t>Virtual Device Layer</a:t>
            </a:r>
            <a:endParaRPr lang="en-US" sz="22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51" name="AutoShape 14">
            <a:extLst>
              <a:ext uri="{FF2B5EF4-FFF2-40B4-BE49-F238E27FC236}">
                <a16:creationId xmlns:a16="http://schemas.microsoft.com/office/drawing/2014/main" id="{E0274062-FF7C-004E-93AF-D4A4706605E8}"/>
              </a:ext>
            </a:extLst>
          </p:cNvPr>
          <p:cNvSpPr/>
          <p:nvPr/>
        </p:nvSpPr>
        <p:spPr>
          <a:xfrm>
            <a:off x="4735898" y="3007004"/>
            <a:ext cx="2794000" cy="609600"/>
          </a:xfrm>
          <a:prstGeom prst="roundRect">
            <a:avLst>
              <a:gd name="adj" fmla="val 16666"/>
            </a:avLst>
          </a:prstGeom>
          <a:solidFill>
            <a:srgbClr val="003399">
              <a:alpha val="8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2" name="AutoShape 15">
            <a:extLst>
              <a:ext uri="{FF2B5EF4-FFF2-40B4-BE49-F238E27FC236}">
                <a16:creationId xmlns:a16="http://schemas.microsoft.com/office/drawing/2014/main" id="{45FF95A2-2569-E848-8B4C-5F01E08F9E3A}"/>
              </a:ext>
            </a:extLst>
          </p:cNvPr>
          <p:cNvSpPr/>
          <p:nvPr/>
        </p:nvSpPr>
        <p:spPr>
          <a:xfrm>
            <a:off x="4825999" y="3134004"/>
            <a:ext cx="2540000" cy="406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 dirty="0">
                <a:solidFill>
                  <a:srgbClr val="003399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Arial"/>
                <a:sym typeface="Arial"/>
              </a:rPr>
              <a:t>Core engine</a:t>
            </a:r>
            <a:endParaRPr lang="en-US" sz="20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53" name="AutoShape 16">
            <a:extLst>
              <a:ext uri="{FF2B5EF4-FFF2-40B4-BE49-F238E27FC236}">
                <a16:creationId xmlns:a16="http://schemas.microsoft.com/office/drawing/2014/main" id="{F70DD42D-78D4-A04A-B0ED-1223B64FC9F5}"/>
              </a:ext>
            </a:extLst>
          </p:cNvPr>
          <p:cNvSpPr/>
          <p:nvPr/>
        </p:nvSpPr>
        <p:spPr>
          <a:xfrm>
            <a:off x="4610701" y="4083147"/>
            <a:ext cx="3058160" cy="139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Ø"/>
              <a:defRPr/>
            </a:pPr>
            <a:r>
              <a:rPr lang="en-US" b="0" i="0" u="none" strike="noStrike" dirty="0">
                <a:solidFill>
                  <a:srgbClr val="555555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Arial"/>
                <a:sym typeface="Arial"/>
              </a:rPr>
              <a:t>Unifying heterogeneous physical devices into EPICS</a:t>
            </a:r>
            <a:r>
              <a:rPr lang="en-US" dirty="0">
                <a:solidFill>
                  <a:srgbClr val="555555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Arial"/>
                <a:sym typeface="Arial"/>
              </a:rPr>
              <a:t>-</a:t>
            </a:r>
            <a:r>
              <a:rPr lang="en-US" b="0" i="0" u="none" strike="noStrike" dirty="0">
                <a:solidFill>
                  <a:srgbClr val="555555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Arial"/>
                <a:sym typeface="Arial"/>
              </a:rPr>
              <a:t>standard virtual instances.</a:t>
            </a:r>
            <a:endParaRPr 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54" name="AutoShape 17">
            <a:extLst>
              <a:ext uri="{FF2B5EF4-FFF2-40B4-BE49-F238E27FC236}">
                <a16:creationId xmlns:a16="http://schemas.microsoft.com/office/drawing/2014/main" id="{8BD6B8FF-80BA-C34F-97B9-FC39757C0A4C}"/>
              </a:ext>
            </a:extLst>
          </p:cNvPr>
          <p:cNvSpPr/>
          <p:nvPr/>
        </p:nvSpPr>
        <p:spPr>
          <a:xfrm>
            <a:off x="8128000" y="1625600"/>
            <a:ext cx="3302000" cy="4572000"/>
          </a:xfrm>
          <a:prstGeom prst="roundRect">
            <a:avLst>
              <a:gd name="adj" fmla="val 4615"/>
            </a:avLst>
          </a:prstGeom>
          <a:solidFill>
            <a:srgbClr val="F8FAFC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90500" dist="50800" dir="5400000" algn="tl" rotWithShape="0">
              <a:srgbClr val="000000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8" name="AutoShape 18">
            <a:extLst>
              <a:ext uri="{FF2B5EF4-FFF2-40B4-BE49-F238E27FC236}">
                <a16:creationId xmlns:a16="http://schemas.microsoft.com/office/drawing/2014/main" id="{46706A27-930F-FD49-B84B-6243A4B6D594}"/>
              </a:ext>
            </a:extLst>
          </p:cNvPr>
          <p:cNvSpPr/>
          <p:nvPr/>
        </p:nvSpPr>
        <p:spPr>
          <a:xfrm>
            <a:off x="8128000" y="1625600"/>
            <a:ext cx="3302000" cy="76200"/>
          </a:xfrm>
          <a:prstGeom prst="roundRect">
            <a:avLst>
              <a:gd name="adj" fmla="val 0"/>
            </a:avLst>
          </a:prstGeom>
          <a:solidFill>
            <a:srgbClr val="003399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0" name="AutoShape 20">
            <a:extLst>
              <a:ext uri="{FF2B5EF4-FFF2-40B4-BE49-F238E27FC236}">
                <a16:creationId xmlns:a16="http://schemas.microsoft.com/office/drawing/2014/main" id="{77FBCC6F-1C8E-CF44-B253-B9E41BB21EC5}"/>
              </a:ext>
            </a:extLst>
          </p:cNvPr>
          <p:cNvSpPr/>
          <p:nvPr/>
        </p:nvSpPr>
        <p:spPr>
          <a:xfrm>
            <a:off x="8255000" y="2118840"/>
            <a:ext cx="3048000" cy="458573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200" b="1" i="0" u="none" strike="noStrike" dirty="0">
                <a:solidFill>
                  <a:srgbClr val="003399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Arial"/>
                <a:sym typeface="Arial"/>
              </a:rPr>
              <a:t>Data Management Layer</a:t>
            </a:r>
            <a:endParaRPr lang="en-US" sz="22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61" name="AutoShape 21">
            <a:extLst>
              <a:ext uri="{FF2B5EF4-FFF2-40B4-BE49-F238E27FC236}">
                <a16:creationId xmlns:a16="http://schemas.microsoft.com/office/drawing/2014/main" id="{4454904B-FA5E-5D44-B76E-5ED6D023AF3F}"/>
              </a:ext>
            </a:extLst>
          </p:cNvPr>
          <p:cNvSpPr/>
          <p:nvPr/>
        </p:nvSpPr>
        <p:spPr>
          <a:xfrm>
            <a:off x="8382000" y="3022600"/>
            <a:ext cx="2794000" cy="609600"/>
          </a:xfrm>
          <a:prstGeom prst="roundRect">
            <a:avLst>
              <a:gd name="adj" fmla="val 16666"/>
            </a:avLst>
          </a:prstGeom>
          <a:solidFill>
            <a:srgbClr val="003399">
              <a:alpha val="8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62" name="AutoShape 22">
            <a:extLst>
              <a:ext uri="{FF2B5EF4-FFF2-40B4-BE49-F238E27FC236}">
                <a16:creationId xmlns:a16="http://schemas.microsoft.com/office/drawing/2014/main" id="{8DCC388E-0332-5945-A705-BB41896A76B8}"/>
              </a:ext>
            </a:extLst>
          </p:cNvPr>
          <p:cNvSpPr/>
          <p:nvPr/>
        </p:nvSpPr>
        <p:spPr>
          <a:xfrm>
            <a:off x="8509000" y="3139084"/>
            <a:ext cx="2540000" cy="406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000" b="1" i="0" u="none" strike="noStrike" dirty="0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rPr>
              <a:t>Deeply optimized for HDF5/</a:t>
            </a:r>
            <a:r>
              <a:rPr lang="en-US" sz="2000" b="1" i="0" u="none" strike="noStrike" dirty="0" err="1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rPr>
              <a:t>NeXus</a:t>
            </a:r>
            <a:r>
              <a:rPr lang="en-US" sz="2000" b="1" i="0" u="none" strike="noStrike" dirty="0">
                <a:solidFill>
                  <a:srgbClr val="00339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2000" dirty="0"/>
          </a:p>
        </p:txBody>
      </p:sp>
      <p:sp>
        <p:nvSpPr>
          <p:cNvPr id="63" name="AutoShape 23">
            <a:extLst>
              <a:ext uri="{FF2B5EF4-FFF2-40B4-BE49-F238E27FC236}">
                <a16:creationId xmlns:a16="http://schemas.microsoft.com/office/drawing/2014/main" id="{CB4AC1D4-4425-6848-93D0-3CD134E6F813}"/>
              </a:ext>
            </a:extLst>
          </p:cNvPr>
          <p:cNvSpPr/>
          <p:nvPr/>
        </p:nvSpPr>
        <p:spPr>
          <a:xfrm>
            <a:off x="8382000" y="4085007"/>
            <a:ext cx="2794000" cy="1397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t" anchorCtr="0"/>
          <a:lstStyle/>
          <a:p>
            <a:pPr marL="342900" indent="-342900" algn="l">
              <a:lnSpc>
                <a:spcPct val="125000"/>
              </a:lnSpc>
              <a:buFont typeface="Wingdings" panose="05000000000000000000" pitchFamily="2" charset="2"/>
              <a:buChar char="Ø"/>
              <a:defRPr/>
            </a:pPr>
            <a:r>
              <a:rPr lang="en-US" b="0" i="0" u="none" strike="noStrike" dirty="0">
                <a:solidFill>
                  <a:srgbClr val="555555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Arial"/>
                <a:sym typeface="Arial"/>
              </a:rPr>
              <a:t>Providing high-speed reading, writing, and access for TB-Level massive data</a:t>
            </a:r>
            <a:endParaRPr 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727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2"/>
          <p:cNvSpPr>
            <a:spLocks noGrp="1"/>
          </p:cNvSpPr>
          <p:nvPr>
            <p:ph type="title"/>
          </p:nvPr>
        </p:nvSpPr>
        <p:spPr>
          <a:xfrm>
            <a:off x="780288" y="260629"/>
            <a:ext cx="10718987" cy="663575"/>
          </a:xfrm>
        </p:spPr>
        <p:txBody>
          <a:bodyPr/>
          <a:lstStyle/>
          <a:p>
            <a:r>
              <a:rPr lang="en-US" altLang="zh-CN" dirty="0">
                <a:latin typeface="Noto Sans SC" panose="020B0200000000000000" pitchFamily="34" charset="-122"/>
                <a:ea typeface="Noto Sans SC" panose="020B0200000000000000" pitchFamily="34" charset="-122"/>
              </a:rPr>
              <a:t>Platform Architecture</a:t>
            </a:r>
            <a:endParaRPr lang="zh-CN" altLang="en-US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57E7B38-4479-487F-5B5C-9D0D2484EE16}"/>
              </a:ext>
            </a:extLst>
          </p:cNvPr>
          <p:cNvSpPr/>
          <p:nvPr/>
        </p:nvSpPr>
        <p:spPr>
          <a:xfrm>
            <a:off x="5119137" y="6295098"/>
            <a:ext cx="5333710" cy="433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AutoShape 2">
            <a:extLst>
              <a:ext uri="{FF2B5EF4-FFF2-40B4-BE49-F238E27FC236}">
                <a16:creationId xmlns:a16="http://schemas.microsoft.com/office/drawing/2014/main" id="{83E89433-3C31-B14F-802E-416396D4CBBC}"/>
              </a:ext>
            </a:extLst>
          </p:cNvPr>
          <p:cNvSpPr/>
          <p:nvPr/>
        </p:nvSpPr>
        <p:spPr>
          <a:xfrm>
            <a:off x="831275" y="816811"/>
            <a:ext cx="10668000" cy="508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2400" b="1" dirty="0">
                <a:solidFill>
                  <a:srgbClr val="003399"/>
                </a:solidFill>
                <a:latin typeface="Noto Sans SC" panose="020B0200000000000000" pitchFamily="34" charset="-122"/>
                <a:ea typeface="Noto Sans SC" panose="020B0200000000000000" pitchFamily="34" charset="-122"/>
                <a:cs typeface="Arial"/>
                <a:sym typeface="Arial"/>
              </a:rPr>
              <a:t>Core Innovation: Dual-Mode Driving Architecture</a:t>
            </a:r>
            <a:endParaRPr lang="en-US" sz="2400" dirty="0">
              <a:latin typeface="Noto Sans SC" panose="020B0200000000000000" pitchFamily="34" charset="-122"/>
              <a:ea typeface="Noto Sans SC" panose="020B0200000000000000" pitchFamily="34" charset="-122"/>
            </a:endParaRPr>
          </a:p>
        </p:txBody>
      </p:sp>
      <p:sp>
        <p:nvSpPr>
          <p:cNvPr id="31" name="AutoShape 3">
            <a:extLst>
              <a:ext uri="{FF2B5EF4-FFF2-40B4-BE49-F238E27FC236}">
                <a16:creationId xmlns:a16="http://schemas.microsoft.com/office/drawing/2014/main" id="{57850092-B23C-EF41-8F77-9762417AB68B}"/>
              </a:ext>
            </a:extLst>
          </p:cNvPr>
          <p:cNvSpPr/>
          <p:nvPr/>
        </p:nvSpPr>
        <p:spPr>
          <a:xfrm>
            <a:off x="762000" y="1397000"/>
            <a:ext cx="5207000" cy="4826000"/>
          </a:xfrm>
          <a:prstGeom prst="roundRect">
            <a:avLst>
              <a:gd name="adj" fmla="val 4210"/>
            </a:avLst>
          </a:prstGeom>
          <a:solidFill>
            <a:srgbClr val="F0F5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254000" dist="63500" dir="2700000" algn="tl" rotWithShape="0">
              <a:srgbClr val="003399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3" name="AutoShape 5">
            <a:extLst>
              <a:ext uri="{FF2B5EF4-FFF2-40B4-BE49-F238E27FC236}">
                <a16:creationId xmlns:a16="http://schemas.microsoft.com/office/drawing/2014/main" id="{3D3CDA61-965A-B14F-B776-A23B33A0D83F}"/>
              </a:ext>
            </a:extLst>
          </p:cNvPr>
          <p:cNvSpPr/>
          <p:nvPr/>
        </p:nvSpPr>
        <p:spPr>
          <a:xfrm>
            <a:off x="1021775" y="1790067"/>
            <a:ext cx="4756725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200" b="1" i="0" u="none" strike="noStrike" dirty="0">
                <a:solidFill>
                  <a:srgbClr val="003399"/>
                </a:solidFill>
                <a:latin typeface="Noto Sans SC"/>
                <a:ea typeface="Noto Sans SC"/>
                <a:cs typeface="Noto Sans SC"/>
                <a:sym typeface="Noto Sans SC"/>
              </a:rPr>
              <a:t>Full Simulation Experiment Mode</a:t>
            </a:r>
            <a:endParaRPr lang="en-US" sz="1100" dirty="0"/>
          </a:p>
        </p:txBody>
      </p:sp>
      <p:sp>
        <p:nvSpPr>
          <p:cNvPr id="36" name="AutoShape 6">
            <a:extLst>
              <a:ext uri="{FF2B5EF4-FFF2-40B4-BE49-F238E27FC236}">
                <a16:creationId xmlns:a16="http://schemas.microsoft.com/office/drawing/2014/main" id="{297DD594-BA4B-0544-99DD-F739C7FBFA3B}"/>
              </a:ext>
            </a:extLst>
          </p:cNvPr>
          <p:cNvSpPr/>
          <p:nvPr/>
        </p:nvSpPr>
        <p:spPr>
          <a:xfrm>
            <a:off x="1143000" y="2667000"/>
            <a:ext cx="4445000" cy="25400"/>
          </a:xfrm>
          <a:prstGeom prst="roundRect">
            <a:avLst>
              <a:gd name="adj" fmla="val 0"/>
            </a:avLst>
          </a:prstGeom>
          <a:solidFill>
            <a:srgbClr val="CCD6E6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37" name="AutoShape 7">
            <a:extLst>
              <a:ext uri="{FF2B5EF4-FFF2-40B4-BE49-F238E27FC236}">
                <a16:creationId xmlns:a16="http://schemas.microsoft.com/office/drawing/2014/main" id="{87048BA8-E74E-5B41-819E-50243E328A18}"/>
              </a:ext>
            </a:extLst>
          </p:cNvPr>
          <p:cNvSpPr/>
          <p:nvPr/>
        </p:nvSpPr>
        <p:spPr>
          <a:xfrm>
            <a:off x="1143000" y="3048000"/>
            <a:ext cx="4445000" cy="1143000"/>
          </a:xfrm>
          <a:prstGeom prst="roundRect">
            <a:avLst>
              <a:gd name="adj" fmla="val 8888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25400" dir="27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0" name="AutoShape 8">
            <a:extLst>
              <a:ext uri="{FF2B5EF4-FFF2-40B4-BE49-F238E27FC236}">
                <a16:creationId xmlns:a16="http://schemas.microsoft.com/office/drawing/2014/main" id="{CA855E7B-CC7C-EC49-AF65-462FA160DBF9}"/>
              </a:ext>
            </a:extLst>
          </p:cNvPr>
          <p:cNvSpPr/>
          <p:nvPr/>
        </p:nvSpPr>
        <p:spPr>
          <a:xfrm>
            <a:off x="1397000" y="3302000"/>
            <a:ext cx="4191000" cy="5588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500" b="1" i="0" u="none" strike="noStrike" dirty="0">
                <a:solidFill>
                  <a:srgbClr val="003399"/>
                </a:solidFill>
                <a:latin typeface="Noto Sans SC"/>
                <a:ea typeface="Noto Sans SC"/>
                <a:cs typeface="Noto Sans SC"/>
                <a:sym typeface="Noto Sans SC"/>
              </a:rPr>
              <a:t>▌ </a:t>
            </a:r>
            <a:r>
              <a:rPr lang="en-US" sz="1500" b="1" dirty="0">
                <a:solidFill>
                  <a:srgbClr val="003399"/>
                </a:solidFill>
                <a:latin typeface="Noto Sans SC"/>
                <a:ea typeface="Noto Sans SC"/>
                <a:cs typeface="Noto Sans SC"/>
                <a:sym typeface="Noto Sans SC"/>
              </a:rPr>
              <a:t>Based on high-precision physical models</a:t>
            </a:r>
            <a:endParaRPr lang="en-US" sz="1100" dirty="0"/>
          </a:p>
        </p:txBody>
      </p:sp>
      <p:sp>
        <p:nvSpPr>
          <p:cNvPr id="45" name="AutoShape 10">
            <a:extLst>
              <a:ext uri="{FF2B5EF4-FFF2-40B4-BE49-F238E27FC236}">
                <a16:creationId xmlns:a16="http://schemas.microsoft.com/office/drawing/2014/main" id="{405EACEF-50A5-5947-9FB5-7380672FC644}"/>
              </a:ext>
            </a:extLst>
          </p:cNvPr>
          <p:cNvSpPr/>
          <p:nvPr/>
        </p:nvSpPr>
        <p:spPr>
          <a:xfrm>
            <a:off x="1143000" y="4445000"/>
            <a:ext cx="4445000" cy="1143000"/>
          </a:xfrm>
          <a:prstGeom prst="roundRect">
            <a:avLst>
              <a:gd name="adj" fmla="val 8888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25400" dir="27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46" name="AutoShape 11">
            <a:extLst>
              <a:ext uri="{FF2B5EF4-FFF2-40B4-BE49-F238E27FC236}">
                <a16:creationId xmlns:a16="http://schemas.microsoft.com/office/drawing/2014/main" id="{89FEBAE3-2198-A54D-BDD7-2B6CDE57CBC1}"/>
              </a:ext>
            </a:extLst>
          </p:cNvPr>
          <p:cNvSpPr/>
          <p:nvPr/>
        </p:nvSpPr>
        <p:spPr>
          <a:xfrm>
            <a:off x="1396999" y="4572000"/>
            <a:ext cx="4015259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500" b="1" i="0" u="none" strike="noStrike" dirty="0">
                <a:solidFill>
                  <a:srgbClr val="003399"/>
                </a:solidFill>
                <a:latin typeface="Noto Sans SC"/>
                <a:ea typeface="Noto Sans SC"/>
                <a:cs typeface="Noto Sans SC"/>
                <a:sym typeface="Noto Sans SC"/>
              </a:rPr>
              <a:t>▌ </a:t>
            </a:r>
            <a:r>
              <a:rPr lang="en-US" sz="1500" b="1" dirty="0">
                <a:solidFill>
                  <a:srgbClr val="003399"/>
                </a:solidFill>
                <a:latin typeface="Noto Sans SC"/>
                <a:ea typeface="Noto Sans SC"/>
                <a:cs typeface="Noto Sans SC"/>
                <a:sym typeface="Noto Sans SC"/>
              </a:rPr>
              <a:t>Innovative design and pre-rehearsal of experimental schemes</a:t>
            </a:r>
            <a:endParaRPr lang="en-US" sz="1100" dirty="0"/>
          </a:p>
        </p:txBody>
      </p:sp>
      <p:sp>
        <p:nvSpPr>
          <p:cNvPr id="48" name="AutoShape 13">
            <a:extLst>
              <a:ext uri="{FF2B5EF4-FFF2-40B4-BE49-F238E27FC236}">
                <a16:creationId xmlns:a16="http://schemas.microsoft.com/office/drawing/2014/main" id="{C4C9776B-041A-B449-A38F-077C7FEA9627}"/>
              </a:ext>
            </a:extLst>
          </p:cNvPr>
          <p:cNvSpPr/>
          <p:nvPr/>
        </p:nvSpPr>
        <p:spPr>
          <a:xfrm>
            <a:off x="6223000" y="1397000"/>
            <a:ext cx="5207000" cy="4826000"/>
          </a:xfrm>
          <a:prstGeom prst="roundRect">
            <a:avLst>
              <a:gd name="adj" fmla="val 4210"/>
            </a:avLst>
          </a:prstGeom>
          <a:solidFill>
            <a:srgbClr val="F0F5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254000" dist="63500" dir="2700000" algn="tl" rotWithShape="0">
              <a:srgbClr val="003399">
                <a:alpha val="8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0" name="AutoShape 15">
            <a:extLst>
              <a:ext uri="{FF2B5EF4-FFF2-40B4-BE49-F238E27FC236}">
                <a16:creationId xmlns:a16="http://schemas.microsoft.com/office/drawing/2014/main" id="{F6F4C141-A7CA-DC41-8169-BD647AAAA959}"/>
              </a:ext>
            </a:extLst>
          </p:cNvPr>
          <p:cNvSpPr/>
          <p:nvPr/>
        </p:nvSpPr>
        <p:spPr>
          <a:xfrm>
            <a:off x="6731000" y="1832100"/>
            <a:ext cx="4191000" cy="467004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ctr">
              <a:lnSpc>
                <a:spcPct val="125000"/>
              </a:lnSpc>
              <a:defRPr/>
            </a:pPr>
            <a:r>
              <a:rPr lang="en-US" sz="2200" b="1" i="0" u="none" strike="noStrike" dirty="0">
                <a:solidFill>
                  <a:srgbClr val="003399"/>
                </a:solidFill>
                <a:latin typeface="Noto Sans SC"/>
                <a:ea typeface="Noto Sans SC"/>
                <a:cs typeface="Noto Sans SC"/>
                <a:sym typeface="Noto Sans SC"/>
              </a:rPr>
              <a:t>Data Reproduction Mode</a:t>
            </a:r>
            <a:endParaRPr lang="en-US" sz="1100" dirty="0"/>
          </a:p>
        </p:txBody>
      </p:sp>
      <p:sp>
        <p:nvSpPr>
          <p:cNvPr id="51" name="AutoShape 16">
            <a:extLst>
              <a:ext uri="{FF2B5EF4-FFF2-40B4-BE49-F238E27FC236}">
                <a16:creationId xmlns:a16="http://schemas.microsoft.com/office/drawing/2014/main" id="{792474F5-97BD-7F43-8AD1-A5B31CD802F9}"/>
              </a:ext>
            </a:extLst>
          </p:cNvPr>
          <p:cNvSpPr/>
          <p:nvPr/>
        </p:nvSpPr>
        <p:spPr>
          <a:xfrm>
            <a:off x="6604000" y="2667000"/>
            <a:ext cx="4445000" cy="25400"/>
          </a:xfrm>
          <a:prstGeom prst="roundRect">
            <a:avLst>
              <a:gd name="adj" fmla="val 0"/>
            </a:avLst>
          </a:prstGeom>
          <a:solidFill>
            <a:srgbClr val="CCD6E6">
              <a:alpha val="100000"/>
            </a:srgbClr>
          </a:solidFill>
          <a:ln w="25400" cap="flat" cmpd="sng">
            <a:noFill/>
            <a:prstDash val="solid"/>
            <a:round/>
          </a:ln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2" name="AutoShape 17">
            <a:extLst>
              <a:ext uri="{FF2B5EF4-FFF2-40B4-BE49-F238E27FC236}">
                <a16:creationId xmlns:a16="http://schemas.microsoft.com/office/drawing/2014/main" id="{659C1D59-9130-0941-8E42-6A81FA33ED88}"/>
              </a:ext>
            </a:extLst>
          </p:cNvPr>
          <p:cNvSpPr/>
          <p:nvPr/>
        </p:nvSpPr>
        <p:spPr>
          <a:xfrm>
            <a:off x="6604000" y="3048000"/>
            <a:ext cx="4445000" cy="1143000"/>
          </a:xfrm>
          <a:prstGeom prst="roundRect">
            <a:avLst>
              <a:gd name="adj" fmla="val 8888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25400" dir="27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3" name="AutoShape 18">
            <a:extLst>
              <a:ext uri="{FF2B5EF4-FFF2-40B4-BE49-F238E27FC236}">
                <a16:creationId xmlns:a16="http://schemas.microsoft.com/office/drawing/2014/main" id="{18A4777D-7872-4247-95BE-DA159AA95866}"/>
              </a:ext>
            </a:extLst>
          </p:cNvPr>
          <p:cNvSpPr/>
          <p:nvPr/>
        </p:nvSpPr>
        <p:spPr>
          <a:xfrm>
            <a:off x="6858000" y="3175000"/>
            <a:ext cx="3937000" cy="7874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500" b="1" i="0" u="none" strike="noStrike" dirty="0">
                <a:solidFill>
                  <a:srgbClr val="003399"/>
                </a:solidFill>
                <a:latin typeface="Noto Sans SC"/>
                <a:ea typeface="Noto Sans SC"/>
                <a:cs typeface="Noto Sans SC"/>
                <a:sym typeface="Noto Sans SC"/>
              </a:rPr>
              <a:t>▌ Seamlessly load and high-fidelity replay historical experimental datasets</a:t>
            </a:r>
            <a:endParaRPr lang="en-US" sz="1100" dirty="0"/>
          </a:p>
        </p:txBody>
      </p:sp>
      <p:sp>
        <p:nvSpPr>
          <p:cNvPr id="58" name="AutoShape 20">
            <a:extLst>
              <a:ext uri="{FF2B5EF4-FFF2-40B4-BE49-F238E27FC236}">
                <a16:creationId xmlns:a16="http://schemas.microsoft.com/office/drawing/2014/main" id="{A71751DC-04F6-D347-9158-6F319C98220D}"/>
              </a:ext>
            </a:extLst>
          </p:cNvPr>
          <p:cNvSpPr/>
          <p:nvPr/>
        </p:nvSpPr>
        <p:spPr>
          <a:xfrm>
            <a:off x="6604000" y="4445000"/>
            <a:ext cx="4445000" cy="1143000"/>
          </a:xfrm>
          <a:prstGeom prst="roundRect">
            <a:avLst>
              <a:gd name="adj" fmla="val 8888"/>
            </a:avLst>
          </a:prstGeom>
          <a:solidFill>
            <a:srgbClr val="FFFFFF">
              <a:alpha val="100000"/>
            </a:srgbClr>
          </a:solidFill>
          <a:ln w="25400" cap="flat" cmpd="sng">
            <a:noFill/>
            <a:prstDash val="solid"/>
            <a:round/>
          </a:ln>
          <a:effectLst>
            <a:outerShdw blurRad="127000" dist="25400" dir="2700000" algn="tl" rotWithShape="0">
              <a:srgbClr val="000000">
                <a:alpha val="5000"/>
              </a:srgbClr>
            </a:outerShdw>
          </a:effectLst>
        </p:spPr>
        <p:txBody>
          <a:bodyPr vert="horz" wrap="square" lIns="63500" tIns="63500" rIns="63500" bIns="63500" rtlCol="0" anchor="ctr"/>
          <a:lstStyle/>
          <a:p>
            <a:pPr algn="ctr">
              <a:defRPr/>
            </a:pPr>
            <a:endParaRPr/>
          </a:p>
        </p:txBody>
      </p:sp>
      <p:sp>
        <p:nvSpPr>
          <p:cNvPr id="59" name="AutoShape 21">
            <a:extLst>
              <a:ext uri="{FF2B5EF4-FFF2-40B4-BE49-F238E27FC236}">
                <a16:creationId xmlns:a16="http://schemas.microsoft.com/office/drawing/2014/main" id="{7E430314-77B7-DA49-B8EA-FFFDADC8635A}"/>
              </a:ext>
            </a:extLst>
          </p:cNvPr>
          <p:cNvSpPr/>
          <p:nvPr/>
        </p:nvSpPr>
        <p:spPr>
          <a:xfrm>
            <a:off x="6858000" y="4572000"/>
            <a:ext cx="3937000" cy="889000"/>
          </a:xfrm>
          <a:prstGeom prst="rect">
            <a:avLst/>
          </a:prstGeom>
          <a:noFill/>
          <a:ln w="12700" cap="flat" cmpd="sng">
            <a:noFill/>
            <a:prstDash val="solid"/>
            <a:round/>
          </a:ln>
        </p:spPr>
        <p:txBody>
          <a:bodyPr vert="horz" wrap="square" lIns="0" tIns="0" rIns="0" bIns="0" rtlCol="0" anchor="ctr" anchorCtr="0"/>
          <a:lstStyle/>
          <a:p>
            <a:pPr indent="0" algn="l">
              <a:lnSpc>
                <a:spcPct val="125000"/>
              </a:lnSpc>
              <a:defRPr/>
            </a:pPr>
            <a:r>
              <a:rPr lang="en-US" sz="1500" b="1" i="0" u="none" strike="noStrike" dirty="0">
                <a:solidFill>
                  <a:srgbClr val="003399"/>
                </a:solidFill>
                <a:latin typeface="Noto Sans SC"/>
                <a:ea typeface="Noto Sans SC"/>
                <a:cs typeface="Noto Sans SC"/>
                <a:sym typeface="Noto Sans SC"/>
              </a:rPr>
              <a:t>▌ Accurate retrospective and verification of experimental processes</a:t>
            </a:r>
            <a:endParaRPr lang="en-US" sz="11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HEPS-PPT主题-V5-蓝色">
  <a:themeElements>
    <a:clrScheme name="框架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HEPSTF">
      <a:majorFont>
        <a:latin typeface="Times New Roman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框架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1549</Words>
  <Application>Microsoft Macintosh PowerPoint</Application>
  <PresentationFormat>宽屏</PresentationFormat>
  <Paragraphs>317</Paragraphs>
  <Slides>27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9" baseType="lpstr">
      <vt:lpstr>等线</vt:lpstr>
      <vt:lpstr>微软雅黑</vt:lpstr>
      <vt:lpstr>Malgun Gothic</vt:lpstr>
      <vt:lpstr>Noto Sans SC</vt:lpstr>
      <vt:lpstr>ui-sans-serif</vt:lpstr>
      <vt:lpstr>Arial</vt:lpstr>
      <vt:lpstr>Calibri</vt:lpstr>
      <vt:lpstr>Cambria Math</vt:lpstr>
      <vt:lpstr>Times New Roman</vt:lpstr>
      <vt:lpstr>Wingdings</vt:lpstr>
      <vt:lpstr>Wingdings 2</vt:lpstr>
      <vt:lpstr>HEPS-PPT主题-V5-蓝色</vt:lpstr>
      <vt:lpstr>Development of Virtual Beamline Software Platform for Advanced Light Sources Based on EPICS</vt:lpstr>
      <vt:lpstr>PowerPoint 演示文稿</vt:lpstr>
      <vt:lpstr>PowerPoint 演示文稿</vt:lpstr>
      <vt:lpstr>PowerPoint 演示文稿</vt:lpstr>
      <vt:lpstr>Background &amp; Significance</vt:lpstr>
      <vt:lpstr>PowerPoint 演示文稿</vt:lpstr>
      <vt:lpstr>Platform Architecture</vt:lpstr>
      <vt:lpstr>Platform Architecture</vt:lpstr>
      <vt:lpstr>Platform Architecture</vt:lpstr>
      <vt:lpstr>PowerPoint 演示文稿</vt:lpstr>
      <vt:lpstr>Core Design (I)</vt:lpstr>
      <vt:lpstr>Core Design (II)</vt:lpstr>
      <vt:lpstr>Core Design (III)</vt:lpstr>
      <vt:lpstr>Core Design: Virtual Detectors</vt:lpstr>
      <vt:lpstr>Core Design: Virtual Motors</vt:lpstr>
      <vt:lpstr>Core Design: Virtual Optical Device-DCM</vt:lpstr>
      <vt:lpstr>Core Design: Virtual Optical Device-Slit</vt:lpstr>
      <vt:lpstr>Core Design: Virtual Optical Device-XBPM</vt:lpstr>
      <vt:lpstr>Core Design (IV)</vt:lpstr>
      <vt:lpstr>Core Design (V)</vt:lpstr>
      <vt:lpstr>PowerPoint 演示文稿</vt:lpstr>
      <vt:lpstr>Function Verification Case 01: CT Experiment</vt:lpstr>
      <vt:lpstr>Function Verification Case 02:  XRD Reproduction</vt:lpstr>
      <vt:lpstr>PowerPoint 演示文稿</vt:lpstr>
      <vt:lpstr>Conclusion &amp; Future Outlook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苑梦尧</dc:creator>
  <cp:lastModifiedBy>苗 张</cp:lastModifiedBy>
  <cp:revision>56</cp:revision>
  <dcterms:created xsi:type="dcterms:W3CDTF">2026-03-01T14:42:42Z</dcterms:created>
  <dcterms:modified xsi:type="dcterms:W3CDTF">2026-04-15T05:55:47Z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2052-0.0.0.0</vt:lpwstr>
  </property>
</Properties>
</file>