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tiff" ContentType="image/tif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6"/>
  </p:notesMasterIdLst>
  <p:handoutMasterIdLst>
    <p:handoutMasterId r:id="rId36"/>
  </p:handoutMasterIdLst>
  <p:sldIdLst>
    <p:sldId id="2991" r:id="rId4"/>
    <p:sldId id="9335041" r:id="rId5"/>
    <p:sldId id="9335042" r:id="rId7"/>
    <p:sldId id="9335056" r:id="rId8"/>
    <p:sldId id="9335055" r:id="rId9"/>
    <p:sldId id="1336" r:id="rId10"/>
    <p:sldId id="9335045" r:id="rId11"/>
    <p:sldId id="9335046" r:id="rId12"/>
    <p:sldId id="9335047" r:id="rId13"/>
    <p:sldId id="384" r:id="rId14"/>
    <p:sldId id="1254" r:id="rId15"/>
    <p:sldId id="1067" r:id="rId16"/>
    <p:sldId id="1080" r:id="rId17"/>
    <p:sldId id="1190" r:id="rId18"/>
    <p:sldId id="9335068" r:id="rId19"/>
    <p:sldId id="9335048" r:id="rId20"/>
    <p:sldId id="3004" r:id="rId21"/>
    <p:sldId id="1157" r:id="rId22"/>
    <p:sldId id="1144" r:id="rId23"/>
    <p:sldId id="9335037" r:id="rId24"/>
    <p:sldId id="9335038" r:id="rId25"/>
    <p:sldId id="2341" r:id="rId26"/>
    <p:sldId id="9335049" r:id="rId27"/>
    <p:sldId id="9335061" r:id="rId28"/>
    <p:sldId id="9335062" r:id="rId29"/>
    <p:sldId id="9335063" r:id="rId30"/>
    <p:sldId id="9335065" r:id="rId31"/>
    <p:sldId id="9335066" r:id="rId32"/>
    <p:sldId id="9335050" r:id="rId33"/>
    <p:sldId id="9335051" r:id="rId34"/>
    <p:sldId id="2218" r:id="rId35"/>
  </p:sldIdLst>
  <p:sldSz cx="10160000" cy="5715000"/>
  <p:notesSz cx="6858000" cy="9144000"/>
  <p:custDataLst>
    <p:tags r:id="rId41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751A823-E832-E24F-BE6B-20A16A580EC0}">
          <p14:sldIdLst>
            <p14:sldId id="2991"/>
            <p14:sldId id="9335041"/>
            <p14:sldId id="9335042"/>
            <p14:sldId id="9335056"/>
            <p14:sldId id="9335055"/>
            <p14:sldId id="1336"/>
            <p14:sldId id="9335045"/>
            <p14:sldId id="9335046"/>
            <p14:sldId id="9335047"/>
            <p14:sldId id="384"/>
            <p14:sldId id="1254"/>
            <p14:sldId id="1067"/>
            <p14:sldId id="1080"/>
            <p14:sldId id="1190"/>
            <p14:sldId id="9335068"/>
            <p14:sldId id="9335048"/>
            <p14:sldId id="3004"/>
            <p14:sldId id="1157"/>
            <p14:sldId id="1144"/>
            <p14:sldId id="9335037"/>
            <p14:sldId id="9335038"/>
            <p14:sldId id="2341"/>
            <p14:sldId id="9335049"/>
            <p14:sldId id="9335061"/>
            <p14:sldId id="9335062"/>
            <p14:sldId id="9335063"/>
            <p14:sldId id="9335065"/>
            <p14:sldId id="9335066"/>
            <p14:sldId id="9335050"/>
            <p14:sldId id="9335051"/>
            <p14:sldId id="22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44" userDrawn="1">
          <p15:clr>
            <a:srgbClr val="A4A3A4"/>
          </p15:clr>
        </p15:guide>
        <p15:guide id="2" pos="32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J.江" initials="W用" lastIdx="1" clrIdx="0"/>
  <p:cmAuthor id="299209568" name="耿艳胜" initials="耿" lastIdx="5" clrIdx="1"/>
  <p:cmAuthor id="3" name="子锋 林" initials="子锋" lastIdx="0" clrIdx="2"/>
  <p:cmAuthor id="4" name="xiaohan lu" initials="xl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ECE1"/>
    <a:srgbClr val="4668AD"/>
    <a:srgbClr val="C8DEE6"/>
    <a:srgbClr val="17375E"/>
    <a:srgbClr val="FF1D1D"/>
    <a:srgbClr val="0000FF"/>
    <a:srgbClr val="1388FB"/>
    <a:srgbClr val="4266B0"/>
    <a:srgbClr val="464F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46" autoAdjust="0"/>
    <p:restoredTop sz="91558" autoAdjust="0"/>
  </p:normalViewPr>
  <p:slideViewPr>
    <p:cSldViewPr showGuides="1">
      <p:cViewPr varScale="1">
        <p:scale>
          <a:sx n="132" d="100"/>
          <a:sy n="132" d="100"/>
        </p:scale>
        <p:origin x="60" y="117"/>
      </p:cViewPr>
      <p:guideLst>
        <p:guide orient="horz" pos="2044"/>
        <p:guide pos="3290"/>
      </p:guideLst>
    </p:cSldViewPr>
  </p:slideViewPr>
  <p:outlineViewPr>
    <p:cViewPr>
      <p:scale>
        <a:sx n="33" d="100"/>
        <a:sy n="33" d="100"/>
      </p:scale>
      <p:origin x="0" y="5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04480"/>
    </p:cViewPr>
  </p:sorterViewPr>
  <p:notesViewPr>
    <p:cSldViewPr>
      <p:cViewPr varScale="1">
        <p:scale>
          <a:sx n="86" d="100"/>
          <a:sy n="86" d="100"/>
        </p:scale>
        <p:origin x="38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1" Type="http://schemas.openxmlformats.org/officeDocument/2006/relationships/tags" Target="tags/tag26.xml"/><Relationship Id="rId40" Type="http://schemas.openxmlformats.org/officeDocument/2006/relationships/commentAuthors" Target="commentAuthors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634D4-6826-4280-8DB9-19D143CADB2E}" type="datetimeFigureOut">
              <a:rPr lang="zh-CN" altLang="en-US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1C9F4-D0A3-417B-B817-AAD999A50B0B}" type="slidenum">
              <a:rPr lang="zh-CN" altLang="en-US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defRPr>
            </a:lvl1pPr>
          </a:lstStyle>
          <a:p>
            <a:pPr>
              <a:defRPr/>
            </a:pPr>
            <a:fld id="{2D2B385D-30C0-42A3-A406-FDA826925B69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pPr>
              <a:defRPr/>
            </a:pPr>
            <a:fld id="{0C994A22-7990-4147-B722-23103CA33D1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imes New Roman" panose="02020503050405090304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imes New Roman" panose="02020503050405090304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imes New Roman" panose="02020503050405090304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imes New Roman" panose="02020503050405090304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imes New Roman" panose="0202050305040509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8195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DE5A0C-CD9F-4CC3-930C-BA35996718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for the user interface, we extend the Qtdesigner  and customize lots of widgets for HLA development, such as plot widget with lattice,   widgets with channel to interact with PV directly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17D1C-5943-48A4-BC08-6C0C042D7F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Use the </a:t>
            </a:r>
            <a:r>
              <a:rPr lang="en-US" altLang="zh-CN" dirty="0" err="1"/>
              <a:t>pyqt</a:t>
            </a:r>
            <a:r>
              <a:rPr lang="en-US" altLang="zh-CN" dirty="0"/>
              <a:t> signal-slot feature and the ‘singleton factory pattern’,  the interaction will be more efficient, a simple test  was done to monitor 10K PVs in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application,</a:t>
            </a:r>
            <a:r>
              <a:rPr lang="zh-CN" altLang="en-US" dirty="0"/>
              <a:t> </a:t>
            </a:r>
            <a:r>
              <a:rPr lang="en-US" altLang="zh-CN" dirty="0"/>
              <a:t>it still run smoothly, meet the requirement of HEPS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17D1C-5943-48A4-BC08-6C0C042D7F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8195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17D1C-5943-48A4-BC08-6C0C042D7F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8195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8195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8195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90204" pitchFamily="34" charset="0"/>
              <a:buNone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17D1C-5943-48A4-BC08-6C0C042D7F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HEPS is the first 4-generation light source in </a:t>
            </a:r>
            <a:r>
              <a:rPr lang="en-US" altLang="zh-CN" dirty="0" err="1"/>
              <a:t>china</a:t>
            </a:r>
            <a:r>
              <a:rPr lang="en-US" altLang="zh-CN" dirty="0"/>
              <a:t>, compare to 3</a:t>
            </a:r>
            <a:r>
              <a:rPr lang="en-US" altLang="zh-CN" baseline="30000" dirty="0"/>
              <a:t>rd</a:t>
            </a:r>
            <a:r>
              <a:rPr lang="en-US" altLang="zh-CN" dirty="0"/>
              <a:t> generation light source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917D1C-5943-48A4-BC08-6C0C042D7F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200" dirty="0"/>
              <a:t>For physics developers, the following steps are overly complex. Independent development by each individual would be time-consuming</a:t>
            </a:r>
            <a:endParaRPr lang="zh-CN" altLang="en-US" sz="12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200" dirty="0"/>
              <a:t>For physics developers, the following steps are overly complex. Independent development by each individual would be time-consuming</a:t>
            </a:r>
            <a:endParaRPr lang="zh-CN" altLang="en-US" sz="12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200" dirty="0"/>
              <a:t>For physics developers, the following steps are overly complex. Independent development by each individual would be time-consuming</a:t>
            </a:r>
            <a:endParaRPr lang="zh-CN" altLang="en-US" sz="12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8195" name="文本占位符 2"/>
          <p:cNvSpPr>
            <a:spLocks noGrp="1"/>
          </p:cNvSpPr>
          <p:nvPr>
            <p:ph type="body" idx="3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latin typeface="Times New Roman" panose="02020503050405090304" pitchFamily="18" charset="0"/>
              <a:ea typeface="Times New Roman" panose="0202050305040509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It is worth mentioning that we developed a new modular framework for high-level application development, named </a:t>
            </a:r>
            <a:r>
              <a:rPr lang="en-US" altLang="zh-CN" dirty="0" err="1"/>
              <a:t>Pyapas</a:t>
            </a:r>
            <a:r>
              <a:rPr lang="en-US" altLang="zh-CN" dirty="0"/>
              <a:t>, based on which we developed the required high-level applications and adopted them in the HEPS commissioning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4464" y="145304"/>
            <a:ext cx="1066786" cy="4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439487" y="651713"/>
            <a:ext cx="9441049" cy="90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cs typeface="Times New Roman" panose="02020503050405090304" pitchFamily="18" charset="0"/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216907" y="553246"/>
            <a:ext cx="222578" cy="191861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cs typeface="Times New Roman" panose="02020503050405090304" pitchFamily="18" charset="0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08001" y="145304"/>
            <a:ext cx="5580112" cy="479948"/>
          </a:xfrm>
        </p:spPr>
        <p:txBody>
          <a:bodyPr/>
          <a:lstStyle>
            <a:lvl1pPr algn="l">
              <a:defRPr sz="3200" b="1"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27" y="24308"/>
            <a:ext cx="1066505" cy="63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8503" y="940100"/>
            <a:ext cx="8763000" cy="4325663"/>
          </a:xfrm>
        </p:spPr>
        <p:txBody>
          <a:bodyPr/>
          <a:lstStyle>
            <a:lvl1pPr marL="190500" indent="-190500">
              <a:lnSpc>
                <a:spcPct val="110000"/>
              </a:lnSpc>
              <a:buFont typeface="Wingdings" panose="05000000000000000000" pitchFamily="2" charset="2"/>
              <a:buChar char="n"/>
              <a:defRPr sz="2000" b="1">
                <a:solidFill>
                  <a:srgbClr val="071F65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sz="1665"/>
            </a:lvl2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0" y="0"/>
            <a:ext cx="10160000" cy="637253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44" y="151743"/>
            <a:ext cx="8732729" cy="485516"/>
          </a:xfrm>
        </p:spPr>
        <p:txBody>
          <a:bodyPr>
            <a:normAutofit/>
          </a:bodyPr>
          <a:lstStyle>
            <a:lvl1pPr>
              <a:defRPr sz="2665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8867728" y="133696"/>
            <a:ext cx="1068190" cy="4316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">
    <p:bg bwMode="auto"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2"/>
          <p:cNvSpPr>
            <a:spLocks noGrp="1"/>
          </p:cNvSpPr>
          <p:nvPr>
            <p:ph type="body" idx="10" hasCustomPrompt="1"/>
          </p:nvPr>
        </p:nvSpPr>
        <p:spPr>
          <a:xfrm>
            <a:off x="1445157" y="67216"/>
            <a:ext cx="2649538" cy="533493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r>
              <a:rPr lang="en-US" noProof="1"/>
              <a:t>“基础研究十条” </a:t>
            </a:r>
            <a:endParaRPr lang="en-US" noProof="1"/>
          </a:p>
        </p:txBody>
      </p:sp>
      <p:sp>
        <p:nvSpPr>
          <p:cNvPr id="14" name="文本占位符 13"/>
          <p:cNvSpPr>
            <a:spLocks noGrp="1"/>
          </p:cNvSpPr>
          <p:nvPr>
            <p:ph type="body" idx="20" hasCustomPrompt="1"/>
          </p:nvPr>
        </p:nvSpPr>
        <p:spPr>
          <a:xfrm>
            <a:off x="0" y="653106"/>
            <a:ext cx="10160000" cy="129562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229073" rIns="0" bIns="0" anchor="t">
            <a:normAutofit fontScale="95000"/>
          </a:bodyPr>
          <a:lstStyle/>
          <a:p>
            <a:r>
              <a:rPr lang="en-US" noProof="1"/>
              <a:t>中科院最近召开基础研究工作会议,传达了中央领导对《中国科学院关于加 </a:t>
            </a:r>
            <a:endParaRPr lang="en-US" noProof="1"/>
          </a:p>
          <a:p>
            <a:r>
              <a:rPr lang="en-US" noProof="1"/>
              <a:t>强基础研究的若干意见》(“基础研究十条”)的批示,对“基础研究十条” </a:t>
            </a:r>
            <a:endParaRPr lang="en-US" noProof="1"/>
          </a:p>
          <a:p>
            <a:r>
              <a:rPr lang="en-US" noProof="1"/>
              <a:t>进行了解读,提出了加强基础研究的一系列新思路、新政策、新措施 </a:t>
            </a:r>
            <a:endParaRPr lang="en-US" noProof="1"/>
          </a:p>
        </p:txBody>
      </p:sp>
      <p:sp>
        <p:nvSpPr>
          <p:cNvPr id="17" name="文本占位符 16"/>
          <p:cNvSpPr>
            <a:spLocks noGrp="1"/>
          </p:cNvSpPr>
          <p:nvPr>
            <p:ph type="body" idx="30" hasCustomPrompt="1"/>
          </p:nvPr>
        </p:nvSpPr>
        <p:spPr>
          <a:xfrm>
            <a:off x="3997854" y="2083282"/>
            <a:ext cx="5482167" cy="437168"/>
          </a:xfrm>
          <a:prstGeom prst="rect">
            <a:avLst/>
          </a:prstGeom>
          <a:solidFill>
            <a:srgbClr val="C00000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r>
              <a:rPr lang="en-US" noProof="1"/>
              <a:t>未来工作的指引与调整方向 </a:t>
            </a:r>
            <a:endParaRPr lang="en-US" noProof="1"/>
          </a:p>
        </p:txBody>
      </p:sp>
      <p:sp>
        <p:nvSpPr>
          <p:cNvPr id="18" name="文本占位符 17"/>
          <p:cNvSpPr>
            <a:spLocks noGrp="1"/>
          </p:cNvSpPr>
          <p:nvPr>
            <p:ph type="body" idx="40" hasCustomPrompt="1"/>
          </p:nvPr>
        </p:nvSpPr>
        <p:spPr>
          <a:xfrm>
            <a:off x="4007953" y="2626813"/>
            <a:ext cx="5462059" cy="2525626"/>
          </a:xfrm>
          <a:prstGeom prst="rect">
            <a:avLst/>
          </a:prstGeom>
          <a:solidFill>
            <a:srgbClr val="DDEBF7"/>
          </a:solidFill>
          <a:ln w="12065" cmpd="sng">
            <a:solidFill>
              <a:srgbClr val="00AFEF"/>
            </a:solidFill>
            <a:prstDash val="solid"/>
          </a:ln>
        </p:spPr>
        <p:txBody>
          <a:bodyPr vert="horz" lIns="0" tIns="326253" rIns="0" bIns="0" anchor="t">
            <a:normAutofit fontScale="95000"/>
          </a:bodyPr>
          <a:lstStyle/>
          <a:p>
            <a:r>
              <a:rPr lang="en-US" noProof="1"/>
              <a:t>1.调整基础研究定位 2. 优化重点科研布局 </a:t>
            </a:r>
            <a:endParaRPr lang="en-US" noProof="1"/>
          </a:p>
          <a:p>
            <a:r>
              <a:rPr lang="en-US" noProof="1"/>
              <a:t>3. 深化科研院所改革 4. 创新科研选题机制 </a:t>
            </a:r>
            <a:endParaRPr lang="en-US" noProof="1"/>
          </a:p>
          <a:p>
            <a:r>
              <a:rPr lang="en-US" noProof="1"/>
              <a:t>5. 变革科研组织方式 6. 发挥重大设施作用 </a:t>
            </a:r>
            <a:endParaRPr lang="en-US" noProof="1"/>
          </a:p>
          <a:p>
            <a:r>
              <a:rPr lang="en-US" noProof="1"/>
              <a:t>7. 强化人才队伍建设 8. 改革科技评价体制 </a:t>
            </a:r>
            <a:endParaRPr lang="en-US" noProof="1"/>
          </a:p>
          <a:p>
            <a:r>
              <a:rPr lang="en-US" noProof="1"/>
              <a:t>9. 加强国际科技合作 10. 营造良好科研生态 </a:t>
            </a:r>
            <a:endParaRPr lang="en-US" noProof="1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idx="10" hasCustomPrompt="1"/>
          </p:nvPr>
        </p:nvSpPr>
        <p:spPr>
          <a:xfrm>
            <a:off x="98983" y="0"/>
            <a:ext cx="9934046" cy="5710707"/>
          </a:xfrm>
          <a:prstGeom prst="rect">
            <a:avLst/>
          </a:prstGeom>
          <a:solidFill>
            <a:srgbClr val="134162"/>
          </a:solidFill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r>
              <a:rPr lang="en-US" noProof="1"/>
              <a:t> </a:t>
            </a:r>
            <a:endParaRPr lang="en-US" noProof="1"/>
          </a:p>
        </p:txBody>
      </p:sp>
      <p:sp>
        <p:nvSpPr>
          <p:cNvPr id="7" name="文本占位符 6"/>
          <p:cNvSpPr>
            <a:spLocks noGrp="1"/>
          </p:cNvSpPr>
          <p:nvPr>
            <p:ph type="body" idx="20" hasCustomPrompt="1"/>
          </p:nvPr>
        </p:nvSpPr>
        <p:spPr>
          <a:xfrm>
            <a:off x="815479" y="698096"/>
            <a:ext cx="8493654" cy="1931797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>
            <a:normAutofit fontScale="95000"/>
          </a:bodyPr>
          <a:lstStyle/>
          <a:p>
            <a:r>
              <a:rPr lang="en-US" noProof="1"/>
              <a:t>面向国际科技前沿和国家战略需求 </a:t>
            </a:r>
            <a:endParaRPr lang="en-US" noProof="1"/>
          </a:p>
          <a:p>
            <a:r>
              <a:rPr lang="en-US" noProof="1"/>
              <a:t>建设综合性国际科学中心 </a:t>
            </a:r>
            <a:endParaRPr lang="en-US" noProof="1"/>
          </a:p>
          <a:p>
            <a:r>
              <a:rPr lang="en-US" noProof="1"/>
              <a:t>领导班子考核报告暨高能所2022年度工作会议报告 王贻芳 </a:t>
            </a:r>
            <a:endParaRPr lang="en-US" noProof="1"/>
          </a:p>
        </p:txBody>
      </p:sp>
      <p:sp>
        <p:nvSpPr>
          <p:cNvPr id="8" name="文本占位符 7"/>
          <p:cNvSpPr>
            <a:spLocks noGrp="1"/>
          </p:cNvSpPr>
          <p:nvPr>
            <p:ph type="body" idx="30" hasCustomPrompt="1"/>
          </p:nvPr>
        </p:nvSpPr>
        <p:spPr>
          <a:xfrm>
            <a:off x="8255101" y="5006793"/>
            <a:ext cx="1272646" cy="326023"/>
          </a:xfrm>
          <a:prstGeom prst="rect">
            <a:avLst/>
          </a:prstGeom>
          <a:noFill/>
          <a:ln w="0" cmpd="sng">
            <a:noFill/>
            <a:prstDash val="solid"/>
          </a:ln>
        </p:spPr>
        <p:txBody>
          <a:bodyPr vert="horz" lIns="0" tIns="0" rIns="0" bIns="0" anchor="t"/>
          <a:lstStyle/>
          <a:p>
            <a:r>
              <a:rPr lang="en-US" noProof="1"/>
              <a:t>2022年1月6日 </a:t>
            </a:r>
            <a:endParaRPr lang="en-US" noProof="1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 descr="图片1副本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365" y="144640"/>
            <a:ext cx="1067153" cy="47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6"/>
          <p:cNvSpPr/>
          <p:nvPr userDrawn="1"/>
        </p:nvSpPr>
        <p:spPr>
          <a:xfrm>
            <a:off x="439209" y="650912"/>
            <a:ext cx="9442097" cy="89958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444" tIns="50721" rIns="101444" bIns="50721" anchor="ctr"/>
          <a:lstStyle/>
          <a:p>
            <a:pPr algn="ctr" defTabSz="913130">
              <a:defRPr/>
            </a:pPr>
            <a:endParaRPr lang="zh-CN" altLang="en-US" sz="1585" noProof="1">
              <a:solidFill>
                <a:srgbClr val="FFFFFF"/>
              </a:solidFill>
            </a:endParaRPr>
          </a:p>
        </p:txBody>
      </p:sp>
      <p:sp>
        <p:nvSpPr>
          <p:cNvPr id="6" name="圆角矩形 7"/>
          <p:cNvSpPr/>
          <p:nvPr userDrawn="1"/>
        </p:nvSpPr>
        <p:spPr>
          <a:xfrm>
            <a:off x="216959" y="553861"/>
            <a:ext cx="222250" cy="190500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101444" tIns="50721" rIns="101444" bIns="50721" anchor="ctr"/>
          <a:lstStyle/>
          <a:p>
            <a:pPr algn="ctr" defTabSz="913130">
              <a:defRPr/>
            </a:pPr>
            <a:endParaRPr lang="zh-CN" altLang="en-US" sz="1585" noProof="1">
              <a:solidFill>
                <a:srgbClr val="FFFFFF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8000" y="1333505"/>
            <a:ext cx="9144000" cy="3771636"/>
          </a:xfrm>
        </p:spPr>
        <p:txBody>
          <a:bodyPr lIns="121733" tIns="60866" rIns="121733" bIns="60866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508000" y="145313"/>
            <a:ext cx="7646473" cy="479948"/>
          </a:xfrm>
        </p:spPr>
        <p:txBody>
          <a:bodyPr lIns="121733" tIns="60866" rIns="121733" bIns="60866"/>
          <a:lstStyle>
            <a:lvl1pPr algn="l">
              <a:defRPr sz="3085" b="1">
                <a:latin typeface="Times New Roman" panose="02020503050405090304" pitchFamily="18" charset="0"/>
                <a:ea typeface="Times New Roman" panose="02020503050405090304" pitchFamily="18" charset="0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508000" y="5297071"/>
            <a:ext cx="2370667" cy="305153"/>
          </a:xfrm>
        </p:spPr>
        <p:txBody>
          <a:bodyPr lIns="121733" tIns="60866" rIns="121733" bIns="60866"/>
          <a:lstStyle>
            <a:lvl1pPr>
              <a:defRPr noProof="1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471333" y="5297071"/>
            <a:ext cx="3217333" cy="305153"/>
          </a:xfrm>
        </p:spPr>
        <p:txBody>
          <a:bodyPr lIns="121733" tIns="60866" rIns="121733" bIns="60866"/>
          <a:lstStyle>
            <a:lvl1pPr>
              <a:defRPr noProof="1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281333" y="5297071"/>
            <a:ext cx="2370667" cy="305153"/>
          </a:xfrm>
        </p:spPr>
        <p:txBody>
          <a:bodyPr vert="horz" wrap="square" lIns="121733" tIns="60866" rIns="121733" bIns="60866" numCol="1" anchor="t" anchorCtr="0" compatLnSpc="1"/>
          <a:lstStyle>
            <a:lvl1pPr eaLnBrk="0" hangingPunct="0">
              <a:defRPr/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fld id="{B8A88FCA-4042-4749-8AAC-9FE386FAFC57}" type="slidenum">
              <a:rPr lang="en-US" altLang="zh-CN" smtClean="0">
                <a:solidFill>
                  <a:prstClr val="black"/>
                </a:solidFill>
                <a:latin typeface="Arial" panose="020B0604020202090204" pitchFamily="34" charset="0"/>
                <a:ea typeface="宋体" pitchFamily="2" charset="-122"/>
              </a:rPr>
            </a:fld>
            <a:endParaRPr lang="en-US" altLang="zh-CN">
              <a:solidFill>
                <a:prstClr val="black"/>
              </a:solidFill>
              <a:latin typeface="Arial" panose="020B0604020202090204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 advClick="0"/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62000" y="1775493"/>
            <a:ext cx="8636000" cy="1225021"/>
          </a:xfrm>
        </p:spPr>
        <p:txBody>
          <a:bodyPr lIns="121733" tIns="60866" rIns="121733" bIns="60866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 lIns="121733" tIns="60866" rIns="121733" bIns="6086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5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0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3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5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7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80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08000" y="5297071"/>
            <a:ext cx="2370667" cy="305153"/>
          </a:xfrm>
        </p:spPr>
        <p:txBody>
          <a:bodyPr lIns="121733" tIns="60866" rIns="121733" bIns="60866"/>
          <a:lstStyle>
            <a:lvl1pPr>
              <a:defRPr noProof="1"/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471333" y="5297071"/>
            <a:ext cx="3217333" cy="305153"/>
          </a:xfrm>
        </p:spPr>
        <p:txBody>
          <a:bodyPr lIns="121733" tIns="60866" rIns="121733" bIns="60866"/>
          <a:lstStyle>
            <a:lvl1pPr>
              <a:defRPr noProof="1"/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prstClr val="black"/>
              </a:solidFill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281333" y="5297071"/>
            <a:ext cx="2370667" cy="305153"/>
          </a:xfrm>
        </p:spPr>
        <p:txBody>
          <a:bodyPr vert="horz" wrap="square" lIns="121733" tIns="60866" rIns="121733" bIns="60866" numCol="1" anchor="t" anchorCtr="0" compatLnSpc="1"/>
          <a:lstStyle>
            <a:lvl1pPr eaLnBrk="0" hangingPunct="0">
              <a:defRPr>
                <a:latin typeface="Times New Roman" panose="02020503050405090304" pitchFamily="18" charset="0"/>
              </a:defRPr>
            </a:lvl1pPr>
          </a:lstStyle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fld id="{0F5140BA-CE18-4D26-AD6B-CBB4D83C5312}" type="slidenum">
              <a:rPr lang="en-US" altLang="zh-CN" smtClean="0">
                <a:solidFill>
                  <a:prstClr val="black"/>
                </a:solidFill>
                <a:ea typeface="宋体" pitchFamily="2" charset="-122"/>
              </a:rPr>
            </a:fld>
            <a:endParaRPr lang="en-US" altLang="zh-CN">
              <a:solidFill>
                <a:prstClr val="black"/>
              </a:solidFill>
              <a:latin typeface="Arial" panose="020B0604020202090204" pitchFamily="34" charset="0"/>
              <a:ea typeface="宋体" pitchFamily="2" charset="-122"/>
            </a:endParaRP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4464" y="145304"/>
            <a:ext cx="1066786" cy="4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439487" y="651713"/>
            <a:ext cx="9441049" cy="90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cs typeface="Times New Roman" panose="02020503050405090304" pitchFamily="18" charset="0"/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216907" y="553246"/>
            <a:ext cx="222578" cy="191861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cs typeface="Times New Roman" panose="02020503050405090304" pitchFamily="18" charset="0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08001" y="145304"/>
            <a:ext cx="5580112" cy="479948"/>
          </a:xfrm>
        </p:spPr>
        <p:txBody>
          <a:bodyPr/>
          <a:lstStyle>
            <a:lvl1pPr algn="l">
              <a:defRPr sz="3200" b="1"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39487" y="651713"/>
            <a:ext cx="9441049" cy="90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cs typeface="Times New Roman" panose="02020503050405090304" pitchFamily="18" charset="0"/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216907" y="553246"/>
            <a:ext cx="222578" cy="191861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cs typeface="Times New Roman" panose="02020503050405090304" pitchFamily="18" charset="0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08001" y="145304"/>
            <a:ext cx="5580112" cy="479948"/>
          </a:xfrm>
        </p:spPr>
        <p:txBody>
          <a:bodyPr/>
          <a:lstStyle>
            <a:lvl1pPr algn="l">
              <a:defRPr sz="3200" b="1"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00" y="7829"/>
            <a:ext cx="1066505" cy="63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62000" y="1775358"/>
            <a:ext cx="8636000" cy="122502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6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7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9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6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4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62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86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9945-95FD-4340-AC95-868156AD12A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5DDF-294A-47C7-9938-98EB7AF5D866}" type="slidenum">
              <a:rPr lang="en-US" altLang="zh-CN"/>
            </a:fld>
            <a:endParaRPr lang="en-US" altLang="zh-CN"/>
          </a:p>
        </p:txBody>
      </p:sp>
      <p:pic>
        <p:nvPicPr>
          <p:cNvPr id="11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4463" y="145304"/>
            <a:ext cx="1066786" cy="4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508001" y="145304"/>
            <a:ext cx="6948264" cy="479948"/>
          </a:xfrm>
        </p:spPr>
        <p:txBody>
          <a:bodyPr/>
          <a:lstStyle>
            <a:lvl1pPr algn="l">
              <a:defRPr sz="3200" b="1">
                <a:latin typeface="Times New Roman" panose="02020503050405090304" pitchFamily="18" charset="0"/>
                <a:ea typeface="Times New Roman" panose="0202050305040509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3" name="矩形 6"/>
          <p:cNvSpPr/>
          <p:nvPr userDrawn="1"/>
        </p:nvSpPr>
        <p:spPr>
          <a:xfrm>
            <a:off x="439486" y="651713"/>
            <a:ext cx="9441049" cy="90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cs typeface="Times New Roman" panose="02020503050405090304" pitchFamily="18" charset="0"/>
            </a:endParaRPr>
          </a:p>
        </p:txBody>
      </p:sp>
      <p:sp>
        <p:nvSpPr>
          <p:cNvPr id="14" name="圆角矩形 7"/>
          <p:cNvSpPr/>
          <p:nvPr userDrawn="1"/>
        </p:nvSpPr>
        <p:spPr>
          <a:xfrm>
            <a:off x="216907" y="553245"/>
            <a:ext cx="222578" cy="191861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Times New Roman" panose="0202050305040509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27" y="24308"/>
            <a:ext cx="1066505" cy="63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89ED-2AB0-4A45-9A5F-8F7C8E84949C}" type="slidenum">
              <a:rPr lang="en-US" altLang="zh-CN"/>
            </a:fld>
            <a:endParaRPr lang="en-US" altLang="zh-CN"/>
          </a:p>
        </p:txBody>
      </p:sp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4463" y="145304"/>
            <a:ext cx="1066786" cy="4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439486" y="651713"/>
            <a:ext cx="9441049" cy="90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cs typeface="Times New Roman" panose="02020503050405090304" pitchFamily="18" charset="0"/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216907" y="553245"/>
            <a:ext cx="222578" cy="191861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Times New Roman" panose="02020503050405090304" pitchFamily="18" charset="0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08001" y="145304"/>
            <a:ext cx="6300192" cy="479948"/>
          </a:xfrm>
        </p:spPr>
        <p:txBody>
          <a:bodyPr/>
          <a:lstStyle>
            <a:lvl1pPr algn="l">
              <a:defRPr sz="3200" b="1">
                <a:latin typeface="Times New Roman" panose="02020503050405090304" pitchFamily="18" charset="0"/>
                <a:ea typeface="Times New Roman" panose="0202050305040509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27" y="24308"/>
            <a:ext cx="1066505" cy="63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4465" y="145304"/>
            <a:ext cx="1066786" cy="4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439487" y="651713"/>
            <a:ext cx="9441049" cy="90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16907" y="553246"/>
            <a:ext cx="222578" cy="191861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508000" y="145304"/>
            <a:ext cx="7646473" cy="479948"/>
          </a:xfrm>
        </p:spPr>
        <p:txBody>
          <a:bodyPr/>
          <a:lstStyle>
            <a:lvl1pPr algn="l">
              <a:defRPr sz="3200" b="1"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1pPr>
          </a:lstStyle>
          <a:p>
            <a:r>
              <a:rPr lang="en-US" altLang="zh-CN" dirty="0"/>
              <a:t>ABC</a:t>
            </a:r>
            <a:endParaRPr lang="en-US" altLang="zh-CN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59729" y="939554"/>
            <a:ext cx="9617391" cy="621231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65" b="1" spc="1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1000" indent="0">
              <a:buNone/>
              <a:defRPr sz="1665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335" b="1"/>
            </a:lvl4pPr>
            <a:lvl5pPr marL="1524000" indent="0">
              <a:buNone/>
              <a:defRPr sz="1335" b="1"/>
            </a:lvl5pPr>
            <a:lvl6pPr marL="1905000" indent="0">
              <a:buNone/>
              <a:defRPr sz="1335" b="1"/>
            </a:lvl6pPr>
            <a:lvl7pPr marL="2286000" indent="0">
              <a:buNone/>
              <a:defRPr sz="1335" b="1"/>
            </a:lvl7pPr>
            <a:lvl8pPr marL="2667000" indent="0">
              <a:buNone/>
              <a:defRPr sz="1335" b="1"/>
            </a:lvl8pPr>
            <a:lvl9pPr marL="3048000" indent="0">
              <a:buNone/>
              <a:defRPr sz="1335" b="1"/>
            </a:lvl9pPr>
          </a:lstStyle>
          <a:p>
            <a:pPr lvl="0"/>
            <a:r>
              <a:rPr lang="zh-CN" altLang="en-US" dirty="0"/>
              <a:t>系统任务</a:t>
            </a:r>
            <a:r>
              <a:rPr lang="en-US" altLang="zh-CN" dirty="0"/>
              <a:t>/</a:t>
            </a:r>
            <a:r>
              <a:rPr lang="zh-CN" altLang="en-US" dirty="0"/>
              <a:t>目标，预研或前期技术积累、相关成果展示</a:t>
            </a:r>
            <a:endParaRPr lang="zh-CN" altLang="en-US" dirty="0"/>
          </a:p>
        </p:txBody>
      </p:sp>
      <p:sp>
        <p:nvSpPr>
          <p:cNvPr id="11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6437" y="1611581"/>
            <a:ext cx="4713563" cy="3744613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285750" indent="-285750">
              <a:spcAft>
                <a:spcPts val="500"/>
              </a:spcAft>
              <a:buFont typeface="Wingdings" panose="05000000000000000000" pitchFamily="2" charset="2"/>
              <a:buChar char="n"/>
              <a:defRPr sz="1665"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1pPr>
            <a:lvl2pPr marL="645795" indent="-285750">
              <a:spcAft>
                <a:spcPts val="500"/>
              </a:spcAft>
              <a:buFont typeface="Wingdings" panose="05000000000000000000" pitchFamily="2" charset="2"/>
              <a:buChar char="n"/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2pPr>
            <a:lvl3pPr marL="952500" indent="-190500">
              <a:spcAft>
                <a:spcPts val="500"/>
              </a:spcAft>
              <a:buFont typeface="Wingdings" panose="05000000000000000000" pitchFamily="2" charset="2"/>
              <a:buChar char="n"/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3pPr>
            <a:lvl4pPr marL="1333500" indent="-190500">
              <a:spcAft>
                <a:spcPts val="500"/>
              </a:spcAft>
              <a:buFont typeface="Wingdings" panose="05000000000000000000" pitchFamily="2" charset="2"/>
              <a:buChar char="n"/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4pPr>
            <a:lvl5pPr marL="1714500" indent="-190500">
              <a:spcAft>
                <a:spcPts val="500"/>
              </a:spcAft>
              <a:buFont typeface="Wingdings" panose="05000000000000000000" pitchFamily="2" charset="2"/>
              <a:buChar char="n"/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3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5282214" y="1611581"/>
            <a:ext cx="4694905" cy="3744613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285750" indent="-285750">
              <a:spcAft>
                <a:spcPts val="500"/>
              </a:spcAft>
              <a:buFont typeface="Wingdings" panose="05000000000000000000" pitchFamily="2" charset="2"/>
              <a:buChar char="n"/>
              <a:defRPr sz="1665"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1pPr>
            <a:lvl2pPr>
              <a:spcAft>
                <a:spcPts val="500"/>
              </a:spcAft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2pPr>
            <a:lvl3pPr>
              <a:spcAft>
                <a:spcPts val="500"/>
              </a:spcAft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3pPr>
            <a:lvl4pPr>
              <a:spcAft>
                <a:spcPts val="500"/>
              </a:spcAft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4pPr>
            <a:lvl5pPr>
              <a:spcAft>
                <a:spcPts val="500"/>
              </a:spcAft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4465" y="145304"/>
            <a:ext cx="1066786" cy="47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439487" y="651713"/>
            <a:ext cx="9441049" cy="90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16907" y="553246"/>
            <a:ext cx="222578" cy="191861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508000" y="145304"/>
            <a:ext cx="7646473" cy="479948"/>
          </a:xfrm>
        </p:spPr>
        <p:txBody>
          <a:bodyPr/>
          <a:lstStyle>
            <a:lvl1pPr algn="l">
              <a:defRPr sz="3200" b="1"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defRPr>
            </a:lvl1pPr>
          </a:lstStyle>
          <a:p>
            <a:r>
              <a:rPr lang="en-US" altLang="zh-CN" dirty="0"/>
              <a:t>ABC</a:t>
            </a:r>
            <a:endParaRPr lang="en-US" altLang="zh-CN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59729" y="939554"/>
            <a:ext cx="9617391" cy="621231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65" b="1" spc="1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1000" indent="0">
              <a:buNone/>
              <a:defRPr sz="1665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335" b="1"/>
            </a:lvl4pPr>
            <a:lvl5pPr marL="1524000" indent="0">
              <a:buNone/>
              <a:defRPr sz="1335" b="1"/>
            </a:lvl5pPr>
            <a:lvl6pPr marL="1905000" indent="0">
              <a:buNone/>
              <a:defRPr sz="1335" b="1"/>
            </a:lvl6pPr>
            <a:lvl7pPr marL="2286000" indent="0">
              <a:buNone/>
              <a:defRPr sz="1335" b="1"/>
            </a:lvl7pPr>
            <a:lvl8pPr marL="2667000" indent="0">
              <a:buNone/>
              <a:defRPr sz="1335" b="1"/>
            </a:lvl8pPr>
            <a:lvl9pPr marL="3048000" indent="0">
              <a:buNone/>
              <a:defRPr sz="1335" b="1"/>
            </a:lvl9pPr>
          </a:lstStyle>
          <a:p>
            <a:pPr lvl="0"/>
            <a:r>
              <a:rPr lang="zh-CN" altLang="en-US" dirty="0"/>
              <a:t>设计、加工制造和测试计划 </a:t>
            </a:r>
            <a:r>
              <a:rPr lang="en-US" altLang="zh-CN" dirty="0"/>
              <a:t>/ </a:t>
            </a:r>
            <a:r>
              <a:rPr lang="zh-CN" altLang="en-US" dirty="0"/>
              <a:t>研制计划或进度；需要咨询的问题和意见；</a:t>
            </a:r>
            <a:endParaRPr lang="zh-CN" altLang="en-US" dirty="0"/>
          </a:p>
        </p:txBody>
      </p:sp>
      <p:sp>
        <p:nvSpPr>
          <p:cNvPr id="11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6437" y="1611581"/>
            <a:ext cx="4713563" cy="3811196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285750" indent="-285750">
              <a:spcAft>
                <a:spcPts val="500"/>
              </a:spcAft>
              <a:buFont typeface="Wingdings" panose="05000000000000000000" pitchFamily="2" charset="2"/>
              <a:buChar char="n"/>
              <a:defRPr sz="1665"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1pPr>
            <a:lvl2pPr marL="645795" indent="-285750">
              <a:spcAft>
                <a:spcPts val="500"/>
              </a:spcAft>
              <a:buFont typeface="Wingdings" panose="05000000000000000000" pitchFamily="2" charset="2"/>
              <a:buChar char="n"/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2pPr>
            <a:lvl3pPr marL="952500" indent="-190500">
              <a:spcAft>
                <a:spcPts val="500"/>
              </a:spcAft>
              <a:buFont typeface="Wingdings" panose="05000000000000000000" pitchFamily="2" charset="2"/>
              <a:buChar char="n"/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3pPr>
            <a:lvl4pPr marL="1333500" indent="-190500">
              <a:spcAft>
                <a:spcPts val="500"/>
              </a:spcAft>
              <a:buFont typeface="Wingdings" panose="05000000000000000000" pitchFamily="2" charset="2"/>
              <a:buChar char="n"/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4pPr>
            <a:lvl5pPr marL="1714500" indent="-190500">
              <a:spcAft>
                <a:spcPts val="500"/>
              </a:spcAft>
              <a:buFont typeface="Wingdings" panose="05000000000000000000" pitchFamily="2" charset="2"/>
              <a:buChar char="n"/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3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5282214" y="1611581"/>
            <a:ext cx="4694905" cy="3811196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285750" indent="-285750">
              <a:spcAft>
                <a:spcPts val="500"/>
              </a:spcAft>
              <a:buFont typeface="Wingdings" panose="05000000000000000000" pitchFamily="2" charset="2"/>
              <a:buChar char="n"/>
              <a:defRPr sz="1665"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1pPr>
            <a:lvl2pPr>
              <a:spcAft>
                <a:spcPts val="500"/>
              </a:spcAft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2pPr>
            <a:lvl3pPr>
              <a:spcAft>
                <a:spcPts val="500"/>
              </a:spcAft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3pPr>
            <a:lvl4pPr>
              <a:spcAft>
                <a:spcPts val="500"/>
              </a:spcAft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4pPr>
            <a:lvl5pPr>
              <a:spcAft>
                <a:spcPts val="500"/>
              </a:spcAft>
              <a:defRPr baseline="0">
                <a:latin typeface="Times New Roman" panose="0202050305040509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508000" y="228865"/>
            <a:ext cx="9144000" cy="9525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08000" y="1333503"/>
            <a:ext cx="9144000" cy="37716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08000" y="5296962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10">
                <a:solidFill>
                  <a:schemeClr val="tx1">
                    <a:tint val="75000"/>
                  </a:schemeClr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471334" y="5296962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110">
                <a:solidFill>
                  <a:schemeClr val="tx1">
                    <a:tint val="75000"/>
                  </a:schemeClr>
                </a:solidFill>
                <a:latin typeface="Times New Roman" panose="02020503050405090304" pitchFamily="18" charset="0"/>
                <a:ea typeface="宋体" pitchFamily="2" charset="-122"/>
                <a:cs typeface="Times New Roman" panose="02020503050405090304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81333" y="5296962"/>
            <a:ext cx="2370667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110" smtClean="0">
                <a:solidFill>
                  <a:srgbClr val="898989"/>
                </a:solidFill>
                <a:latin typeface="Times New Roman" panose="02020503050405090304" pitchFamily="18" charset="0"/>
                <a:cs typeface="Times New Roman" panose="02020503050405090304" pitchFamily="18" charset="0"/>
              </a:defRPr>
            </a:lvl1pPr>
          </a:lstStyle>
          <a:p>
            <a:pPr>
              <a:defRPr/>
            </a:pPr>
            <a:fld id="{54C4A90C-E326-4071-A758-2EBBA93615FA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75" kern="1200">
          <a:solidFill>
            <a:schemeClr val="tx1"/>
          </a:solidFill>
          <a:latin typeface="+mj-lt"/>
          <a:ea typeface="+mj-ea"/>
          <a:cs typeface="Times New Roman" panose="0202050305040509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75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75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75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75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5pPr>
      <a:lvl6pPr marL="423545" algn="ctr" rtl="0" fontAlgn="base">
        <a:spcBef>
          <a:spcPct val="0"/>
        </a:spcBef>
        <a:spcAft>
          <a:spcPct val="0"/>
        </a:spcAft>
        <a:defRPr sz="4075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6pPr>
      <a:lvl7pPr marL="846455" algn="ctr" rtl="0" fontAlgn="base">
        <a:spcBef>
          <a:spcPct val="0"/>
        </a:spcBef>
        <a:spcAft>
          <a:spcPct val="0"/>
        </a:spcAft>
        <a:defRPr sz="4075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7pPr>
      <a:lvl8pPr marL="1270000" algn="ctr" rtl="0" fontAlgn="base">
        <a:spcBef>
          <a:spcPct val="0"/>
        </a:spcBef>
        <a:spcAft>
          <a:spcPct val="0"/>
        </a:spcAft>
        <a:defRPr sz="4075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8pPr>
      <a:lvl9pPr marL="1693545" algn="ctr" rtl="0" fontAlgn="base">
        <a:spcBef>
          <a:spcPct val="0"/>
        </a:spcBef>
        <a:spcAft>
          <a:spcPct val="0"/>
        </a:spcAft>
        <a:defRPr sz="4075">
          <a:solidFill>
            <a:schemeClr val="tx1"/>
          </a:solidFill>
          <a:latin typeface="Calibri" panose="020F0502020204030204" pitchFamily="34" charset="0"/>
          <a:ea typeface="宋体" pitchFamily="2" charset="-122"/>
        </a:defRPr>
      </a:lvl9pPr>
    </p:titleStyle>
    <p:bodyStyle>
      <a:lvl1pPr marL="317500" indent="-3175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2965" kern="1200">
          <a:solidFill>
            <a:schemeClr val="tx1"/>
          </a:solidFill>
          <a:latin typeface="+mn-lt"/>
          <a:ea typeface="+mn-ea"/>
          <a:cs typeface="Times New Roman" panose="02020503050405090304" pitchFamily="18" charset="0"/>
        </a:defRPr>
      </a:lvl1pPr>
      <a:lvl2pPr marL="687705" indent="-264795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590" kern="1200">
          <a:solidFill>
            <a:schemeClr val="tx1"/>
          </a:solidFill>
          <a:latin typeface="+mn-lt"/>
          <a:ea typeface="+mn-ea"/>
          <a:cs typeface="Times New Roman" panose="02020503050405090304" pitchFamily="18" charset="0"/>
        </a:defRPr>
      </a:lvl2pPr>
      <a:lvl3pPr marL="1058545" indent="-211455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Times New Roman" panose="02020503050405090304" pitchFamily="18" charset="0"/>
        </a:defRPr>
      </a:lvl3pPr>
      <a:lvl4pPr marL="1481455" indent="-211455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1850" kern="1200">
          <a:solidFill>
            <a:schemeClr val="tx1"/>
          </a:solidFill>
          <a:latin typeface="+mn-lt"/>
          <a:ea typeface="+mn-ea"/>
          <a:cs typeface="Times New Roman" panose="02020503050405090304" pitchFamily="18" charset="0"/>
        </a:defRPr>
      </a:lvl4pPr>
      <a:lvl5pPr marL="1905000" indent="-211455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1850" kern="1200">
          <a:solidFill>
            <a:schemeClr val="tx1"/>
          </a:solidFill>
          <a:latin typeface="+mn-lt"/>
          <a:ea typeface="+mn-ea"/>
          <a:cs typeface="Times New Roman" panose="02020503050405090304" pitchFamily="18" charset="0"/>
        </a:defRPr>
      </a:lvl5pPr>
      <a:lvl6pPr marL="2327910" indent="-211455" algn="l" defTabSz="846455" rtl="0" eaLnBrk="1" latinLnBrk="0" hangingPunct="1">
        <a:spcBef>
          <a:spcPct val="20000"/>
        </a:spcBef>
        <a:buFont typeface="Arial" panose="020B0604020202090204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6pPr>
      <a:lvl7pPr marL="2751455" indent="-211455" algn="l" defTabSz="846455" rtl="0" eaLnBrk="1" latinLnBrk="0" hangingPunct="1">
        <a:spcBef>
          <a:spcPct val="20000"/>
        </a:spcBef>
        <a:buFont typeface="Arial" panose="020B0604020202090204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7pPr>
      <a:lvl8pPr marL="3175000" indent="-211455" algn="l" defTabSz="846455" rtl="0" eaLnBrk="1" latinLnBrk="0" hangingPunct="1">
        <a:spcBef>
          <a:spcPct val="20000"/>
        </a:spcBef>
        <a:buFont typeface="Arial" panose="020B0604020202090204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8pPr>
      <a:lvl9pPr marL="3597910" indent="-211455" algn="l" defTabSz="846455" rtl="0" eaLnBrk="1" latinLnBrk="0" hangingPunct="1">
        <a:spcBef>
          <a:spcPct val="20000"/>
        </a:spcBef>
        <a:buFont typeface="Arial" panose="020B0604020202090204" pitchFamily="34" charset="0"/>
        <a:buChar char="•"/>
        <a:defRPr sz="1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46455" rtl="0" eaLnBrk="1" latinLnBrk="0" hangingPunct="1">
        <a:defRPr sz="1665" kern="1200">
          <a:solidFill>
            <a:schemeClr val="tx1"/>
          </a:solidFill>
          <a:latin typeface="+mn-lt"/>
          <a:ea typeface="+mn-ea"/>
          <a:cs typeface="+mn-cs"/>
        </a:defRPr>
      </a:lvl1pPr>
      <a:lvl2pPr marL="423545" algn="l" defTabSz="846455" rtl="0" eaLnBrk="1" latinLnBrk="0" hangingPunct="1">
        <a:defRPr sz="1665" kern="1200">
          <a:solidFill>
            <a:schemeClr val="tx1"/>
          </a:solidFill>
          <a:latin typeface="+mn-lt"/>
          <a:ea typeface="+mn-ea"/>
          <a:cs typeface="+mn-cs"/>
        </a:defRPr>
      </a:lvl2pPr>
      <a:lvl3pPr marL="846455" algn="l" defTabSz="846455" rtl="0" eaLnBrk="1" latinLnBrk="0" hangingPunct="1">
        <a:defRPr sz="1665" kern="1200">
          <a:solidFill>
            <a:schemeClr val="tx1"/>
          </a:solidFill>
          <a:latin typeface="+mn-lt"/>
          <a:ea typeface="+mn-ea"/>
          <a:cs typeface="+mn-cs"/>
        </a:defRPr>
      </a:lvl3pPr>
      <a:lvl4pPr marL="1270000" algn="l" defTabSz="846455" rtl="0" eaLnBrk="1" latinLnBrk="0" hangingPunct="1">
        <a:defRPr sz="1665" kern="1200">
          <a:solidFill>
            <a:schemeClr val="tx1"/>
          </a:solidFill>
          <a:latin typeface="+mn-lt"/>
          <a:ea typeface="+mn-ea"/>
          <a:cs typeface="+mn-cs"/>
        </a:defRPr>
      </a:lvl4pPr>
      <a:lvl5pPr marL="1693545" algn="l" defTabSz="846455" rtl="0" eaLnBrk="1" latinLnBrk="0" hangingPunct="1">
        <a:defRPr sz="1665" kern="1200">
          <a:solidFill>
            <a:schemeClr val="tx1"/>
          </a:solidFill>
          <a:latin typeface="+mn-lt"/>
          <a:ea typeface="+mn-ea"/>
          <a:cs typeface="+mn-cs"/>
        </a:defRPr>
      </a:lvl5pPr>
      <a:lvl6pPr marL="2116455" algn="l" defTabSz="846455" rtl="0" eaLnBrk="1" latinLnBrk="0" hangingPunct="1">
        <a:defRPr sz="1665" kern="1200">
          <a:solidFill>
            <a:schemeClr val="tx1"/>
          </a:solidFill>
          <a:latin typeface="+mn-lt"/>
          <a:ea typeface="+mn-ea"/>
          <a:cs typeface="+mn-cs"/>
        </a:defRPr>
      </a:lvl6pPr>
      <a:lvl7pPr marL="2540000" algn="l" defTabSz="846455" rtl="0" eaLnBrk="1" latinLnBrk="0" hangingPunct="1">
        <a:defRPr sz="1665" kern="1200">
          <a:solidFill>
            <a:schemeClr val="tx1"/>
          </a:solidFill>
          <a:latin typeface="+mn-lt"/>
          <a:ea typeface="+mn-ea"/>
          <a:cs typeface="+mn-cs"/>
        </a:defRPr>
      </a:lvl7pPr>
      <a:lvl8pPr marL="2962910" algn="l" defTabSz="846455" rtl="0" eaLnBrk="1" latinLnBrk="0" hangingPunct="1">
        <a:defRPr sz="1665" kern="1200">
          <a:solidFill>
            <a:schemeClr val="tx1"/>
          </a:solidFill>
          <a:latin typeface="+mn-lt"/>
          <a:ea typeface="+mn-ea"/>
          <a:cs typeface="+mn-cs"/>
        </a:defRPr>
      </a:lvl8pPr>
      <a:lvl9pPr marL="3386455" algn="l" defTabSz="846455" rtl="0" eaLnBrk="1" latinLnBrk="0" hangingPunct="1">
        <a:defRPr sz="16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15">
          <a:solidFill>
            <a:schemeClr val="tx2"/>
          </a:solidFill>
          <a:latin typeface="Arial" panose="020B060402020209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9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9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9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90204" pitchFamily="34" charset="0"/>
        </a:defRPr>
      </a:lvl5pPr>
      <a:lvl6pPr marL="608330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90204" pitchFamily="34" charset="0"/>
        </a:defRPr>
      </a:lvl6pPr>
      <a:lvl7pPr marL="1217295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90204" pitchFamily="34" charset="0"/>
        </a:defRPr>
      </a:lvl7pPr>
      <a:lvl8pPr marL="1825625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90204" pitchFamily="34" charset="0"/>
        </a:defRPr>
      </a:lvl8pPr>
      <a:lvl9pPr marL="2433955"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panose="020B0604020202090204" pitchFamily="34" charset="0"/>
        </a:defRPr>
      </a:lvl9pPr>
    </p:titleStyle>
    <p:bodyStyle>
      <a:lvl1pPr marL="380365" indent="-380365" algn="l" rtl="0" eaLnBrk="0" fontAlgn="base" hangingPunct="0">
        <a:spcBef>
          <a:spcPts val="80"/>
        </a:spcBef>
        <a:spcAft>
          <a:spcPct val="0"/>
        </a:spcAft>
        <a:buChar char="•"/>
        <a:defRPr sz="3585">
          <a:solidFill>
            <a:schemeClr val="tx1"/>
          </a:solidFill>
          <a:latin typeface="Arial" panose="020B0604020202090204" pitchFamily="34" charset="0"/>
        </a:defRPr>
      </a:lvl1pPr>
      <a:lvl2pPr marL="380365" indent="-380365" algn="l" rtl="0" eaLnBrk="0" fontAlgn="base" hangingPunct="0">
        <a:spcBef>
          <a:spcPts val="80"/>
        </a:spcBef>
        <a:spcAft>
          <a:spcPct val="0"/>
        </a:spcAft>
        <a:buChar char="•"/>
        <a:defRPr sz="3585">
          <a:solidFill>
            <a:schemeClr val="tx1"/>
          </a:solidFill>
          <a:latin typeface="Arial" panose="020B0604020202090204" pitchFamily="34" charset="0"/>
        </a:defRPr>
      </a:lvl2pPr>
      <a:lvl3pPr marL="380365" indent="-380365" algn="l" rtl="0" eaLnBrk="0" fontAlgn="base" hangingPunct="0">
        <a:spcBef>
          <a:spcPts val="80"/>
        </a:spcBef>
        <a:spcAft>
          <a:spcPct val="0"/>
        </a:spcAft>
        <a:buChar char="•"/>
        <a:defRPr sz="3585">
          <a:solidFill>
            <a:schemeClr val="tx1"/>
          </a:solidFill>
          <a:latin typeface="Arial" panose="020B0604020202090204" pitchFamily="34" charset="0"/>
        </a:defRPr>
      </a:lvl3pPr>
      <a:lvl4pPr marL="380365" indent="-380365" algn="l" rtl="0" eaLnBrk="0" fontAlgn="base" hangingPunct="0">
        <a:spcBef>
          <a:spcPts val="80"/>
        </a:spcBef>
        <a:spcAft>
          <a:spcPct val="0"/>
        </a:spcAft>
        <a:buChar char="•"/>
        <a:defRPr sz="3585">
          <a:solidFill>
            <a:schemeClr val="tx1"/>
          </a:solidFill>
          <a:latin typeface="Arial" panose="020B0604020202090204" pitchFamily="34" charset="0"/>
        </a:defRPr>
      </a:lvl4pPr>
      <a:lvl5pPr marL="380365" indent="-380365" algn="l" rtl="0" eaLnBrk="0" fontAlgn="base" hangingPunct="0">
        <a:spcBef>
          <a:spcPts val="80"/>
        </a:spcBef>
        <a:spcAft>
          <a:spcPct val="0"/>
        </a:spcAft>
        <a:buChar char="•"/>
        <a:defRPr sz="3585">
          <a:solidFill>
            <a:schemeClr val="tx1"/>
          </a:solidFill>
          <a:latin typeface="Arial" panose="020B0604020202090204" pitchFamily="34" charset="0"/>
        </a:defRPr>
      </a:lvl5pPr>
      <a:lvl6pPr marL="887730" indent="-380365" algn="l" rtl="0" eaLnBrk="0" fontAlgn="base" hangingPunct="0">
        <a:spcBef>
          <a:spcPts val="80"/>
        </a:spcBef>
        <a:spcAft>
          <a:spcPct val="0"/>
        </a:spcAft>
        <a:buChar char="•"/>
        <a:defRPr sz="3585">
          <a:solidFill>
            <a:schemeClr val="tx1"/>
          </a:solidFill>
          <a:latin typeface="Arial" panose="020B0604020202090204" pitchFamily="34" charset="0"/>
        </a:defRPr>
      </a:lvl6pPr>
      <a:lvl7pPr marL="1394460" indent="-380365" algn="l" rtl="0" eaLnBrk="0" fontAlgn="base" hangingPunct="0">
        <a:spcBef>
          <a:spcPts val="80"/>
        </a:spcBef>
        <a:spcAft>
          <a:spcPct val="0"/>
        </a:spcAft>
        <a:buChar char="•"/>
        <a:defRPr sz="3585">
          <a:solidFill>
            <a:schemeClr val="tx1"/>
          </a:solidFill>
          <a:latin typeface="Arial" panose="020B0604020202090204" pitchFamily="34" charset="0"/>
        </a:defRPr>
      </a:lvl7pPr>
      <a:lvl8pPr marL="1901825" indent="-380365" algn="l" rtl="0" eaLnBrk="0" fontAlgn="base" hangingPunct="0">
        <a:spcBef>
          <a:spcPts val="80"/>
        </a:spcBef>
        <a:spcAft>
          <a:spcPct val="0"/>
        </a:spcAft>
        <a:buChar char="•"/>
        <a:defRPr sz="3585">
          <a:solidFill>
            <a:schemeClr val="tx1"/>
          </a:solidFill>
          <a:latin typeface="Arial" panose="020B0604020202090204" pitchFamily="34" charset="0"/>
        </a:defRPr>
      </a:lvl8pPr>
      <a:lvl9pPr marL="2408555" indent="-380365" algn="l" rtl="0" eaLnBrk="0" fontAlgn="base" hangingPunct="0">
        <a:spcBef>
          <a:spcPts val="80"/>
        </a:spcBef>
        <a:spcAft>
          <a:spcPct val="0"/>
        </a:spcAft>
        <a:buChar char="•"/>
        <a:defRPr sz="3585">
          <a:solidFill>
            <a:schemeClr val="tx1"/>
          </a:solidFill>
          <a:latin typeface="Arial" panose="020B0604020202090204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45.png"/><Relationship Id="rId7" Type="http://schemas.openxmlformats.org/officeDocument/2006/relationships/image" Target="../media/image38.GIF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60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23.jpe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图片 2" descr="1d831cef3769555968f7b1ffe8a9557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连接符 5"/>
          <p:cNvCxnSpPr/>
          <p:nvPr/>
        </p:nvCxnSpPr>
        <p:spPr>
          <a:xfrm>
            <a:off x="920751" y="3418417"/>
            <a:ext cx="551920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9" name="图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89" y="1207218"/>
            <a:ext cx="746124" cy="74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68" y="1212523"/>
            <a:ext cx="1081263" cy="74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2030238" y="4630419"/>
            <a:ext cx="32322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charset="-122"/>
                <a:ea typeface="Microsoft YaHei UI" panose="020B0503020204020204" charset="-122"/>
                <a:cs typeface="+mn-cs"/>
              </a:rPr>
              <a:t>Apr. </a:t>
            </a:r>
            <a:r>
              <a:rPr lang="en-US" altLang="zh-CN" sz="2400" b="1" dirty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21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charset="-122"/>
                <a:ea typeface="Microsoft YaHei UI" panose="020B0503020204020204" charset="-122"/>
                <a:cs typeface="+mn-cs"/>
              </a:rPr>
              <a:t>, 202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charset="-122"/>
                <a:ea typeface="Microsoft YaHei UI" panose="020B0503020204020204" charset="-122"/>
                <a:cs typeface="+mn-cs"/>
              </a:rPr>
              <a:t>6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 UI" panose="020B0503020204020204" charset="-122"/>
              <a:ea typeface="Microsoft YaHei UI" panose="020B0503020204020204" charset="-122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</a:pPr>
            <a:fld id="{0F5140BA-CE18-4D26-AD6B-CBB4D83C5312}" type="slidenum">
              <a:rPr lang="en-US" altLang="zh-CN" smtClean="0">
                <a:solidFill>
                  <a:prstClr val="black"/>
                </a:solidFill>
                <a:ea typeface="宋体" pitchFamily="2" charset="-122"/>
              </a:rPr>
            </a:fld>
            <a:endParaRPr lang="en-US" altLang="zh-CN">
              <a:solidFill>
                <a:prstClr val="black"/>
              </a:solidFill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5550" y="3505200"/>
            <a:ext cx="5080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762000" eaLnBrk="1" fontAlgn="auto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charset="-122"/>
                <a:ea typeface="Microsoft YaHei UI" panose="020B0503020204020204" charset="-122"/>
                <a:sym typeface="+mn-ea"/>
              </a:rPr>
              <a:t>Xiaohan Lu (</a:t>
            </a:r>
            <a:r>
              <a:rPr lang="zh-CN" altLang="en-US" sz="2400" b="1" dirty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  <a:sym typeface="+mn-ea"/>
              </a:rPr>
              <a:t>卢晓含</a:t>
            </a:r>
            <a:r>
              <a:rPr lang="en-US" altLang="zh-CN" sz="2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 UI" panose="020B0503020204020204" charset="-122"/>
                <a:ea typeface="Microsoft YaHei UI" panose="020B0503020204020204" charset="-122"/>
                <a:sym typeface="+mn-ea"/>
              </a:rPr>
              <a:t>)，IHEP</a:t>
            </a:r>
            <a:endParaRPr lang="en-US" altLang="zh-CN" sz="2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YaHei UI" panose="020B0503020204020204" charset="-122"/>
              <a:ea typeface="Microsoft YaHei UI" panose="020B0503020204020204" charset="-122"/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655" y="1167664"/>
            <a:ext cx="1418558" cy="8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53"/>
          <a:stretch>
            <a:fillRect/>
          </a:stretch>
        </p:blipFill>
        <p:spPr>
          <a:xfrm>
            <a:off x="6520180" y="2006600"/>
            <a:ext cx="3698875" cy="3744595"/>
          </a:xfrm>
          <a:custGeom>
            <a:avLst/>
            <a:gdLst>
              <a:gd name="connsiteX0" fmla="*/ 0 w 6367082"/>
              <a:gd name="connsiteY0" fmla="*/ 0 h 6858001"/>
              <a:gd name="connsiteX1" fmla="*/ 4115268 w 6367082"/>
              <a:gd name="connsiteY1" fmla="*/ 0 h 6858001"/>
              <a:gd name="connsiteX2" fmla="*/ 4137334 w 6367082"/>
              <a:gd name="connsiteY2" fmla="*/ 11546 h 6858001"/>
              <a:gd name="connsiteX3" fmla="*/ 5303037 w 6367082"/>
              <a:gd name="connsiteY3" fmla="*/ 980862 h 6858001"/>
              <a:gd name="connsiteX4" fmla="*/ 5391169 w 6367082"/>
              <a:gd name="connsiteY4" fmla="*/ 6401730 h 6858001"/>
              <a:gd name="connsiteX5" fmla="*/ 4988491 w 6367082"/>
              <a:gd name="connsiteY5" fmla="*/ 6789539 h 6858001"/>
              <a:gd name="connsiteX6" fmla="*/ 4901686 w 6367082"/>
              <a:gd name="connsiteY6" fmla="*/ 6858001 h 6858001"/>
              <a:gd name="connsiteX7" fmla="*/ 0 w 6367082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082" h="6858001">
                <a:moveTo>
                  <a:pt x="0" y="0"/>
                </a:moveTo>
                <a:lnTo>
                  <a:pt x="4115268" y="0"/>
                </a:lnTo>
                <a:lnTo>
                  <a:pt x="4137334" y="11546"/>
                </a:lnTo>
                <a:cubicBezTo>
                  <a:pt x="4566677" y="259527"/>
                  <a:pt x="4962790" y="584076"/>
                  <a:pt x="5303037" y="980862"/>
                </a:cubicBezTo>
                <a:cubicBezTo>
                  <a:pt x="6687517" y="2595403"/>
                  <a:pt x="6725179" y="4912011"/>
                  <a:pt x="5391169" y="6401730"/>
                </a:cubicBezTo>
                <a:cubicBezTo>
                  <a:pt x="5265077" y="6542541"/>
                  <a:pt x="5130425" y="6671845"/>
                  <a:pt x="4988491" y="6789539"/>
                </a:cubicBezTo>
                <a:lnTo>
                  <a:pt x="4901686" y="6858001"/>
                </a:lnTo>
                <a:lnTo>
                  <a:pt x="0" y="6858001"/>
                </a:lnTo>
                <a:close/>
              </a:path>
            </a:pathLst>
          </a:custGeom>
          <a:effectLst>
            <a:softEdge rad="317500"/>
          </a:effectLst>
        </p:spPr>
      </p:pic>
      <p:sp>
        <p:nvSpPr>
          <p:cNvPr id="7" name="文本框 6"/>
          <p:cNvSpPr txBox="1"/>
          <p:nvPr/>
        </p:nvSpPr>
        <p:spPr>
          <a:xfrm>
            <a:off x="64770" y="2276475"/>
            <a:ext cx="7400925" cy="10883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Microsoft YaHei UI" panose="020B0503020204020204" charset="-122"/>
                <a:ea typeface="Microsoft YaHei UI" panose="020B0503020204020204" charset="-122"/>
                <a:cs typeface="Times New Roman" panose="02020503050405090304"/>
                <a:sym typeface="+mn-ea"/>
              </a:rPr>
              <a:t>EPICS-Integrated High-Level Application Development for HEPS</a:t>
            </a:r>
            <a:endParaRPr kumimoji="0" lang="en-US" altLang="zh-CN" sz="30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Microsoft YaHei UI" panose="020B0503020204020204" charset="-122"/>
              <a:ea typeface="Microsoft YaHei UI" panose="020B0503020204020204" charset="-122"/>
              <a:cs typeface="Times New Roman" panose="02020503050405090304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3515" y="121285"/>
            <a:ext cx="6871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  <a:cs typeface="Arial" panose="020B0604020202090204" pitchFamily="34" charset="0"/>
              </a:rPr>
              <a:t>Spring EPICS Collaboration meeting 2026   ENS Paris-Saclay</a:t>
            </a:r>
            <a:endParaRPr lang="en-US" altLang="zh-CN" b="1">
              <a:solidFill>
                <a:schemeClr val="bg1"/>
              </a:solidFill>
              <a:cs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92" y="1021413"/>
            <a:ext cx="3888635" cy="4663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11448" y="788381"/>
            <a:ext cx="6751130" cy="2403475"/>
          </a:xfrm>
          <a:prstGeom prst="rect">
            <a:avLst/>
          </a:prstGeom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66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Pure Python Framework for  High Level Application Development.</a:t>
            </a:r>
            <a:br>
              <a:rPr lang="en-US" altLang="zh-CN" sz="166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166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</a:t>
            </a:r>
            <a:r>
              <a:rPr lang="en-US" altLang="zh-CN" sz="166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thon-based </a:t>
            </a:r>
            <a:r>
              <a:rPr lang="en-US" altLang="zh-CN" sz="166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zh-CN" sz="166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ccelerator </a:t>
            </a:r>
            <a:r>
              <a:rPr lang="en-US" altLang="zh-CN" sz="166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zh-CN" sz="166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hysics </a:t>
            </a:r>
            <a:r>
              <a:rPr lang="en-US" altLang="zh-CN" sz="166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altLang="zh-CN" sz="166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pplication </a:t>
            </a:r>
            <a:r>
              <a:rPr lang="en-US" altLang="zh-CN" sz="1665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zh-CN" sz="166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(</a:t>
            </a:r>
            <a:r>
              <a:rPr lang="en-US" altLang="zh-CN" sz="1665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Pyapas</a:t>
            </a:r>
            <a:r>
              <a:rPr lang="en-US" altLang="zh-CN" sz="166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zh-CN" sz="166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19125" lvl="1" indent="-238125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665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Modular</a:t>
            </a:r>
            <a:r>
              <a:rPr lang="zh-CN" altLang="en-US" sz="1665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665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</a:t>
            </a:r>
            <a:endParaRPr lang="en-US" altLang="zh-CN" sz="1665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19125" lvl="1" indent="-238125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665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Model-Based</a:t>
            </a:r>
            <a:endParaRPr lang="en-US" altLang="zh-CN" sz="1665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19125" lvl="1" indent="-238125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1665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Based on Physical Quantities</a:t>
            </a:r>
            <a:endParaRPr lang="en-US" altLang="zh-CN" sz="1665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937" y="3619564"/>
            <a:ext cx="1258818" cy="91931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6657" y="3091176"/>
            <a:ext cx="4077280" cy="175323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+mj-ea"/>
              <a:buAutoNum type="circleNumDbPlain"/>
            </a:pPr>
            <a:r>
              <a:rPr lang="en-US" altLang="zh-CN" dirty="0"/>
              <a:t>Dual-layer physical module</a:t>
            </a:r>
            <a:endParaRPr lang="en-US" altLang="zh-CN" dirty="0"/>
          </a:p>
          <a:p>
            <a:pPr marL="285750" indent="-285750">
              <a:buFont typeface="+mj-ea"/>
              <a:buAutoNum type="circleNumDbPlain"/>
            </a:pPr>
            <a:r>
              <a:rPr lang="en-US" altLang="zh-CN" dirty="0"/>
              <a:t>Friendly</a:t>
            </a:r>
            <a:r>
              <a:rPr lang="zh-CN" altLang="en-US" dirty="0"/>
              <a:t> </a:t>
            </a:r>
            <a:r>
              <a:rPr lang="en-US" altLang="zh-CN" dirty="0"/>
              <a:t>user interface module</a:t>
            </a:r>
            <a:endParaRPr lang="en-US" altLang="zh-CN" dirty="0"/>
          </a:p>
          <a:p>
            <a:pPr marL="285750" indent="-285750">
              <a:buFont typeface="+mj-ea"/>
              <a:buAutoNum type="circleNumDbPlain"/>
            </a:pPr>
            <a:r>
              <a:rPr lang="en-US" altLang="zh-CN" dirty="0"/>
              <a:t>Hardware communication module </a:t>
            </a:r>
            <a:endParaRPr lang="en-US" altLang="zh-CN" dirty="0"/>
          </a:p>
          <a:p>
            <a:pPr marL="285750" indent="-285750">
              <a:buFont typeface="+mj-ea"/>
              <a:buAutoNum type="circleNumDbPlain"/>
            </a:pPr>
            <a:r>
              <a:rPr lang="en-US" altLang="zh-CN" dirty="0"/>
              <a:t>Database connection module</a:t>
            </a:r>
            <a:endParaRPr lang="en-US" altLang="zh-CN" dirty="0"/>
          </a:p>
          <a:p>
            <a:pPr marL="285750" indent="-285750">
              <a:buFont typeface="+mj-ea"/>
              <a:buAutoNum type="circleNumDbPlain"/>
            </a:pPr>
            <a:r>
              <a:rPr lang="en-US" altLang="zh-CN" dirty="0"/>
              <a:t>Client-Server development module</a:t>
            </a:r>
            <a:endParaRPr lang="en-US" altLang="zh-CN" dirty="0"/>
          </a:p>
          <a:p>
            <a:pPr marL="285750" indent="-285750">
              <a:buFont typeface="+mj-ea"/>
              <a:buAutoNum type="circleNumDbPlain"/>
            </a:pPr>
            <a:r>
              <a:rPr lang="en-US" altLang="zh-CN" dirty="0"/>
              <a:t>Various</a:t>
            </a:r>
            <a:r>
              <a:rPr lang="zh-CN" altLang="en-US" dirty="0"/>
              <a:t> </a:t>
            </a:r>
            <a:r>
              <a:rPr lang="en-US" altLang="zh-CN" dirty="0" err="1"/>
              <a:t>phyiscal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toolkits</a:t>
            </a:r>
            <a:endParaRPr lang="en-US" altLang="zh-CN" dirty="0"/>
          </a:p>
        </p:txBody>
      </p:sp>
      <p:sp>
        <p:nvSpPr>
          <p:cNvPr id="8" name="箭头: 下 7"/>
          <p:cNvSpPr/>
          <p:nvPr/>
        </p:nvSpPr>
        <p:spPr bwMode="auto">
          <a:xfrm rot="16200000">
            <a:off x="5743573" y="3829601"/>
            <a:ext cx="162113" cy="33713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defTabSz="762000" eaLnBrk="1" hangingPunct="1"/>
            <a:endParaRPr lang="zh-CN" altLang="en-US" sz="15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08192" y="705619"/>
            <a:ext cx="2889663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65" i="1" dirty="0" err="1"/>
              <a:t>Pyapas</a:t>
            </a:r>
            <a:r>
              <a:rPr lang="en-US" altLang="zh-CN" sz="1665" dirty="0"/>
              <a:t> framework</a:t>
            </a:r>
            <a:endParaRPr lang="zh-CN" altLang="en-US" sz="1665" dirty="0"/>
          </a:p>
        </p:txBody>
      </p:sp>
      <p:sp>
        <p:nvSpPr>
          <p:cNvPr id="4" name="矩形 3"/>
          <p:cNvSpPr/>
          <p:nvPr/>
        </p:nvSpPr>
        <p:spPr>
          <a:xfrm>
            <a:off x="236941" y="5103561"/>
            <a:ext cx="5604880" cy="4502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165" dirty="0" err="1"/>
              <a:t>Xiaohan</a:t>
            </a:r>
            <a:r>
              <a:rPr lang="en-US" altLang="zh-CN" sz="1165" dirty="0"/>
              <a:t> Lu, et al, “A new modular framework for high-level application development at HEPS”, Journal of Synchrotron Radiation, 31: 385-393, 2024. </a:t>
            </a:r>
            <a:endParaRPr lang="zh-CN" altLang="en-US" sz="1165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solidFill>
                  <a:srgbClr val="000099"/>
                </a:solidFill>
              </a:rPr>
              <a:t>New HLA framework: </a:t>
            </a:r>
            <a:r>
              <a:rPr lang="en-US" altLang="zh-CN" sz="3200" b="1" i="1" dirty="0" err="1">
                <a:solidFill>
                  <a:srgbClr val="000099"/>
                </a:solidFill>
              </a:rPr>
              <a:t>Pyapas</a:t>
            </a:r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8072" y="822150"/>
            <a:ext cx="3916847" cy="2852004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7789545" y="5297170"/>
            <a:ext cx="2370455" cy="30416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994025" y="3045460"/>
            <a:ext cx="2698115" cy="922020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The “</a:t>
            </a:r>
            <a:r>
              <a:rPr lang="en-US" altLang="zh-CN" dirty="0">
                <a:solidFill>
                  <a:srgbClr val="FF0000"/>
                </a:solidFill>
              </a:rPr>
              <a:t>Connector</a:t>
            </a:r>
            <a:r>
              <a:rPr lang="en-US" altLang="zh-CN" dirty="0"/>
              <a:t>” is responsible for invoking simulation algorithms</a:t>
            </a:r>
            <a:endParaRPr lang="en-US" altLang="zh-CN" dirty="0"/>
          </a:p>
        </p:txBody>
      </p:sp>
      <p:sp>
        <p:nvSpPr>
          <p:cNvPr id="28" name="文本框 27"/>
          <p:cNvSpPr txBox="1"/>
          <p:nvPr/>
        </p:nvSpPr>
        <p:spPr>
          <a:xfrm>
            <a:off x="5728072" y="3614918"/>
            <a:ext cx="388843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Abstraction of the Hardware</a:t>
            </a:r>
            <a:endParaRPr lang="zh-CN" altLang="en-US" b="1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629" y="1513006"/>
            <a:ext cx="1382197" cy="1697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直接箭头连接符 8"/>
          <p:cNvCxnSpPr/>
          <p:nvPr/>
        </p:nvCxnSpPr>
        <p:spPr bwMode="auto">
          <a:xfrm flipV="1">
            <a:off x="7120227" y="1909400"/>
            <a:ext cx="634926" cy="216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" y="909038"/>
            <a:ext cx="4582979" cy="1964134"/>
          </a:xfrm>
          <a:prstGeom prst="rect">
            <a:avLst/>
          </a:prstGeom>
        </p:spPr>
      </p:pic>
      <p:cxnSp>
        <p:nvCxnSpPr>
          <p:cNvPr id="31" name="直接箭头连接符 30"/>
          <p:cNvCxnSpPr/>
          <p:nvPr/>
        </p:nvCxnSpPr>
        <p:spPr bwMode="auto">
          <a:xfrm flipV="1">
            <a:off x="3074086" y="1057300"/>
            <a:ext cx="2653986" cy="4557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箭头: 下 33"/>
          <p:cNvSpPr/>
          <p:nvPr/>
        </p:nvSpPr>
        <p:spPr bwMode="auto">
          <a:xfrm>
            <a:off x="1359587" y="2753159"/>
            <a:ext cx="120013" cy="24835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defTabSz="762000" eaLnBrk="1" hangingPunct="1"/>
            <a:endParaRPr lang="zh-CN" altLang="en-US" sz="15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77078" y="3045753"/>
            <a:ext cx="2004516" cy="92202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dirty="0"/>
              <a:t>Ocelot</a:t>
            </a:r>
            <a:endParaRPr lang="en-US" altLang="zh-CN" dirty="0"/>
          </a:p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dirty="0" err="1"/>
              <a:t>PyAT</a:t>
            </a:r>
            <a:endParaRPr lang="en-US" altLang="zh-CN" dirty="0"/>
          </a:p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dirty="0"/>
              <a:t>Custom model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255905" y="78740"/>
            <a:ext cx="697801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Low-coupling dual-layer physical module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19164" y="4222179"/>
            <a:ext cx="1792225" cy="13735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55465" y="4242196"/>
            <a:ext cx="1656184" cy="13590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935847" y="4219193"/>
            <a:ext cx="1792225" cy="1373563"/>
          </a:xfrm>
          <a:prstGeom prst="rect">
            <a:avLst/>
          </a:prstGeom>
        </p:spPr>
      </p:pic>
      <p:sp>
        <p:nvSpPr>
          <p:cNvPr id="4" name="箭头: 右 3"/>
          <p:cNvSpPr/>
          <p:nvPr/>
        </p:nvSpPr>
        <p:spPr>
          <a:xfrm rot="10800000">
            <a:off x="5800081" y="4689950"/>
            <a:ext cx="360040" cy="432048"/>
          </a:xfrm>
          <a:prstGeom prst="rightArrow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 bwMode="auto">
          <a:xfrm>
            <a:off x="6304136" y="4242196"/>
            <a:ext cx="2520280" cy="1337945"/>
          </a:xfrm>
          <a:prstGeom prst="rect">
            <a:avLst/>
          </a:prstGeom>
          <a:solidFill>
            <a:srgbClr val="C8DEE6"/>
          </a:solidFill>
          <a:ln w="9525">
            <a:noFill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Astract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 Object: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Name/Position/Length/</a:t>
            </a:r>
            <a:b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</a:b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Field/Channel/Type/PS/</a:t>
            </a:r>
            <a:b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</a:br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Physical parameter</a:t>
            </a:r>
            <a:endParaRPr lang="en-US" sz="1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9" name="箭头: 右 18"/>
          <p:cNvSpPr/>
          <p:nvPr/>
        </p:nvSpPr>
        <p:spPr>
          <a:xfrm rot="5400000">
            <a:off x="7317337" y="3896096"/>
            <a:ext cx="360040" cy="432048"/>
          </a:xfrm>
          <a:prstGeom prst="rightArrow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8315"/>
    </mc:Choice>
    <mc:Fallback>
      <p:transition advTm="2831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3" y="1152367"/>
            <a:ext cx="7584843" cy="4545616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7789545" y="5433695"/>
            <a:ext cx="2370455" cy="304165"/>
          </a:xfrm>
        </p:spPr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</a:fld>
            <a:endParaRPr lang="en-US" altLang="zh-CN" dirty="0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Low-Code development 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 bwMode="auto">
          <a:xfrm>
            <a:off x="155097" y="2357580"/>
            <a:ext cx="1108479" cy="105295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endParaRPr lang="zh-CN" altLang="en-US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68232" y="2145084"/>
            <a:ext cx="2736303" cy="64516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filterable list, table, tree</a:t>
            </a:r>
            <a:endParaRPr lang="en-US" altLang="zh-CN" dirty="0"/>
          </a:p>
        </p:txBody>
      </p:sp>
      <p:sp>
        <p:nvSpPr>
          <p:cNvPr id="11" name="矩形 10"/>
          <p:cNvSpPr/>
          <p:nvPr/>
        </p:nvSpPr>
        <p:spPr bwMode="auto">
          <a:xfrm>
            <a:off x="157276" y="3474141"/>
            <a:ext cx="1142304" cy="600066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endParaRPr lang="zh-CN" altLang="en-US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159455" y="4112104"/>
            <a:ext cx="1140126" cy="1522277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endParaRPr lang="zh-CN" altLang="en-US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3515" y="782955"/>
            <a:ext cx="4690745" cy="3683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Customize widgets for HLA development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7137569" y="2785492"/>
            <a:ext cx="2945969" cy="9220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Plot widget for physical image, e.g.  plot </a:t>
            </a:r>
            <a:r>
              <a:rPr lang="en-US" altLang="zh-CN" dirty="0" err="1"/>
              <a:t>prameters</a:t>
            </a:r>
            <a:r>
              <a:rPr lang="en-US" altLang="zh-CN" dirty="0"/>
              <a:t> with lattice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7161961" y="3978008"/>
            <a:ext cx="2945970" cy="922020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Widgets with channel property to interact with PV directly.</a:t>
            </a:r>
            <a:endParaRPr lang="en-US" altLang="zh-CN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007873" y="782904"/>
            <a:ext cx="187220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“Drag and Drop”</a:t>
            </a:r>
            <a:endParaRPr lang="en-US" dirty="0"/>
          </a:p>
        </p:txBody>
      </p:sp>
      <p:sp>
        <p:nvSpPr>
          <p:cNvPr id="17" name="文本框 16"/>
          <p:cNvSpPr txBox="1"/>
          <p:nvPr/>
        </p:nvSpPr>
        <p:spPr bwMode="auto">
          <a:xfrm>
            <a:off x="7096224" y="1273324"/>
            <a:ext cx="3062502" cy="645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More than 20 pre-built widgets for rapid development.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49"/>
    </mc:Choice>
    <mc:Fallback>
      <p:transition advTm="44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7789545" y="5297170"/>
            <a:ext cx="2370455" cy="304165"/>
          </a:xfrm>
        </p:spPr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</a:fld>
            <a:endParaRPr lang="en-US" altLang="zh-CN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08000" y="145415"/>
            <a:ext cx="7280910" cy="480060"/>
          </a:xfrm>
        </p:spPr>
        <p:txBody>
          <a:bodyPr/>
          <a:lstStyle/>
          <a:p>
            <a:r>
              <a:rPr lang="en-US" altLang="zh-CN" sz="3200" dirty="0"/>
              <a:t>Real-time Data Interaction System</a:t>
            </a:r>
            <a:endParaRPr 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27472" y="800323"/>
            <a:ext cx="9285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dirty="0"/>
              <a:t>Design the communication structure  (active and passive channel data acquisition) 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316230" y="4513580"/>
            <a:ext cx="5480050" cy="8623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altLang="zh-CN" sz="1665" dirty="0"/>
              <a:t>The Channel class contains the </a:t>
            </a:r>
            <a:r>
              <a:rPr lang="en-US" altLang="zh-CN" sz="1665" dirty="0">
                <a:solidFill>
                  <a:srgbClr val="FF0000"/>
                </a:solidFill>
              </a:rPr>
              <a:t>EPICS </a:t>
            </a:r>
            <a:r>
              <a:rPr lang="en-US" altLang="zh-CN" sz="1665" dirty="0"/>
              <a:t>communication interface responsible for specific communication with the IOC</a:t>
            </a:r>
            <a:endParaRPr lang="zh-CN" altLang="en-US" sz="1665" dirty="0"/>
          </a:p>
        </p:txBody>
      </p:sp>
      <p:sp>
        <p:nvSpPr>
          <p:cNvPr id="10" name="文本框 9"/>
          <p:cNvSpPr txBox="1"/>
          <p:nvPr/>
        </p:nvSpPr>
        <p:spPr>
          <a:xfrm>
            <a:off x="5918200" y="1081405"/>
            <a:ext cx="3985895" cy="2063115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65" dirty="0">
                <a:solidFill>
                  <a:srgbClr val="FF0000"/>
                </a:solidFill>
              </a:rPr>
              <a:t>The 'Singleton Factory Pattern' centrally manages interaction channels in the program, avoiding redundant creation and improving interaction efficiency.</a:t>
            </a:r>
            <a:endParaRPr lang="en-US" altLang="zh-CN" sz="1665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sz="1665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65" dirty="0">
                <a:solidFill>
                  <a:srgbClr val="FF0000"/>
                </a:solidFill>
              </a:rPr>
              <a:t>The channel factory has namespace functionality</a:t>
            </a:r>
            <a:endParaRPr lang="zh-CN" altLang="en-US" sz="1665" dirty="0">
              <a:solidFill>
                <a:srgbClr val="FF0000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/>
          <a:srcRect t="18525" r="29260" b="4973"/>
          <a:stretch>
            <a:fillRect/>
          </a:stretch>
        </p:blipFill>
        <p:spPr>
          <a:xfrm>
            <a:off x="5930814" y="3322027"/>
            <a:ext cx="3973721" cy="2189387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664176" y="4453012"/>
            <a:ext cx="2714549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application can smoothly run while monitoring 10,000 PVs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03" y="1162298"/>
            <a:ext cx="5480021" cy="3351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7"/>
    </mc:Choice>
    <mc:Fallback>
      <p:transition advTm="54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7789545" y="5297170"/>
            <a:ext cx="2370455" cy="304165"/>
          </a:xfrm>
        </p:spPr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</a:fld>
            <a:endParaRPr lang="en-US" altLang="zh-CN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Client/Server Module</a:t>
            </a:r>
            <a:endParaRPr 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08000" y="799719"/>
            <a:ext cx="2195736" cy="398780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Times New Roman" panose="02020503050405090304" pitchFamily="18" charset="0"/>
                <a:cs typeface="Times New Roman" panose="02020503050405090304" pitchFamily="18" charset="0"/>
              </a:rPr>
              <a:t>mDNS</a:t>
            </a:r>
            <a:r>
              <a:rPr lang="zh-CN" altLang="en-US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 </a:t>
            </a:r>
            <a:r>
              <a:rPr lang="en-US" altLang="zh-CN" sz="2000" dirty="0">
                <a:latin typeface="Times New Roman" panose="02020503050405090304" pitchFamily="18" charset="0"/>
                <a:cs typeface="Times New Roman" panose="02020503050405090304" pitchFamily="18" charset="0"/>
              </a:rPr>
              <a:t>+XMLRPC</a:t>
            </a:r>
            <a:endParaRPr lang="zh-CN" altLang="en-US" sz="2000" dirty="0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517469"/>
            <a:ext cx="8820472" cy="293162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76344" y="2611007"/>
            <a:ext cx="1116124" cy="3683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Luncher</a:t>
            </a:r>
            <a:endParaRPr lang="zh-CN" altLang="en-US" dirty="0"/>
          </a:p>
        </p:txBody>
      </p:sp>
      <p:sp>
        <p:nvSpPr>
          <p:cNvPr id="12" name="矩形: 圆角 11"/>
          <p:cNvSpPr/>
          <p:nvPr/>
        </p:nvSpPr>
        <p:spPr bwMode="auto">
          <a:xfrm>
            <a:off x="1119505" y="2795905"/>
            <a:ext cx="1176020" cy="40005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r>
              <a:rPr lang="en-US" altLang="zh-CN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</a:rPr>
              <a:t>Terminal</a:t>
            </a:r>
            <a:endParaRPr lang="en-US" altLang="zh-CN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sp>
        <p:nvSpPr>
          <p:cNvPr id="3" name="矩形: 圆角 2"/>
          <p:cNvSpPr/>
          <p:nvPr/>
        </p:nvSpPr>
        <p:spPr bwMode="auto">
          <a:xfrm>
            <a:off x="508000" y="1299210"/>
            <a:ext cx="4391660" cy="118364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r>
              <a:rPr lang="en-US" b="0" i="0" u="none" strike="noStrike" dirty="0">
                <a:solidFill>
                  <a:srgbClr val="0F1115"/>
                </a:solidFill>
                <a:effectLst/>
                <a:latin typeface="quote-cjk-patch"/>
              </a:rPr>
              <a:t>The system autonomously detects active </a:t>
            </a:r>
            <a:r>
              <a:rPr lang="en-US" b="0" i="0" u="none" strike="noStrike" dirty="0" err="1">
                <a:solidFill>
                  <a:srgbClr val="0F1115"/>
                </a:solidFill>
                <a:effectLst/>
                <a:latin typeface="quote-cjk-patch"/>
              </a:rPr>
              <a:t>Pyapas</a:t>
            </a:r>
            <a:r>
              <a:rPr lang="en-US" b="0" i="0" u="none" strike="noStrike" dirty="0">
                <a:solidFill>
                  <a:srgbClr val="0F1115"/>
                </a:solidFill>
                <a:effectLst/>
                <a:latin typeface="quote-cjk-patch"/>
              </a:rPr>
              <a:t> applications on the local area network and tracks their health and status.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52008" y="1324606"/>
            <a:ext cx="4752528" cy="9220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These features are packaged into a full-featured Server class, allowing any subclass to instantly become a functional server.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7789545" y="5297170"/>
            <a:ext cx="2370455" cy="304165"/>
          </a:xfrm>
        </p:spPr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</a:fld>
            <a:endParaRPr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1115"/>
                </a:solidFill>
              </a:rPr>
              <a:t>M</a:t>
            </a:r>
            <a:r>
              <a:rPr lang="en-US" i="0" u="none" strike="noStrike" dirty="0">
                <a:solidFill>
                  <a:srgbClr val="0F1115"/>
                </a:solidFill>
                <a:effectLst/>
              </a:rPr>
              <a:t>ultithreading-based scanner</a:t>
            </a:r>
            <a:endParaRPr lang="en-US" dirty="0"/>
          </a:p>
        </p:txBody>
      </p:sp>
      <p:cxnSp>
        <p:nvCxnSpPr>
          <p:cNvPr id="4" name="直接箭头连接符 3"/>
          <p:cNvCxnSpPr>
            <a:stCxn id="14" idx="2"/>
          </p:cNvCxnSpPr>
          <p:nvPr/>
        </p:nvCxnSpPr>
        <p:spPr bwMode="auto">
          <a:xfrm>
            <a:off x="2494145" y="2643884"/>
            <a:ext cx="0" cy="29007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直接箭头连接符 6"/>
          <p:cNvCxnSpPr>
            <a:stCxn id="16" idx="2"/>
          </p:cNvCxnSpPr>
          <p:nvPr/>
        </p:nvCxnSpPr>
        <p:spPr bwMode="auto">
          <a:xfrm flipH="1">
            <a:off x="4894413" y="2664680"/>
            <a:ext cx="5566" cy="29524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文本框 7"/>
          <p:cNvSpPr txBox="1"/>
          <p:nvPr/>
        </p:nvSpPr>
        <p:spPr>
          <a:xfrm>
            <a:off x="399480" y="786566"/>
            <a:ext cx="862252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Python's GIL locks up the UI during single-threaded scans, as the loop cannot be paused. This requires a forced close of the program, which is impractical and risky in a live machine setting.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1594963" y="1831693"/>
            <a:ext cx="6857409" cy="368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A universal scanner was designed to</a:t>
            </a:r>
            <a:r>
              <a:rPr lang="en-US" b="0" i="0" u="none" strike="noStrike" dirty="0">
                <a:solidFill>
                  <a:srgbClr val="0F1115"/>
                </a:solidFill>
                <a:effectLst/>
                <a:latin typeface="quote-cjk-patch"/>
              </a:rPr>
              <a:t> address this limitation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564042" y="2275822"/>
            <a:ext cx="1860205" cy="3683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Main Thread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3879865" y="2295983"/>
            <a:ext cx="2040227" cy="3683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scan Thread </a:t>
            </a:r>
            <a:endParaRPr lang="zh-CN" altLang="en-US" dirty="0"/>
          </a:p>
        </p:txBody>
      </p:sp>
      <p:sp>
        <p:nvSpPr>
          <p:cNvPr id="17" name="箭头: 左弧形 16"/>
          <p:cNvSpPr/>
          <p:nvPr/>
        </p:nvSpPr>
        <p:spPr bwMode="auto">
          <a:xfrm>
            <a:off x="4899978" y="3397565"/>
            <a:ext cx="360040" cy="960103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endParaRPr lang="zh-CN" altLang="en-US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sp>
        <p:nvSpPr>
          <p:cNvPr id="18" name="箭头: 右弧形 17"/>
          <p:cNvSpPr/>
          <p:nvPr/>
        </p:nvSpPr>
        <p:spPr bwMode="auto">
          <a:xfrm rot="10800000" flipH="1">
            <a:off x="5260019" y="3337558"/>
            <a:ext cx="423020" cy="960106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endParaRPr lang="zh-CN" altLang="en-US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cxnSp>
        <p:nvCxnSpPr>
          <p:cNvPr id="19" name="直接箭头连接符 18"/>
          <p:cNvCxnSpPr>
            <a:stCxn id="20" idx="2"/>
          </p:cNvCxnSpPr>
          <p:nvPr/>
        </p:nvCxnSpPr>
        <p:spPr bwMode="auto">
          <a:xfrm flipH="1">
            <a:off x="7508569" y="2655086"/>
            <a:ext cx="13702" cy="29620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文本框 19"/>
          <p:cNvSpPr txBox="1"/>
          <p:nvPr/>
        </p:nvSpPr>
        <p:spPr>
          <a:xfrm>
            <a:off x="6592168" y="2286389"/>
            <a:ext cx="1860205" cy="368300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DAQ Thread</a:t>
            </a:r>
            <a:endParaRPr lang="zh-CN" altLang="en-US" dirty="0"/>
          </a:p>
        </p:txBody>
      </p:sp>
      <p:cxnSp>
        <p:nvCxnSpPr>
          <p:cNvPr id="23" name="直接箭头连接符 22"/>
          <p:cNvCxnSpPr/>
          <p:nvPr/>
        </p:nvCxnSpPr>
        <p:spPr bwMode="auto">
          <a:xfrm>
            <a:off x="2494144" y="2977513"/>
            <a:ext cx="240026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文本框 23"/>
          <p:cNvSpPr txBox="1"/>
          <p:nvPr/>
        </p:nvSpPr>
        <p:spPr>
          <a:xfrm>
            <a:off x="2770966" y="2693318"/>
            <a:ext cx="1978994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65" dirty="0"/>
              <a:t>Add scan information</a:t>
            </a:r>
            <a:endParaRPr lang="zh-CN" altLang="en-US" sz="1165" dirty="0"/>
          </a:p>
        </p:txBody>
      </p:sp>
      <p:cxnSp>
        <p:nvCxnSpPr>
          <p:cNvPr id="27" name="直接箭头连接符 26"/>
          <p:cNvCxnSpPr/>
          <p:nvPr/>
        </p:nvCxnSpPr>
        <p:spPr bwMode="auto">
          <a:xfrm>
            <a:off x="2494145" y="3577580"/>
            <a:ext cx="238913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8" name="文本框 27"/>
          <p:cNvSpPr txBox="1"/>
          <p:nvPr/>
        </p:nvSpPr>
        <p:spPr>
          <a:xfrm>
            <a:off x="3008068" y="3301731"/>
            <a:ext cx="1271077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65" dirty="0"/>
              <a:t>Signal/Slot</a:t>
            </a:r>
            <a:endParaRPr lang="zh-CN" altLang="en-US" sz="1165" dirty="0"/>
          </a:p>
        </p:txBody>
      </p:sp>
      <p:cxnSp>
        <p:nvCxnSpPr>
          <p:cNvPr id="29" name="直接箭头连接符 28"/>
          <p:cNvCxnSpPr/>
          <p:nvPr/>
        </p:nvCxnSpPr>
        <p:spPr bwMode="auto">
          <a:xfrm>
            <a:off x="4905548" y="3337557"/>
            <a:ext cx="258784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1" name="文本框 30"/>
          <p:cNvSpPr txBox="1"/>
          <p:nvPr/>
        </p:nvSpPr>
        <p:spPr>
          <a:xfrm>
            <a:off x="5419470" y="3110327"/>
            <a:ext cx="1316713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65" dirty="0"/>
              <a:t>Signal/Slot</a:t>
            </a:r>
            <a:endParaRPr lang="zh-CN" altLang="en-US" sz="1165" dirty="0"/>
          </a:p>
        </p:txBody>
      </p:sp>
      <p:cxnSp>
        <p:nvCxnSpPr>
          <p:cNvPr id="33" name="直接箭头连接符 32"/>
          <p:cNvCxnSpPr/>
          <p:nvPr/>
        </p:nvCxnSpPr>
        <p:spPr bwMode="auto">
          <a:xfrm>
            <a:off x="2494145" y="4194338"/>
            <a:ext cx="241140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文本框 34"/>
          <p:cNvSpPr txBox="1"/>
          <p:nvPr/>
        </p:nvSpPr>
        <p:spPr>
          <a:xfrm>
            <a:off x="2770966" y="3896201"/>
            <a:ext cx="2040224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65" dirty="0"/>
              <a:t>Scan Control/ Start /Stop</a:t>
            </a:r>
            <a:endParaRPr lang="zh-CN" altLang="en-US" sz="1165" dirty="0"/>
          </a:p>
        </p:txBody>
      </p:sp>
      <p:cxnSp>
        <p:nvCxnSpPr>
          <p:cNvPr id="37" name="直接箭头连接符 36"/>
          <p:cNvCxnSpPr/>
          <p:nvPr/>
        </p:nvCxnSpPr>
        <p:spPr bwMode="auto">
          <a:xfrm flipH="1">
            <a:off x="2494146" y="5077747"/>
            <a:ext cx="240583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文本框 37"/>
          <p:cNvSpPr txBox="1"/>
          <p:nvPr/>
        </p:nvSpPr>
        <p:spPr>
          <a:xfrm>
            <a:off x="2887808" y="4804517"/>
            <a:ext cx="2040224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65" dirty="0"/>
              <a:t>Send data step by step</a:t>
            </a:r>
            <a:endParaRPr lang="zh-CN" altLang="en-US" sz="1165" dirty="0"/>
          </a:p>
        </p:txBody>
      </p:sp>
      <p:cxnSp>
        <p:nvCxnSpPr>
          <p:cNvPr id="40" name="直接箭头连接符 39"/>
          <p:cNvCxnSpPr/>
          <p:nvPr/>
        </p:nvCxnSpPr>
        <p:spPr bwMode="auto">
          <a:xfrm>
            <a:off x="4914004" y="4597693"/>
            <a:ext cx="257939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文本框 40"/>
          <p:cNvSpPr txBox="1"/>
          <p:nvPr/>
        </p:nvSpPr>
        <p:spPr>
          <a:xfrm>
            <a:off x="5163638" y="4346979"/>
            <a:ext cx="2076602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65" dirty="0"/>
              <a:t>Signal for Data Acquisition</a:t>
            </a:r>
            <a:endParaRPr lang="zh-CN" altLang="en-US" sz="1165" dirty="0"/>
          </a:p>
        </p:txBody>
      </p:sp>
      <p:cxnSp>
        <p:nvCxnSpPr>
          <p:cNvPr id="43" name="直接箭头连接符 42"/>
          <p:cNvCxnSpPr/>
          <p:nvPr/>
        </p:nvCxnSpPr>
        <p:spPr bwMode="auto">
          <a:xfrm flipH="1">
            <a:off x="4894411" y="4927769"/>
            <a:ext cx="2598985" cy="49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文本框 43"/>
          <p:cNvSpPr txBox="1"/>
          <p:nvPr/>
        </p:nvSpPr>
        <p:spPr>
          <a:xfrm>
            <a:off x="5018182" y="4702002"/>
            <a:ext cx="2188172" cy="45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65" dirty="0"/>
              <a:t>Send data upon completion of all scan commissions</a:t>
            </a:r>
            <a:endParaRPr lang="zh-CN" altLang="en-US" sz="1165" dirty="0"/>
          </a:p>
        </p:txBody>
      </p:sp>
      <p:sp>
        <p:nvSpPr>
          <p:cNvPr id="45" name="文本框 44"/>
          <p:cNvSpPr txBox="1"/>
          <p:nvPr/>
        </p:nvSpPr>
        <p:spPr>
          <a:xfrm>
            <a:off x="4856542" y="3625595"/>
            <a:ext cx="917332" cy="45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65" dirty="0"/>
              <a:t>Periodic Monitoring</a:t>
            </a:r>
            <a:endParaRPr lang="zh-CN" altLang="en-US" sz="1165" dirty="0"/>
          </a:p>
        </p:txBody>
      </p:sp>
      <p:cxnSp>
        <p:nvCxnSpPr>
          <p:cNvPr id="48" name="直接箭头连接符 47"/>
          <p:cNvCxnSpPr/>
          <p:nvPr/>
        </p:nvCxnSpPr>
        <p:spPr bwMode="auto">
          <a:xfrm flipV="1">
            <a:off x="2494145" y="3006190"/>
            <a:ext cx="5006838" cy="31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文本框 48"/>
          <p:cNvSpPr txBox="1"/>
          <p:nvPr/>
        </p:nvSpPr>
        <p:spPr>
          <a:xfrm>
            <a:off x="5134975" y="2750211"/>
            <a:ext cx="2040227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65" dirty="0"/>
              <a:t>Add</a:t>
            </a:r>
            <a:r>
              <a:rPr lang="zh-CN" altLang="en-US" sz="1165" dirty="0"/>
              <a:t> </a:t>
            </a:r>
            <a:r>
              <a:rPr lang="en-US" altLang="zh-CN" sz="1165" dirty="0"/>
              <a:t>Monitored</a:t>
            </a:r>
            <a:r>
              <a:rPr lang="zh-CN" altLang="en-US" sz="1165" dirty="0"/>
              <a:t> </a:t>
            </a:r>
            <a:r>
              <a:rPr lang="en-US" altLang="zh-CN" sz="1165" dirty="0"/>
              <a:t>Channel</a:t>
            </a:r>
            <a:endParaRPr lang="zh-CN" altLang="en-US" sz="116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553620" y="1543607"/>
            <a:ext cx="9289033" cy="2954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</a:t>
            </a:r>
            <a:r>
              <a:rPr lang="en-US" altLang="zh-CN" sz="3200" b="1" dirty="0">
                <a:solidFill>
                  <a:srgbClr val="EEECE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HLA development requirements of HEPS</a:t>
            </a:r>
            <a:endParaRPr lang="en-US" altLang="zh-CN" sz="3200" b="1" dirty="0">
              <a:solidFill>
                <a:srgbClr val="EEECE1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Pyapas</a:t>
            </a: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for HLA development</a:t>
            </a:r>
            <a:endParaRPr lang="en-US" altLang="zh-CN" sz="3200" b="1" dirty="0">
              <a:solidFill>
                <a:schemeClr val="bg2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HLAs development for HEPS </a:t>
            </a:r>
            <a:endParaRPr lang="en-US" altLang="zh-CN" sz="3200" b="1" dirty="0">
              <a:solidFill>
                <a:schemeClr val="bg2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Conclusion</a:t>
            </a:r>
            <a:endParaRPr lang="en-US" altLang="zh-CN" sz="3200" b="1" dirty="0">
              <a:solidFill>
                <a:schemeClr val="bg2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0" dirty="0">
                <a:uFillTx/>
                <a:latin typeface="Times New Roman" panose="02020503050405090304" pitchFamily="18" charset="0"/>
              </a:rPr>
              <a:t>HLA Development for HEPS</a:t>
            </a:r>
            <a:endParaRPr lang="en-US" altLang="zh-CN" sz="2800" kern="0" dirty="0">
              <a:uFillTx/>
              <a:latin typeface="Times New Roman" panose="02020503050405090304" pitchFamily="18" charset="0"/>
              <a:sym typeface="+mn-ea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4294967295"/>
          </p:nvPr>
        </p:nvSpPr>
        <p:spPr>
          <a:xfrm>
            <a:off x="7573840" y="5297488"/>
            <a:ext cx="2370137" cy="303212"/>
          </a:xfrm>
        </p:spPr>
        <p:txBody>
          <a:bodyPr/>
          <a:lstStyle/>
          <a:p>
            <a:pPr>
              <a:defRPr/>
            </a:pPr>
            <a:fld id="{F22E5DDF-294A-47C7-9938-98EB7AF5D866}" type="slidenum">
              <a:rPr lang="en-US" altLang="zh-CN" sz="1300"/>
            </a:fld>
            <a:endParaRPr lang="en-US" altLang="zh-CN" sz="1300"/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219451" y="842010"/>
            <a:ext cx="2282120" cy="791354"/>
          </a:xfrm>
          <a:prstGeom prst="rect">
            <a:avLst/>
          </a:prstGeom>
          <a:gradFill>
            <a:gsLst>
              <a:gs pos="100000">
                <a:srgbClr val="5B8CC8">
                  <a:alpha val="0"/>
                </a:srgbClr>
              </a:gs>
              <a:gs pos="57000">
                <a:srgbClr val="5B8CC8"/>
              </a:gs>
              <a:gs pos="0">
                <a:srgbClr val="5B8CC8"/>
              </a:gs>
            </a:gsLst>
            <a:lin ang="0" scaled="0"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 pitchFamily="34" charset="0"/>
              <a:ea typeface="Times New Roman" panose="02020503050405090304" pitchFamily="18" charset="0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559721" y="1633365"/>
            <a:ext cx="2204704" cy="2966518"/>
          </a:xfrm>
          <a:prstGeom prst="rect">
            <a:avLst/>
          </a:prstGeom>
          <a:solidFill>
            <a:schemeClr val="bg1">
              <a:alpha val="90000"/>
            </a:schemeClr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LB Virtual Accelerator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solidFill>
                <a:srgbClr val="92D050"/>
              </a:solidFill>
              <a:latin typeface="+mn-lt"/>
              <a:ea typeface="+mn-ea"/>
              <a:sym typeface="Wingdings 2" panose="05020102010507070707" pitchFamily="18" charset="2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Emittance Measurement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solidFill>
                <a:srgbClr val="92D050"/>
              </a:solidFill>
              <a:latin typeface="+mn-lt"/>
              <a:ea typeface="+mn-ea"/>
              <a:sym typeface="Wingdings 2" panose="05020102010507070707" pitchFamily="18" charset="2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Orbit</a:t>
            </a:r>
            <a:r>
              <a:rPr lang="zh-CN" altLang="en-US" sz="1200" dirty="0">
                <a:latin typeface="+mn-lt"/>
                <a:ea typeface="+mn-ea"/>
              </a:rPr>
              <a:t> </a:t>
            </a:r>
            <a:r>
              <a:rPr lang="en-US" altLang="zh-CN" sz="1200" dirty="0">
                <a:latin typeface="+mn-lt"/>
                <a:ea typeface="+mn-ea"/>
              </a:rPr>
              <a:t>Correction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  <a:ea typeface="+mn-ea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Beam-based</a:t>
            </a:r>
            <a:r>
              <a:rPr lang="zh-CN" altLang="en-US" sz="1200" dirty="0">
                <a:latin typeface="+mn-lt"/>
                <a:ea typeface="+mn-ea"/>
              </a:rPr>
              <a:t> </a:t>
            </a:r>
            <a:r>
              <a:rPr lang="en-US" altLang="zh-CN" sz="1200" dirty="0">
                <a:latin typeface="+mn-lt"/>
                <a:ea typeface="+mn-ea"/>
              </a:rPr>
              <a:t>Alignment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  <a:ea typeface="+mn-ea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Local Orbit Correction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 </a:t>
            </a:r>
            <a:endParaRPr lang="en-US" altLang="zh-CN" sz="1200" dirty="0">
              <a:latin typeface="+mn-lt"/>
              <a:ea typeface="+mn-ea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4850293" y="1638112"/>
            <a:ext cx="2282120" cy="2961770"/>
          </a:xfrm>
          <a:prstGeom prst="rect">
            <a:avLst/>
          </a:prstGeom>
          <a:solidFill>
            <a:sysClr val="window" lastClr="FFFFFF">
              <a:lumMod val="95000"/>
              <a:alpha val="90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 pitchFamily="34" charset="0"/>
              <a:ea typeface="Times New Roman" panose="02020503050405090304" pitchFamily="18" charset="0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4"/>
            </p:custDataLst>
          </p:nvPr>
        </p:nvSpPr>
        <p:spPr>
          <a:xfrm>
            <a:off x="219451" y="1788795"/>
            <a:ext cx="2306863" cy="2811087"/>
          </a:xfrm>
          <a:prstGeom prst="rect">
            <a:avLst/>
          </a:prstGeom>
          <a:solidFill>
            <a:sysClr val="window" lastClr="FFFFFF">
              <a:lumMod val="95000"/>
              <a:alpha val="90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 pitchFamily="34" charset="0"/>
              <a:ea typeface="Times New Roman" panose="02020503050405090304" pitchFamily="18" charset="0"/>
              <a:cs typeface="+mn-ea"/>
            </a:endParaRPr>
          </a:p>
        </p:txBody>
      </p:sp>
      <p:sp>
        <p:nvSpPr>
          <p:cNvPr id="127" name="文本框 126"/>
          <p:cNvSpPr txBox="1"/>
          <p:nvPr>
            <p:custDataLst>
              <p:tags r:id="rId5"/>
            </p:custDataLst>
          </p:nvPr>
        </p:nvSpPr>
        <p:spPr>
          <a:xfrm>
            <a:off x="291653" y="988204"/>
            <a:ext cx="172863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t">
              <a:buNone/>
            </a:pPr>
            <a:r>
              <a:rPr lang="en-US" altLang="zh-CN" sz="2400" b="1" dirty="0"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LINAC</a:t>
            </a:r>
            <a:endParaRPr lang="zh-CN" altLang="en-US" sz="2400" b="1" dirty="0"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17805" y="1633220"/>
            <a:ext cx="2284095" cy="29241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 err="1">
                <a:solidFill>
                  <a:schemeClr val="tx1"/>
                </a:solidFill>
                <a:sym typeface="Wingdings 2" panose="05020102010507070707" pitchFamily="18" charset="2"/>
              </a:rPr>
              <a:t>Linac</a:t>
            </a: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 Virtual</a:t>
            </a:r>
            <a:r>
              <a:rPr lang="zh-CN" altLang="en-US" sz="1200" dirty="0">
                <a:solidFill>
                  <a:schemeClr val="tx1"/>
                </a:solidFill>
                <a:sym typeface="Wingdings 2" panose="05020102010507070707" pitchFamily="18" charset="2"/>
              </a:rPr>
              <a:t> </a:t>
            </a: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Accelerator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</a:t>
            </a:r>
            <a:endParaRPr lang="en-US" altLang="zh-CN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 err="1">
                <a:solidFill>
                  <a:schemeClr val="tx1"/>
                </a:solidFill>
                <a:sym typeface="Wingdings 2" panose="05020102010507070707" pitchFamily="18" charset="2"/>
              </a:rPr>
              <a:t>Transimission</a:t>
            </a:r>
            <a:r>
              <a:rPr lang="zh-CN" altLang="en-US" sz="1200" dirty="0">
                <a:solidFill>
                  <a:schemeClr val="tx1"/>
                </a:solidFill>
                <a:sym typeface="Wingdings 2" panose="05020102010507070707" pitchFamily="18" charset="2"/>
              </a:rPr>
              <a:t> </a:t>
            </a: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Efficiency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</a:t>
            </a:r>
            <a:r>
              <a:rPr lang="zh-CN" altLang="en-US" sz="1200" dirty="0">
                <a:solidFill>
                  <a:schemeClr val="tx1"/>
                </a:solidFill>
              </a:rPr>
              <a:t>  </a:t>
            </a:r>
            <a:endParaRPr lang="en-US" altLang="zh-CN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Emittance Measurement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</a:t>
            </a:r>
            <a:r>
              <a:rPr lang="zh-CN" altLang="en-US" sz="1200" dirty="0">
                <a:solidFill>
                  <a:schemeClr val="tx1"/>
                </a:solidFill>
              </a:rPr>
              <a:t>  </a:t>
            </a:r>
            <a:endParaRPr lang="en-US" altLang="zh-CN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Orbit</a:t>
            </a:r>
            <a:r>
              <a:rPr lang="zh-CN" altLang="en-US" sz="1200" dirty="0">
                <a:solidFill>
                  <a:schemeClr val="tx1"/>
                </a:solidFill>
                <a:sym typeface="Wingdings 2" panose="05020102010507070707" pitchFamily="18" charset="2"/>
              </a:rPr>
              <a:t> </a:t>
            </a: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Correction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</a:t>
            </a:r>
            <a:r>
              <a:rPr lang="zh-CN" altLang="en-US" sz="1200" dirty="0">
                <a:solidFill>
                  <a:schemeClr val="tx1"/>
                </a:solidFill>
              </a:rPr>
              <a:t>  </a:t>
            </a:r>
            <a:endParaRPr lang="en-US" altLang="zh-CN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Phase</a:t>
            </a:r>
            <a:r>
              <a:rPr lang="zh-CN" altLang="en-US" sz="1200" dirty="0">
                <a:solidFill>
                  <a:schemeClr val="tx1"/>
                </a:solidFill>
                <a:sym typeface="Wingdings 2" panose="05020102010507070707" pitchFamily="18" charset="2"/>
              </a:rPr>
              <a:t> </a:t>
            </a: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Scan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</a:t>
            </a:r>
            <a:r>
              <a:rPr lang="zh-CN" altLang="en-US" sz="1200" dirty="0">
                <a:solidFill>
                  <a:schemeClr val="tx1"/>
                </a:solidFill>
              </a:rPr>
              <a:t>  </a:t>
            </a:r>
            <a:endParaRPr lang="en-US" altLang="zh-CN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Energy</a:t>
            </a:r>
            <a:r>
              <a:rPr lang="zh-CN" altLang="en-US" sz="1200" dirty="0">
                <a:solidFill>
                  <a:schemeClr val="tx1"/>
                </a:solidFill>
                <a:sym typeface="Wingdings 2" panose="05020102010507070707" pitchFamily="18" charset="2"/>
              </a:rPr>
              <a:t> </a:t>
            </a: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Spread</a:t>
            </a:r>
            <a:r>
              <a:rPr lang="zh-CN" altLang="en-US" sz="1200" dirty="0">
                <a:solidFill>
                  <a:schemeClr val="tx1"/>
                </a:solidFill>
                <a:sym typeface="Wingdings 2" panose="05020102010507070707" pitchFamily="18" charset="2"/>
              </a:rPr>
              <a:t> </a:t>
            </a: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Measurement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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endParaRPr lang="en-US" altLang="zh-CN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Beam-based Alignment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</a:t>
            </a:r>
            <a:endParaRPr lang="en-US" altLang="zh-CN" sz="12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 err="1">
                <a:solidFill>
                  <a:schemeClr val="tx1"/>
                </a:solidFill>
                <a:sym typeface="Wingdings 2" panose="05020102010507070707" pitchFamily="18" charset="2"/>
              </a:rPr>
              <a:t>Linac</a:t>
            </a:r>
            <a:r>
              <a:rPr lang="zh-CN" altLang="en-US" sz="1200" dirty="0">
                <a:solidFill>
                  <a:schemeClr val="tx1"/>
                </a:solidFill>
                <a:sym typeface="Wingdings 2" panose="05020102010507070707" pitchFamily="18" charset="2"/>
              </a:rPr>
              <a:t> </a:t>
            </a:r>
            <a:r>
              <a:rPr lang="en-US" altLang="zh-CN" sz="1200" dirty="0">
                <a:solidFill>
                  <a:schemeClr val="tx1"/>
                </a:solidFill>
                <a:sym typeface="Wingdings 2" panose="05020102010507070707" pitchFamily="18" charset="2"/>
              </a:rPr>
              <a:t>Control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</a:t>
            </a:r>
            <a:endParaRPr lang="en-US" altLang="zh-CN" sz="1200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2559720" y="842011"/>
            <a:ext cx="2204704" cy="791354"/>
          </a:xfrm>
          <a:prstGeom prst="rect">
            <a:avLst/>
          </a:prstGeom>
          <a:gradFill>
            <a:gsLst>
              <a:gs pos="100000">
                <a:srgbClr val="5B8CC8">
                  <a:alpha val="0"/>
                </a:srgbClr>
              </a:gs>
              <a:gs pos="57000">
                <a:srgbClr val="5B8CC8"/>
              </a:gs>
              <a:gs pos="0">
                <a:srgbClr val="5B8CC8"/>
              </a:gs>
            </a:gsLst>
            <a:lin ang="0" scaled="0"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Transfer Line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2" name="矩形 21"/>
          <p:cNvSpPr/>
          <p:nvPr>
            <p:custDataLst>
              <p:tags r:id="rId7"/>
            </p:custDataLst>
          </p:nvPr>
        </p:nvSpPr>
        <p:spPr>
          <a:xfrm>
            <a:off x="4838650" y="829498"/>
            <a:ext cx="2473402" cy="791354"/>
          </a:xfrm>
          <a:prstGeom prst="rect">
            <a:avLst/>
          </a:prstGeom>
          <a:gradFill>
            <a:gsLst>
              <a:gs pos="100000">
                <a:srgbClr val="5B8CC8">
                  <a:alpha val="0"/>
                </a:srgbClr>
              </a:gs>
              <a:gs pos="57000">
                <a:srgbClr val="5B8CC8"/>
              </a:gs>
              <a:gs pos="0">
                <a:srgbClr val="5B8CC8"/>
              </a:gs>
            </a:gsLst>
            <a:lin ang="0" scaled="0"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Booster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3" name="矩形 22"/>
          <p:cNvSpPr/>
          <p:nvPr>
            <p:custDataLst>
              <p:tags r:id="rId8"/>
            </p:custDataLst>
          </p:nvPr>
        </p:nvSpPr>
        <p:spPr>
          <a:xfrm>
            <a:off x="4838846" y="1620852"/>
            <a:ext cx="2473402" cy="3828936"/>
          </a:xfrm>
          <a:prstGeom prst="rect">
            <a:avLst/>
          </a:prstGeom>
          <a:solidFill>
            <a:schemeClr val="bg1">
              <a:alpha val="90000"/>
            </a:schemeClr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Lattice Preparation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  <a:ea typeface="+mn-ea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Booster</a:t>
            </a:r>
            <a:r>
              <a:rPr lang="zh-CN" altLang="en-US" sz="1200" dirty="0">
                <a:latin typeface="+mn-lt"/>
                <a:ea typeface="+mn-ea"/>
              </a:rPr>
              <a:t> </a:t>
            </a:r>
            <a:r>
              <a:rPr lang="en-US" altLang="zh-CN" sz="1200" dirty="0">
                <a:latin typeface="+mn-lt"/>
                <a:ea typeface="+mn-ea"/>
              </a:rPr>
              <a:t>Virtual</a:t>
            </a:r>
            <a:r>
              <a:rPr lang="zh-CN" altLang="en-US" sz="1200" dirty="0">
                <a:latin typeface="+mn-lt"/>
                <a:ea typeface="+mn-ea"/>
              </a:rPr>
              <a:t> </a:t>
            </a:r>
            <a:r>
              <a:rPr lang="en-US" altLang="zh-CN" sz="1200" dirty="0">
                <a:latin typeface="+mn-lt"/>
                <a:ea typeface="+mn-ea"/>
              </a:rPr>
              <a:t>Accelerator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  <a:ea typeface="+mn-ea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First</a:t>
            </a:r>
            <a:r>
              <a:rPr lang="zh-CN" altLang="en-US" sz="1200" dirty="0">
                <a:latin typeface="+mn-lt"/>
                <a:ea typeface="+mn-ea"/>
              </a:rPr>
              <a:t> </a:t>
            </a:r>
            <a:r>
              <a:rPr lang="en-US" altLang="zh-CN" sz="1200" dirty="0">
                <a:latin typeface="+mn-lt"/>
                <a:ea typeface="+mn-ea"/>
              </a:rPr>
              <a:t>Turn</a:t>
            </a:r>
            <a:r>
              <a:rPr lang="zh-CN" altLang="en-US" sz="1200" dirty="0">
                <a:latin typeface="+mn-lt"/>
                <a:ea typeface="+mn-ea"/>
              </a:rPr>
              <a:t> </a:t>
            </a:r>
            <a:r>
              <a:rPr lang="en-US" altLang="zh-CN" sz="1200" dirty="0">
                <a:latin typeface="+mn-lt"/>
                <a:ea typeface="+mn-ea"/>
              </a:rPr>
              <a:t>Measurement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  <a:ea typeface="+mn-ea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Dispersion Measurement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 </a:t>
            </a:r>
            <a:endParaRPr lang="en-US" altLang="zh-CN" sz="1200" dirty="0">
              <a:latin typeface="+mn-lt"/>
              <a:ea typeface="+mn-ea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Chromaticity</a:t>
            </a:r>
            <a:r>
              <a:rPr lang="zh-CN" altLang="en-US" sz="1200" dirty="0">
                <a:latin typeface="+mn-lt"/>
                <a:ea typeface="+mn-ea"/>
              </a:rPr>
              <a:t> </a:t>
            </a:r>
            <a:r>
              <a:rPr lang="en-US" altLang="zh-CN" sz="1200" dirty="0">
                <a:latin typeface="+mn-lt"/>
                <a:ea typeface="+mn-ea"/>
              </a:rPr>
              <a:t>Measurement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  <a:ea typeface="+mn-ea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Tune</a:t>
            </a:r>
            <a:r>
              <a:rPr lang="zh-CN" altLang="en-US" sz="1200" dirty="0">
                <a:latin typeface="+mn-lt"/>
                <a:ea typeface="+mn-ea"/>
              </a:rPr>
              <a:t> </a:t>
            </a:r>
            <a:r>
              <a:rPr lang="en-US" altLang="zh-CN" sz="1200" dirty="0">
                <a:latin typeface="+mn-lt"/>
                <a:ea typeface="+mn-ea"/>
              </a:rPr>
              <a:t>adjustor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  <a:ea typeface="+mn-ea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Global</a:t>
            </a:r>
            <a:r>
              <a:rPr lang="zh-CN" altLang="en-US" sz="1200" dirty="0">
                <a:latin typeface="+mn-lt"/>
                <a:ea typeface="+mn-ea"/>
              </a:rPr>
              <a:t> </a:t>
            </a:r>
            <a:r>
              <a:rPr lang="en-US" altLang="zh-CN" sz="1200" dirty="0">
                <a:latin typeface="+mn-lt"/>
                <a:ea typeface="+mn-ea"/>
              </a:rPr>
              <a:t>Orbit Correction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solidFill>
                <a:srgbClr val="92D050"/>
              </a:solidFill>
              <a:latin typeface="+mn-lt"/>
              <a:ea typeface="+mn-ea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Local Orbit Correction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  <a:ea typeface="+mn-ea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Beam</a:t>
            </a:r>
            <a:r>
              <a:rPr lang="zh-CN" altLang="en-US" sz="1200" dirty="0">
                <a:latin typeface="+mn-lt"/>
                <a:ea typeface="+mn-ea"/>
              </a:rPr>
              <a:t> </a:t>
            </a:r>
            <a:r>
              <a:rPr lang="en-US" altLang="zh-CN" sz="1200" dirty="0">
                <a:latin typeface="+mn-lt"/>
                <a:ea typeface="+mn-ea"/>
              </a:rPr>
              <a:t>Lifetime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ea typeface="+mn-ea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  <a:ea typeface="+mn-ea"/>
            </a:endParaRPr>
          </a:p>
        </p:txBody>
      </p:sp>
      <p:sp>
        <p:nvSpPr>
          <p:cNvPr id="24" name="矩形 23"/>
          <p:cNvSpPr/>
          <p:nvPr>
            <p:custDataLst>
              <p:tags r:id="rId9"/>
            </p:custDataLst>
          </p:nvPr>
        </p:nvSpPr>
        <p:spPr>
          <a:xfrm>
            <a:off x="7369991" y="1638112"/>
            <a:ext cx="2282120" cy="2961770"/>
          </a:xfrm>
          <a:prstGeom prst="rect">
            <a:avLst/>
          </a:prstGeom>
          <a:solidFill>
            <a:sysClr val="window" lastClr="FFFFFF">
              <a:lumMod val="95000"/>
              <a:alpha val="90000"/>
            </a:sys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 pitchFamily="34" charset="0"/>
              <a:ea typeface="Times New Roman" panose="02020503050405090304" pitchFamily="18" charset="0"/>
              <a:cs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0"/>
            </p:custDataLst>
          </p:nvPr>
        </p:nvSpPr>
        <p:spPr>
          <a:xfrm>
            <a:off x="7369991" y="829498"/>
            <a:ext cx="2603364" cy="791354"/>
          </a:xfrm>
          <a:prstGeom prst="rect">
            <a:avLst/>
          </a:prstGeom>
          <a:gradFill>
            <a:gsLst>
              <a:gs pos="100000">
                <a:srgbClr val="5B8CC8">
                  <a:alpha val="0"/>
                </a:srgbClr>
              </a:gs>
              <a:gs pos="57000">
                <a:srgbClr val="5B8CC8"/>
              </a:gs>
              <a:gs pos="0">
                <a:srgbClr val="5B8CC8"/>
              </a:gs>
            </a:gsLst>
            <a:lin ang="0" scaled="0"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>
                <a:solidFill>
                  <a:prstClr val="white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Storage Ring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6" name="矩形 25"/>
          <p:cNvSpPr/>
          <p:nvPr>
            <p:custDataLst>
              <p:tags r:id="rId11"/>
            </p:custDataLst>
          </p:nvPr>
        </p:nvSpPr>
        <p:spPr>
          <a:xfrm>
            <a:off x="7373179" y="1620158"/>
            <a:ext cx="2603365" cy="3828936"/>
          </a:xfrm>
          <a:prstGeom prst="rect">
            <a:avLst/>
          </a:prstGeom>
          <a:solidFill>
            <a:schemeClr val="bg1">
              <a:alpha val="90000"/>
            </a:schemeClr>
          </a:solidFill>
          <a:ln w="190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</a:rPr>
              <a:t>Lattice Preparation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</a:rPr>
              <a:t>Booster</a:t>
            </a:r>
            <a:r>
              <a:rPr lang="zh-CN" altLang="en-US" sz="1200" dirty="0">
                <a:latin typeface="+mn-lt"/>
              </a:rPr>
              <a:t> </a:t>
            </a:r>
            <a:r>
              <a:rPr lang="en-US" altLang="zh-CN" sz="1200" dirty="0">
                <a:latin typeface="+mn-lt"/>
              </a:rPr>
              <a:t>Virtual</a:t>
            </a:r>
            <a:r>
              <a:rPr lang="zh-CN" altLang="en-US" sz="1200" dirty="0">
                <a:latin typeface="+mn-lt"/>
              </a:rPr>
              <a:t> </a:t>
            </a:r>
            <a:r>
              <a:rPr lang="en-US" altLang="zh-CN" sz="1200" dirty="0">
                <a:latin typeface="+mn-lt"/>
              </a:rPr>
              <a:t>Accelerator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</a:rPr>
              <a:t>First</a:t>
            </a:r>
            <a:r>
              <a:rPr lang="zh-CN" altLang="en-US" sz="1200" dirty="0">
                <a:latin typeface="+mn-lt"/>
              </a:rPr>
              <a:t> </a:t>
            </a:r>
            <a:r>
              <a:rPr lang="en-US" altLang="zh-CN" sz="1200" dirty="0">
                <a:latin typeface="+mn-lt"/>
              </a:rPr>
              <a:t>Turn</a:t>
            </a:r>
            <a:r>
              <a:rPr lang="zh-CN" altLang="en-US" sz="1200" dirty="0">
                <a:latin typeface="+mn-lt"/>
              </a:rPr>
              <a:t> </a:t>
            </a:r>
            <a:r>
              <a:rPr lang="en-US" altLang="zh-CN" sz="1200" dirty="0">
                <a:latin typeface="+mn-lt"/>
              </a:rPr>
              <a:t>Measurement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</a:rPr>
              <a:t>Dispersion Measurement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sym typeface="Wingdings 2" panose="05020102010507070707" pitchFamily="18" charset="2"/>
              </a:rPr>
              <a:t> </a:t>
            </a:r>
            <a:endParaRPr lang="en-US" altLang="zh-CN" sz="1200" dirty="0">
              <a:latin typeface="+mn-lt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</a:rPr>
              <a:t>Chromaticity</a:t>
            </a:r>
            <a:r>
              <a:rPr lang="zh-CN" altLang="en-US" sz="1200" dirty="0">
                <a:latin typeface="+mn-lt"/>
              </a:rPr>
              <a:t> </a:t>
            </a:r>
            <a:r>
              <a:rPr lang="en-US" altLang="zh-CN" sz="1200" dirty="0">
                <a:latin typeface="+mn-lt"/>
              </a:rPr>
              <a:t>Measurement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</a:rPr>
              <a:t>Global</a:t>
            </a:r>
            <a:r>
              <a:rPr lang="zh-CN" altLang="en-US" sz="1200" dirty="0">
                <a:latin typeface="+mn-lt"/>
              </a:rPr>
              <a:t> </a:t>
            </a:r>
            <a:r>
              <a:rPr lang="en-US" altLang="zh-CN" sz="1200" dirty="0">
                <a:latin typeface="+mn-lt"/>
              </a:rPr>
              <a:t>Orbit Correction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sym typeface="Wingdings 2" panose="05020102010507070707" pitchFamily="18" charset="2"/>
              </a:rPr>
              <a:t></a:t>
            </a:r>
            <a:endParaRPr lang="en-US" altLang="zh-CN" sz="1200" dirty="0">
              <a:solidFill>
                <a:srgbClr val="92D050"/>
              </a:solidFill>
              <a:latin typeface="+mn-lt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</a:rPr>
              <a:t>Local Orbit Correction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sym typeface="Wingdings 2" panose="05020102010507070707" pitchFamily="18" charset="2"/>
              </a:rPr>
              <a:t></a:t>
            </a:r>
            <a:endParaRPr lang="en-US" altLang="zh-CN" sz="1200" dirty="0">
              <a:latin typeface="+mn-lt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</a:rPr>
              <a:t>Beam</a:t>
            </a:r>
            <a:r>
              <a:rPr lang="zh-CN" altLang="en-US" sz="1200" dirty="0">
                <a:latin typeface="+mn-lt"/>
              </a:rPr>
              <a:t> </a:t>
            </a:r>
            <a:r>
              <a:rPr lang="en-US" altLang="zh-CN" sz="1200" dirty="0">
                <a:latin typeface="+mn-lt"/>
              </a:rPr>
              <a:t>Lifetime</a:t>
            </a:r>
            <a:r>
              <a:rPr lang="zh-CN" altLang="en-US" sz="1200" dirty="0">
                <a:solidFill>
                  <a:srgbClr val="92D050"/>
                </a:solidFill>
                <a:latin typeface="+mn-lt"/>
                <a:sym typeface="Wingdings 2" panose="05020102010507070707" pitchFamily="18" charset="2"/>
              </a:rPr>
              <a:t> </a:t>
            </a:r>
            <a:endParaRPr lang="en-US" altLang="zh-CN" sz="1200" dirty="0">
              <a:solidFill>
                <a:srgbClr val="92D050"/>
              </a:solidFill>
              <a:latin typeface="+mn-lt"/>
              <a:sym typeface="Wingdings 2" panose="05020102010507070707" pitchFamily="18" charset="2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  <a:sym typeface="Wingdings 2" panose="05020102010507070707" pitchFamily="18" charset="2"/>
              </a:rPr>
              <a:t>Orbit Display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 </a:t>
            </a:r>
            <a:endParaRPr lang="en-US" altLang="zh-CN" sz="1200" dirty="0">
              <a:latin typeface="+mn-lt"/>
              <a:ea typeface="+mn-ea"/>
              <a:sym typeface="Wingdings 2" panose="05020102010507070707" pitchFamily="18" charset="2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  <a:sym typeface="Wingdings 2" panose="05020102010507070707" pitchFamily="18" charset="2"/>
              </a:rPr>
              <a:t>Slow Orbit Feedback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 </a:t>
            </a:r>
            <a:endParaRPr lang="en-US" altLang="zh-CN" sz="1200" dirty="0">
              <a:latin typeface="+mn-lt"/>
              <a:ea typeface="+mn-ea"/>
              <a:sym typeface="Wingdings 2" panose="05020102010507070707" pitchFamily="18" charset="2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K-Value adjustor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 </a:t>
            </a:r>
            <a:endParaRPr lang="en-US" altLang="zh-CN" sz="1200" dirty="0">
              <a:latin typeface="+mn-lt"/>
              <a:ea typeface="+mn-ea"/>
            </a:endParaRPr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latin typeface="+mn-lt"/>
                <a:ea typeface="+mn-ea"/>
              </a:rPr>
              <a:t>Fast BBA</a:t>
            </a:r>
            <a:r>
              <a:rPr lang="zh-CN" altLang="en-US" sz="1200" dirty="0">
                <a:solidFill>
                  <a:srgbClr val="92D050"/>
                </a:solidFill>
                <a:sym typeface="Wingdings 2" panose="05020102010507070707" pitchFamily="18" charset="2"/>
              </a:rPr>
              <a:t> </a:t>
            </a:r>
            <a:endParaRPr lang="en-US" altLang="zh-CN" sz="1200" dirty="0">
              <a:latin typeface="+mn-lt"/>
              <a:ea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16023" y="4741208"/>
            <a:ext cx="4548402" cy="645160"/>
          </a:xfrm>
          <a:prstGeom prst="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800" dirty="0"/>
              <a:t>All  HLAs are developed based on </a:t>
            </a:r>
            <a:r>
              <a:rPr lang="en-US" altLang="zh-CN" sz="1800" i="1" dirty="0" err="1"/>
              <a:t>Pyapas</a:t>
            </a:r>
            <a:endParaRPr lang="en-US" altLang="zh-CN" sz="1800" i="1" dirty="0"/>
          </a:p>
          <a:p>
            <a:pPr algn="ctr"/>
            <a:r>
              <a:rPr lang="en-US" altLang="zh-CN" sz="1800" i="1" dirty="0"/>
              <a:t>More than 40</a:t>
            </a:r>
            <a:endParaRPr lang="zh-CN" altLang="en-US" sz="1800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508000" y="145304"/>
            <a:ext cx="7884367" cy="479948"/>
          </a:xfrm>
        </p:spPr>
        <p:txBody>
          <a:bodyPr/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of A Multi-User Virtual Accelerator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7789863" y="5297488"/>
            <a:ext cx="2370137" cy="303212"/>
          </a:xfrm>
        </p:spPr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</a:fld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793" y="1515911"/>
            <a:ext cx="7138002" cy="307803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83456" y="4741208"/>
            <a:ext cx="8520947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/>
              <a:t>Within the same network environment or on the same server, any number of virtual accelerators can be launched without conflicting with each other</a:t>
            </a:r>
            <a:endParaRPr lang="zh-CN" altLang="en-US" sz="2000"/>
          </a:p>
        </p:txBody>
      </p:sp>
      <p:sp>
        <p:nvSpPr>
          <p:cNvPr id="3" name="文本框 2"/>
          <p:cNvSpPr txBox="1"/>
          <p:nvPr/>
        </p:nvSpPr>
        <p:spPr>
          <a:xfrm>
            <a:off x="183456" y="842934"/>
            <a:ext cx="6180687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sz="1665" dirty="0"/>
              <a:t>Create virtual hardware to simulate real machines, providing corresponding PV channels and beam information</a:t>
            </a:r>
            <a:endParaRPr lang="zh-CN" altLang="en-US" sz="1665" dirty="0"/>
          </a:p>
        </p:txBody>
      </p:sp>
      <p:sp>
        <p:nvSpPr>
          <p:cNvPr id="2" name="文本框 1"/>
          <p:cNvSpPr txBox="1"/>
          <p:nvPr/>
        </p:nvSpPr>
        <p:spPr>
          <a:xfrm>
            <a:off x="7391913" y="1712179"/>
            <a:ext cx="2768087" cy="286232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238125" indent="-238125">
              <a:buFont typeface="Wingdings" panose="05000000000000000000" pitchFamily="2" charset="2"/>
              <a:buChar char="ü"/>
            </a:pPr>
            <a:r>
              <a:rPr lang="en-US" altLang="zh-CN" b="1" dirty="0"/>
              <a:t>Multiple tasks running concurrently</a:t>
            </a:r>
            <a:endParaRPr lang="en-US" altLang="zh-CN" b="1" dirty="0"/>
          </a:p>
          <a:p>
            <a:pPr marL="238125" indent="-238125">
              <a:buFont typeface="Wingdings" panose="05000000000000000000" pitchFamily="2" charset="2"/>
              <a:buChar char="ü"/>
            </a:pPr>
            <a:endParaRPr lang="en-US" altLang="zh-CN" b="1" dirty="0"/>
          </a:p>
          <a:p>
            <a:pPr marL="238125" indent="-238125">
              <a:buFont typeface="Wingdings" panose="05000000000000000000" pitchFamily="2" charset="2"/>
              <a:buChar char="ü"/>
            </a:pPr>
            <a:r>
              <a:rPr lang="en-US" altLang="zh-CN" b="1" dirty="0"/>
              <a:t>Multiple users operating simultaneously</a:t>
            </a:r>
            <a:endParaRPr lang="en-US" altLang="zh-CN" b="1" dirty="0"/>
          </a:p>
          <a:p>
            <a:pPr marL="238125" indent="-238125">
              <a:buFont typeface="Wingdings" panose="05000000000000000000" pitchFamily="2" charset="2"/>
              <a:buChar char="ü"/>
            </a:pPr>
            <a:endParaRPr lang="en-US" altLang="zh-CN" b="1" dirty="0"/>
          </a:p>
          <a:p>
            <a:pPr marL="238125" indent="-238125">
              <a:buFont typeface="Wingdings" panose="05000000000000000000" pitchFamily="2" charset="2"/>
              <a:buChar char="ü"/>
            </a:pPr>
            <a:r>
              <a:rPr lang="en-US" altLang="zh-CN" b="1" dirty="0"/>
              <a:t>Unified management with one-click start and stop</a:t>
            </a:r>
            <a:endParaRPr lang="zh-CN" altLang="en-US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7384415" y="842645"/>
            <a:ext cx="2525395" cy="810260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33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C/S Architecture</a:t>
            </a:r>
            <a:endParaRPr lang="zh-CN" altLang="en-US" sz="233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18"/>
    </mc:Choice>
    <mc:Fallback>
      <p:transition advTm="41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65" y="1319530"/>
            <a:ext cx="5283835" cy="358330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8001" y="145304"/>
            <a:ext cx="5220072" cy="479948"/>
          </a:xfrm>
        </p:spPr>
        <p:txBody>
          <a:bodyPr/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Virtual Accelerator of HEPS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7789863" y="5297488"/>
            <a:ext cx="2370137" cy="303212"/>
          </a:xfrm>
        </p:spPr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</a:fld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221174" y="1345121"/>
            <a:ext cx="3024336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Particle Tracking</a:t>
            </a:r>
            <a:endParaRPr lang="en-US" altLang="zh-CN" dirty="0"/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Multi-Particle</a:t>
            </a:r>
            <a:r>
              <a:rPr lang="zh-CN" altLang="en-US" dirty="0"/>
              <a:t> </a:t>
            </a:r>
            <a:r>
              <a:rPr lang="en-US" altLang="zh-CN" dirty="0"/>
              <a:t>Tracking</a:t>
            </a:r>
            <a:endParaRPr lang="en-US" altLang="zh-CN" dirty="0"/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 err="1"/>
              <a:t>Vritual</a:t>
            </a:r>
            <a:r>
              <a:rPr lang="en-US" altLang="zh-CN" dirty="0"/>
              <a:t> PR</a:t>
            </a:r>
            <a:endParaRPr lang="en-US" altLang="zh-CN" dirty="0"/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Full feature IOC</a:t>
            </a:r>
            <a:endParaRPr lang="en-US" altLang="zh-CN" dirty="0"/>
          </a:p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Errors</a:t>
            </a:r>
            <a:r>
              <a:rPr lang="zh-CN" altLang="en-US" dirty="0"/>
              <a:t> </a:t>
            </a:r>
            <a:r>
              <a:rPr lang="en-US" altLang="zh-CN" dirty="0"/>
              <a:t>included</a:t>
            </a:r>
            <a:endParaRPr lang="en-US" altLang="zh-CN" dirty="0"/>
          </a:p>
        </p:txBody>
      </p:sp>
      <p:sp>
        <p:nvSpPr>
          <p:cNvPr id="3" name="文本框 2"/>
          <p:cNvSpPr txBox="1"/>
          <p:nvPr/>
        </p:nvSpPr>
        <p:spPr>
          <a:xfrm>
            <a:off x="3352165" y="796290"/>
            <a:ext cx="5274310" cy="39878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/>
              <a:t>Generate 'real-time' data for testing HLAs</a:t>
            </a:r>
            <a:endParaRPr lang="en-US" altLang="zh-CN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0" y="5128260"/>
            <a:ext cx="9905365" cy="4724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All applications are initially tested via VA, which significantly reduces the overall time</a:t>
            </a:r>
            <a:endParaRPr lang="en-US" altLang="zh-CN" sz="2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3"/>
    </mc:Choice>
    <mc:Fallback>
      <p:transition advTm="46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圆角矩形 41"/>
          <p:cNvSpPr/>
          <p:nvPr/>
        </p:nvSpPr>
        <p:spPr>
          <a:xfrm>
            <a:off x="655467" y="285201"/>
            <a:ext cx="398129" cy="530490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Times New Roman" panose="02020503050405090304" pitchFamily="18" charset="0"/>
            </a:endParaRPr>
          </a:p>
        </p:txBody>
      </p:sp>
      <p:sp>
        <p:nvSpPr>
          <p:cNvPr id="96" name="圆角矩形 95"/>
          <p:cNvSpPr/>
          <p:nvPr/>
        </p:nvSpPr>
        <p:spPr>
          <a:xfrm>
            <a:off x="553620" y="208474"/>
            <a:ext cx="301573" cy="400844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Times New Roman" panose="0202050305040509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5584" y="222643"/>
            <a:ext cx="1984375" cy="5537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7620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kumimoji="1" lang="en-US" altLang="zh-CN" sz="3335" b="1" dirty="0">
                <a:solidFill>
                  <a:srgbClr val="005DA2"/>
                </a:solidFill>
                <a:latin typeface="Times New Roman" panose="02020503050405090304" pitchFamily="18" charset="0"/>
                <a:ea typeface="Times New Roman" panose="02020503050405090304" pitchFamily="18" charset="0"/>
                <a:cs typeface="Times New Roman" panose="02020503050405090304" pitchFamily="18" charset="0"/>
              </a:rPr>
              <a:t>Outline</a:t>
            </a:r>
            <a:endParaRPr kumimoji="1" lang="zh-CN" altLang="en-US" sz="3335" b="1" dirty="0">
              <a:solidFill>
                <a:srgbClr val="005DA2"/>
              </a:solidFill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553620" y="1543607"/>
            <a:ext cx="9289033" cy="2954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HLA development requirements of HEPS</a:t>
            </a:r>
            <a:endParaRPr lang="en-US" altLang="zh-CN" sz="3200" b="1" dirty="0">
              <a:solidFill>
                <a:schemeClr val="tx2">
                  <a:lumMod val="75000"/>
                </a:schemeClr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Pyapas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for HLA development</a:t>
            </a:r>
            <a:endParaRPr lang="en-US" altLang="zh-CN" sz="3200" b="1" dirty="0">
              <a:solidFill>
                <a:schemeClr val="tx2">
                  <a:lumMod val="75000"/>
                </a:schemeClr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HLAs development for HEPS </a:t>
            </a:r>
            <a:endParaRPr lang="en-US" altLang="zh-CN" sz="3200" b="1" i="1" dirty="0">
              <a:solidFill>
                <a:schemeClr val="tx2">
                  <a:lumMod val="75000"/>
                </a:schemeClr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Conclusion</a:t>
            </a:r>
            <a:endParaRPr lang="en-US" altLang="zh-CN" sz="3200" b="1" dirty="0">
              <a:solidFill>
                <a:schemeClr val="tx2">
                  <a:lumMod val="75000"/>
                </a:schemeClr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" y="1623476"/>
            <a:ext cx="2424075" cy="17966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772" y="1605570"/>
            <a:ext cx="2448456" cy="17541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8" y="3426250"/>
            <a:ext cx="2424075" cy="166908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91" y="3399551"/>
            <a:ext cx="2424388" cy="164426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2" y="3405007"/>
            <a:ext cx="2424388" cy="164426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891" y="1623476"/>
            <a:ext cx="2445176" cy="167844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7678" y="1660337"/>
            <a:ext cx="9945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b="1" dirty="0"/>
              <a:t>Linac Control</a:t>
            </a:r>
            <a:endParaRPr lang="zh-CN" altLang="en-US" sz="1000" b="1" dirty="0"/>
          </a:p>
        </p:txBody>
      </p:sp>
      <p:sp>
        <p:nvSpPr>
          <p:cNvPr id="21" name="文本框 20"/>
          <p:cNvSpPr txBox="1"/>
          <p:nvPr/>
        </p:nvSpPr>
        <p:spPr>
          <a:xfrm>
            <a:off x="2582343" y="1646058"/>
            <a:ext cx="155233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b="1"/>
              <a:t>Energy Measurement</a:t>
            </a:r>
            <a:endParaRPr lang="zh-CN" altLang="en-US" sz="1000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5074891" y="1623476"/>
            <a:ext cx="116754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b="1"/>
              <a:t>Booster Control</a:t>
            </a:r>
            <a:endParaRPr lang="zh-CN" altLang="en-US" sz="1000" b="1" dirty="0"/>
          </a:p>
        </p:txBody>
      </p:sp>
      <p:sp>
        <p:nvSpPr>
          <p:cNvPr id="23" name="文本框 22"/>
          <p:cNvSpPr txBox="1"/>
          <p:nvPr/>
        </p:nvSpPr>
        <p:spPr>
          <a:xfrm>
            <a:off x="5074891" y="3405007"/>
            <a:ext cx="156294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b="1"/>
              <a:t>SR Status Monitor</a:t>
            </a:r>
            <a:endParaRPr lang="zh-CN" altLang="en-US" sz="1000" b="1" dirty="0"/>
          </a:p>
        </p:txBody>
      </p:sp>
      <p:sp>
        <p:nvSpPr>
          <p:cNvPr id="24" name="文本框 23"/>
          <p:cNvSpPr txBox="1"/>
          <p:nvPr/>
        </p:nvSpPr>
        <p:spPr>
          <a:xfrm>
            <a:off x="2582342" y="3420090"/>
            <a:ext cx="105211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b="1"/>
              <a:t>Orbit Display</a:t>
            </a:r>
            <a:endParaRPr lang="zh-CN" altLang="en-US" sz="1000" b="1" dirty="0"/>
          </a:p>
        </p:txBody>
      </p:sp>
      <p:sp>
        <p:nvSpPr>
          <p:cNvPr id="25" name="文本框 24"/>
          <p:cNvSpPr txBox="1"/>
          <p:nvPr/>
        </p:nvSpPr>
        <p:spPr>
          <a:xfrm>
            <a:off x="630420" y="3405007"/>
            <a:ext cx="12795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b="1"/>
              <a:t>Fist Turn Analysis</a:t>
            </a:r>
            <a:endParaRPr lang="zh-CN" altLang="en-US" sz="1000" b="1" dirty="0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467" y="1623476"/>
            <a:ext cx="2424391" cy="164426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7590467" y="1660337"/>
            <a:ext cx="162999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b="1"/>
              <a:t>Virtual Accelerator</a:t>
            </a:r>
            <a:endParaRPr lang="zh-CN" altLang="en-US" sz="1000" b="1" dirty="0"/>
          </a:p>
        </p:txBody>
      </p:sp>
      <p:pic>
        <p:nvPicPr>
          <p:cNvPr id="29" name="内容占位符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/>
          <a:stretch>
            <a:fillRect/>
          </a:stretch>
        </p:blipFill>
        <p:spPr>
          <a:xfrm>
            <a:off x="7590469" y="3399550"/>
            <a:ext cx="2424388" cy="1644266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590467" y="3405006"/>
            <a:ext cx="1562945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1000" b="1"/>
              <a:t>Local Orbit Correction</a:t>
            </a:r>
            <a:endParaRPr lang="zh-CN" altLang="en-US" sz="1000" b="1" dirty="0"/>
          </a:p>
        </p:txBody>
      </p:sp>
      <p:sp>
        <p:nvSpPr>
          <p:cNvPr id="31" name="矩形 30"/>
          <p:cNvSpPr/>
          <p:nvPr/>
        </p:nvSpPr>
        <p:spPr>
          <a:xfrm>
            <a:off x="220980" y="772160"/>
            <a:ext cx="5739765" cy="506730"/>
          </a:xfrm>
          <a:prstGeom prst="rect">
            <a:avLst/>
          </a:prstGeom>
          <a:ln w="28575">
            <a:noFill/>
            <a:prstDash val="sysDash"/>
          </a:ln>
        </p:spPr>
        <p:txBody>
          <a:bodyPr wrap="square">
            <a:spAutoFit/>
          </a:bodyPr>
          <a:lstStyle/>
          <a:p>
            <a:pPr marL="238125" indent="-23812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HLAs are developed based on </a:t>
            </a:r>
            <a:r>
              <a:rPr lang="en-US" altLang="zh-CN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Pyapas</a:t>
            </a:r>
            <a:endParaRPr lang="en-US" altLang="zh-CN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035" y="5160825"/>
            <a:ext cx="6817764" cy="271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165" dirty="0"/>
              <a:t>Y.L. Zhao et al., Journal of Instrumentation, 2023; Y.M. Peng et al., Journal of Instrumentation, 2023;</a:t>
            </a:r>
            <a:endParaRPr lang="zh-CN" altLang="en-US" sz="1165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8000" y="145415"/>
            <a:ext cx="5608320" cy="480060"/>
          </a:xfrm>
        </p:spPr>
        <p:txBody>
          <a:bodyPr/>
          <a:lstStyle/>
          <a:p>
            <a:r>
              <a:rPr lang="en-US" altLang="zh-CN" sz="3200" b="1" i="1" dirty="0" err="1"/>
              <a:t>Pyapas</a:t>
            </a:r>
            <a:r>
              <a:rPr lang="en-US" altLang="zh-CN" sz="3200" b="1" dirty="0"/>
              <a:t>-based HLAs for HEPS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447" y="997293"/>
            <a:ext cx="7440827" cy="2125913"/>
          </a:xfrm>
          <a:prstGeom prst="rect">
            <a:avLst/>
          </a:prstGeom>
        </p:spPr>
      </p:pic>
      <p:pic>
        <p:nvPicPr>
          <p:cNvPr id="3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" y="3145532"/>
            <a:ext cx="7305664" cy="2087294"/>
          </a:xfrm>
          <a:prstGeom prst="rect">
            <a:avLst/>
          </a:prstGeom>
        </p:spPr>
      </p:pic>
      <p:pic>
        <p:nvPicPr>
          <p:cNvPr id="5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676" y="3145532"/>
            <a:ext cx="2323856" cy="1357072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508001" y="145304"/>
            <a:ext cx="6897110" cy="479948"/>
          </a:xfrm>
        </p:spPr>
        <p:txBody>
          <a:bodyPr/>
          <a:lstStyle/>
          <a:p>
            <a:r>
              <a:rPr lang="en-US" altLang="zh-CN" sz="2800" b="1" dirty="0"/>
              <a:t>Beam Commissioning Milestones of HEPS</a:t>
            </a:r>
            <a:endParaRPr lang="zh-CN" altLang="en-US" sz="2800" dirty="0"/>
          </a:p>
        </p:txBody>
      </p:sp>
      <p:sp>
        <p:nvSpPr>
          <p:cNvPr id="4" name="文本框 3"/>
          <p:cNvSpPr txBox="1"/>
          <p:nvPr/>
        </p:nvSpPr>
        <p:spPr bwMode="auto">
          <a:xfrm>
            <a:off x="7383093" y="4590998"/>
            <a:ext cx="2737467" cy="98488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2025.10 </a:t>
            </a:r>
            <a:endParaRPr lang="en-US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 marL="342900" indent="-342900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passed the process</a:t>
            </a:r>
            <a:endParaRPr lang="en-US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  <a:p>
            <a:pPr marL="342900" indent="-342900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qualification  and acceptance</a:t>
            </a:r>
            <a:endParaRPr lang="en-US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8000" y="145415"/>
            <a:ext cx="8020685" cy="480060"/>
          </a:xfrm>
        </p:spPr>
        <p:txBody>
          <a:bodyPr/>
          <a:lstStyle/>
          <a:p>
            <a:pPr>
              <a:spcBef>
                <a:spcPts val="500"/>
              </a:spcBef>
              <a:buSzPct val="70000"/>
              <a:buFont typeface="Wingdings" panose="05000000000000000000" pitchFamily="2" charset="2"/>
            </a:pPr>
            <a:r>
              <a:rPr lang="en-US" altLang="zh-CN" kern="1200" dirty="0"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Deployment of Pyapas in Other Facilities</a:t>
            </a:r>
            <a:endParaRPr lang="en-US" altLang="zh-CN" kern="1200" dirty="0">
              <a:latin typeface="Times New Roman" panose="02020503050405090304" pitchFamily="18" charset="0"/>
              <a:ea typeface="+mn-ea"/>
              <a:cs typeface="Times New Roman" panose="0202050305040509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" y="1525270"/>
            <a:ext cx="4319270" cy="1967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" y="3379470"/>
            <a:ext cx="4526280" cy="23342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1611"/>
          <a:stretch>
            <a:fillRect/>
          </a:stretch>
        </p:blipFill>
        <p:spPr>
          <a:xfrm>
            <a:off x="5008245" y="1558290"/>
            <a:ext cx="4415155" cy="1821180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45" y="3430905"/>
            <a:ext cx="4678680" cy="2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5332730" y="2861945"/>
            <a:ext cx="3632200" cy="499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CSNS(Proton)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22300" y="2879725"/>
            <a:ext cx="4415155" cy="499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>
            <a:scene3d>
              <a:camera prst="orthographicFront"/>
              <a:lightRig rig="threePt" dir="t"/>
            </a:scene3d>
          </a:bodyPr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28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PWFA(electron&amp; positron)</a:t>
            </a:r>
            <a:endParaRPr lang="en-US" altLang="zh-CN" sz="28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71805" y="768985"/>
            <a:ext cx="898969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sz="1600" b="1"/>
              <a:t>Pyapas architecture has been successfully applied to various accelerator facilities, including </a:t>
            </a:r>
            <a:r>
              <a:rPr lang="en-US" altLang="zh-CN" sz="1600" b="1">
                <a:solidFill>
                  <a:srgbClr val="FF0000"/>
                </a:solidFill>
              </a:rPr>
              <a:t>light sources</a:t>
            </a:r>
            <a:r>
              <a:rPr lang="en-US" altLang="zh-CN" sz="1600" b="1"/>
              <a:t>, </a:t>
            </a:r>
            <a:r>
              <a:rPr lang="en-US" altLang="zh-CN" sz="1600" b="1">
                <a:solidFill>
                  <a:srgbClr val="FFC000"/>
                </a:solidFill>
              </a:rPr>
              <a:t>neutron sources</a:t>
            </a:r>
            <a:r>
              <a:rPr lang="en-US" altLang="zh-CN" sz="1600" b="1"/>
              <a:t>, and </a:t>
            </a:r>
            <a:r>
              <a:rPr lang="en-US" altLang="zh-CN" sz="1600" b="1">
                <a:solidFill>
                  <a:schemeClr val="accent6">
                    <a:lumMod val="75000"/>
                  </a:schemeClr>
                </a:solidFill>
              </a:rPr>
              <a:t>novel accelerator concepts</a:t>
            </a:r>
            <a:r>
              <a:rPr lang="en-US" altLang="zh-CN" sz="1600" b="1"/>
              <a:t>.</a:t>
            </a:r>
            <a:endParaRPr lang="en-US" altLang="zh-CN" sz="1600" b="1"/>
          </a:p>
        </p:txBody>
      </p:sp>
      <p:sp>
        <p:nvSpPr>
          <p:cNvPr id="3" name="文本框 2"/>
          <p:cNvSpPr txBox="1"/>
          <p:nvPr/>
        </p:nvSpPr>
        <p:spPr>
          <a:xfrm>
            <a:off x="1047750" y="5089525"/>
            <a:ext cx="7425690" cy="499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anchor="t">
            <a:noAutofit/>
          </a:bodyPr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2800" b="1" dirty="0" smtClean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https://github.com/luxiaohan/pyapas.git</a:t>
            </a:r>
            <a:endParaRPr lang="en-US" altLang="zh-CN" sz="2800" b="1" dirty="0" smtClean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553620" y="2651682"/>
            <a:ext cx="9289033" cy="7385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marL="0" indent="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None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Two more EPICS-based solutions to share......</a:t>
            </a:r>
            <a:endParaRPr lang="en-US" altLang="zh-CN" sz="3200" b="1" dirty="0">
              <a:solidFill>
                <a:schemeClr val="tx1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/>
          <p:cNvSpPr txBox="1"/>
          <p:nvPr/>
        </p:nvSpPr>
        <p:spPr>
          <a:xfrm>
            <a:off x="257810" y="795655"/>
            <a:ext cx="4500245" cy="15068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Objective: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/>
              <a:t>Coordinate insert control, feedforward, and long-coil power supplies for real-time compensation and interlock control during gap operation</a:t>
            </a:r>
            <a:endParaRPr lang="en-US" altLang="zh-CN" sz="1800" dirty="0"/>
          </a:p>
        </p:txBody>
      </p:sp>
      <p:sp>
        <p:nvSpPr>
          <p:cNvPr id="3" name="文本框 2"/>
          <p:cNvSpPr txBox="1"/>
          <p:nvPr/>
        </p:nvSpPr>
        <p:spPr>
          <a:xfrm>
            <a:off x="5201285" y="1201420"/>
            <a:ext cx="904875" cy="73723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vert="horz" wrap="square" rtlCol="0">
            <a:spAutoFit/>
          </a:bodyPr>
          <a:lstStyle/>
          <a:p>
            <a:r>
              <a:rPr lang="en-US" altLang="zh-CN" sz="1400"/>
              <a:t>Single Insert Structure</a:t>
            </a:r>
            <a:endParaRPr lang="en-US" altLang="zh-CN" sz="1400"/>
          </a:p>
        </p:txBody>
      </p:sp>
      <p:sp>
        <p:nvSpPr>
          <p:cNvPr id="7" name="文本框 6"/>
          <p:cNvSpPr txBox="1"/>
          <p:nvPr/>
        </p:nvSpPr>
        <p:spPr>
          <a:xfrm>
            <a:off x="4199255" y="4153535"/>
            <a:ext cx="904875" cy="73723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vert="horz" wrap="square" rtlCol="0">
            <a:spAutoFit/>
          </a:bodyPr>
          <a:lstStyle/>
          <a:p>
            <a:r>
              <a:rPr lang="en-US" altLang="zh-CN" sz="1400"/>
              <a:t>Dual Insert Structure</a:t>
            </a:r>
            <a:endParaRPr lang="en-US" altLang="zh-CN" sz="1400"/>
          </a:p>
        </p:txBody>
      </p:sp>
      <p:sp>
        <p:nvSpPr>
          <p:cNvPr id="11" name="矩形 10"/>
          <p:cNvSpPr/>
          <p:nvPr/>
        </p:nvSpPr>
        <p:spPr bwMode="auto">
          <a:xfrm>
            <a:off x="7596322" y="867074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GAP</a:t>
            </a:r>
            <a:endParaRPr kumimoji="0" lang="zh-CN" altLang="en-US" sz="15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6311028" y="1931708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Long Coil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8573135" y="2437765"/>
            <a:ext cx="1295400" cy="41973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Feedforward PS  x4</a:t>
            </a:r>
            <a:endParaRPr kumimoji="0" lang="zh-CN" altLang="en-US" sz="15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6" name="箭头: 圆角右 15"/>
          <p:cNvSpPr/>
          <p:nvPr/>
        </p:nvSpPr>
        <p:spPr bwMode="auto">
          <a:xfrm rot="5400000" flipV="1">
            <a:off x="6599211" y="905563"/>
            <a:ext cx="931073" cy="1063148"/>
          </a:xfrm>
          <a:prstGeom prst="bentArrow">
            <a:avLst>
              <a:gd name="adj1" fmla="val 1052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9" name="箭头: 圆角右 18"/>
          <p:cNvSpPr/>
          <p:nvPr/>
        </p:nvSpPr>
        <p:spPr bwMode="auto">
          <a:xfrm rot="5400000">
            <a:off x="8282037" y="1366006"/>
            <a:ext cx="1405848" cy="737052"/>
          </a:xfrm>
          <a:prstGeom prst="bentArrow">
            <a:avLst>
              <a:gd name="adj1" fmla="val 1323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5" name="箭头: 圆角右 14"/>
          <p:cNvSpPr/>
          <p:nvPr/>
        </p:nvSpPr>
        <p:spPr bwMode="auto">
          <a:xfrm flipV="1">
            <a:off x="6713193" y="2351753"/>
            <a:ext cx="1860207" cy="471419"/>
          </a:xfrm>
          <a:prstGeom prst="bentArrow">
            <a:avLst>
              <a:gd name="adj1" fmla="val 2245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86245" y="1306195"/>
            <a:ext cx="1379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Interlock table</a:t>
            </a:r>
            <a:endParaRPr lang="en-US" altLang="zh-CN" sz="1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145020" y="2352040"/>
            <a:ext cx="13246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7867650" y="1549400"/>
            <a:ext cx="13239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22" name="矩形 21"/>
          <p:cNvSpPr/>
          <p:nvPr/>
        </p:nvSpPr>
        <p:spPr bwMode="auto">
          <a:xfrm>
            <a:off x="5561093" y="3602808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GAP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3" name="矩形 22"/>
          <p:cNvSpPr/>
          <p:nvPr/>
        </p:nvSpPr>
        <p:spPr bwMode="auto">
          <a:xfrm>
            <a:off x="8620393" y="4470820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Long Coil</a:t>
            </a:r>
            <a:endParaRPr kumimoji="0" lang="en-US" altLang="zh-CN" sz="15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7026910" y="5078095"/>
            <a:ext cx="1242060" cy="58737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50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Feedforward PS  x4</a:t>
            </a:r>
            <a:endParaRPr kumimoji="0" lang="zh-CN" altLang="en-US" sz="15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6" name="箭头: 圆角右 25"/>
          <p:cNvSpPr/>
          <p:nvPr/>
        </p:nvSpPr>
        <p:spPr bwMode="auto">
          <a:xfrm rot="5400000">
            <a:off x="6305755" y="4023650"/>
            <a:ext cx="1341031" cy="767965"/>
          </a:xfrm>
          <a:prstGeom prst="bentArrow">
            <a:avLst>
              <a:gd name="adj1" fmla="val 1323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7" name="箭头: 圆角右 26"/>
          <p:cNvSpPr/>
          <p:nvPr/>
        </p:nvSpPr>
        <p:spPr bwMode="auto">
          <a:xfrm flipV="1">
            <a:off x="6040330" y="4943349"/>
            <a:ext cx="1011464" cy="471419"/>
          </a:xfrm>
          <a:prstGeom prst="bentArrow">
            <a:avLst>
              <a:gd name="adj1" fmla="val 2245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1" name="矩形 30"/>
          <p:cNvSpPr/>
          <p:nvPr/>
        </p:nvSpPr>
        <p:spPr bwMode="auto">
          <a:xfrm>
            <a:off x="8620393" y="3559148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GAP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2" name="矩形 31"/>
          <p:cNvSpPr/>
          <p:nvPr/>
        </p:nvSpPr>
        <p:spPr bwMode="auto">
          <a:xfrm>
            <a:off x="5577243" y="4507741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Long Coil</a:t>
            </a:r>
            <a:endParaRPr kumimoji="0" lang="en-US" altLang="zh-CN" sz="15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4" name="矩形 33"/>
          <p:cNvSpPr/>
          <p:nvPr/>
        </p:nvSpPr>
        <p:spPr bwMode="auto">
          <a:xfrm>
            <a:off x="7060220" y="3030003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Phase Shifter</a:t>
            </a:r>
            <a:endParaRPr kumimoji="0" lang="en-US" altLang="zh-CN" sz="14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8" name="箭头: 右 7"/>
          <p:cNvSpPr/>
          <p:nvPr/>
        </p:nvSpPr>
        <p:spPr bwMode="auto">
          <a:xfrm rot="5400000">
            <a:off x="5818125" y="4157275"/>
            <a:ext cx="486133" cy="21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5" name="箭头: 右 34"/>
          <p:cNvSpPr/>
          <p:nvPr/>
        </p:nvSpPr>
        <p:spPr bwMode="auto">
          <a:xfrm rot="5400000">
            <a:off x="8899125" y="4127614"/>
            <a:ext cx="486133" cy="21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36" name="箭头: 圆角右 35"/>
          <p:cNvSpPr/>
          <p:nvPr/>
        </p:nvSpPr>
        <p:spPr bwMode="auto">
          <a:xfrm rot="10800000">
            <a:off x="8257385" y="4890867"/>
            <a:ext cx="963075" cy="504190"/>
          </a:xfrm>
          <a:prstGeom prst="bentArrow">
            <a:avLst>
              <a:gd name="adj1" fmla="val 2245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1" name="箭头: 圆角右 40"/>
          <p:cNvSpPr/>
          <p:nvPr/>
        </p:nvSpPr>
        <p:spPr bwMode="auto">
          <a:xfrm rot="5400000" flipV="1">
            <a:off x="7570271" y="4036833"/>
            <a:ext cx="1341031" cy="737052"/>
          </a:xfrm>
          <a:prstGeom prst="bentArrow">
            <a:avLst>
              <a:gd name="adj1" fmla="val 1323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4" name="箭头: 右 43"/>
          <p:cNvSpPr/>
          <p:nvPr/>
        </p:nvSpPr>
        <p:spPr bwMode="auto">
          <a:xfrm rot="5400000">
            <a:off x="6779097" y="4156282"/>
            <a:ext cx="1624388" cy="21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5" name="箭头: 圆角右 44"/>
          <p:cNvSpPr/>
          <p:nvPr/>
        </p:nvSpPr>
        <p:spPr bwMode="auto">
          <a:xfrm>
            <a:off x="6031682" y="3165042"/>
            <a:ext cx="1020113" cy="420048"/>
          </a:xfrm>
          <a:prstGeom prst="bentArrow">
            <a:avLst>
              <a:gd name="adj1" fmla="val 2245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6" name="箭头: 圆角右 45"/>
          <p:cNvSpPr/>
          <p:nvPr/>
        </p:nvSpPr>
        <p:spPr bwMode="auto">
          <a:xfrm flipH="1">
            <a:off x="8079153" y="3166550"/>
            <a:ext cx="1081299" cy="379846"/>
          </a:xfrm>
          <a:prstGeom prst="bentArrow">
            <a:avLst>
              <a:gd name="adj1" fmla="val 22458"/>
              <a:gd name="adj2" fmla="val 23588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5186680" y="3082925"/>
            <a:ext cx="862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50" name="标题 2"/>
          <p:cNvSpPr>
            <a:spLocks noGrp="1"/>
          </p:cNvSpPr>
          <p:nvPr>
            <p:ph type="title"/>
          </p:nvPr>
        </p:nvSpPr>
        <p:spPr>
          <a:xfrm>
            <a:off x="471805" y="137160"/>
            <a:ext cx="8174990" cy="48006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rPr>
              <a:t>EPICS-Based Interlock System for HEPS Insertion Devices</a:t>
            </a:r>
            <a:endParaRPr lang="en-US" altLang="zh-CN" sz="2000" dirty="0">
              <a:solidFill>
                <a:schemeClr val="tx1"/>
              </a:solidFill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152390" y="4077970"/>
            <a:ext cx="962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53" name="文本框 52"/>
          <p:cNvSpPr txBox="1"/>
          <p:nvPr/>
        </p:nvSpPr>
        <p:spPr>
          <a:xfrm>
            <a:off x="6363970" y="4085590"/>
            <a:ext cx="904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54" name="文本框 53"/>
          <p:cNvSpPr txBox="1"/>
          <p:nvPr/>
        </p:nvSpPr>
        <p:spPr>
          <a:xfrm>
            <a:off x="5259705" y="5190490"/>
            <a:ext cx="875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55" name="文本框 54"/>
          <p:cNvSpPr txBox="1"/>
          <p:nvPr/>
        </p:nvSpPr>
        <p:spPr>
          <a:xfrm>
            <a:off x="9152255" y="5067935"/>
            <a:ext cx="857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56" name="文本框 55"/>
          <p:cNvSpPr txBox="1"/>
          <p:nvPr/>
        </p:nvSpPr>
        <p:spPr>
          <a:xfrm>
            <a:off x="9196705" y="4009390"/>
            <a:ext cx="1000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57" name="文本框 56"/>
          <p:cNvSpPr txBox="1"/>
          <p:nvPr/>
        </p:nvSpPr>
        <p:spPr>
          <a:xfrm>
            <a:off x="7990205" y="4071620"/>
            <a:ext cx="883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58" name="文本框 57"/>
          <p:cNvSpPr txBox="1"/>
          <p:nvPr/>
        </p:nvSpPr>
        <p:spPr>
          <a:xfrm>
            <a:off x="7583170" y="3437255"/>
            <a:ext cx="878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59" name="文本框 58"/>
          <p:cNvSpPr txBox="1"/>
          <p:nvPr/>
        </p:nvSpPr>
        <p:spPr>
          <a:xfrm>
            <a:off x="9104630" y="3086100"/>
            <a:ext cx="8782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en-US" altLang="zh-CN" sz="1400" dirty="0"/>
          </a:p>
          <a:p>
            <a:endParaRPr lang="zh-CN" altLang="en-US" sz="1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810" y="2425065"/>
            <a:ext cx="3747770" cy="31546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721850" y="-462915"/>
            <a:ext cx="3386455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endParaRPr lang="zh-CN" altLang="en-US" sz="2800" b="1" dirty="0" smtClean="0">
              <a:ln>
                <a:solidFill>
                  <a:srgbClr val="FFFF00"/>
                </a:solidFill>
              </a:ln>
              <a:solidFill>
                <a:srgbClr val="2433F8"/>
              </a:solidFill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415540" y="2641600"/>
            <a:ext cx="936625" cy="72009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71805" y="4531360"/>
            <a:ext cx="936625" cy="72009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95" y="3247390"/>
            <a:ext cx="1874520" cy="10426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/>
          <p:cNvSpPr txBox="1"/>
          <p:nvPr/>
        </p:nvSpPr>
        <p:spPr>
          <a:xfrm>
            <a:off x="257810" y="795655"/>
            <a:ext cx="5788025" cy="1229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Challenges: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800" dirty="0"/>
              <a:t>Multi-mode interlock (operation/calibration mode )   </a:t>
            </a:r>
            <a:endParaRPr lang="en-US" altLang="zh-CN" sz="1800" dirty="0"/>
          </a:p>
          <a:p>
            <a:pPr marL="342900" indent="-342900">
              <a:buFont typeface="+mj-lt"/>
              <a:buAutoNum type="arabicPeriod"/>
            </a:pPr>
            <a:r>
              <a:rPr lang="en-US" altLang="zh-CN" sz="1800" dirty="0"/>
              <a:t>The </a:t>
            </a:r>
            <a:r>
              <a:rPr lang="en-US" altLang="zh-CN" sz="1800" b="1" dirty="0"/>
              <a:t>interlock table</a:t>
            </a:r>
            <a:r>
              <a:rPr lang="en-US" altLang="zh-CN" sz="1800" dirty="0"/>
              <a:t> should be updated online</a:t>
            </a:r>
            <a:endParaRPr lang="en-US" altLang="zh-CN" sz="1800" dirty="0"/>
          </a:p>
          <a:p>
            <a:pPr marL="342900" indent="-342900">
              <a:buFont typeface="+mj-lt"/>
              <a:buAutoNum type="arabicPeriod"/>
            </a:pPr>
            <a:r>
              <a:rPr lang="en-US" altLang="zh-CN" sz="1800" dirty="0"/>
              <a:t>Strict response time requirement (&lt;10ms)</a:t>
            </a:r>
            <a:endParaRPr lang="en-US" altLang="zh-CN" sz="1800" dirty="0"/>
          </a:p>
        </p:txBody>
      </p:sp>
      <p:sp>
        <p:nvSpPr>
          <p:cNvPr id="50" name="标题 2"/>
          <p:cNvSpPr>
            <a:spLocks noGrp="1"/>
          </p:cNvSpPr>
          <p:nvPr>
            <p:ph type="title"/>
          </p:nvPr>
        </p:nvSpPr>
        <p:spPr>
          <a:xfrm>
            <a:off x="471805" y="137160"/>
            <a:ext cx="8174990" cy="48006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rPr>
              <a:t>EPICS-Based Interlock System for HEPS Insertion Devices</a:t>
            </a:r>
            <a:endParaRPr lang="en-US" altLang="zh-CN" sz="2000" dirty="0">
              <a:solidFill>
                <a:schemeClr val="tx1"/>
              </a:solidFill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721850" y="-462915"/>
            <a:ext cx="3386455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endParaRPr lang="zh-CN" altLang="en-US" sz="2800" b="1" dirty="0" smtClean="0">
              <a:ln>
                <a:solidFill>
                  <a:srgbClr val="FFFF00"/>
                </a:solidFill>
              </a:ln>
              <a:solidFill>
                <a:srgbClr val="2433F8"/>
              </a:solidFill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 bwMode="auto">
          <a:xfrm>
            <a:off x="7596322" y="867074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GAP</a:t>
            </a:r>
            <a:endParaRPr kumimoji="0" lang="zh-CN" altLang="en-US" sz="15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311028" y="1931708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Long Coil</a:t>
            </a:r>
            <a:endParaRPr kumimoji="0" lang="en-US" altLang="zh-CN" sz="1500" b="0" i="0" u="none" strike="noStrike" cap="none" normalizeH="0" baseline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8573135" y="2437765"/>
            <a:ext cx="1295400" cy="41973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Feedforward PS  x4</a:t>
            </a:r>
            <a:endParaRPr kumimoji="0" lang="zh-CN" altLang="en-US" sz="15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9" name="箭头: 圆角右 15"/>
          <p:cNvSpPr/>
          <p:nvPr/>
        </p:nvSpPr>
        <p:spPr bwMode="auto">
          <a:xfrm rot="5400000" flipV="1">
            <a:off x="6599211" y="905563"/>
            <a:ext cx="931073" cy="1063148"/>
          </a:xfrm>
          <a:prstGeom prst="bentArrow">
            <a:avLst>
              <a:gd name="adj1" fmla="val 1052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5" name="箭头: 圆角右 18"/>
          <p:cNvSpPr/>
          <p:nvPr/>
        </p:nvSpPr>
        <p:spPr bwMode="auto">
          <a:xfrm rot="5400000">
            <a:off x="8282037" y="1366006"/>
            <a:ext cx="1405848" cy="737052"/>
          </a:xfrm>
          <a:prstGeom prst="bentArrow">
            <a:avLst>
              <a:gd name="adj1" fmla="val 1323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8" name="箭头: 圆角右 14"/>
          <p:cNvSpPr/>
          <p:nvPr/>
        </p:nvSpPr>
        <p:spPr bwMode="auto">
          <a:xfrm flipV="1">
            <a:off x="6713193" y="2351753"/>
            <a:ext cx="1860207" cy="471419"/>
          </a:xfrm>
          <a:prstGeom prst="bentArrow">
            <a:avLst>
              <a:gd name="adj1" fmla="val 2245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786245" y="1306195"/>
            <a:ext cx="13792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Interlock table</a:t>
            </a:r>
            <a:endParaRPr lang="en-US" altLang="zh-CN" sz="1400" dirty="0"/>
          </a:p>
        </p:txBody>
      </p:sp>
      <p:sp>
        <p:nvSpPr>
          <p:cNvPr id="30" name="文本框 29"/>
          <p:cNvSpPr txBox="1"/>
          <p:nvPr/>
        </p:nvSpPr>
        <p:spPr>
          <a:xfrm>
            <a:off x="7145020" y="2352040"/>
            <a:ext cx="13246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33" name="文本框 32"/>
          <p:cNvSpPr txBox="1"/>
          <p:nvPr/>
        </p:nvSpPr>
        <p:spPr>
          <a:xfrm>
            <a:off x="7867650" y="1549400"/>
            <a:ext cx="13239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810" y="2425065"/>
            <a:ext cx="3747770" cy="3154680"/>
          </a:xfrm>
          <a:prstGeom prst="rect">
            <a:avLst/>
          </a:prstGeom>
        </p:spPr>
      </p:pic>
      <p:sp>
        <p:nvSpPr>
          <p:cNvPr id="38" name="椭圆 37"/>
          <p:cNvSpPr/>
          <p:nvPr/>
        </p:nvSpPr>
        <p:spPr>
          <a:xfrm>
            <a:off x="2415540" y="2641600"/>
            <a:ext cx="936625" cy="72009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471805" y="4531360"/>
            <a:ext cx="936625" cy="72009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14:hiddenFill>
            </a:ext>
          </a:ex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995" y="3247390"/>
            <a:ext cx="1874520" cy="1042670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5133975" y="4262755"/>
            <a:ext cx="3386455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endParaRPr lang="zh-CN" altLang="en-US" sz="2800" b="1" dirty="0" smtClean="0">
              <a:ln>
                <a:solidFill>
                  <a:srgbClr val="FFFF00"/>
                </a:solidFill>
              </a:ln>
              <a:solidFill>
                <a:srgbClr val="2433F8"/>
              </a:solidFill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 bwMode="auto">
          <a:xfrm>
            <a:off x="5561093" y="3602808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GAP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8" name="矩形 47"/>
          <p:cNvSpPr/>
          <p:nvPr/>
        </p:nvSpPr>
        <p:spPr bwMode="auto">
          <a:xfrm>
            <a:off x="8620393" y="4470820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Long Coil</a:t>
            </a:r>
            <a:endParaRPr kumimoji="0" lang="en-US" altLang="zh-CN" sz="15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49" name="矩形 48"/>
          <p:cNvSpPr/>
          <p:nvPr/>
        </p:nvSpPr>
        <p:spPr bwMode="auto">
          <a:xfrm>
            <a:off x="7026910" y="5078095"/>
            <a:ext cx="1242060" cy="58737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150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Feedforward PS  x4</a:t>
            </a:r>
            <a:endParaRPr kumimoji="0" lang="zh-CN" altLang="en-US" sz="15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0" name="箭头: 圆角右 25"/>
          <p:cNvSpPr/>
          <p:nvPr/>
        </p:nvSpPr>
        <p:spPr bwMode="auto">
          <a:xfrm rot="5400000">
            <a:off x="6305755" y="4023650"/>
            <a:ext cx="1341031" cy="767965"/>
          </a:xfrm>
          <a:prstGeom prst="bentArrow">
            <a:avLst>
              <a:gd name="adj1" fmla="val 1323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1" name="箭头: 圆角右 26"/>
          <p:cNvSpPr/>
          <p:nvPr/>
        </p:nvSpPr>
        <p:spPr bwMode="auto">
          <a:xfrm flipV="1">
            <a:off x="6040330" y="4943349"/>
            <a:ext cx="1011464" cy="471419"/>
          </a:xfrm>
          <a:prstGeom prst="bentArrow">
            <a:avLst>
              <a:gd name="adj1" fmla="val 2245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2" name="矩形 61"/>
          <p:cNvSpPr/>
          <p:nvPr/>
        </p:nvSpPr>
        <p:spPr bwMode="auto">
          <a:xfrm>
            <a:off x="8620393" y="3559148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GAP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3" name="矩形 62"/>
          <p:cNvSpPr/>
          <p:nvPr/>
        </p:nvSpPr>
        <p:spPr bwMode="auto">
          <a:xfrm>
            <a:off x="5577243" y="4507741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Long Coil</a:t>
            </a:r>
            <a:endParaRPr kumimoji="0" lang="en-US" altLang="zh-CN" sz="15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4" name="矩形 63"/>
          <p:cNvSpPr/>
          <p:nvPr/>
        </p:nvSpPr>
        <p:spPr bwMode="auto">
          <a:xfrm>
            <a:off x="7060220" y="3030003"/>
            <a:ext cx="1020113" cy="420047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400" b="0" i="0" u="none" strike="noStrike" cap="none" normalizeH="0" baseline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Phase Shifter</a:t>
            </a:r>
            <a:endParaRPr kumimoji="0" lang="en-US" altLang="zh-CN" sz="1400" b="0" i="0" u="none" strike="noStrike" cap="none" normalizeH="0" baseline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5" name="箭头: 右 7"/>
          <p:cNvSpPr/>
          <p:nvPr/>
        </p:nvSpPr>
        <p:spPr bwMode="auto">
          <a:xfrm rot="5400000">
            <a:off x="5818125" y="4157275"/>
            <a:ext cx="486133" cy="21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6" name="箭头: 右 34"/>
          <p:cNvSpPr/>
          <p:nvPr/>
        </p:nvSpPr>
        <p:spPr bwMode="auto">
          <a:xfrm rot="5400000">
            <a:off x="8899125" y="4127614"/>
            <a:ext cx="486133" cy="21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7" name="箭头: 圆角右 35"/>
          <p:cNvSpPr/>
          <p:nvPr/>
        </p:nvSpPr>
        <p:spPr bwMode="auto">
          <a:xfrm rot="10800000">
            <a:off x="8257385" y="4890867"/>
            <a:ext cx="963075" cy="504190"/>
          </a:xfrm>
          <a:prstGeom prst="bentArrow">
            <a:avLst>
              <a:gd name="adj1" fmla="val 2245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8" name="箭头: 圆角右 40"/>
          <p:cNvSpPr/>
          <p:nvPr/>
        </p:nvSpPr>
        <p:spPr bwMode="auto">
          <a:xfrm rot="5400000" flipV="1">
            <a:off x="7570271" y="4036833"/>
            <a:ext cx="1341031" cy="737052"/>
          </a:xfrm>
          <a:prstGeom prst="bentArrow">
            <a:avLst>
              <a:gd name="adj1" fmla="val 1323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9" name="箭头: 右 43"/>
          <p:cNvSpPr/>
          <p:nvPr/>
        </p:nvSpPr>
        <p:spPr bwMode="auto">
          <a:xfrm rot="5400000">
            <a:off x="6779097" y="4156282"/>
            <a:ext cx="1624388" cy="21479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70" name="箭头: 圆角右 44"/>
          <p:cNvSpPr/>
          <p:nvPr/>
        </p:nvSpPr>
        <p:spPr bwMode="auto">
          <a:xfrm>
            <a:off x="6031682" y="3165042"/>
            <a:ext cx="1020113" cy="420048"/>
          </a:xfrm>
          <a:prstGeom prst="bentArrow">
            <a:avLst>
              <a:gd name="adj1" fmla="val 22458"/>
              <a:gd name="adj2" fmla="val 21595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71" name="箭头: 圆角右 45"/>
          <p:cNvSpPr/>
          <p:nvPr/>
        </p:nvSpPr>
        <p:spPr bwMode="auto">
          <a:xfrm flipH="1">
            <a:off x="8079153" y="3166550"/>
            <a:ext cx="1081299" cy="379846"/>
          </a:xfrm>
          <a:prstGeom prst="bentArrow">
            <a:avLst>
              <a:gd name="adj1" fmla="val 22458"/>
              <a:gd name="adj2" fmla="val 23588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5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5186680" y="3082925"/>
            <a:ext cx="862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73" name="文本框 72"/>
          <p:cNvSpPr txBox="1"/>
          <p:nvPr/>
        </p:nvSpPr>
        <p:spPr>
          <a:xfrm>
            <a:off x="5152390" y="4077970"/>
            <a:ext cx="962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74" name="文本框 73"/>
          <p:cNvSpPr txBox="1"/>
          <p:nvPr/>
        </p:nvSpPr>
        <p:spPr>
          <a:xfrm>
            <a:off x="6363970" y="4085590"/>
            <a:ext cx="904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75" name="文本框 74"/>
          <p:cNvSpPr txBox="1"/>
          <p:nvPr/>
        </p:nvSpPr>
        <p:spPr>
          <a:xfrm>
            <a:off x="5259705" y="5190490"/>
            <a:ext cx="875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76" name="文本框 75"/>
          <p:cNvSpPr txBox="1"/>
          <p:nvPr/>
        </p:nvSpPr>
        <p:spPr>
          <a:xfrm>
            <a:off x="9152255" y="5067935"/>
            <a:ext cx="8572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77" name="文本框 76"/>
          <p:cNvSpPr txBox="1"/>
          <p:nvPr/>
        </p:nvSpPr>
        <p:spPr>
          <a:xfrm>
            <a:off x="9196705" y="4009390"/>
            <a:ext cx="1000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78" name="文本框 77"/>
          <p:cNvSpPr txBox="1"/>
          <p:nvPr/>
        </p:nvSpPr>
        <p:spPr>
          <a:xfrm>
            <a:off x="7990205" y="4071620"/>
            <a:ext cx="883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79" name="文本框 78"/>
          <p:cNvSpPr txBox="1"/>
          <p:nvPr/>
        </p:nvSpPr>
        <p:spPr>
          <a:xfrm>
            <a:off x="7583170" y="3437255"/>
            <a:ext cx="8788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zh-CN" altLang="en-US" sz="1400" dirty="0"/>
          </a:p>
        </p:txBody>
      </p:sp>
      <p:sp>
        <p:nvSpPr>
          <p:cNvPr id="80" name="文本框 79"/>
          <p:cNvSpPr txBox="1"/>
          <p:nvPr/>
        </p:nvSpPr>
        <p:spPr>
          <a:xfrm>
            <a:off x="9104630" y="3086100"/>
            <a:ext cx="8782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ym typeface="+mn-ea"/>
              </a:rPr>
              <a:t>Interlock table</a:t>
            </a:r>
            <a:endParaRPr lang="en-US" altLang="zh-CN" sz="1400" dirty="0"/>
          </a:p>
          <a:p>
            <a:endParaRPr lang="zh-CN" altLang="en-US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标题 2"/>
          <p:cNvSpPr>
            <a:spLocks noGrp="1"/>
          </p:cNvSpPr>
          <p:nvPr>
            <p:ph type="title"/>
          </p:nvPr>
        </p:nvSpPr>
        <p:spPr>
          <a:xfrm>
            <a:off x="471805" y="137160"/>
            <a:ext cx="8174990" cy="48006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rPr>
              <a:t>EPICS-Based Interlock System for HEPS Insertion Devices</a:t>
            </a:r>
            <a:endParaRPr lang="en-US" altLang="zh-CN" sz="2000" dirty="0">
              <a:solidFill>
                <a:schemeClr val="tx1"/>
              </a:solidFill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721850" y="-462915"/>
            <a:ext cx="3386455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endParaRPr lang="zh-CN" altLang="en-US" sz="2800" b="1" dirty="0" smtClean="0">
              <a:ln>
                <a:solidFill>
                  <a:srgbClr val="FFFF00"/>
                </a:solidFill>
              </a:ln>
              <a:solidFill>
                <a:srgbClr val="2433F8"/>
              </a:solidFill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905" y="2672080"/>
            <a:ext cx="4535805" cy="28873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55270" y="811530"/>
            <a:ext cx="4557395" cy="178244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1400" dirty="0"/>
              <a:t>Limitations of the current EPICS system in interlock control, particularly in: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/>
              <a:t>Fast switching among &gt;8 modes with </a:t>
            </a:r>
            <a:r>
              <a:rPr lang="en-US" altLang="zh-CN" sz="1400" dirty="0">
                <a:sym typeface="+mn-ea"/>
              </a:rPr>
              <a:t>condition-dependent logic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/>
              <a:t> Dynamic reconstruction of interlock tables </a:t>
            </a:r>
            <a:endParaRPr lang="en-US" altLang="zh-CN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080000" y="815340"/>
            <a:ext cx="4812030" cy="18567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rgbClr val="FF0000"/>
                </a:solidFill>
              </a:rPr>
              <a:t>Solution</a:t>
            </a:r>
            <a:r>
              <a:rPr lang="en-US" altLang="zh-CN" sz="1400" dirty="0"/>
              <a:t>: C-based interlock &amp; computation modules in EPICS with “aSub”: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en-US" altLang="zh-CN" sz="1400" dirty="0"/>
              <a:t>* One-click mode switching (&gt;8 configurations)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en-US" altLang="zh-CN" sz="1400" dirty="0"/>
              <a:t>* Reconfigurable interlock logic</a:t>
            </a:r>
            <a:endParaRPr lang="en-US" altLang="zh-CN" sz="1400" dirty="0"/>
          </a:p>
          <a:p>
            <a:pPr>
              <a:lnSpc>
                <a:spcPct val="150000"/>
              </a:lnSpc>
            </a:pPr>
            <a:r>
              <a:rPr lang="en-US" altLang="zh-CN" sz="1400" dirty="0"/>
              <a:t>* Response time &lt; 5 ms</a:t>
            </a:r>
            <a:endParaRPr lang="en-US" altLang="zh-CN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785745"/>
            <a:ext cx="4820285" cy="27095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194425" y="5017770"/>
            <a:ext cx="2990215" cy="5156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2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GUI with Phoebus</a:t>
            </a:r>
            <a:endParaRPr lang="en-US" altLang="zh-CN" sz="2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标题 2"/>
          <p:cNvSpPr>
            <a:spLocks noGrp="1"/>
          </p:cNvSpPr>
          <p:nvPr>
            <p:ph type="title"/>
          </p:nvPr>
        </p:nvSpPr>
        <p:spPr>
          <a:xfrm>
            <a:off x="508000" y="145415"/>
            <a:ext cx="8026400" cy="48006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400" dirty="0">
                <a:latin typeface="Arial" panose="020B0604020202090204" pitchFamily="34" charset="0"/>
                <a:ea typeface="黑体" panose="02010609060101010101" pitchFamily="49" charset="-122"/>
                <a:sym typeface="+mn-ea"/>
              </a:rPr>
              <a:t>EPICS-Based Orbit Feedback</a:t>
            </a:r>
            <a:endParaRPr lang="en-US" altLang="zh-CN" sz="2400" dirty="0"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5270" y="740410"/>
            <a:ext cx="9784080" cy="2409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65" b="1" dirty="0"/>
              <a:t>Motivation:    </a:t>
            </a:r>
            <a:r>
              <a:rPr lang="en-US" altLang="zh-CN" sz="1665" dirty="0"/>
              <a:t>Low-frequency orbit noise (~3 Hz) was observed before FOFB (~ 22k Hz) was ready</a:t>
            </a:r>
            <a:br>
              <a:rPr lang="en-US" altLang="zh-CN" sz="1665" dirty="0"/>
            </a:br>
            <a:r>
              <a:rPr lang="en-US" altLang="zh-CN" sz="1665" dirty="0"/>
              <a:t>                       Python-based  SOFB  ( &lt;1Hz )  cannot meet the required response speed</a:t>
            </a:r>
            <a:endParaRPr lang="en-US" altLang="zh-CN" sz="1665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65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cs typeface="Arial" panose="020B0604020202090204" pitchFamily="34" charset="0"/>
              </a:rPr>
              <a:t>Proposed Solution</a:t>
            </a:r>
            <a:r>
              <a:rPr lang="en-US" altLang="zh-CN" sz="1800" dirty="0"/>
              <a:t>:</a:t>
            </a:r>
            <a:br>
              <a:rPr lang="en-US" altLang="zh-CN" sz="1800" dirty="0"/>
            </a:br>
            <a:r>
              <a:rPr lang="en-US" altLang="zh-CN" sz="1665" dirty="0"/>
              <a:t> Develop an EPICS-based Medium-Frequency Orbit Feedback System (MOFB : 30Hz~ 100Hz )</a:t>
            </a:r>
            <a:br>
              <a:rPr lang="en-US" altLang="zh-CN" sz="1665" dirty="0"/>
            </a:br>
            <a:endParaRPr lang="en-US" altLang="zh-CN" sz="1665" dirty="0"/>
          </a:p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sz="1665" dirty="0">
                <a:solidFill>
                  <a:srgbClr val="FF0000"/>
                </a:solidFill>
                <a:sym typeface="+mn-ea"/>
              </a:rPr>
              <a:t>Challenges: </a:t>
            </a:r>
            <a:r>
              <a:rPr lang="en-US" altLang="zh-CN" sz="1665" dirty="0"/>
              <a:t>   1.  ~2000 PVs interactions ( 1152 correctors  and 1156 BPMs )</a:t>
            </a:r>
            <a:endParaRPr lang="en-US" altLang="zh-CN" sz="1665" dirty="0"/>
          </a:p>
          <a:p>
            <a:pPr marL="0" indent="0">
              <a:buFont typeface="Wingdings" panose="05000000000000000000" charset="0"/>
              <a:buNone/>
            </a:pPr>
            <a:r>
              <a:rPr lang="en-US" altLang="zh-CN" sz="1665" dirty="0"/>
              <a:t>                            2.  Lack of support for large-scale matrix computation</a:t>
            </a:r>
            <a:endParaRPr lang="en-US" altLang="zh-CN" sz="1665" dirty="0"/>
          </a:p>
        </p:txBody>
      </p:sp>
      <p:sp>
        <p:nvSpPr>
          <p:cNvPr id="2" name="文本框 1"/>
          <p:cNvSpPr txBox="1"/>
          <p:nvPr/>
        </p:nvSpPr>
        <p:spPr>
          <a:xfrm>
            <a:off x="255270" y="3073400"/>
            <a:ext cx="9684385" cy="4819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2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The aSub record supports up to 21 inputs, and therefore cannot be used directly.</a:t>
            </a:r>
            <a:endParaRPr lang="en-US" altLang="zh-CN" sz="2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 bwMode="auto">
          <a:xfrm>
            <a:off x="759223" y="3794578"/>
            <a:ext cx="1020113" cy="42004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aSub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759223" y="4442913"/>
            <a:ext cx="1020113" cy="42004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aSub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759223" y="5089978"/>
            <a:ext cx="1020113" cy="42004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aSub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cxnSp>
        <p:nvCxnSpPr>
          <p:cNvPr id="8" name="直接箭头连接符 7"/>
          <p:cNvCxnSpPr>
            <a:stCxn id="43" idx="3"/>
          </p:cNvCxnSpPr>
          <p:nvPr/>
        </p:nvCxnSpPr>
        <p:spPr>
          <a:xfrm>
            <a:off x="1779270" y="4004310"/>
            <a:ext cx="636270" cy="5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 bwMode="auto">
          <a:xfrm>
            <a:off x="2415540" y="3794760"/>
            <a:ext cx="1637030" cy="41973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Load 2000 PV Names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2415540" y="4453890"/>
            <a:ext cx="1637030" cy="41973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Load Matrix and Golden orbit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cxnSp>
        <p:nvCxnSpPr>
          <p:cNvPr id="11" name="直接箭头连接符 10"/>
          <p:cNvCxnSpPr>
            <a:stCxn id="6" idx="3"/>
            <a:endCxn id="10" idx="1"/>
          </p:cNvCxnSpPr>
          <p:nvPr/>
        </p:nvCxnSpPr>
        <p:spPr>
          <a:xfrm>
            <a:off x="1779270" y="4652645"/>
            <a:ext cx="636270" cy="114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7" idx="3"/>
            <a:endCxn id="13" idx="1"/>
          </p:cNvCxnSpPr>
          <p:nvPr/>
        </p:nvCxnSpPr>
        <p:spPr>
          <a:xfrm>
            <a:off x="1779270" y="5299710"/>
            <a:ext cx="636270" cy="23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 bwMode="auto">
          <a:xfrm>
            <a:off x="2415540" y="5113020"/>
            <a:ext cx="1637030" cy="41973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Perform calcualtion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4792345" y="4453890"/>
            <a:ext cx="1637030" cy="41973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SVD calculation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4792345" y="3794125"/>
            <a:ext cx="1637030" cy="41973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Global Variables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cxnSp>
        <p:nvCxnSpPr>
          <p:cNvPr id="16" name="直接箭头连接符 15"/>
          <p:cNvCxnSpPr>
            <a:stCxn id="9" idx="3"/>
            <a:endCxn id="15" idx="1"/>
          </p:cNvCxnSpPr>
          <p:nvPr/>
        </p:nvCxnSpPr>
        <p:spPr>
          <a:xfrm flipV="1">
            <a:off x="4052570" y="4004310"/>
            <a:ext cx="739775" cy="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10" idx="3"/>
          </p:cNvCxnSpPr>
          <p:nvPr/>
        </p:nvCxnSpPr>
        <p:spPr>
          <a:xfrm flipV="1">
            <a:off x="4052570" y="4153535"/>
            <a:ext cx="739775" cy="510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>
            <a:stCxn id="10" idx="3"/>
            <a:endCxn id="14" idx="1"/>
          </p:cNvCxnSpPr>
          <p:nvPr/>
        </p:nvCxnSpPr>
        <p:spPr>
          <a:xfrm>
            <a:off x="4052570" y="4664075"/>
            <a:ext cx="7397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 bwMode="auto">
          <a:xfrm>
            <a:off x="4792345" y="5097145"/>
            <a:ext cx="1637030" cy="419735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5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宋体" pitchFamily="2" charset="-122"/>
              </a:rPr>
              <a:t>Feedback</a:t>
            </a:r>
            <a:endParaRPr kumimoji="0" lang="en-US" altLang="zh-CN" sz="1500" b="0" i="0" u="none" strike="noStrike" cap="none" normalizeH="0" baseline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宋体" pitchFamily="2" charset="-122"/>
            </a:endParaRPr>
          </a:p>
        </p:txBody>
      </p:sp>
      <p:cxnSp>
        <p:nvCxnSpPr>
          <p:cNvPr id="20" name="直接箭头连接符 19"/>
          <p:cNvCxnSpPr>
            <a:stCxn id="13" idx="3"/>
            <a:endCxn id="19" idx="1"/>
          </p:cNvCxnSpPr>
          <p:nvPr/>
        </p:nvCxnSpPr>
        <p:spPr>
          <a:xfrm flipV="1">
            <a:off x="4052570" y="5307330"/>
            <a:ext cx="739775" cy="15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15" idx="2"/>
            <a:endCxn id="14" idx="0"/>
          </p:cNvCxnSpPr>
          <p:nvPr/>
        </p:nvCxnSpPr>
        <p:spPr>
          <a:xfrm>
            <a:off x="5610860" y="4213860"/>
            <a:ext cx="0" cy="2400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4" idx="2"/>
            <a:endCxn id="19" idx="0"/>
          </p:cNvCxnSpPr>
          <p:nvPr/>
        </p:nvCxnSpPr>
        <p:spPr>
          <a:xfrm>
            <a:off x="5610860" y="4873625"/>
            <a:ext cx="0" cy="223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6591935" y="3948430"/>
            <a:ext cx="3517265" cy="150114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</p:spPr>
        <p:txBody>
          <a:bodyPr wrap="square"/>
          <a:p>
            <a:pPr marL="285750" indent="-285750" algn="l" latinLnBrk="0">
              <a:spcBef>
                <a:spcPts val="600"/>
              </a:spcBef>
              <a:buClr>
                <a:schemeClr val="tx1"/>
              </a:buClr>
              <a:buFont typeface="Wingdings" panose="05000000000000000000" charset="0"/>
              <a:buChar char=""/>
            </a:pPr>
            <a:r>
              <a:rPr lang="en-US" altLang="zh-CN" sz="1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The system can operate above 100 Hz, </a:t>
            </a:r>
            <a:endParaRPr lang="en-US" altLang="zh-CN" sz="1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  <a:p>
            <a:pPr marL="285750" indent="-285750" algn="l" latinLnBrk="0">
              <a:spcBef>
                <a:spcPts val="600"/>
              </a:spcBef>
              <a:buClr>
                <a:schemeClr val="tx1"/>
              </a:buClr>
              <a:buFont typeface="Wingdings" panose="05000000000000000000" charset="0"/>
              <a:buChar char=""/>
            </a:pPr>
            <a:r>
              <a:rPr lang="en-US" altLang="zh-CN" sz="1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But is limited to 40 Hz due to the BPM SA data refresh rate</a:t>
            </a:r>
            <a:endParaRPr lang="en-US" altLang="zh-CN" sz="1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标题 2"/>
          <p:cNvSpPr>
            <a:spLocks noGrp="1"/>
          </p:cNvSpPr>
          <p:nvPr>
            <p:ph type="title"/>
          </p:nvPr>
        </p:nvSpPr>
        <p:spPr>
          <a:xfrm>
            <a:off x="508000" y="145415"/>
            <a:ext cx="8026400" cy="48006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400" dirty="0">
                <a:latin typeface="Arial" panose="020B0604020202090204" pitchFamily="34" charset="0"/>
                <a:ea typeface="黑体" panose="02010609060101010101" pitchFamily="49" charset="-122"/>
                <a:sym typeface="+mn-ea"/>
              </a:rPr>
              <a:t>EPICS-Based Orbit Feedback</a:t>
            </a:r>
            <a:endParaRPr lang="en-US" altLang="zh-CN" sz="2400" dirty="0"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5270" y="740410"/>
            <a:ext cx="9784080" cy="2409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65" b="1" dirty="0"/>
              <a:t>Motivation:    </a:t>
            </a:r>
            <a:r>
              <a:rPr lang="en-US" altLang="zh-CN" sz="1665" dirty="0"/>
              <a:t>Low-frequency orbit noise (~3 Hz) was observed before FOFB (~ 22k Hz) was ready</a:t>
            </a:r>
            <a:br>
              <a:rPr lang="en-US" altLang="zh-CN" sz="1665" dirty="0"/>
            </a:br>
            <a:r>
              <a:rPr lang="en-US" altLang="zh-CN" sz="1665" dirty="0"/>
              <a:t>                       Python-based  SOFB  ( &lt;1Hz )  cannot meet the required response speed</a:t>
            </a:r>
            <a:endParaRPr lang="en-US" altLang="zh-CN" sz="1665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65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cs typeface="Arial" panose="020B0604020202090204" pitchFamily="34" charset="0"/>
              </a:rPr>
              <a:t>Proposed Solution</a:t>
            </a:r>
            <a:r>
              <a:rPr lang="en-US" altLang="zh-CN" sz="1800" dirty="0"/>
              <a:t>:</a:t>
            </a:r>
            <a:br>
              <a:rPr lang="en-US" altLang="zh-CN" sz="1800" dirty="0"/>
            </a:br>
            <a:r>
              <a:rPr lang="en-US" altLang="zh-CN" sz="1665" dirty="0"/>
              <a:t> Develop an EPICS-based Medium-Frequency Orbit Feedback System (MOFB : 30Hz~ 100Hz )</a:t>
            </a:r>
            <a:br>
              <a:rPr lang="en-US" altLang="zh-CN" sz="1665" dirty="0"/>
            </a:br>
            <a:endParaRPr lang="en-US" altLang="zh-CN" sz="1665" dirty="0"/>
          </a:p>
          <a:p>
            <a:pPr marL="285750" indent="-285750">
              <a:buFont typeface="Wingdings" panose="05000000000000000000" charset="0"/>
              <a:buChar char=""/>
            </a:pPr>
            <a:r>
              <a:rPr lang="en-US" altLang="zh-CN" sz="1665" dirty="0">
                <a:solidFill>
                  <a:srgbClr val="FF0000"/>
                </a:solidFill>
                <a:sym typeface="+mn-ea"/>
              </a:rPr>
              <a:t>Challenges: </a:t>
            </a:r>
            <a:r>
              <a:rPr lang="en-US" altLang="zh-CN" sz="1665" dirty="0"/>
              <a:t>   1.  ~2000 PVs interactions ( 1152 correctors  and 1156 BPMs )</a:t>
            </a:r>
            <a:endParaRPr lang="en-US" altLang="zh-CN" sz="1665" dirty="0"/>
          </a:p>
          <a:p>
            <a:pPr marL="0" indent="0">
              <a:buFont typeface="Wingdings" panose="05000000000000000000" charset="0"/>
              <a:buNone/>
            </a:pPr>
            <a:r>
              <a:rPr lang="en-US" altLang="zh-CN" sz="1665" dirty="0"/>
              <a:t>                            2.  Lack of support for large-scale matrix computation</a:t>
            </a:r>
            <a:endParaRPr lang="en-US" altLang="zh-CN" sz="1665" dirty="0"/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0" y="3561663"/>
            <a:ext cx="2236949" cy="13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"/>
          <p:cNvSpPr txBox="1"/>
          <p:nvPr/>
        </p:nvSpPr>
        <p:spPr>
          <a:xfrm>
            <a:off x="510055" y="4058745"/>
            <a:ext cx="137680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5Hz Operation</a:t>
            </a:r>
            <a:endParaRPr lang="en-US" sz="1400" dirty="0"/>
          </a:p>
        </p:txBody>
      </p:sp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139" y="3561663"/>
            <a:ext cx="2304664" cy="13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5"/>
          <p:cNvSpPr txBox="1"/>
          <p:nvPr/>
        </p:nvSpPr>
        <p:spPr>
          <a:xfrm>
            <a:off x="2677160" y="4043680"/>
            <a:ext cx="15176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10</a:t>
            </a:r>
            <a:r>
              <a:rPr lang="en-US" sz="1400" dirty="0"/>
              <a:t>Hz Operation</a:t>
            </a:r>
            <a:endParaRPr lang="en-US" sz="1400" dirty="0"/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03" y="3549374"/>
            <a:ext cx="5020832" cy="135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5"/>
          <p:cNvSpPr txBox="1"/>
          <p:nvPr/>
        </p:nvSpPr>
        <p:spPr>
          <a:xfrm>
            <a:off x="8498840" y="3568700"/>
            <a:ext cx="1626870" cy="3067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40</a:t>
            </a:r>
            <a:r>
              <a:rPr lang="en-US" sz="1400" dirty="0"/>
              <a:t>Hz Operation</a:t>
            </a:r>
            <a:endParaRPr lang="en-US" sz="1400" dirty="0"/>
          </a:p>
        </p:txBody>
      </p:sp>
      <p:cxnSp>
        <p:nvCxnSpPr>
          <p:cNvPr id="27" name="直接连接符 26"/>
          <p:cNvCxnSpPr/>
          <p:nvPr/>
        </p:nvCxnSpPr>
        <p:spPr>
          <a:xfrm>
            <a:off x="5987143" y="3561663"/>
            <a:ext cx="0" cy="12772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7555203" y="3549374"/>
            <a:ext cx="0" cy="127720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5"/>
          <p:cNvSpPr txBox="1"/>
          <p:nvPr/>
        </p:nvSpPr>
        <p:spPr>
          <a:xfrm>
            <a:off x="6736080" y="3742690"/>
            <a:ext cx="6013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ON</a:t>
            </a:r>
            <a:endParaRPr lang="en-US" altLang="zh-CN" sz="1400" dirty="0"/>
          </a:p>
        </p:txBody>
      </p:sp>
      <p:sp>
        <p:nvSpPr>
          <p:cNvPr id="39" name="TextBox 5"/>
          <p:cNvSpPr txBox="1"/>
          <p:nvPr/>
        </p:nvSpPr>
        <p:spPr>
          <a:xfrm>
            <a:off x="7686040" y="3750945"/>
            <a:ext cx="7105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OFF</a:t>
            </a:r>
            <a:endParaRPr lang="en-US" altLang="zh-CN" sz="1400" dirty="0"/>
          </a:p>
        </p:txBody>
      </p:sp>
      <p:sp>
        <p:nvSpPr>
          <p:cNvPr id="40" name="TextBox 5"/>
          <p:cNvSpPr txBox="1"/>
          <p:nvPr/>
        </p:nvSpPr>
        <p:spPr>
          <a:xfrm>
            <a:off x="5322181" y="3850427"/>
            <a:ext cx="689428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PS</a:t>
            </a:r>
            <a:endParaRPr lang="en-US" sz="1165" b="1" dirty="0"/>
          </a:p>
        </p:txBody>
      </p:sp>
      <p:sp>
        <p:nvSpPr>
          <p:cNvPr id="41" name="TextBox 5"/>
          <p:cNvSpPr txBox="1"/>
          <p:nvPr/>
        </p:nvSpPr>
        <p:spPr>
          <a:xfrm>
            <a:off x="6260032" y="4456807"/>
            <a:ext cx="689428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b="1" dirty="0"/>
              <a:t>Orbit</a:t>
            </a:r>
            <a:endParaRPr lang="en-US" sz="1165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flipV="1">
            <a:off x="0" y="891649"/>
            <a:ext cx="10160000" cy="38099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cs typeface="Times New Roman" panose="02020503050405090304" pitchFamily="18" charset="0"/>
            </a:endParaRPr>
          </a:p>
        </p:txBody>
      </p:sp>
      <p:pic>
        <p:nvPicPr>
          <p:cNvPr id="39" name="图片 18" descr="图片1副本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610545" y="185897"/>
            <a:ext cx="1106000" cy="55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553620" y="1218518"/>
            <a:ext cx="9289033" cy="360483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</a:t>
            </a:r>
            <a:r>
              <a:rPr lang="en-US" altLang="zh-CN" sz="3200" b="1" dirty="0">
                <a:solidFill>
                  <a:srgbClr val="EEECE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HLA development requirements</a:t>
            </a:r>
            <a:endParaRPr lang="en-US" altLang="zh-CN" sz="3200" b="1" dirty="0">
              <a:solidFill>
                <a:srgbClr val="EEECE1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Pyapas</a:t>
            </a: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for HLA development</a:t>
            </a:r>
            <a:endParaRPr lang="en-US" altLang="zh-CN" sz="3200" b="1" dirty="0">
              <a:solidFill>
                <a:schemeClr val="bg2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</a:t>
            </a:r>
            <a:r>
              <a:rPr lang="en-US" altLang="zh-CN" sz="3200" b="1" dirty="0">
                <a:solidFill>
                  <a:srgbClr val="EEECE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HLAs development for HEPS based on </a:t>
            </a:r>
            <a:r>
              <a:rPr lang="en-US" altLang="zh-CN" sz="3200" b="1" i="1" dirty="0" err="1">
                <a:solidFill>
                  <a:srgbClr val="EEECE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Pyapas</a:t>
            </a:r>
            <a:endParaRPr lang="en-US" altLang="zh-CN" sz="3200" b="1" i="1" dirty="0">
              <a:solidFill>
                <a:srgbClr val="EEECE1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EEECE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HLAs development for CSNSII based on </a:t>
            </a:r>
            <a:r>
              <a:rPr lang="en-US" altLang="zh-CN" sz="3200" b="1" i="1" dirty="0" err="1">
                <a:solidFill>
                  <a:srgbClr val="EEECE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Pyapas</a:t>
            </a:r>
            <a:endParaRPr lang="en-US" altLang="zh-CN" sz="3200" b="1" i="1" dirty="0">
              <a:solidFill>
                <a:srgbClr val="EEECE1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</a:t>
            </a:r>
            <a:r>
              <a:rPr lang="en-US" altLang="zh-CN" sz="3200" b="1" dirty="0">
                <a:solidFill>
                  <a:srgbClr val="17375E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Conclusion</a:t>
            </a:r>
            <a:endParaRPr lang="en-US" altLang="zh-CN" sz="3200" b="1" dirty="0">
              <a:solidFill>
                <a:srgbClr val="17375E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23" y="91826"/>
            <a:ext cx="1224136" cy="72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553620" y="1543607"/>
            <a:ext cx="9289033" cy="2954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HLA development requirements of HEPS</a:t>
            </a:r>
            <a:endParaRPr lang="en-US" altLang="zh-CN" sz="3200" b="1" dirty="0">
              <a:solidFill>
                <a:schemeClr val="tx2">
                  <a:lumMod val="75000"/>
                </a:schemeClr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Pyapas</a:t>
            </a: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for HLA development</a:t>
            </a:r>
            <a:endParaRPr lang="en-US" altLang="zh-CN" sz="3200" b="1" dirty="0">
              <a:solidFill>
                <a:schemeClr val="bg2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HLAs development for HEPS </a:t>
            </a:r>
            <a:endParaRPr lang="en-US" altLang="zh-CN" sz="3200" b="1" dirty="0">
              <a:solidFill>
                <a:schemeClr val="bg2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Conclusion</a:t>
            </a:r>
            <a:endParaRPr lang="en-US" altLang="zh-CN" sz="3200" b="1" dirty="0">
              <a:solidFill>
                <a:schemeClr val="bg2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399415" y="841375"/>
            <a:ext cx="9144000" cy="3089275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An EPICS-Based framework, </a:t>
            </a:r>
            <a:r>
              <a:rPr lang="en-US" altLang="zh-CN" sz="2000" i="1" dirty="0" err="1">
                <a:solidFill>
                  <a:srgbClr val="FF0000"/>
                </a:solidFill>
              </a:rPr>
              <a:t>Pyapas</a:t>
            </a:r>
            <a:r>
              <a:rPr lang="en-US" altLang="zh-CN" sz="2000" dirty="0"/>
              <a:t>, was developed to enhance the efficiency of HLA development.</a:t>
            </a:r>
            <a:endParaRPr lang="en-US" altLang="zh-CN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i="1" dirty="0" err="1"/>
              <a:t>Pyapas</a:t>
            </a:r>
            <a:r>
              <a:rPr lang="en-US" altLang="zh-CN" sz="2000" dirty="0"/>
              <a:t> has been successfully applied to the development of HLAs HEPS  greatly improving development efficiency.</a:t>
            </a:r>
            <a:endParaRPr lang="en-US" altLang="zh-CN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i="1" dirty="0" err="1"/>
              <a:t>Pyapas</a:t>
            </a:r>
            <a:r>
              <a:rPr lang="en-US" altLang="zh-CN" sz="2000" i="1" dirty="0"/>
              <a:t> </a:t>
            </a:r>
            <a:r>
              <a:rPr lang="en-US" altLang="zh-CN" sz="2000" dirty="0"/>
              <a:t>is one of the very few frameworks applied to HLAs development for </a:t>
            </a:r>
            <a:r>
              <a:rPr lang="en-US" altLang="zh-CN" sz="2000" b="1" dirty="0"/>
              <a:t>proton</a:t>
            </a:r>
            <a:r>
              <a:rPr lang="en-US" altLang="zh-CN" sz="2000" dirty="0"/>
              <a:t>, </a:t>
            </a:r>
            <a:r>
              <a:rPr lang="en-US" altLang="zh-CN" sz="2000" b="1" dirty="0"/>
              <a:t>electron</a:t>
            </a:r>
            <a:r>
              <a:rPr lang="en-US" altLang="zh-CN" sz="2000" dirty="0"/>
              <a:t>, and </a:t>
            </a:r>
            <a:r>
              <a:rPr lang="en-US" altLang="zh-CN" sz="2000" b="1" dirty="0" err="1"/>
              <a:t>pwfa</a:t>
            </a:r>
            <a:r>
              <a:rPr lang="en-US" altLang="zh-CN" sz="2000" dirty="0"/>
              <a:t>.</a:t>
            </a:r>
            <a:br>
              <a:rPr lang="en-US" altLang="zh-CN" sz="2000" dirty="0"/>
            </a:br>
            <a:r>
              <a:rPr lang="en-US" altLang="zh-CN" sz="2000" dirty="0"/>
              <a:t>                         </a:t>
            </a:r>
            <a:r>
              <a:rPr lang="en-US" altLang="zh-CN" sz="2000" b="1" dirty="0" smtClean="0"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  <a:sym typeface="+mn-ea"/>
              </a:rPr>
              <a:t>https://github.com/luxiaohan/pyapas.git</a:t>
            </a:r>
            <a:endParaRPr lang="en-US" altLang="zh-CN" sz="20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E9945-95FD-4340-AC95-868156AD12A9}" type="slidenum">
              <a:rPr lang="en-US" altLang="zh-CN" smtClean="0"/>
            </a:fld>
            <a:endParaRPr lang="en-US" altLang="zh-CN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US" dirty="0"/>
          </a:p>
        </p:txBody>
      </p:sp>
      <p:pic>
        <p:nvPicPr>
          <p:cNvPr id="7" name="Picture 8" descr="http://pic.ihep.cas.cn/tpk/dkxzz_tpk/pic_CSNS/201808/W02018082453935975040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86" y="4039623"/>
            <a:ext cx="2776196" cy="15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r="-1131" b="15954"/>
          <a:stretch>
            <a:fillRect/>
          </a:stretch>
        </p:blipFill>
        <p:spPr>
          <a:xfrm>
            <a:off x="3639840" y="4039623"/>
            <a:ext cx="2752867" cy="156161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160" y="4033861"/>
            <a:ext cx="2880320" cy="155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 bwMode="auto">
          <a:xfrm>
            <a:off x="994761" y="4016961"/>
            <a:ext cx="163165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2433F8"/>
                </a:solidFill>
                <a:latin typeface="Times New Roman" panose="02020503050405090304" pitchFamily="18" charset="0"/>
                <a:ea typeface="微软雅黑" panose="020B0503020204020204" pitchFamily="34" charset="-122"/>
              </a:rPr>
              <a:t>CSNS</a:t>
            </a:r>
            <a:endParaRPr lang="en-US" sz="2800" b="1" dirty="0">
              <a:ln>
                <a:solidFill>
                  <a:srgbClr val="FFFF00"/>
                </a:solidFill>
              </a:ln>
              <a:solidFill>
                <a:srgbClr val="2433F8"/>
              </a:solidFill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 bwMode="auto">
          <a:xfrm>
            <a:off x="4264173" y="3998613"/>
            <a:ext cx="163165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2433F8"/>
                </a:solidFill>
                <a:latin typeface="Times New Roman" panose="02020503050405090304" pitchFamily="18" charset="0"/>
                <a:ea typeface="微软雅黑" panose="020B0503020204020204" pitchFamily="34" charset="-122"/>
              </a:rPr>
              <a:t>HEPS</a:t>
            </a:r>
            <a:endParaRPr lang="en-US" sz="2800" b="1" dirty="0">
              <a:ln>
                <a:solidFill>
                  <a:srgbClr val="FFFF00"/>
                </a:solidFill>
              </a:ln>
              <a:solidFill>
                <a:srgbClr val="2433F8"/>
              </a:solidFill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 bwMode="auto">
          <a:xfrm>
            <a:off x="7051355" y="4016961"/>
            <a:ext cx="1895947" cy="954107"/>
          </a:xfrm>
          <a:prstGeom prst="rect">
            <a:avLst/>
          </a:prstGeom>
          <a:solidFill>
            <a:srgbClr val="C8DEE6">
              <a:alpha val="40000"/>
            </a:srgbClr>
          </a:solidFill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sz="2800" b="1" dirty="0">
                <a:ln>
                  <a:solidFill>
                    <a:srgbClr val="FFFF00"/>
                  </a:solidFill>
                </a:ln>
                <a:solidFill>
                  <a:srgbClr val="2433F8"/>
                </a:solidFill>
                <a:latin typeface="Times New Roman" panose="02020503050405090304" pitchFamily="18" charset="0"/>
                <a:ea typeface="微软雅黑" panose="020B0503020204020204" pitchFamily="34" charset="-122"/>
              </a:rPr>
              <a:t>    BEPCII (PWFA)</a:t>
            </a:r>
            <a:endParaRPr lang="en-US" sz="2800" b="1" dirty="0">
              <a:ln>
                <a:solidFill>
                  <a:srgbClr val="FFFF00"/>
                </a:solidFill>
              </a:ln>
              <a:solidFill>
                <a:srgbClr val="2433F8"/>
              </a:solidFill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 bwMode="auto">
          <a:xfrm>
            <a:off x="0" y="4414311"/>
            <a:ext cx="10160000" cy="130068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endParaRPr kumimoji="1" lang="zh-CN" altLang="en-US" sz="2800" b="1" dirty="0">
              <a:ln>
                <a:solidFill>
                  <a:srgbClr val="FFFF00"/>
                </a:solidFill>
              </a:ln>
              <a:solidFill>
                <a:srgbClr val="2433F8"/>
              </a:solidFill>
              <a:latin typeface="Times New Roman" panose="02020503050405090304" pitchFamily="18" charset="0"/>
              <a:ea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10160000" cy="57067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336227" y="265109"/>
            <a:ext cx="7412616" cy="70909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503050405090304" pitchFamily="18" charset="0"/>
                <a:cs typeface="Times New Roman" panose="02020503050405090304" pitchFamily="18" charset="0"/>
              </a:rPr>
              <a:t>Thank you for your attention!</a:t>
            </a:r>
            <a:endParaRPr lang="zh-CN" altLang="en-US" sz="4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/>
          </p:cNvPicPr>
          <p:nvPr/>
        </p:nvPicPr>
        <p:blipFill rotWithShape="1">
          <a:blip r:embed="rId1"/>
          <a:srcRect l="20509" t="14517" r="14890" b="16128"/>
          <a:stretch>
            <a:fillRect/>
          </a:stretch>
        </p:blipFill>
        <p:spPr>
          <a:xfrm>
            <a:off x="106056" y="1369335"/>
            <a:ext cx="4454449" cy="33603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1760" y="883920"/>
            <a:ext cx="2846070" cy="347345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65" dirty="0">
                <a:solidFill>
                  <a:srgbClr val="FF0000"/>
                </a:solidFill>
              </a:rPr>
              <a:t>H</a:t>
            </a:r>
            <a:r>
              <a:rPr lang="en-US" altLang="zh-CN" sz="1665" dirty="0"/>
              <a:t>igh </a:t>
            </a:r>
            <a:r>
              <a:rPr lang="en-US" altLang="zh-CN" sz="1665" dirty="0">
                <a:solidFill>
                  <a:srgbClr val="FF0000"/>
                </a:solidFill>
              </a:rPr>
              <a:t>E</a:t>
            </a:r>
            <a:r>
              <a:rPr lang="en-US" altLang="zh-CN" sz="1665" dirty="0"/>
              <a:t>nergy </a:t>
            </a:r>
            <a:r>
              <a:rPr lang="en-US" altLang="zh-CN" sz="1665" dirty="0">
                <a:solidFill>
                  <a:srgbClr val="FF0000"/>
                </a:solidFill>
              </a:rPr>
              <a:t>P</a:t>
            </a:r>
            <a:r>
              <a:rPr lang="en-US" altLang="zh-CN" sz="1665" dirty="0"/>
              <a:t>hoton </a:t>
            </a:r>
            <a:r>
              <a:rPr lang="en-US" altLang="zh-CN" sz="1665" dirty="0">
                <a:solidFill>
                  <a:srgbClr val="FF0000"/>
                </a:solidFill>
              </a:rPr>
              <a:t>S</a:t>
            </a:r>
            <a:r>
              <a:rPr lang="en-US" altLang="zh-CN" sz="1665" dirty="0"/>
              <a:t>ource </a:t>
            </a:r>
            <a:endParaRPr lang="zh-CN" altLang="en-US" sz="1665" dirty="0"/>
          </a:p>
        </p:txBody>
      </p:sp>
      <p:cxnSp>
        <p:nvCxnSpPr>
          <p:cNvPr id="14" name="直接连接符 13"/>
          <p:cNvCxnSpPr/>
          <p:nvPr/>
        </p:nvCxnSpPr>
        <p:spPr bwMode="auto">
          <a:xfrm flipV="1">
            <a:off x="2866363" y="1909395"/>
            <a:ext cx="900100" cy="84009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文本框 17"/>
          <p:cNvSpPr txBox="1"/>
          <p:nvPr/>
        </p:nvSpPr>
        <p:spPr>
          <a:xfrm>
            <a:off x="3766463" y="1755507"/>
            <a:ext cx="631016" cy="2971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335"/>
              <a:t>Linac</a:t>
            </a:r>
            <a:endParaRPr lang="zh-CN" altLang="en-US" sz="1335"/>
          </a:p>
        </p:txBody>
      </p:sp>
      <p:cxnSp>
        <p:nvCxnSpPr>
          <p:cNvPr id="28" name="直接连接符 27"/>
          <p:cNvCxnSpPr/>
          <p:nvPr/>
        </p:nvCxnSpPr>
        <p:spPr bwMode="auto">
          <a:xfrm flipH="1" flipV="1">
            <a:off x="1476863" y="1909395"/>
            <a:ext cx="631016" cy="58158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文本框 29"/>
          <p:cNvSpPr txBox="1"/>
          <p:nvPr/>
        </p:nvSpPr>
        <p:spPr>
          <a:xfrm>
            <a:off x="646116" y="1755507"/>
            <a:ext cx="830747" cy="2971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335"/>
              <a:t>Booster</a:t>
            </a:r>
            <a:endParaRPr lang="zh-CN" altLang="en-US" sz="1335"/>
          </a:p>
        </p:txBody>
      </p:sp>
      <p:cxnSp>
        <p:nvCxnSpPr>
          <p:cNvPr id="31" name="直接连接符 30"/>
          <p:cNvCxnSpPr/>
          <p:nvPr/>
        </p:nvCxnSpPr>
        <p:spPr bwMode="auto">
          <a:xfrm>
            <a:off x="3046382" y="2929509"/>
            <a:ext cx="187007" cy="3000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文本框 32"/>
          <p:cNvSpPr txBox="1"/>
          <p:nvPr/>
        </p:nvSpPr>
        <p:spPr>
          <a:xfrm>
            <a:off x="2866362" y="3210069"/>
            <a:ext cx="1500167" cy="5029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335"/>
              <a:t>Storage Ring &amp;Experiment Hall</a:t>
            </a:r>
            <a:endParaRPr lang="zh-CN" altLang="en-US" sz="1335"/>
          </a:p>
        </p:txBody>
      </p:sp>
      <p:cxnSp>
        <p:nvCxnSpPr>
          <p:cNvPr id="35" name="直接连接符 34"/>
          <p:cNvCxnSpPr/>
          <p:nvPr/>
        </p:nvCxnSpPr>
        <p:spPr bwMode="auto">
          <a:xfrm>
            <a:off x="1186176" y="4069635"/>
            <a:ext cx="360040" cy="3000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文本框 36"/>
          <p:cNvSpPr txBox="1"/>
          <p:nvPr/>
        </p:nvSpPr>
        <p:spPr>
          <a:xfrm>
            <a:off x="1529096" y="4178760"/>
            <a:ext cx="1877327" cy="2971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335"/>
              <a:t>User Service Building</a:t>
            </a:r>
            <a:endParaRPr lang="zh-CN" altLang="en-US" sz="1335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表格 28"/>
              <p:cNvGraphicFramePr>
                <a:graphicFrameLocks noGrp="1"/>
              </p:cNvGraphicFramePr>
              <p:nvPr>
                <p:custDataLst>
                  <p:tags r:id="rId2"/>
                </p:custDataLst>
              </p:nvPr>
            </p:nvGraphicFramePr>
            <p:xfrm>
              <a:off x="4560570" y="1369060"/>
              <a:ext cx="5499735" cy="33604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9840"/>
                    <a:gridCol w="900430"/>
                    <a:gridCol w="960120"/>
                    <a:gridCol w="840105"/>
                    <a:gridCol w="767080"/>
                    <a:gridCol w="772160"/>
                  </a:tblGrid>
                  <a:tr h="528320">
                    <a:tc>
                      <a:txBody>
                        <a:bodyPr/>
                        <a:lstStyle/>
                        <a:p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APS-U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ESRF-EBS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MAX-IV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Sirius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HEPS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E(GeV)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6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6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3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3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6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355600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C(m)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1104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844.4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528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518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1360.4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354330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Lattice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7BA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7BA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7BA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5BA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7BA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Cell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40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32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48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528320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Emittance</a:t>
                          </a:r>
                          <a:endParaRPr lang="en-US" altLang="zh-CN" sz="1400"/>
                        </a:p>
                        <a:p>
                          <a:r>
                            <a:rPr lang="en-US" altLang="zh-CN" sz="1400"/>
                            <a:t>(pm*rad)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42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150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330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250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34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355600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Brightness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&gt;</m:t>
                                    </m:r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&gt;</m:t>
                                    </m:r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~</m:t>
                                    </m:r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~</m:t>
                                    </m:r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&gt;</m:t>
                                    </m:r>
                                    <m: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52832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Construction period</a:t>
                          </a:r>
                          <a:endParaRPr lang="zh-CN" altLang="en-US" sz="1400" dirty="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2018-2024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2015-2020</a:t>
                          </a:r>
                          <a:endParaRPr lang="zh-CN" altLang="en-US" sz="1400" dirty="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2010-2016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2015-2018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</a:rPr>
                            <a:t>2019~2025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表格 28"/>
              <p:cNvGraphicFramePr>
                <a:graphicFrameLocks noGrp="1"/>
              </p:cNvGraphicFramePr>
              <p:nvPr>
                <p:custDataLst>
                  <p:tags r:id="rId3"/>
                </p:custDataLst>
              </p:nvPr>
            </p:nvGraphicFramePr>
            <p:xfrm>
              <a:off x="4560570" y="1369060"/>
              <a:ext cx="5499735" cy="33604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59840"/>
                    <a:gridCol w="900430"/>
                    <a:gridCol w="960120"/>
                    <a:gridCol w="840105"/>
                    <a:gridCol w="767080"/>
                    <a:gridCol w="772160"/>
                  </a:tblGrid>
                  <a:tr h="528320">
                    <a:tc>
                      <a:txBody>
                        <a:bodyPr/>
                        <a:lstStyle/>
                        <a:p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APS-U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ESRF-EBS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MAX-IV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Sirius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HEPS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E(GeV)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6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6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3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3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6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355600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C(m)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1104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844.4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528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518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1360.4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354330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Lattice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7BA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7BA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7BA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5BA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7BA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Cell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40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32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48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528320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Emittance</a:t>
                          </a:r>
                          <a:endParaRPr lang="en-US" altLang="zh-CN" sz="1400"/>
                        </a:p>
                        <a:p>
                          <a:r>
                            <a:rPr lang="en-US" altLang="zh-CN" sz="1400"/>
                            <a:t>(pm*rad)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42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150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330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250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>
                              <a:solidFill>
                                <a:srgbClr val="FF0000"/>
                              </a:solidFill>
                            </a:rPr>
                            <a:t>34</a:t>
                          </a:r>
                          <a:endParaRPr lang="zh-CN" altLang="en-US" sz="140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  <a:tr h="355600"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Brightness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0" marR="76200" marT="38100" marB="38100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0" marR="76200" marT="38100" marB="38100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0" marR="76200" marT="38100" marB="38100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0" marR="76200" marT="38100" marB="38100"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6200" marR="76200" marT="38100" marB="38100">
                        <a:blipFill>
                          <a:blip r:embed="rId4"/>
                        </a:blipFill>
                      </a:tcPr>
                    </a:tc>
                  </a:tr>
                  <a:tr h="52832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Construction period</a:t>
                          </a:r>
                          <a:endParaRPr lang="zh-CN" altLang="en-US" sz="1400" dirty="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2018-2024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/>
                            <a:t>2015-2020</a:t>
                          </a:r>
                          <a:endParaRPr lang="zh-CN" altLang="en-US" sz="1400" dirty="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2010-2016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/>
                            <a:t>2015-2018</a:t>
                          </a:r>
                          <a:endParaRPr lang="zh-CN" altLang="en-US" sz="1400"/>
                        </a:p>
                      </a:txBody>
                      <a:tcPr marL="76200" marR="76200" marT="38100" marB="38100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</a:rPr>
                            <a:t>2019~2025</a:t>
                          </a:r>
                          <a:endParaRPr lang="zh-CN" altLang="en-US" sz="14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76200" marR="76200" marT="38100" marB="38100"/>
                    </a:tc>
                  </a:tr>
                </a:tbl>
              </a:graphicData>
            </a:graphic>
          </p:graphicFrame>
        </mc:Fallback>
      </mc:AlternateContent>
      <p:sp>
        <p:nvSpPr>
          <p:cNvPr id="32" name="矩形 31"/>
          <p:cNvSpPr/>
          <p:nvPr/>
        </p:nvSpPr>
        <p:spPr>
          <a:xfrm>
            <a:off x="2862098" y="866095"/>
            <a:ext cx="7369657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/>
              <a:t>One of the world's brightest fourth-generation synchrotron light sources</a:t>
            </a:r>
            <a:endParaRPr lang="en-US" altLang="zh-CN" sz="18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Introduction to HEPS</a:t>
            </a:r>
            <a:endParaRPr lang="en-US" dirty="0"/>
          </a:p>
        </p:txBody>
      </p:sp>
      <p:sp>
        <p:nvSpPr>
          <p:cNvPr id="34" name="矩形 33"/>
          <p:cNvSpPr/>
          <p:nvPr/>
        </p:nvSpPr>
        <p:spPr>
          <a:xfrm>
            <a:off x="106045" y="4761865"/>
            <a:ext cx="10041890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400"/>
              <a:t>The facility has the capacity for more than 90 high-performance beamlines and can provide X-rays with energy up to 300 keV</a:t>
            </a:r>
            <a:endParaRPr lang="en-US" altLang="zh-CN" sz="140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400"/>
              <a:t>The facility offers 10nm spatial resolution, 1MeV energy resolution, and picosecond time resolution for high-frequency dynamic detection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96"/>
    </mc:Choice>
    <mc:Fallback>
      <p:transition advTm="19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2"/>
          <p:cNvSpPr txBox="1"/>
          <p:nvPr/>
        </p:nvSpPr>
        <p:spPr>
          <a:xfrm>
            <a:off x="329498" y="856317"/>
            <a:ext cx="5253390" cy="1235075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pPr>
              <a:spcBef>
                <a:spcPts val="500"/>
              </a:spcBef>
            </a:pPr>
            <a:r>
              <a:rPr lang="en-US" altLang="zh-CN" sz="1775" b="1" dirty="0"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1775" b="1" dirty="0">
                <a:solidFill>
                  <a:srgbClr val="01458E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Wingdings" panose="05000000000000000000" pitchFamily="2" charset="2"/>
              </a:rPr>
              <a:t>The</a:t>
            </a:r>
            <a:r>
              <a:rPr lang="zh-CN" altLang="en-US" sz="1775" b="1" dirty="0">
                <a:solidFill>
                  <a:srgbClr val="01458E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1775" b="1" dirty="0">
                <a:solidFill>
                  <a:srgbClr val="01458E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Wingdings" panose="05000000000000000000" pitchFamily="2" charset="2"/>
              </a:rPr>
              <a:t>emittance</a:t>
            </a:r>
            <a:r>
              <a:rPr lang="zh-CN" altLang="en-US" sz="1775" b="1" dirty="0">
                <a:solidFill>
                  <a:srgbClr val="01458E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1775" b="1" dirty="0">
                <a:solidFill>
                  <a:srgbClr val="01458E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Wingdings" panose="05000000000000000000" pitchFamily="2" charset="2"/>
              </a:rPr>
              <a:t>is</a:t>
            </a:r>
            <a:r>
              <a:rPr lang="zh-CN" altLang="en-US" sz="1775" b="1" dirty="0">
                <a:solidFill>
                  <a:srgbClr val="01458E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1775" b="1" dirty="0">
                <a:solidFill>
                  <a:srgbClr val="01458E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Wingdings" panose="05000000000000000000" pitchFamily="2" charset="2"/>
              </a:rPr>
              <a:t>reduced</a:t>
            </a:r>
            <a:r>
              <a:rPr lang="zh-CN" altLang="en-US" sz="1775" b="1" dirty="0">
                <a:solidFill>
                  <a:srgbClr val="01458E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1775" b="1" dirty="0">
                <a:solidFill>
                  <a:srgbClr val="01458E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Wingdings" panose="05000000000000000000" pitchFamily="2" charset="2"/>
              </a:rPr>
              <a:t>by 1or 2 orders of magnitude, approaching the X-ray diffraction  limit </a:t>
            </a:r>
            <a:endParaRPr lang="en-US" altLang="zh-CN" sz="1775" dirty="0">
              <a:solidFill>
                <a:srgbClr val="01458E"/>
              </a:solidFill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</a:endParaRPr>
          </a:p>
          <a:p>
            <a:pPr>
              <a:spcBef>
                <a:spcPts val="500"/>
              </a:spcBef>
            </a:pPr>
            <a:r>
              <a:rPr lang="en-US" altLang="zh-CN" sz="1775" b="1" dirty="0"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Wingdings" panose="05000000000000000000" pitchFamily="2" charset="2"/>
              </a:rPr>
              <a:t>The number of magnets increases by an order of magnitude</a:t>
            </a:r>
            <a:endParaRPr lang="en-US" altLang="zh-CN" sz="1775" dirty="0">
              <a:solidFill>
                <a:srgbClr val="01458E"/>
              </a:solidFill>
              <a:latin typeface="Times New Roman" panose="02020503050405090304" pitchFamily="18" charset="0"/>
              <a:ea typeface="黑体" panose="02010609060101010101" pitchFamily="49" charset="-122"/>
              <a:cs typeface="Times New Roman" panose="0202050305040509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52642" y="2286709"/>
            <a:ext cx="3305853" cy="976503"/>
            <a:chOff x="2627784" y="1634818"/>
            <a:chExt cx="3967023" cy="1171803"/>
          </a:xfrm>
        </p:grpSpPr>
        <p:pic>
          <p:nvPicPr>
            <p:cNvPr id="7" name="Picture 2" descr="https://als.lbl.gov/wp-content/uploads/2016/10/three-bend-nine-bend-achromat-1120x156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3"/>
            <a:stretch>
              <a:fillRect/>
            </a:stretch>
          </p:blipFill>
          <p:spPr bwMode="auto">
            <a:xfrm>
              <a:off x="2627784" y="1788707"/>
              <a:ext cx="3967023" cy="1017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24"/>
            <p:cNvSpPr txBox="1"/>
            <p:nvPr/>
          </p:nvSpPr>
          <p:spPr>
            <a:xfrm>
              <a:off x="2627784" y="1634818"/>
              <a:ext cx="1283973" cy="5418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165" dirty="0">
                  <a:ea typeface="黑体" panose="02010609060101010101" pitchFamily="49" charset="-122"/>
                </a:rPr>
                <a:t>3</a:t>
              </a:r>
              <a:r>
                <a:rPr lang="en-US" altLang="zh-CN" sz="1165" baseline="30000" dirty="0">
                  <a:ea typeface="黑体" panose="02010609060101010101" pitchFamily="49" charset="-122"/>
                </a:rPr>
                <a:t>rd</a:t>
              </a:r>
              <a:r>
                <a:rPr lang="en-US" altLang="zh-CN" sz="1165" dirty="0">
                  <a:ea typeface="黑体" panose="02010609060101010101" pitchFamily="49" charset="-122"/>
                </a:rPr>
                <a:t> generation</a:t>
              </a:r>
              <a:endParaRPr lang="zh-CN" altLang="en-US" sz="1165" dirty="0">
                <a:ea typeface="黑体" panose="02010609060101010101" pitchFamily="49" charset="-122"/>
              </a:endParaRPr>
            </a:p>
          </p:txBody>
        </p:sp>
      </p:grpSp>
      <p:sp>
        <p:nvSpPr>
          <p:cNvPr id="9" name="下箭头 8"/>
          <p:cNvSpPr>
            <a:spLocks noChangeAspect="1"/>
          </p:cNvSpPr>
          <p:nvPr/>
        </p:nvSpPr>
        <p:spPr>
          <a:xfrm>
            <a:off x="1871373" y="3345598"/>
            <a:ext cx="231563" cy="255340"/>
          </a:xfrm>
          <a:prstGeom prst="downArrow">
            <a:avLst/>
          </a:prstGeom>
          <a:solidFill>
            <a:srgbClr val="0145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38100" rIns="76200" bIns="38100" rtlCol="0" anchor="ctr"/>
          <a:lstStyle/>
          <a:p>
            <a:pPr algn="ctr"/>
            <a:endParaRPr lang="zh-CN" altLang="en-US" sz="1775"/>
          </a:p>
        </p:txBody>
      </p:sp>
      <p:sp>
        <p:nvSpPr>
          <p:cNvPr id="10" name="TextBox 37"/>
          <p:cNvSpPr txBox="1"/>
          <p:nvPr/>
        </p:nvSpPr>
        <p:spPr>
          <a:xfrm>
            <a:off x="1489210" y="4813039"/>
            <a:ext cx="764326" cy="255270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r>
              <a:rPr lang="en-US" altLang="zh-CN" sz="1165" dirty="0">
                <a:ea typeface="黑体" panose="02010609060101010101" pitchFamily="49" charset="-122"/>
              </a:rPr>
              <a:t>Layout</a:t>
            </a:r>
            <a:endParaRPr lang="zh-CN" altLang="en-US" sz="1775" dirty="0"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14189" y="3623730"/>
            <a:ext cx="3292743" cy="943749"/>
            <a:chOff x="2643515" y="2880168"/>
            <a:chExt cx="3951292" cy="1132499"/>
          </a:xfrm>
        </p:grpSpPr>
        <p:pic>
          <p:nvPicPr>
            <p:cNvPr id="12" name="Picture 2" descr="https://als.lbl.gov/wp-content/uploads/2016/10/three-bend-nine-bend-achromat-1120x156.jpg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61"/>
            <a:stretch>
              <a:fillRect/>
            </a:stretch>
          </p:blipFill>
          <p:spPr bwMode="auto">
            <a:xfrm>
              <a:off x="2643515" y="3007687"/>
              <a:ext cx="3951292" cy="1004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40"/>
            <p:cNvSpPr txBox="1"/>
            <p:nvPr/>
          </p:nvSpPr>
          <p:spPr>
            <a:xfrm>
              <a:off x="2643515" y="2880168"/>
              <a:ext cx="1345848" cy="3263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165" dirty="0">
                  <a:ea typeface="黑体" panose="02010609060101010101" pitchFamily="49" charset="-122"/>
                </a:rPr>
                <a:t>4</a:t>
              </a:r>
              <a:r>
                <a:rPr lang="en-US" altLang="zh-CN" sz="1165" baseline="30000" dirty="0">
                  <a:ea typeface="黑体" panose="02010609060101010101" pitchFamily="49" charset="-122"/>
                </a:rPr>
                <a:t>th</a:t>
              </a:r>
              <a:r>
                <a:rPr lang="en-US" altLang="zh-CN" sz="1165" dirty="0">
                  <a:ea typeface="黑体" panose="02010609060101010101" pitchFamily="49" charset="-122"/>
                </a:rPr>
                <a:t> generation</a:t>
              </a:r>
              <a:endParaRPr lang="zh-CN" altLang="en-US" sz="1165" dirty="0">
                <a:ea typeface="黑体" panose="02010609060101010101" pitchFamily="49" charset="-122"/>
              </a:endParaRPr>
            </a:p>
          </p:txBody>
        </p:sp>
      </p:grpSp>
      <p:sp>
        <p:nvSpPr>
          <p:cNvPr id="20" name="下箭头 19"/>
          <p:cNvSpPr>
            <a:spLocks noChangeAspect="1"/>
          </p:cNvSpPr>
          <p:nvPr/>
        </p:nvSpPr>
        <p:spPr>
          <a:xfrm>
            <a:off x="4385876" y="3346188"/>
            <a:ext cx="231563" cy="25534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200" tIns="38100" rIns="76200" bIns="38100" rtlCol="0" anchor="ctr"/>
          <a:lstStyle/>
          <a:p>
            <a:pPr algn="ctr"/>
            <a:endParaRPr lang="zh-CN" altLang="en-US" sz="1775"/>
          </a:p>
        </p:txBody>
      </p:sp>
      <p:sp>
        <p:nvSpPr>
          <p:cNvPr id="24" name="TextBox 46"/>
          <p:cNvSpPr txBox="1"/>
          <p:nvPr/>
        </p:nvSpPr>
        <p:spPr>
          <a:xfrm>
            <a:off x="4037670" y="4941279"/>
            <a:ext cx="1159538" cy="255270"/>
          </a:xfrm>
          <a:prstGeom prst="rect">
            <a:avLst/>
          </a:prstGeom>
          <a:noFill/>
        </p:spPr>
        <p:txBody>
          <a:bodyPr wrap="square" lIns="76200" tIns="38100" rIns="76200" bIns="38100" rtlCol="0">
            <a:spAutoFit/>
          </a:bodyPr>
          <a:lstStyle/>
          <a:p>
            <a:r>
              <a:rPr lang="en-US" altLang="zh-CN" sz="1165">
                <a:latin typeface="黑体" panose="02010609060101010101" pitchFamily="49" charset="-122"/>
                <a:ea typeface="黑体" panose="02010609060101010101" pitchFamily="49" charset="-122"/>
              </a:rPr>
              <a:t>Beam Profile</a:t>
            </a:r>
            <a:endParaRPr lang="zh-CN" altLang="en-US" sz="1775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46" y="2284153"/>
            <a:ext cx="1469869" cy="10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4"/>
          <a:stretch>
            <a:fillRect/>
          </a:stretch>
        </p:blipFill>
        <p:spPr bwMode="auto">
          <a:xfrm>
            <a:off x="3722874" y="3617403"/>
            <a:ext cx="1597153" cy="139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组合 66"/>
          <p:cNvGrpSpPr/>
          <p:nvPr/>
        </p:nvGrpSpPr>
        <p:grpSpPr>
          <a:xfrm>
            <a:off x="5941436" y="2569468"/>
            <a:ext cx="3603060" cy="3145532"/>
            <a:chOff x="5828008" y="1095535"/>
            <a:chExt cx="5183129" cy="5091587"/>
          </a:xfrm>
        </p:grpSpPr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" t="10159" r="5898" b="4992"/>
            <a:stretch>
              <a:fillRect/>
            </a:stretch>
          </p:blipFill>
          <p:spPr bwMode="auto">
            <a:xfrm>
              <a:off x="5828008" y="1095535"/>
              <a:ext cx="5183129" cy="5091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9" name="直接箭头连接符 68"/>
            <p:cNvCxnSpPr/>
            <p:nvPr/>
          </p:nvCxnSpPr>
          <p:spPr>
            <a:xfrm flipH="1">
              <a:off x="10189076" y="1693477"/>
              <a:ext cx="227404" cy="367371"/>
            </a:xfrm>
            <a:prstGeom prst="straightConnector1">
              <a:avLst/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5775641" y="841276"/>
            <a:ext cx="4080453" cy="1753235"/>
          </a:xfrm>
          <a:prstGeom prst="rect">
            <a:avLst/>
          </a:prstGeom>
          <a:solidFill>
            <a:srgbClr val="C8DEE6"/>
          </a:solidFill>
        </p:spPr>
        <p:txBody>
          <a:bodyPr wrap="square" rtlCol="0">
            <a:spAutoFit/>
          </a:bodyPr>
          <a:lstStyle/>
          <a:p>
            <a:r>
              <a:rPr lang="en-US" altLang="zh-C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HEPS is currently the largest accelerator facility in China.</a:t>
            </a:r>
            <a:endParaRPr lang="en-US" altLang="zh-C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</a:rPr>
              <a:t>High control complexity</a:t>
            </a:r>
            <a:endParaRPr lang="en-US" altLang="zh-CN" sz="1800" dirty="0">
              <a:solidFill>
                <a:srgbClr val="FF0000"/>
              </a:solidFill>
            </a:endParaRPr>
          </a:p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</a:rPr>
              <a:t>Large scale of control variables</a:t>
            </a:r>
            <a:endParaRPr lang="en-US" altLang="zh-CN" sz="1800" dirty="0">
              <a:solidFill>
                <a:srgbClr val="FF0000"/>
              </a:solidFill>
            </a:endParaRPr>
          </a:p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</a:rPr>
              <a:t>High precision control required</a:t>
            </a:r>
            <a:endParaRPr lang="en-US" altLang="zh-CN" sz="1800" dirty="0">
              <a:solidFill>
                <a:srgbClr val="FF0000"/>
              </a:solidFill>
            </a:endParaRPr>
          </a:p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FF0000"/>
                </a:solidFill>
              </a:rPr>
              <a:t>Large number of HLAs required</a:t>
            </a:r>
            <a:endParaRPr lang="en-US" altLang="zh-CN" sz="1800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57390" y="2857500"/>
            <a:ext cx="1398270" cy="1199515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altLang="zh-CN" sz="1800" dirty="0"/>
              <a:t>More than 2,000 power supplies.</a:t>
            </a:r>
            <a:endParaRPr lang="en-US" altLang="zh-CN" sz="1800" dirty="0"/>
          </a:p>
        </p:txBody>
      </p:sp>
      <p:sp>
        <p:nvSpPr>
          <p:cNvPr id="2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Introduction to HEPS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39"/>
    </mc:Choice>
    <mc:Fallback>
      <p:transition advTm="13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altLang="zh-CN" dirty="0">
                <a:ea typeface="黑体" panose="02010609060101010101" pitchFamily="49" charset="-122"/>
              </a:rPr>
              <a:t>High Level Application</a:t>
            </a:r>
            <a:endParaRPr lang="en-US" altLang="zh-CN" dirty="0">
              <a:ea typeface="黑体" panose="02010609060101010101" pitchFamily="49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1998" y="4183561"/>
            <a:ext cx="2131253" cy="14176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"/>
          <a:srcRect l="2332" r="5390" b="36991"/>
          <a:stretch>
            <a:fillRect/>
          </a:stretch>
        </p:blipFill>
        <p:spPr>
          <a:xfrm>
            <a:off x="7552407" y="4183561"/>
            <a:ext cx="2340260" cy="14199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/>
          <a:srcRect t="17864"/>
          <a:stretch>
            <a:fillRect/>
          </a:stretch>
        </p:blipFill>
        <p:spPr>
          <a:xfrm>
            <a:off x="5296023" y="2388985"/>
            <a:ext cx="2274011" cy="13692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/>
          <a:srcRect t="1480"/>
          <a:stretch>
            <a:fillRect/>
          </a:stretch>
        </p:blipFill>
        <p:spPr>
          <a:xfrm>
            <a:off x="7610339" y="2365820"/>
            <a:ext cx="2377996" cy="13924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971" y="807860"/>
            <a:ext cx="10222728" cy="53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ctr" anchorCtr="0" compatLnSpc="1">
            <a:spAutoFit/>
          </a:bodyPr>
          <a:lstStyle/>
          <a:p>
            <a:pPr marL="238125" indent="-238125" defTabSz="762000">
              <a:buFont typeface="Wingdings" panose="05000000000000000000" pitchFamily="2" charset="2"/>
              <a:buChar char="Ø"/>
            </a:pPr>
            <a:r>
              <a:rPr lang="en-US" altLang="en-US" sz="1500" b="1" dirty="0"/>
              <a:t>High-Level Application </a:t>
            </a:r>
            <a:r>
              <a:rPr lang="en-US" altLang="en-US" sz="1500" dirty="0"/>
              <a:t>(HLA) is typically an integrated system that </a:t>
            </a:r>
            <a:r>
              <a:rPr lang="en-US" altLang="en-US" sz="1500" b="1" dirty="0"/>
              <a:t>monitors, analyzes, and controls</a:t>
            </a:r>
            <a:r>
              <a:rPr lang="en-US" altLang="en-US" sz="1500" dirty="0"/>
              <a:t> the accelerator’s operational status and beam parameters — serving as the accelerator’s </a:t>
            </a:r>
            <a:r>
              <a:rPr lang="en-US" altLang="en-US" sz="1500" b="1" dirty="0"/>
              <a:t>“</a:t>
            </a:r>
            <a:r>
              <a:rPr lang="en-US" altLang="en-US" sz="1500" b="1" dirty="0">
                <a:solidFill>
                  <a:srgbClr val="FF0000"/>
                </a:solidFill>
              </a:rPr>
              <a:t>central nervous system</a:t>
            </a:r>
            <a:r>
              <a:rPr lang="en-US" altLang="en-US" sz="1500" b="1" dirty="0"/>
              <a:t>”</a:t>
            </a:r>
            <a:r>
              <a:rPr lang="en-US" altLang="en-US" sz="1500" dirty="0"/>
              <a:t>!</a:t>
            </a:r>
            <a:endParaRPr lang="en-US" altLang="en-US" sz="1500" dirty="0"/>
          </a:p>
        </p:txBody>
      </p:sp>
      <p:sp>
        <p:nvSpPr>
          <p:cNvPr id="51" name="文本框 50"/>
          <p:cNvSpPr txBox="1"/>
          <p:nvPr/>
        </p:nvSpPr>
        <p:spPr>
          <a:xfrm>
            <a:off x="5333519" y="3907914"/>
            <a:ext cx="2057247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/>
              <a:t>Energy / Energy Spread Analysis</a:t>
            </a:r>
            <a:endParaRPr lang="zh-CN" altLang="en-US" sz="1000" dirty="0"/>
          </a:p>
        </p:txBody>
      </p:sp>
      <p:sp>
        <p:nvSpPr>
          <p:cNvPr id="52" name="文本框 51"/>
          <p:cNvSpPr txBox="1"/>
          <p:nvPr/>
        </p:nvSpPr>
        <p:spPr>
          <a:xfrm>
            <a:off x="7640899" y="3905008"/>
            <a:ext cx="2407653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65" dirty="0"/>
              <a:t>Beam</a:t>
            </a:r>
            <a:r>
              <a:rPr lang="zh-CN" altLang="en-US" sz="1165" dirty="0"/>
              <a:t> </a:t>
            </a:r>
            <a:r>
              <a:rPr lang="en-US" altLang="zh-CN" sz="1165" dirty="0"/>
              <a:t>Emittance</a:t>
            </a:r>
            <a:r>
              <a:rPr lang="zh-CN" altLang="en-US" sz="1165" dirty="0"/>
              <a:t> </a:t>
            </a:r>
            <a:r>
              <a:rPr lang="en-US" altLang="zh-CN" sz="1165" dirty="0"/>
              <a:t>Measurement</a:t>
            </a:r>
            <a:endParaRPr lang="zh-CN" altLang="en-US" sz="1165" dirty="0"/>
          </a:p>
        </p:txBody>
      </p:sp>
      <p:sp>
        <p:nvSpPr>
          <p:cNvPr id="55" name="文本框 54"/>
          <p:cNvSpPr txBox="1"/>
          <p:nvPr/>
        </p:nvSpPr>
        <p:spPr>
          <a:xfrm>
            <a:off x="5271343" y="2056605"/>
            <a:ext cx="2017931" cy="270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65" dirty="0"/>
              <a:t>Closed Orbit Correction</a:t>
            </a:r>
            <a:endParaRPr lang="zh-CN" altLang="en-US" sz="1165" dirty="0"/>
          </a:p>
        </p:txBody>
      </p:sp>
      <p:sp>
        <p:nvSpPr>
          <p:cNvPr id="56" name="文本框 55"/>
          <p:cNvSpPr txBox="1"/>
          <p:nvPr/>
        </p:nvSpPr>
        <p:spPr>
          <a:xfrm>
            <a:off x="7883699" y="2032800"/>
            <a:ext cx="1941713" cy="29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35" dirty="0"/>
              <a:t>Lifetime calculation</a:t>
            </a:r>
            <a:endParaRPr lang="zh-CN" altLang="en-US" sz="1335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04" y="3977647"/>
            <a:ext cx="1887868" cy="162357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 bwMode="auto">
          <a:xfrm>
            <a:off x="267333" y="3976887"/>
            <a:ext cx="750074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BPM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/>
          <a:srcRect t="5353" r="3063"/>
          <a:stretch>
            <a:fillRect/>
          </a:stretch>
        </p:blipFill>
        <p:spPr>
          <a:xfrm>
            <a:off x="375311" y="2207128"/>
            <a:ext cx="1559975" cy="1273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310" y="2122435"/>
            <a:ext cx="1704554" cy="136364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文本框 16"/>
          <p:cNvSpPr txBox="1"/>
          <p:nvPr/>
        </p:nvSpPr>
        <p:spPr bwMode="auto">
          <a:xfrm>
            <a:off x="975544" y="1520706"/>
            <a:ext cx="2304256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Low-Level Hardware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4" name="Picture 3" descr="C:\Users\windows\AppData\Roaming\Tencent\Users\87651557\QQ\WinTemp\RichOle\MF$IO42H{T216@254YV90U3.png"/>
          <p:cNvPicPr>
            <a:picLocks noChangeArrowheads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 bwMode="auto">
          <a:xfrm>
            <a:off x="2127672" y="3977016"/>
            <a:ext cx="1750732" cy="1544688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箭头: 右 24"/>
          <p:cNvSpPr/>
          <p:nvPr/>
        </p:nvSpPr>
        <p:spPr>
          <a:xfrm rot="10800000">
            <a:off x="4129519" y="3582160"/>
            <a:ext cx="864096" cy="322848"/>
          </a:xfrm>
          <a:prstGeom prst="rightArrow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文本框 37"/>
          <p:cNvSpPr txBox="1"/>
          <p:nvPr/>
        </p:nvSpPr>
        <p:spPr bwMode="auto">
          <a:xfrm>
            <a:off x="3984835" y="2745416"/>
            <a:ext cx="1153461" cy="721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Physical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  <a:p>
            <a:pPr marL="342900" indent="-342900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Algorithm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 bwMode="auto">
          <a:xfrm>
            <a:off x="6016104" y="1520706"/>
            <a:ext cx="2669043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High-Level Application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2366474" y="2139192"/>
            <a:ext cx="1273127" cy="337185"/>
          </a:xfrm>
          <a:prstGeom prst="rect">
            <a:avLst/>
          </a:prstGeom>
          <a:solidFill>
            <a:srgbClr val="EEECE1"/>
          </a:solidFill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WireScanner</a:t>
            </a:r>
            <a:endPara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 bwMode="auto">
          <a:xfrm>
            <a:off x="3997560" y="3885567"/>
            <a:ext cx="1441020" cy="59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  <a:cs typeface="Times New Roman" panose="02020503050405090304" pitchFamily="18" charset="0"/>
              </a:rPr>
              <a:t>Control</a:t>
            </a:r>
            <a:endParaRPr lang="en-US" altLang="zh-CN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  <a:p>
            <a:pPr marL="342900" indent="-342900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altLang="zh-CN" sz="1400" b="1" dirty="0">
                <a:latin typeface="Times New Roman" panose="02020503050405090304" pitchFamily="18" charset="0"/>
                <a:cs typeface="Times New Roman" panose="02020503050405090304" pitchFamily="18" charset="0"/>
              </a:rPr>
              <a:t>Communication</a:t>
            </a:r>
            <a:endParaRPr lang="en-US" altLang="zh-CN" sz="1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  <a:cs typeface="Times New Roman" panose="0202050305040509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altLang="zh-CN" dirty="0">
                <a:ea typeface="黑体" panose="02010609060101010101" pitchFamily="49" charset="-122"/>
              </a:rPr>
              <a:t>High Level Application</a:t>
            </a:r>
            <a:endParaRPr lang="en-US" altLang="zh-CN" dirty="0">
              <a:ea typeface="黑体" panose="02010609060101010101" pitchFamily="49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1363" y="1153170"/>
            <a:ext cx="6279823" cy="4393504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 bwMode="auto">
          <a:xfrm>
            <a:off x="3638724" y="1189173"/>
            <a:ext cx="2816710" cy="265138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endParaRPr lang="zh-CN" altLang="en-US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7888312" y="3865612"/>
            <a:ext cx="600067" cy="1200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endParaRPr lang="zh-CN" altLang="en-US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cxnSp>
        <p:nvCxnSpPr>
          <p:cNvPr id="36" name="直接连接符 35"/>
          <p:cNvCxnSpPr/>
          <p:nvPr/>
        </p:nvCxnSpPr>
        <p:spPr bwMode="auto">
          <a:xfrm>
            <a:off x="327472" y="3721596"/>
            <a:ext cx="273599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箭头: 下 36"/>
          <p:cNvSpPr/>
          <p:nvPr/>
        </p:nvSpPr>
        <p:spPr bwMode="auto">
          <a:xfrm rot="10800000">
            <a:off x="1563035" y="3409528"/>
            <a:ext cx="180020" cy="30002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/>
          <a:lstStyle/>
          <a:p>
            <a:pPr defTabSz="762000" eaLnBrk="1" hangingPunct="1"/>
            <a:endParaRPr lang="zh-CN" altLang="en-US" sz="150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50814" y="2624422"/>
            <a:ext cx="30852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High Level Application(HLA)</a:t>
            </a:r>
            <a:endParaRPr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208915" y="1139190"/>
            <a:ext cx="3277235" cy="11569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altLang="zh-CN" dirty="0"/>
              <a:t>Focus more on </a:t>
            </a:r>
            <a:r>
              <a:rPr lang="en-US" altLang="zh-CN" dirty="0">
                <a:solidFill>
                  <a:srgbClr val="FF0000"/>
                </a:solidFill>
              </a:rPr>
              <a:t>physical process</a:t>
            </a:r>
            <a:r>
              <a:rPr lang="en-US" altLang="zh-CN" dirty="0"/>
              <a:t>: </a:t>
            </a:r>
            <a:endParaRPr lang="en-US" altLang="zh-CN" dirty="0"/>
          </a:p>
          <a:p>
            <a:r>
              <a:rPr lang="en-US" altLang="zh-CN" dirty="0"/>
              <a:t>optimization, simulation, feedback et.al.</a:t>
            </a:r>
            <a:endParaRPr lang="en-US" altLang="zh-CN" dirty="0"/>
          </a:p>
        </p:txBody>
      </p:sp>
      <p:sp>
        <p:nvSpPr>
          <p:cNvPr id="51" name="矩形 50"/>
          <p:cNvSpPr/>
          <p:nvPr/>
        </p:nvSpPr>
        <p:spPr>
          <a:xfrm>
            <a:off x="179070" y="3991610"/>
            <a:ext cx="3488690" cy="125285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</a:rPr>
              <a:t>High control complexity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</a:rPr>
              <a:t>Large scale of control variables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</a:rPr>
              <a:t>High precision control required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238125" indent="-238125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</a:rPr>
              <a:t>Large number of HLAs required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52" name="文本框 51"/>
          <p:cNvSpPr txBox="1"/>
          <p:nvPr/>
        </p:nvSpPr>
        <p:spPr bwMode="auto">
          <a:xfrm>
            <a:off x="3968522" y="686892"/>
            <a:ext cx="596729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ts val="600"/>
              </a:spcBef>
              <a:buClr>
                <a:schemeClr val="tx1"/>
              </a:buClr>
            </a:pP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503050405090304" pitchFamily="18" charset="0"/>
                <a:ea typeface="微软雅黑" panose="020B0503020204020204" pitchFamily="34" charset="-122"/>
              </a:rPr>
              <a:t>The overall structure of control system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50305040509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文本框 95"/>
          <p:cNvSpPr txBox="1"/>
          <p:nvPr/>
        </p:nvSpPr>
        <p:spPr>
          <a:xfrm>
            <a:off x="575945" y="2244725"/>
            <a:ext cx="3601720" cy="3439160"/>
          </a:xfrm>
          <a:prstGeom prst="rect">
            <a:avLst/>
          </a:prstGeom>
          <a:noFill/>
          <a:ln w="28575">
            <a:solidFill>
              <a:srgbClr val="0070C0"/>
            </a:solidFill>
            <a:prstDash val="dash"/>
          </a:ln>
        </p:spPr>
        <p:txBody>
          <a:bodyPr wrap="square" rtlCol="0">
            <a:noAutofit/>
          </a:bodyPr>
          <a:lstStyle/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spcBef>
                <a:spcPts val="500"/>
              </a:spcBef>
            </a:pPr>
            <a:r>
              <a:rPr lang="en-US" altLang="zh-CN" dirty="0">
                <a:ea typeface="黑体" panose="02010609060101010101" pitchFamily="49" charset="-122"/>
              </a:rPr>
              <a:t>High Level Application</a:t>
            </a:r>
            <a:endParaRPr lang="en-US" altLang="zh-CN" dirty="0"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32373" y="1479778"/>
            <a:ext cx="643113" cy="44161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Idea</a:t>
            </a:r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1668328" y="1479778"/>
            <a:ext cx="1105071" cy="44161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35" dirty="0"/>
              <a:t>Algorithm</a:t>
            </a:r>
            <a:r>
              <a:rPr lang="zh-CN" altLang="en-US" sz="1335" dirty="0"/>
              <a:t> </a:t>
            </a:r>
            <a:r>
              <a:rPr lang="en-US" altLang="zh-CN" sz="1335" dirty="0"/>
              <a:t>Abstraction</a:t>
            </a:r>
            <a:endParaRPr lang="zh-CN" altLang="en-US" sz="1335" dirty="0"/>
          </a:p>
        </p:txBody>
      </p:sp>
      <p:sp>
        <p:nvSpPr>
          <p:cNvPr id="40" name="矩形 39"/>
          <p:cNvSpPr/>
          <p:nvPr/>
        </p:nvSpPr>
        <p:spPr>
          <a:xfrm>
            <a:off x="2971165" y="1479550"/>
            <a:ext cx="1255395" cy="44132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65" dirty="0"/>
              <a:t>Software implementation</a:t>
            </a:r>
            <a:endParaRPr lang="en-US" altLang="zh-CN" sz="1165" dirty="0"/>
          </a:p>
        </p:txBody>
      </p:sp>
      <p:sp>
        <p:nvSpPr>
          <p:cNvPr id="41" name="箭头: 右 40"/>
          <p:cNvSpPr/>
          <p:nvPr/>
        </p:nvSpPr>
        <p:spPr>
          <a:xfrm>
            <a:off x="1502637" y="1607307"/>
            <a:ext cx="180020" cy="23251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箭头: 右 41"/>
          <p:cNvSpPr/>
          <p:nvPr/>
        </p:nvSpPr>
        <p:spPr>
          <a:xfrm>
            <a:off x="2773398" y="1616414"/>
            <a:ext cx="180020" cy="23251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717443" y="2325170"/>
            <a:ext cx="1194205" cy="47381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rgbClr val="FFC000"/>
                </a:solidFill>
              </a:rPr>
              <a:t>Hardware and Beam Parameters</a:t>
            </a:r>
            <a:endParaRPr lang="en-US" altLang="zh-CN" sz="1000" dirty="0">
              <a:solidFill>
                <a:srgbClr val="FFC000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38894" y="3008064"/>
            <a:ext cx="1138842" cy="47381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rgbClr val="FFC000"/>
                </a:solidFill>
              </a:rPr>
              <a:t>Physics Model Calculation</a:t>
            </a:r>
            <a:endParaRPr lang="en-US" altLang="zh-CN" sz="1000" dirty="0">
              <a:solidFill>
                <a:srgbClr val="FFC000"/>
              </a:solidFill>
            </a:endParaRPr>
          </a:p>
        </p:txBody>
      </p:sp>
      <p:sp>
        <p:nvSpPr>
          <p:cNvPr id="46" name="箭头: 右 45"/>
          <p:cNvSpPr/>
          <p:nvPr/>
        </p:nvSpPr>
        <p:spPr>
          <a:xfrm rot="5400000">
            <a:off x="1205230" y="2795905"/>
            <a:ext cx="228600" cy="23241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727772" y="3690958"/>
            <a:ext cx="1131321" cy="47381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>
                <a:solidFill>
                  <a:srgbClr val="FFC000"/>
                </a:solidFill>
              </a:rPr>
              <a:t>Human–Machine Interface</a:t>
            </a:r>
            <a:endParaRPr lang="en-US" altLang="zh-CN" sz="1000" dirty="0">
              <a:solidFill>
                <a:srgbClr val="FFC000"/>
              </a:solidFill>
            </a:endParaRPr>
          </a:p>
        </p:txBody>
      </p:sp>
      <p:sp>
        <p:nvSpPr>
          <p:cNvPr id="48" name="箭头: 右 47"/>
          <p:cNvSpPr/>
          <p:nvPr/>
        </p:nvSpPr>
        <p:spPr>
          <a:xfrm rot="5400000">
            <a:off x="1161469" y="3466586"/>
            <a:ext cx="283736" cy="23251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721858" y="4373881"/>
            <a:ext cx="1131322" cy="47381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High Availability and Long-Term Operation</a:t>
            </a:r>
            <a:endParaRPr lang="en-US" altLang="zh-CN" sz="1000" dirty="0"/>
          </a:p>
        </p:txBody>
      </p:sp>
      <p:sp>
        <p:nvSpPr>
          <p:cNvPr id="50" name="箭头: 右 49"/>
          <p:cNvSpPr/>
          <p:nvPr/>
        </p:nvSpPr>
        <p:spPr>
          <a:xfrm rot="5400000">
            <a:off x="1177817" y="4153378"/>
            <a:ext cx="209723" cy="23251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 52"/>
          <p:cNvSpPr/>
          <p:nvPr/>
        </p:nvSpPr>
        <p:spPr>
          <a:xfrm>
            <a:off x="727773" y="5053219"/>
            <a:ext cx="1125408" cy="47381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Data Management and Archiving</a:t>
            </a:r>
            <a:endParaRPr lang="en-US" altLang="zh-CN" sz="1000" dirty="0"/>
          </a:p>
        </p:txBody>
      </p:sp>
      <p:sp>
        <p:nvSpPr>
          <p:cNvPr id="54" name="箭头: 右 53"/>
          <p:cNvSpPr/>
          <p:nvPr/>
        </p:nvSpPr>
        <p:spPr>
          <a:xfrm rot="5400000">
            <a:off x="1172457" y="4849460"/>
            <a:ext cx="236038" cy="23251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2633024" y="2281436"/>
            <a:ext cx="1463568" cy="540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Real-time control and device communication</a:t>
            </a:r>
            <a:endParaRPr lang="en-US" altLang="zh-CN" sz="1000" dirty="0"/>
          </a:p>
        </p:txBody>
      </p:sp>
      <p:sp>
        <p:nvSpPr>
          <p:cNvPr id="60" name="矩形 59"/>
          <p:cNvSpPr/>
          <p:nvPr/>
        </p:nvSpPr>
        <p:spPr>
          <a:xfrm>
            <a:off x="2620731" y="2943874"/>
            <a:ext cx="1463158" cy="540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Integration of physical models and online computation</a:t>
            </a:r>
            <a:endParaRPr lang="en-US" altLang="zh-CN" sz="1000" dirty="0"/>
          </a:p>
        </p:txBody>
      </p:sp>
      <p:sp>
        <p:nvSpPr>
          <p:cNvPr id="69" name="矩形 68"/>
          <p:cNvSpPr/>
          <p:nvPr/>
        </p:nvSpPr>
        <p:spPr>
          <a:xfrm>
            <a:off x="2625727" y="3612635"/>
            <a:ext cx="1458162" cy="540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Development of </a:t>
            </a:r>
            <a:r>
              <a:rPr lang="en-US" altLang="zh-CN" sz="1000" dirty="0" err="1"/>
              <a:t>visual,interactive</a:t>
            </a:r>
            <a:r>
              <a:rPr lang="en-US" altLang="zh-CN" sz="1000" dirty="0"/>
              <a:t> interfaces</a:t>
            </a:r>
            <a:endParaRPr lang="en-US" altLang="zh-CN" sz="1000" dirty="0"/>
          </a:p>
        </p:txBody>
      </p:sp>
      <p:sp>
        <p:nvSpPr>
          <p:cNvPr id="74" name="矩形 73"/>
          <p:cNvSpPr/>
          <p:nvPr/>
        </p:nvSpPr>
        <p:spPr>
          <a:xfrm>
            <a:off x="2646362" y="4369668"/>
            <a:ext cx="1410218" cy="540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dirty="0"/>
              <a:t>server deployment and reliable runtime</a:t>
            </a:r>
            <a:endParaRPr lang="en-US" altLang="zh-CN" sz="1000" dirty="0"/>
          </a:p>
        </p:txBody>
      </p:sp>
      <p:sp>
        <p:nvSpPr>
          <p:cNvPr id="85" name="矩形 84"/>
          <p:cNvSpPr/>
          <p:nvPr/>
        </p:nvSpPr>
        <p:spPr>
          <a:xfrm>
            <a:off x="2646362" y="5053744"/>
            <a:ext cx="1410218" cy="5400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/>
              <a:t>Establishment of connected data storage systems</a:t>
            </a:r>
            <a:endParaRPr lang="en-US" sz="1000" dirty="0"/>
          </a:p>
        </p:txBody>
      </p:sp>
      <p:sp>
        <p:nvSpPr>
          <p:cNvPr id="91" name="箭头: 下 90"/>
          <p:cNvSpPr/>
          <p:nvPr/>
        </p:nvSpPr>
        <p:spPr>
          <a:xfrm rot="16200000">
            <a:off x="2149523" y="2296036"/>
            <a:ext cx="244334" cy="576062"/>
          </a:xfrm>
          <a:prstGeom prst="downArrow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文本框 97"/>
          <p:cNvSpPr txBox="1"/>
          <p:nvPr/>
        </p:nvSpPr>
        <p:spPr>
          <a:xfrm>
            <a:off x="5269613" y="1512019"/>
            <a:ext cx="4130867" cy="727710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35" b="1" dirty="0"/>
              <a:t>HLA Framework</a:t>
            </a:r>
            <a:endParaRPr lang="en-US" altLang="zh-CN" b="1" dirty="0"/>
          </a:p>
          <a:p>
            <a:pPr algn="ctr"/>
            <a:r>
              <a:rPr lang="en-US" altLang="zh-CN" b="1" dirty="0"/>
              <a:t>Providing a Systematic Solution</a:t>
            </a:r>
            <a:endParaRPr lang="en-US" altLang="zh-CN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298" y="841040"/>
            <a:ext cx="10222728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anchor="ctr" anchorCtr="0" compatLnSpc="1">
            <a:spAutoFit/>
          </a:bodyPr>
          <a:lstStyle/>
          <a:p>
            <a:pPr marL="238125" indent="-238125" defTabSz="762000">
              <a:buFont typeface="Wingdings" panose="05000000000000000000" pitchFamily="2" charset="2"/>
              <a:buChar char="Ø"/>
            </a:pPr>
            <a:r>
              <a:rPr lang="en-US" altLang="en-US" sz="1500" dirty="0"/>
              <a:t>HLA Framework make the developer focus on the </a:t>
            </a:r>
            <a:r>
              <a:rPr lang="en-US" altLang="en-US" sz="1500"/>
              <a:t>Algorithm Abstraction </a:t>
            </a:r>
            <a:endParaRPr lang="en-US" altLang="en-US" sz="1500" dirty="0"/>
          </a:p>
        </p:txBody>
      </p:sp>
      <p:sp>
        <p:nvSpPr>
          <p:cNvPr id="59" name="箭头: 右 58"/>
          <p:cNvSpPr/>
          <p:nvPr/>
        </p:nvSpPr>
        <p:spPr>
          <a:xfrm rot="5400000">
            <a:off x="2198583" y="1974929"/>
            <a:ext cx="300418" cy="30291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5555615" y="2785745"/>
            <a:ext cx="3803015" cy="368300"/>
          </a:xfrm>
          <a:prstGeom prst="rect">
            <a:avLst/>
          </a:prstGeom>
          <a:solidFill>
            <a:schemeClr val="bg1"/>
          </a:solidFill>
          <a:ln>
            <a:solidFill>
              <a:srgbClr val="3399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Hardware </a:t>
            </a:r>
            <a:r>
              <a:rPr lang="en-US" altLang="zh-CN" dirty="0" err="1"/>
              <a:t>comminucation</a:t>
            </a:r>
            <a:r>
              <a:rPr lang="en-US" altLang="zh-CN" dirty="0"/>
              <a:t> tools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5555615" y="3295650"/>
            <a:ext cx="3794760" cy="368300"/>
          </a:xfrm>
          <a:prstGeom prst="rect">
            <a:avLst/>
          </a:prstGeom>
          <a:solidFill>
            <a:schemeClr val="bg1"/>
          </a:solidFill>
          <a:ln>
            <a:solidFill>
              <a:srgbClr val="3399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/>
              <a:t>Invoke physical models online</a:t>
            </a:r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5555615" y="3844290"/>
            <a:ext cx="3729990" cy="368300"/>
          </a:xfrm>
          <a:prstGeom prst="rect">
            <a:avLst/>
          </a:prstGeom>
          <a:solidFill>
            <a:schemeClr val="bg1"/>
          </a:solidFill>
          <a:ln>
            <a:solidFill>
              <a:srgbClr val="3399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/>
              <a:t>A user-friendly interface</a:t>
            </a:r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5555615" y="4380230"/>
            <a:ext cx="3722370" cy="368300"/>
          </a:xfrm>
          <a:prstGeom prst="rect">
            <a:avLst/>
          </a:prstGeom>
          <a:solidFill>
            <a:schemeClr val="bg1"/>
          </a:solidFill>
          <a:ln>
            <a:solidFill>
              <a:srgbClr val="3399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/>
              <a:t>Implement server development</a:t>
            </a:r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5555615" y="4935220"/>
            <a:ext cx="3722370" cy="368300"/>
          </a:xfrm>
          <a:prstGeom prst="rect">
            <a:avLst/>
          </a:prstGeom>
          <a:solidFill>
            <a:schemeClr val="bg1"/>
          </a:solidFill>
          <a:ln>
            <a:solidFill>
              <a:srgbClr val="3399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/>
              <a:t>Real-time database connection</a:t>
            </a:r>
            <a:endParaRPr lang="zh-CN" altLang="en-US"/>
          </a:p>
        </p:txBody>
      </p:sp>
      <p:sp>
        <p:nvSpPr>
          <p:cNvPr id="38" name="箭头: 下 37"/>
          <p:cNvSpPr/>
          <p:nvPr/>
        </p:nvSpPr>
        <p:spPr>
          <a:xfrm rot="16200000">
            <a:off x="2139105" y="2896579"/>
            <a:ext cx="244334" cy="634650"/>
          </a:xfrm>
          <a:prstGeom prst="downArrow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箭头: 下 43"/>
          <p:cNvSpPr/>
          <p:nvPr/>
        </p:nvSpPr>
        <p:spPr>
          <a:xfrm rot="16200000">
            <a:off x="2120230" y="3569477"/>
            <a:ext cx="244334" cy="634651"/>
          </a:xfrm>
          <a:prstGeom prst="downArrow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箭头: 下 50"/>
          <p:cNvSpPr/>
          <p:nvPr/>
        </p:nvSpPr>
        <p:spPr>
          <a:xfrm rot="16200000">
            <a:off x="2117130" y="4322371"/>
            <a:ext cx="244334" cy="634653"/>
          </a:xfrm>
          <a:prstGeom prst="downArrow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箭头: 下 51"/>
          <p:cNvSpPr/>
          <p:nvPr/>
        </p:nvSpPr>
        <p:spPr>
          <a:xfrm rot="16200000">
            <a:off x="2117132" y="4972799"/>
            <a:ext cx="244334" cy="634654"/>
          </a:xfrm>
          <a:prstGeom prst="downArrow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269613" y="2641476"/>
            <a:ext cx="4129137" cy="288555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直接箭头连接符 5"/>
          <p:cNvCxnSpPr>
            <a:stCxn id="98" idx="2"/>
            <a:endCxn id="2" idx="0"/>
          </p:cNvCxnSpPr>
          <p:nvPr/>
        </p:nvCxnSpPr>
        <p:spPr>
          <a:xfrm flipH="1">
            <a:off x="7335047" y="2239725"/>
            <a:ext cx="635" cy="4019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箭头: 下 54"/>
          <p:cNvSpPr/>
          <p:nvPr/>
        </p:nvSpPr>
        <p:spPr>
          <a:xfrm rot="17436734">
            <a:off x="4592259" y="1530523"/>
            <a:ext cx="356541" cy="632025"/>
          </a:xfrm>
          <a:prstGeom prst="downArrow">
            <a:avLst/>
          </a:prstGeom>
          <a:noFill/>
          <a:ln>
            <a:solidFill>
              <a:srgbClr val="4668A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553620" y="1543607"/>
            <a:ext cx="9289033" cy="29546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</a:t>
            </a:r>
            <a:r>
              <a:rPr lang="en-US" altLang="zh-CN" sz="3200" b="1" dirty="0">
                <a:solidFill>
                  <a:srgbClr val="EEECE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HLA development requirements of HEPS</a:t>
            </a:r>
            <a:endParaRPr lang="en-US" altLang="zh-CN" sz="3200" b="1" dirty="0">
              <a:solidFill>
                <a:schemeClr val="tx2">
                  <a:lumMod val="75000"/>
                </a:schemeClr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</a:t>
            </a:r>
            <a:r>
              <a:rPr lang="en-US" altLang="zh-CN" sz="3200" b="1" i="1" dirty="0" err="1">
                <a:solidFill>
                  <a:schemeClr val="tx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Pyapas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for HLA development</a:t>
            </a:r>
            <a:endParaRPr lang="en-US" altLang="zh-CN" sz="3200" b="1" dirty="0">
              <a:solidFill>
                <a:schemeClr val="tx1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HLAs development for HEPS </a:t>
            </a:r>
            <a:endParaRPr lang="en-US" altLang="zh-CN" sz="3200" b="1" dirty="0">
              <a:solidFill>
                <a:schemeClr val="bg2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  <a:p>
            <a:pPr marL="571500" indent="-571500" defTabSz="705485" eaLnBrk="1" hangingPunct="1">
              <a:lnSpc>
                <a:spcPct val="150000"/>
              </a:lnSpc>
              <a:buClr>
                <a:srgbClr val="1F497D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chemeClr val="bg2"/>
                </a:solidFill>
                <a:latin typeface="Times New Roman" panose="02020503050405090304" pitchFamily="18" charset="0"/>
                <a:ea typeface="+mj-ea"/>
                <a:cs typeface="Times New Roman" panose="02020503050405090304" pitchFamily="18" charset="0"/>
              </a:rPr>
              <a:t> Conclusion</a:t>
            </a:r>
            <a:endParaRPr lang="en-US" altLang="zh-CN" sz="3200" b="1" dirty="0">
              <a:solidFill>
                <a:schemeClr val="bg2"/>
              </a:solidFill>
              <a:latin typeface="Times New Roman" panose="02020503050405090304" pitchFamily="18" charset="0"/>
              <a:ea typeface="+mj-ea"/>
              <a:cs typeface="Times New Roman" panose="0202050305040509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TABLE_ENDDRAG_ORIGIN_RECT" val="433*264"/>
  <p:tag name="TABLE_ENDDRAG_RECT" val="359*107*433*264"/>
</p:tagLst>
</file>

<file path=ppt/tags/tag11.xml><?xml version="1.0" encoding="utf-8"?>
<p:tagLst xmlns:p="http://schemas.openxmlformats.org/presentationml/2006/main">
  <p:tag name="KSO_WM_SLIDE_MODEL_TYPE" val="cover"/>
</p:tagLst>
</file>

<file path=ppt/tags/tag12.xml><?xml version="1.0" encoding="utf-8"?>
<p:tagLst xmlns:p="http://schemas.openxmlformats.org/presentationml/2006/main">
  <p:tag name="KSO_WM_SLIDE_MODEL_TYPE" val="cover"/>
</p:tagLst>
</file>

<file path=ppt/tags/tag13.xml><?xml version="1.0" encoding="utf-8"?>
<p:tagLst xmlns:p="http://schemas.openxmlformats.org/presentationml/2006/main">
  <p:tag name="KSO_WM_DIAGRAM_VIRTUALLY_FRAME" val="{&quot;height&quot;:366.7,&quot;left&quot;:20.1,&quot;top&quot;:66.25,&quot;width&quot;:761}"/>
</p:tagLst>
</file>

<file path=ppt/tags/tag14.xml><?xml version="1.0" encoding="utf-8"?>
<p:tagLst xmlns:p="http://schemas.openxmlformats.org/presentationml/2006/main">
  <p:tag name="KSO_WM_DIAGRAM_VIRTUALLY_FRAME" val="{&quot;height&quot;:366.7,&quot;left&quot;:20.1,&quot;top&quot;:66.25,&quot;width&quot;:761}"/>
</p:tagLst>
</file>

<file path=ppt/tags/tag15.xml><?xml version="1.0" encoding="utf-8"?>
<p:tagLst xmlns:p="http://schemas.openxmlformats.org/presentationml/2006/main">
  <p:tag name="KSO_WM_DIAGRAM_VIRTUALLY_FRAME" val="{&quot;height&quot;:366.7,&quot;left&quot;:20.1,&quot;top&quot;:66.25,&quot;width&quot;:761}"/>
</p:tagLst>
</file>

<file path=ppt/tags/tag16.xml><?xml version="1.0" encoding="utf-8"?>
<p:tagLst xmlns:p="http://schemas.openxmlformats.org/presentationml/2006/main">
  <p:tag name="KSO_WM_DIAGRAM_VIRTUALLY_FRAME" val="{&quot;height&quot;:366.7,&quot;left&quot;:20.1,&quot;top&quot;:66.25,&quot;width&quot;:761}"/>
</p:tagLst>
</file>

<file path=ppt/tags/tag17.xml><?xml version="1.0" encoding="utf-8"?>
<p:tagLst xmlns:p="http://schemas.openxmlformats.org/presentationml/2006/main">
  <p:tag name="KSO_WM_DIAGRAM_VIRTUALLY_FRAME" val="{&quot;height&quot;:366.7,&quot;left&quot;:20.1,&quot;top&quot;:66.25,&quot;width&quot;:761}"/>
</p:tagLst>
</file>

<file path=ppt/tags/tag18.xml><?xml version="1.0" encoding="utf-8"?>
<p:tagLst xmlns:p="http://schemas.openxmlformats.org/presentationml/2006/main">
  <p:tag name="KSO_WM_DIAGRAM_VIRTUALLY_FRAME" val="{&quot;height&quot;:366.7,&quot;left&quot;:20.1,&quot;top&quot;:66.25,&quot;width&quot;:761}"/>
</p:tagLst>
</file>

<file path=ppt/tags/tag19.xml><?xml version="1.0" encoding="utf-8"?>
<p:tagLst xmlns:p="http://schemas.openxmlformats.org/presentationml/2006/main">
  <p:tag name="KSO_WM_DIAGRAM_VIRTUALLY_FRAME" val="{&quot;height&quot;:366.7,&quot;left&quot;:20.1,&quot;top&quot;:66.25,&quot;width&quot;:761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366.7,&quot;left&quot;:20.1,&quot;top&quot;:66.25,&quot;width&quot;:761}"/>
</p:tagLst>
</file>

<file path=ppt/tags/tag21.xml><?xml version="1.0" encoding="utf-8"?>
<p:tagLst xmlns:p="http://schemas.openxmlformats.org/presentationml/2006/main">
  <p:tag name="KSO_WM_DIAGRAM_VIRTUALLY_FRAME" val="{&quot;height&quot;:366.7,&quot;left&quot;:20.1,&quot;top&quot;:66.25,&quot;width&quot;:761}"/>
</p:tagLst>
</file>

<file path=ppt/tags/tag22.xml><?xml version="1.0" encoding="utf-8"?>
<p:tagLst xmlns:p="http://schemas.openxmlformats.org/presentationml/2006/main">
  <p:tag name="KSO_WM_DIAGRAM_VIRTUALLY_FRAME" val="{&quot;height&quot;:366.7,&quot;left&quot;:20.1,&quot;top&quot;:66.25,&quot;width&quot;:761}"/>
</p:tagLst>
</file>

<file path=ppt/tags/tag23.xml><?xml version="1.0" encoding="utf-8"?>
<p:tagLst xmlns:p="http://schemas.openxmlformats.org/presentationml/2006/main">
  <p:tag name="KSO_WM_DIAGRAM_VIRTUALLY_FRAME" val="{&quot;height&quot;:366.7,&quot;left&quot;:20.1,&quot;top&quot;:66.25,&quot;width&quot;:761}"/>
</p:tagLst>
</file>

<file path=ppt/tags/tag24.xml><?xml version="1.0" encoding="utf-8"?>
<p:tagLst xmlns:p="http://schemas.openxmlformats.org/presentationml/2006/main">
  <p:tag name="KSO_WM_SLIDE_MODEL_TYPE" val="cover"/>
</p:tagLst>
</file>

<file path=ppt/tags/tag25.xml><?xml version="1.0" encoding="utf-8"?>
<p:tagLst xmlns:p="http://schemas.openxmlformats.org/presentationml/2006/main">
  <p:tag name="KSO_WM_SLIDE_MODEL_TYPE" val="cover"/>
</p:tagLst>
</file>

<file path=ppt/tags/tag26.xml><?xml version="1.0" encoding="utf-8"?>
<p:tagLst xmlns:p="http://schemas.openxmlformats.org/presentationml/2006/main">
  <p:tag name="RESOURCE_RECORD_KEY" val="{&quot;29&quot;:[50049413,50000047],&quot;65&quot;:[20204307]}"/>
  <p:tag name="COMMONDATA" val="eyJoZGlkIjoiODIxYTRhYzI3YWY1ZmViNmQ2MTMwMmE1OTYxY2VlNWQ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MODEL_TYPE" val="cover"/>
</p:tagLst>
</file>

<file path=ppt/tags/tag8.xml><?xml version="1.0" encoding="utf-8"?>
<p:tagLst xmlns:p="http://schemas.openxmlformats.org/presentationml/2006/main">
  <p:tag name="KSO_WM_SLIDE_MODEL_TYPE" val="cover"/>
</p:tagLst>
</file>

<file path=ppt/tags/tag9.xml><?xml version="1.0" encoding="utf-8"?>
<p:tagLst xmlns:p="http://schemas.openxmlformats.org/presentationml/2006/main">
  <p:tag name="TABLE_ENDDRAG_ORIGIN_RECT" val="433*264"/>
  <p:tag name="TABLE_ENDDRAG_RECT" val="359*107*433*26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012D86"/>
            </a:gs>
            <a:gs pos="100000">
              <a:srgbClr val="0E2557"/>
            </a:gs>
          </a:gsLst>
          <a:lin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10800000"/>
          </a:camera>
          <a:lightRig rig="threePt" dir="t"/>
        </a:scene3d>
      </a:spPr>
      <a:bodyPr rtlCol="0" anchor="ctr"/>
      <a:lstStyle>
        <a:defPPr algn="ctr">
          <a:defRPr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 bwMode="auto">
        <a:noFill/>
        <a:ln w="9525">
          <a:noFill/>
          <a:miter lim="800000"/>
        </a:ln>
      </a:spPr>
      <a:bodyPr/>
      <a:lstStyle>
        <a:defPPr marL="342900" indent="-342900" algn="ctr" eaLnBrk="0" hangingPunct="0">
          <a:spcBef>
            <a:spcPts val="600"/>
          </a:spcBef>
          <a:buClr>
            <a:schemeClr val="tx1"/>
          </a:buClr>
          <a:defRPr sz="2800" b="1" dirty="0" smtClean="0">
            <a:ln>
              <a:solidFill>
                <a:srgbClr val="FFFF00"/>
              </a:solidFill>
            </a:ln>
            <a:solidFill>
              <a:srgbClr val="2433F8"/>
            </a:solidFill>
            <a:latin typeface="Times New Roman" panose="02020503050405090304" pitchFamily="18" charset="0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Arab" typeface="Arial"/>
      </a:majorFont>
      <a:minorFont>
        <a:latin typeface="Calibri"/>
        <a:ea typeface=""/>
        <a:cs typeface=""/>
        <a:font script="Arab" typeface="Arial"/>
      </a:minorFont>
    </a:fontScheme>
    <a:fmtScheme name="Office">
      <a:fillStyleLst>
        <a:solidFill>
          <a:schemeClr val="bg1">
            <a:alpha val="0"/>
          </a:schemeClr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  <a:scene3d>
            <a:camera prst="orthographicFront"/>
            <a:lightRig rig="threePt" dir="t"/>
          </a:scene3d>
        </a:effectStyle>
      </a:effectStyleLst>
      <a:bgFillStyleLst>
        <a:solidFill>
          <a:schemeClr val="bg1">
            <a:alpha val="0"/>
          </a:schemeClr>
        </a:solidFill>
        <a:gradFill/>
        <a:grad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10937</Words>
  <Application>WPS 演示</Application>
  <PresentationFormat>自定义</PresentationFormat>
  <Paragraphs>676</Paragraphs>
  <Slides>31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61" baseType="lpstr">
      <vt:lpstr>Arial</vt:lpstr>
      <vt:lpstr>宋体</vt:lpstr>
      <vt:lpstr>Wingdings</vt:lpstr>
      <vt:lpstr>汉仪书宋二KW</vt:lpstr>
      <vt:lpstr>Times New Roman</vt:lpstr>
      <vt:lpstr>微软雅黑</vt:lpstr>
      <vt:lpstr>汉仪旗黑</vt:lpstr>
      <vt:lpstr>Calibri</vt:lpstr>
      <vt:lpstr>Helvetica Neue</vt:lpstr>
      <vt:lpstr>Arial Black</vt:lpstr>
      <vt:lpstr>Microsoft YaHei UI</vt:lpstr>
      <vt:lpstr>苹方-简</vt:lpstr>
      <vt:lpstr>Times New Roman</vt:lpstr>
      <vt:lpstr>Cambria Math</vt:lpstr>
      <vt:lpstr>Kingsoft Math</vt:lpstr>
      <vt:lpstr>黑体</vt:lpstr>
      <vt:lpstr>汉仪中黑KW</vt:lpstr>
      <vt:lpstr>宋体</vt:lpstr>
      <vt:lpstr>Arial Unicode MS</vt:lpstr>
      <vt:lpstr>quote-cjk-patch</vt:lpstr>
      <vt:lpstr>Thonburi</vt:lpstr>
      <vt:lpstr>Wingdings 2</vt:lpstr>
      <vt:lpstr>Wingdings</vt:lpstr>
      <vt:lpstr>Microsoft YaHei UI</vt:lpstr>
      <vt:lpstr>Wingdings 2</vt:lpstr>
      <vt:lpstr>quote-cjk-patch</vt:lpstr>
      <vt:lpstr>微软雅黑</vt:lpstr>
      <vt:lpstr>黑体</vt:lpstr>
      <vt:lpstr>Office 主题</vt:lpstr>
      <vt:lpstr>3_Office 主题</vt:lpstr>
      <vt:lpstr>PowerPoint 演示文稿</vt:lpstr>
      <vt:lpstr>PowerPoint 演示文稿</vt:lpstr>
      <vt:lpstr>PowerPoint 演示文稿</vt:lpstr>
      <vt:lpstr>Introduction to HEPS</vt:lpstr>
      <vt:lpstr>Introduction to HEPS</vt:lpstr>
      <vt:lpstr>High Level Application</vt:lpstr>
      <vt:lpstr>High Level Application</vt:lpstr>
      <vt:lpstr>High Level Application</vt:lpstr>
      <vt:lpstr>PowerPoint 演示文稿</vt:lpstr>
      <vt:lpstr>New HLA framework: Pyapas</vt:lpstr>
      <vt:lpstr>PowerPoint 演示文稿</vt:lpstr>
      <vt:lpstr>Low-Code development </vt:lpstr>
      <vt:lpstr>Real-time Data Interaction System</vt:lpstr>
      <vt:lpstr>Client/Server Module</vt:lpstr>
      <vt:lpstr>Multithreading-based scanner</vt:lpstr>
      <vt:lpstr>PowerPoint 演示文稿</vt:lpstr>
      <vt:lpstr>HLA Development for HEPS</vt:lpstr>
      <vt:lpstr>Design of A Multi-User Virtual Accelerator</vt:lpstr>
      <vt:lpstr>Virtual Accelerator of HEPS</vt:lpstr>
      <vt:lpstr>Pyapas-based HLAs for HEPS </vt:lpstr>
      <vt:lpstr>Beam Commissioning Milestones of HEPS</vt:lpstr>
      <vt:lpstr>Deployment of Pyapas in Other Facilities</vt:lpstr>
      <vt:lpstr>PowerPoint 演示文稿</vt:lpstr>
      <vt:lpstr>EPICS-Based Interlock System for HEPS Insertion Devices</vt:lpstr>
      <vt:lpstr>EPICS-Based Interlock System for HEPS Insertion Devices</vt:lpstr>
      <vt:lpstr>EPICS-Based Interlock System for HEPS Insertion Devices</vt:lpstr>
      <vt:lpstr>EPICS-Based Orbit Feedback</vt:lpstr>
      <vt:lpstr>EPICS-Based Orbit Feedback</vt:lpstr>
      <vt:lpstr>PowerPoint 演示文稿</vt:lpstr>
      <vt:lpstr>Conclusion</vt:lpstr>
      <vt:lpstr>PowerPoint 演示文稿</vt:lpstr>
    </vt:vector>
  </TitlesOfParts>
  <Company>MC 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卢晓含</cp:lastModifiedBy>
  <cp:revision>7660</cp:revision>
  <dcterms:created xsi:type="dcterms:W3CDTF">2026-04-21T08:20:45Z</dcterms:created>
  <dcterms:modified xsi:type="dcterms:W3CDTF">2026-04-21T08:20:45Z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BD24DE8A51E87C3FD5361B69EF113BB3_43</vt:lpwstr>
  </property>
  <property fmtid="{D5CDD505-2E9C-101B-9397-08002B2CF9AE}" pid="3" name="KSOProductBuildVer">
    <vt:lpwstr>2052-12.1.25867.25867</vt:lpwstr>
  </property>
</Properties>
</file>