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319" r:id="rId3"/>
    <p:sldId id="318" r:id="rId4"/>
    <p:sldId id="305" r:id="rId5"/>
    <p:sldId id="303" r:id="rId6"/>
    <p:sldId id="320" r:id="rId7"/>
    <p:sldId id="322" r:id="rId8"/>
    <p:sldId id="313" r:id="rId9"/>
    <p:sldId id="314" r:id="rId10"/>
    <p:sldId id="298" r:id="rId11"/>
    <p:sldId id="309" r:id="rId12"/>
    <p:sldId id="325" r:id="rId13"/>
    <p:sldId id="296" r:id="rId14"/>
    <p:sldId id="328" r:id="rId15"/>
    <p:sldId id="330" r:id="rId16"/>
    <p:sldId id="299" r:id="rId17"/>
    <p:sldId id="316" r:id="rId18"/>
    <p:sldId id="331" r:id="rId19"/>
    <p:sldId id="297" r:id="rId20"/>
    <p:sldId id="315" r:id="rId21"/>
    <p:sldId id="307" r:id="rId22"/>
    <p:sldId id="306" r:id="rId23"/>
    <p:sldId id="32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lentz Laban" initials="CL" lastIdx="1" clrIdx="0">
    <p:extLst>
      <p:ext uri="{19B8F6BF-5375-455C-9EA6-DF929625EA0E}">
        <p15:presenceInfo xmlns:p15="http://schemas.microsoft.com/office/powerpoint/2012/main" userId="S-1-5-21-2854862015-1470449784-792596272-41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74"/>
    <a:srgbClr val="EB5D40"/>
    <a:srgbClr val="003D58"/>
    <a:srgbClr val="FDC830"/>
    <a:srgbClr val="17375E"/>
    <a:srgbClr val="001D2B"/>
    <a:srgbClr val="FFC837"/>
    <a:srgbClr val="E4B04C"/>
    <a:srgbClr val="0F16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6327"/>
  </p:normalViewPr>
  <p:slideViewPr>
    <p:cSldViewPr snapToGrid="0">
      <p:cViewPr varScale="1">
        <p:scale>
          <a:sx n="106" d="100"/>
          <a:sy n="106" d="100"/>
        </p:scale>
        <p:origin x="50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996A-CF11-854E-ACEF-5602CEBA4EA3}" type="datetimeFigureOut">
              <a:rPr lang="fr-FR"/>
              <a:t>18/04/2026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41C8-293B-EF4D-B6A0-B59951CEC87B}" type="slidenum">
              <a:r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ch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1143E7-9EC8-11F4-EE6D-2A04807E9021}"/>
              </a:ext>
            </a:extLst>
          </p:cNvPr>
          <p:cNvSpPr txBox="1"/>
          <p:nvPr userDrawn="1"/>
        </p:nvSpPr>
        <p:spPr>
          <a:xfrm>
            <a:off x="10263141" y="6271108"/>
            <a:ext cx="457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4C52B0-8C01-7849-9FBD-81D69A89DA73}" type="slidenum">
              <a:rPr lang="fr-FR" sz="1000">
                <a:solidFill>
                  <a:schemeClr val="bg1">
                    <a:lumMod val="6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rPr>
              <a:t>‹#›</a:t>
            </a:fld>
            <a:endParaRPr lang="fr-FR" sz="1000" dirty="0">
              <a:solidFill>
                <a:schemeClr val="bg1">
                  <a:lumMod val="65000"/>
                </a:schemeClr>
              </a:solidFill>
              <a:latin typeface="+mn-lt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BC44AE-DB0E-BBD8-F18F-F54E40BAEA68}"/>
              </a:ext>
            </a:extLst>
          </p:cNvPr>
          <p:cNvCxnSpPr>
            <a:cxnSpLocks/>
          </p:cNvCxnSpPr>
          <p:nvPr userDrawn="1"/>
        </p:nvCxnSpPr>
        <p:spPr>
          <a:xfrm>
            <a:off x="10291015" y="6248982"/>
            <a:ext cx="0" cy="270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6">
            <a:extLst>
              <a:ext uri="{FF2B5EF4-FFF2-40B4-BE49-F238E27FC236}">
                <a16:creationId xmlns:a16="http://schemas.microsoft.com/office/drawing/2014/main" id="{1EE29EDE-FCC0-39DE-2FD1-6D37651A67D3}"/>
              </a:ext>
            </a:extLst>
          </p:cNvPr>
          <p:cNvSpPr txBox="1"/>
          <p:nvPr userDrawn="1"/>
        </p:nvSpPr>
        <p:spPr>
          <a:xfrm>
            <a:off x="6909759" y="6206320"/>
            <a:ext cx="33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EPICS Diode – Gearing Up for Production Use</a:t>
            </a:r>
          </a:p>
          <a:p>
            <a:pPr algn="r"/>
            <a:r>
              <a:rPr lang="en-US" sz="900" noProof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D.Stepanov</a:t>
            </a:r>
            <a:r>
              <a:rPr lang="en-US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et al. EPICS Collaboration Meeting Spring 2026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06C4116-E05B-CFE8-996B-0AC7B5EF6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" y="6274467"/>
            <a:ext cx="4610100" cy="258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6BC208-B99B-C6A1-9437-7AC7BD6B8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1" y="5955968"/>
            <a:ext cx="11808178" cy="25830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293B4AA-4BAA-70CD-79BB-3EE093EB60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2679" y="6104226"/>
            <a:ext cx="866227" cy="432000"/>
          </a:xfrm>
          <a:prstGeom prst="rect">
            <a:avLst/>
          </a:prstGeom>
        </p:spPr>
      </p:pic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68D1566A-1AED-031F-B9D4-ABC61F9E32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4902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F36F08B9-9289-486A-086A-82BE8E9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9208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01F4F76B-136B-6EC8-3982-6D9D215F4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3205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6E8341BD-19A4-573D-B628-C94418B67F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27511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Ful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F307E7C-4B7E-A13A-0E0F-E18E752A1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github.com/iterorganization/epics-dio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github.com/epics-base/pvxs/issues/111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hi-berlin.mpg.de/event/52/contributions/59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nference.sns.gov/event/448/contributions/641/" TargetMode="External"/><Relationship Id="rId4" Type="http://schemas.openxmlformats.org/officeDocument/2006/relationships/hyperlink" Target="https://indico.global/event/7048/contributions/66603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10" Type="http://schemas.openxmlformats.org/officeDocument/2006/relationships/hyperlink" Target="https://doi.org/10.1016/j.fusengdes.2024.114787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aterfall-security.com/technology-and-products/wf-500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556" t="5249" r="27328" b="-5249"/>
          <a:stretch/>
        </p:blipFill>
        <p:spPr>
          <a:prstGeom prst="rect">
            <a:avLst/>
          </a:prstGeom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5DA64322-1F30-10CE-0262-B7AEF92DCFFE}"/>
              </a:ext>
            </a:extLst>
          </p:cNvPr>
          <p:cNvSpPr/>
          <p:nvPr/>
        </p:nvSpPr>
        <p:spPr>
          <a:xfrm>
            <a:off x="0" y="4151544"/>
            <a:ext cx="12191999" cy="2706456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  <a:gd name="connsiteX0" fmla="*/ 0 w 12192001"/>
              <a:gd name="connsiteY0" fmla="*/ 12991 h 2285888"/>
              <a:gd name="connsiteX1" fmla="*/ 12180278 w 12192001"/>
              <a:gd name="connsiteY1" fmla="*/ 465499 h 2285888"/>
              <a:gd name="connsiteX2" fmla="*/ 12192001 w 12192001"/>
              <a:gd name="connsiteY2" fmla="*/ 2285888 h 2285888"/>
              <a:gd name="connsiteX3" fmla="*/ 0 w 12192001"/>
              <a:gd name="connsiteY3" fmla="*/ 2285888 h 2285888"/>
              <a:gd name="connsiteX4" fmla="*/ 0 w 12192001"/>
              <a:gd name="connsiteY4" fmla="*/ 12991 h 2285888"/>
              <a:gd name="connsiteX0" fmla="*/ 0 w 12192001"/>
              <a:gd name="connsiteY0" fmla="*/ 14880 h 2287777"/>
              <a:gd name="connsiteX1" fmla="*/ 12180278 w 12192001"/>
              <a:gd name="connsiteY1" fmla="*/ 467388 h 2287777"/>
              <a:gd name="connsiteX2" fmla="*/ 12192001 w 12192001"/>
              <a:gd name="connsiteY2" fmla="*/ 2287777 h 2287777"/>
              <a:gd name="connsiteX3" fmla="*/ 0 w 12192001"/>
              <a:gd name="connsiteY3" fmla="*/ 2287777 h 2287777"/>
              <a:gd name="connsiteX4" fmla="*/ 0 w 12192001"/>
              <a:gd name="connsiteY4" fmla="*/ 14880 h 2287777"/>
              <a:gd name="connsiteX0" fmla="*/ 0 w 12192001"/>
              <a:gd name="connsiteY0" fmla="*/ 10434 h 2283331"/>
              <a:gd name="connsiteX1" fmla="*/ 12180278 w 12192001"/>
              <a:gd name="connsiteY1" fmla="*/ 462942 h 2283331"/>
              <a:gd name="connsiteX2" fmla="*/ 12192001 w 12192001"/>
              <a:gd name="connsiteY2" fmla="*/ 2283331 h 2283331"/>
              <a:gd name="connsiteX3" fmla="*/ 0 w 12192001"/>
              <a:gd name="connsiteY3" fmla="*/ 2283331 h 2283331"/>
              <a:gd name="connsiteX4" fmla="*/ 0 w 12192001"/>
              <a:gd name="connsiteY4" fmla="*/ 10434 h 228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283331">
                <a:moveTo>
                  <a:pt x="0" y="10434"/>
                </a:moveTo>
                <a:cubicBezTo>
                  <a:pt x="26487" y="12974"/>
                  <a:pt x="5218072" y="-115331"/>
                  <a:pt x="12180278" y="462942"/>
                </a:cubicBezTo>
                <a:cubicBezTo>
                  <a:pt x="12184186" y="1069738"/>
                  <a:pt x="12188093" y="1676535"/>
                  <a:pt x="12192001" y="2283331"/>
                </a:cubicBezTo>
                <a:lnTo>
                  <a:pt x="0" y="2283331"/>
                </a:lnTo>
                <a:lnTo>
                  <a:pt x="0" y="10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38B5B8-CA14-BEB6-EAA3-3456B1FDD9EB}"/>
              </a:ext>
            </a:extLst>
          </p:cNvPr>
          <p:cNvSpPr txBox="1"/>
          <p:nvPr/>
        </p:nvSpPr>
        <p:spPr>
          <a:xfrm>
            <a:off x="435429" y="4771958"/>
            <a:ext cx="753832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EPICS Diode</a:t>
            </a:r>
          </a:p>
          <a:p>
            <a:pPr>
              <a:lnSpc>
                <a:spcPts val="3200"/>
              </a:lnSpc>
            </a:pPr>
            <a:r>
              <a:rPr lang="en-GB" sz="2800" i="1" dirty="0">
                <a:solidFill>
                  <a:schemeClr val="accent1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Gearing Up for Production Use</a:t>
            </a:r>
            <a:endParaRPr lang="en-US" sz="2800" i="1" dirty="0">
              <a:solidFill>
                <a:schemeClr val="accent1"/>
              </a:solidFill>
              <a:latin typeface="Arial" panose="020B0604020202020204" pitchFamily="34" charset="0"/>
              <a:ea typeface="Open Sans Light" pitchFamily="2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4EF857-EA7A-474F-C32F-BC729B027792}"/>
              </a:ext>
            </a:extLst>
          </p:cNvPr>
          <p:cNvSpPr txBox="1"/>
          <p:nvPr/>
        </p:nvSpPr>
        <p:spPr>
          <a:xfrm>
            <a:off x="435428" y="5697493"/>
            <a:ext cx="78896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Denis Stepanov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, ITER Organization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R.Lange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(ITER),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L.Lobes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(ITER RF-DA),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M.Rojo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M.Sekoranja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(Cosylab)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EPICS Collaboration Meeting, 20-24 April 2026, ENS Paris-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Saclay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, France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ea typeface="Open Sans Light" pitchFamily="2" charset="0"/>
              <a:cs typeface="Arial" panose="020B0604020202020204" pitchFamily="34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49C68AE-032A-46A1-1ACD-E07091A606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20997" y="4954641"/>
            <a:ext cx="3075040" cy="15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1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6000"/>
            <a:ext cx="11616566" cy="58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Options</a:t>
            </a:r>
            <a:endParaRPr lang="en-US" sz="2000" b="1" kern="0" dirty="0">
              <a:solidFill>
                <a:schemeClr val="accent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ECF75-80CD-5D71-C1B1-244F11BFE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023" y="441357"/>
            <a:ext cx="8324850" cy="548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D5C8FB-C1C4-3DA9-9298-1F53EE536B84}"/>
              </a:ext>
            </a:extLst>
          </p:cNvPr>
          <p:cNvSpPr txBox="1"/>
          <p:nvPr/>
        </p:nvSpPr>
        <p:spPr>
          <a:xfrm>
            <a:off x="431999" y="5281426"/>
            <a:ext cx="20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Arrows represent data 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57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6000"/>
            <a:ext cx="11616566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Issues</a:t>
            </a:r>
          </a:p>
          <a:p>
            <a:pPr algn="l" rtl="0">
              <a:spcAft>
                <a:spcPts val="600"/>
              </a:spcAft>
            </a:pPr>
            <a:r>
              <a:rPr lang="en-US" sz="2000" dirty="0">
                <a:cs typeface="Courier New" panose="02070309020205020404" pitchFamily="49" charset="0"/>
              </a:rPr>
              <a:t>2024 tests shown rather low performance – mostly linked to network – especially in combination with the hardware diode. The problems were traced to two causes:</a:t>
            </a:r>
          </a:p>
          <a:p>
            <a:pPr marL="342900" indent="-342900" algn="l" rtl="0">
              <a:buAutoNum type="arabicPeriod"/>
            </a:pPr>
            <a:r>
              <a:rPr lang="en-US" sz="2000" dirty="0">
                <a:cs typeface="Courier New" panose="02070309020205020404" pitchFamily="49" charset="0"/>
              </a:rPr>
              <a:t>Problems in the lab network resulting in packet losses</a:t>
            </a:r>
          </a:p>
          <a:p>
            <a:pPr marL="342900" indent="-342900" algn="l" rtl="0">
              <a:buAutoNum type="arabicPeriod"/>
            </a:pPr>
            <a:r>
              <a:rPr lang="en-US" sz="2000" dirty="0">
                <a:cs typeface="Courier New" panose="02070309020205020404" pitchFamily="49" charset="0"/>
              </a:rPr>
              <a:t>Permutations in the UDP packet order, seen by the diode software as “losses”</a:t>
            </a:r>
          </a:p>
          <a:p>
            <a:pPr marL="342900" indent="-342900" algn="l" rtl="0">
              <a:buAutoNum type="arabicPeriod"/>
            </a:pPr>
            <a:endParaRPr lang="en-US" sz="2000" dirty="0">
              <a:cs typeface="Courier New" panose="02070309020205020404" pitchFamily="49" charset="0"/>
            </a:endParaRPr>
          </a:p>
          <a:p>
            <a:pPr algn="l" rtl="0"/>
            <a:r>
              <a:rPr lang="en-US" sz="2000" dirty="0">
                <a:cs typeface="Courier New" panose="02070309020205020404" pitchFamily="49" charset="0"/>
              </a:rPr>
              <a:t>2025 mitigation measures: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>
                <a:cs typeface="Courier New" panose="02070309020205020404" pitchFamily="49" charset="0"/>
              </a:rPr>
              <a:t>Changes in the test stand to eliminate packet losses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>
                <a:cs typeface="Courier New" panose="02070309020205020404" pitchFamily="49" charset="0"/>
              </a:rPr>
              <a:t>Network interfaces tuning along the chain to achieve “laminar” UDP packet flow instead of “turbulent”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>
                <a:cs typeface="Courier New" panose="02070309020205020404" pitchFamily="49" charset="0"/>
              </a:rPr>
              <a:t>Changes in the diode software to tolerate adjacent packet permutations (most frequent case)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9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2EF4C-D230-A649-0BC8-3A360B7E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08260-1509-DAAC-B70B-AB031E9AC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1DAE80-5BC8-5EED-0A92-9DC9114AA0B0}"/>
              </a:ext>
            </a:extLst>
          </p:cNvPr>
          <p:cNvSpPr txBox="1">
            <a:spLocks/>
          </p:cNvSpPr>
          <p:nvPr/>
        </p:nvSpPr>
        <p:spPr>
          <a:xfrm>
            <a:off x="431999" y="575999"/>
            <a:ext cx="11616566" cy="5338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and Network Tuning</a:t>
            </a:r>
          </a:p>
          <a:p>
            <a:pPr algn="l" rtl="0">
              <a:spcAft>
                <a:spcPts val="600"/>
              </a:spcAft>
            </a:pPr>
            <a:r>
              <a:rPr lang="en-US" dirty="0">
                <a:cs typeface="Courier New" panose="02070309020205020404" pitchFamily="49" charset="0"/>
              </a:rPr>
              <a:t>Specific settings implemented in the systems to decrease disturbances: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cs typeface="Courier New" panose="02070309020205020404" pitchFamily="49" charset="0"/>
              </a:rPr>
              <a:t>significant increases in kernel network buffer sizes (at least 1 MB, up to 25 MB)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cs typeface="Courier New" panose="02070309020205020404" pitchFamily="49" charset="0"/>
              </a:rPr>
              <a:t>use of jumbo frames (MTU 9000)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cs typeface="Courier New" panose="02070309020205020404" pitchFamily="49" charset="0"/>
              </a:rPr>
              <a:t>“network-latency” </a:t>
            </a:r>
            <a:r>
              <a:rPr lang="en-US" sz="2000" dirty="0" err="1">
                <a:cs typeface="Courier New" panose="02070309020205020404" pitchFamily="49" charset="0"/>
              </a:rPr>
              <a:t>TuneD</a:t>
            </a:r>
            <a:r>
              <a:rPr lang="en-US" sz="2000" dirty="0">
                <a:cs typeface="Courier New" panose="02070309020205020404" pitchFamily="49" charset="0"/>
              </a:rPr>
              <a:t> profile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cs typeface="Courier New" panose="02070309020205020404" pitchFamily="49" charset="0"/>
              </a:rPr>
              <a:t>disabling “</a:t>
            </a:r>
            <a:r>
              <a:rPr lang="en-US" sz="2000" dirty="0" err="1">
                <a:cs typeface="Courier New" panose="02070309020205020404" pitchFamily="49" charset="0"/>
              </a:rPr>
              <a:t>irqbalance</a:t>
            </a:r>
            <a:r>
              <a:rPr lang="en-US" sz="2000" dirty="0">
                <a:cs typeface="Courier New" panose="02070309020205020404" pitchFamily="49" charset="0"/>
              </a:rPr>
              <a:t>” service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cs typeface="Courier New" panose="02070309020205020404" pitchFamily="49" charset="0"/>
              </a:rPr>
              <a:t>assigning specific threads to CPU cores and increasing thread priority</a:t>
            </a:r>
          </a:p>
          <a:p>
            <a:pPr algn="l" rtl="0">
              <a:spcBef>
                <a:spcPts val="1800"/>
              </a:spcBef>
            </a:pPr>
            <a:r>
              <a:rPr lang="en-US" dirty="0">
                <a:cs typeface="Courier New" panose="02070309020205020404" pitchFamily="49" charset="0"/>
              </a:rPr>
              <a:t>Most important: limit transmission rate on the sender to no more than a half of the network capacity. This places the hardware diode in a “laminar” mode with no UDP packet permutations. Empiric formula:</a:t>
            </a:r>
          </a:p>
          <a:p>
            <a:r>
              <a:rPr lang="en-GB" sz="2000" b="1" dirty="0"/>
              <a:t>Recommended rate limit = Number of records * Record processing frequency * 64</a:t>
            </a:r>
          </a:p>
          <a:p>
            <a:pPr algn="l"/>
            <a:r>
              <a:rPr lang="en-GB" sz="2000" dirty="0">
                <a:cs typeface="Courier New" panose="02070309020205020404" pitchFamily="49" charset="0"/>
              </a:rPr>
              <a:t>For 50k records at 10 Hz this gives 32 MB/s == 256 Mbps, well below the 1 Gbps physical capacity.</a:t>
            </a:r>
            <a:endParaRPr lang="en-US" sz="2000" dirty="0"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2000" b="1" kern="0" dirty="0">
              <a:solidFill>
                <a:schemeClr val="accent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2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C2BA1B0-D8DF-7719-9FE8-504213B5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66202" y="21848"/>
            <a:ext cx="1625297" cy="162529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6000"/>
            <a:ext cx="6840000" cy="407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Diode Test Stand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33CE574-611E-37BD-6C2F-2FF4BA43C68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 bwMode="auto">
          <a:xfrm>
            <a:off x="10586641" y="0"/>
            <a:ext cx="1554785" cy="15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89F8C16-3654-24F9-0B8D-FA1ED96FDBDC}"/>
              </a:ext>
            </a:extLst>
          </p:cNvPr>
          <p:cNvGrpSpPr/>
          <p:nvPr/>
        </p:nvGrpSpPr>
        <p:grpSpPr>
          <a:xfrm>
            <a:off x="5322868" y="1266660"/>
            <a:ext cx="3898262" cy="3208020"/>
            <a:chOff x="6182563" y="1824990"/>
            <a:chExt cx="3898262" cy="32080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906BF5-C239-AEAC-C0BB-E23ABCE55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2563" y="1824990"/>
              <a:ext cx="3771793" cy="32080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1F6B41-09F7-BD19-8BDA-EF652DD9B855}"/>
                </a:ext>
              </a:extLst>
            </p:cNvPr>
            <p:cNvSpPr txBox="1"/>
            <p:nvPr/>
          </p:nvSpPr>
          <p:spPr>
            <a:xfrm>
              <a:off x="7082444" y="4012050"/>
              <a:ext cx="1509457" cy="52322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Uni-directional fiber connection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6E5882-2B50-C16E-3FE8-02EDF7C0DD42}"/>
                </a:ext>
              </a:extLst>
            </p:cNvPr>
            <p:cNvSpPr txBox="1"/>
            <p:nvPr/>
          </p:nvSpPr>
          <p:spPr>
            <a:xfrm>
              <a:off x="6215911" y="2593557"/>
              <a:ext cx="1211078" cy="52322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Internal network (TX)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4BE911-B0C3-AB00-AD3F-E99620E07AB4}"/>
                </a:ext>
              </a:extLst>
            </p:cNvPr>
            <p:cNvSpPr txBox="1"/>
            <p:nvPr/>
          </p:nvSpPr>
          <p:spPr>
            <a:xfrm>
              <a:off x="8671414" y="2575880"/>
              <a:ext cx="1409411" cy="52322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External</a:t>
              </a:r>
              <a:r>
                <a:rPr lang="en-US" sz="1400" dirty="0">
                  <a:latin typeface="+mn-lt"/>
                </a:rPr>
                <a:t> network (RX)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5CF658-83BA-E14E-3FBA-2E890BB5E503}"/>
              </a:ext>
            </a:extLst>
          </p:cNvPr>
          <p:cNvGrpSpPr/>
          <p:nvPr/>
        </p:nvGrpSpPr>
        <p:grpSpPr>
          <a:xfrm>
            <a:off x="279607" y="1266660"/>
            <a:ext cx="4823535" cy="4549366"/>
            <a:chOff x="279607" y="1266660"/>
            <a:chExt cx="4823535" cy="45493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CC1E63-3F30-72AB-3BC2-C50E6BB09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607" y="1266660"/>
              <a:ext cx="4823535" cy="454936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8ECF85-879E-32CF-F6A5-9FFE382AAAA4}"/>
                </a:ext>
              </a:extLst>
            </p:cNvPr>
            <p:cNvSpPr txBox="1"/>
            <p:nvPr/>
          </p:nvSpPr>
          <p:spPr>
            <a:xfrm>
              <a:off x="3519518" y="5508249"/>
              <a:ext cx="1577871" cy="307777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Hardware Diode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5E7576-E590-3D5D-2523-3CC9CF69B5E5}"/>
                </a:ext>
              </a:extLst>
            </p:cNvPr>
            <p:cNvSpPr txBox="1"/>
            <p:nvPr/>
          </p:nvSpPr>
          <p:spPr>
            <a:xfrm>
              <a:off x="2276079" y="3484324"/>
              <a:ext cx="864096" cy="52322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Diode host 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FDDD8A-A96F-0FF1-7195-0D3BD77F5216}"/>
                </a:ext>
              </a:extLst>
            </p:cNvPr>
            <p:cNvSpPr txBox="1"/>
            <p:nvPr/>
          </p:nvSpPr>
          <p:spPr>
            <a:xfrm>
              <a:off x="3247837" y="3482886"/>
              <a:ext cx="961775" cy="52322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Diode host EXT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70244C-D702-4F39-A22E-677694E31E23}"/>
                </a:ext>
              </a:extLst>
            </p:cNvPr>
            <p:cNvSpPr txBox="1"/>
            <p:nvPr/>
          </p:nvSpPr>
          <p:spPr>
            <a:xfrm>
              <a:off x="688063" y="4677909"/>
              <a:ext cx="1309742" cy="52322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EPICS source host INT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BD0D5B-4C4D-0128-D3D2-FC5D9BAF4296}"/>
                </a:ext>
              </a:extLst>
            </p:cNvPr>
            <p:cNvSpPr txBox="1"/>
            <p:nvPr/>
          </p:nvSpPr>
          <p:spPr>
            <a:xfrm>
              <a:off x="1712374" y="5246639"/>
              <a:ext cx="1309742" cy="52322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EPICS client host EXT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2A0C43B-73F3-DAB5-0629-6A5C679E2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526" y="232706"/>
            <a:ext cx="4696534" cy="79305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974CF47-6597-9196-3266-8CA855BDE450}"/>
              </a:ext>
            </a:extLst>
          </p:cNvPr>
          <p:cNvSpPr txBox="1">
            <a:spLocks/>
          </p:cNvSpPr>
          <p:nvPr/>
        </p:nvSpPr>
        <p:spPr>
          <a:xfrm>
            <a:off x="5356216" y="4579946"/>
            <a:ext cx="5960616" cy="1454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cs typeface="Courier New" panose="02070309020205020404" pitchFamily="49" charset="0"/>
              </a:rPr>
              <a:t>2025 changes: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ourier New" panose="02070309020205020404" pitchFamily="49" charset="0"/>
              </a:rPr>
              <a:t>Changed EPICS machines from virtual to physical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ourier New" panose="02070309020205020404" pitchFamily="49" charset="0"/>
              </a:rPr>
              <a:t>Connected all machines to the same network switch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accent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5C1D0D2-7D37-00AC-DA34-B2F4C90F4B4C}"/>
              </a:ext>
            </a:extLst>
          </p:cNvPr>
          <p:cNvSpPr/>
          <p:nvPr/>
        </p:nvSpPr>
        <p:spPr bwMode="auto">
          <a:xfrm rot="13547223">
            <a:off x="4624358" y="2872671"/>
            <a:ext cx="471873" cy="2070392"/>
          </a:xfrm>
          <a:prstGeom prst="downArrow">
            <a:avLst>
              <a:gd name="adj1" fmla="val 50000"/>
              <a:gd name="adj2" fmla="val 6944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2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9568-7879-9124-4643-180DBB63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0B10CA-48F8-6F72-46BC-C85BD4A27E1F}"/>
              </a:ext>
            </a:extLst>
          </p:cNvPr>
          <p:cNvSpPr txBox="1">
            <a:spLocks/>
          </p:cNvSpPr>
          <p:nvPr/>
        </p:nvSpPr>
        <p:spPr>
          <a:xfrm>
            <a:off x="431999" y="576000"/>
            <a:ext cx="6840000" cy="401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Tooling for Performance &amp; Stress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912A9-BEFE-FFE4-A899-1C48DA2D4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" y="977153"/>
            <a:ext cx="7122314" cy="535572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70727E-9951-D33C-1E46-B3359A3002CE}"/>
              </a:ext>
            </a:extLst>
          </p:cNvPr>
          <p:cNvSpPr txBox="1">
            <a:spLocks/>
          </p:cNvSpPr>
          <p:nvPr/>
        </p:nvSpPr>
        <p:spPr>
          <a:xfrm>
            <a:off x="7889132" y="977153"/>
            <a:ext cx="3959158" cy="3785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We found the standard “</a:t>
            </a:r>
            <a:r>
              <a:rPr lang="en-US" sz="2000" b="1" dirty="0" err="1"/>
              <a:t>camonitor</a:t>
            </a:r>
            <a:r>
              <a:rPr lang="en-US" sz="2000" dirty="0"/>
              <a:t>” tool to be not optimal for this type of testing.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For long runs (like 24h) and large number of PVs its logging slows down the test and impacts its results.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So we made a tailored utility “</a:t>
            </a:r>
            <a:r>
              <a:rPr lang="en-US" sz="2000" b="1" dirty="0" err="1"/>
              <a:t>monitor_updates</a:t>
            </a:r>
            <a:r>
              <a:rPr lang="en-US" sz="2000" dirty="0"/>
              <a:t>” which produces much less output and is oriented towards tracking of traffic anomalies.</a:t>
            </a:r>
          </a:p>
        </p:txBody>
      </p:sp>
    </p:spTree>
    <p:extLst>
      <p:ext uri="{BB962C8B-B14F-4D97-AF65-F5344CB8AC3E}">
        <p14:creationId xmlns:p14="http://schemas.microsoft.com/office/powerpoint/2010/main" val="195118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F163B-9BD3-66EC-C469-1B4F51C79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495575-D935-C5F1-AF98-56C9B742903A}"/>
              </a:ext>
            </a:extLst>
          </p:cNvPr>
          <p:cNvSpPr txBox="1">
            <a:spLocks/>
          </p:cNvSpPr>
          <p:nvPr/>
        </p:nvSpPr>
        <p:spPr>
          <a:xfrm>
            <a:off x="431999" y="576000"/>
            <a:ext cx="7145848" cy="401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Losses Study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B6EC3C-8FF9-E6B2-3442-A2F6AEF95662}"/>
              </a:ext>
            </a:extLst>
          </p:cNvPr>
          <p:cNvSpPr txBox="1">
            <a:spLocks/>
          </p:cNvSpPr>
          <p:nvPr/>
        </p:nvSpPr>
        <p:spPr>
          <a:xfrm>
            <a:off x="7127101" y="1034404"/>
            <a:ext cx="4813108" cy="4674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If we limit the sender rate to 32 MB/s: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With the software diode with 50k PVs </a:t>
            </a:r>
            <a:r>
              <a:rPr lang="en-US" sz="2000" b="1" dirty="0"/>
              <a:t>very few losses </a:t>
            </a:r>
            <a:r>
              <a:rPr lang="en-US" sz="2000" dirty="0"/>
              <a:t>were observed in 24h tests. Transfer rate success ≥ 99.999%</a:t>
            </a:r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With the hardware diode, when lowering the number of PVs to 40k we managed to obtain </a:t>
            </a:r>
            <a:r>
              <a:rPr lang="en-US" sz="2000" b="1" dirty="0"/>
              <a:t>strictly zero losses </a:t>
            </a:r>
            <a:r>
              <a:rPr lang="en-US" sz="2000" dirty="0"/>
              <a:t>in 24h tests </a:t>
            </a:r>
            <a:r>
              <a:rPr lang="en-US" sz="2000" dirty="0">
                <a:sym typeface="Wingdings" panose="05000000000000000000" pitchFamily="2" charset="2"/>
              </a:rPr>
              <a:t> qualified configuration</a:t>
            </a:r>
            <a:endParaRPr lang="en-US" sz="2000" dirty="0"/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2FC03-98FC-AF49-2DAF-816D34314D45}"/>
              </a:ext>
            </a:extLst>
          </p:cNvPr>
          <p:cNvGrpSpPr/>
          <p:nvPr/>
        </p:nvGrpSpPr>
        <p:grpSpPr>
          <a:xfrm>
            <a:off x="431999" y="1034405"/>
            <a:ext cx="6580332" cy="4789190"/>
            <a:chOff x="431999" y="1034405"/>
            <a:chExt cx="6580332" cy="47891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D8F7EF-B113-A4F3-3430-B478E0EF4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999" y="1034405"/>
              <a:ext cx="6580332" cy="478919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CAE193-12C7-3F79-5A12-B926C6B094D5}"/>
                </a:ext>
              </a:extLst>
            </p:cNvPr>
            <p:cNvSpPr txBox="1"/>
            <p:nvPr/>
          </p:nvSpPr>
          <p:spPr>
            <a:xfrm>
              <a:off x="5871040" y="5405625"/>
              <a:ext cx="1060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 1.000 PV</a:t>
              </a:r>
              <a:endParaRPr lang="en-GB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DBAB85-E85B-3EA8-9815-6730E742A28B}"/>
                </a:ext>
              </a:extLst>
            </p:cNvPr>
            <p:cNvSpPr txBox="1"/>
            <p:nvPr/>
          </p:nvSpPr>
          <p:spPr>
            <a:xfrm>
              <a:off x="546767" y="5401361"/>
              <a:ext cx="1943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Each point is a 1h test</a:t>
              </a:r>
              <a:endParaRPr lang="en-GB" sz="14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332656F-2627-DFD0-3825-940CA915C930}"/>
              </a:ext>
            </a:extLst>
          </p:cNvPr>
          <p:cNvSpPr txBox="1"/>
          <p:nvPr/>
        </p:nvSpPr>
        <p:spPr>
          <a:xfrm>
            <a:off x="317229" y="5771684"/>
            <a:ext cx="290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(Unlimited sender rate)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2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6000"/>
            <a:ext cx="6840000" cy="401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 Test: 2.000 PV at 10 Hz CA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2961FD-DDB1-E9A9-CD01-D2149F555D5D}"/>
              </a:ext>
            </a:extLst>
          </p:cNvPr>
          <p:cNvGrpSpPr/>
          <p:nvPr/>
        </p:nvGrpSpPr>
        <p:grpSpPr>
          <a:xfrm>
            <a:off x="53102" y="331620"/>
            <a:ext cx="12131556" cy="5618301"/>
            <a:chOff x="53102" y="331620"/>
            <a:chExt cx="12131556" cy="56183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01CC8-C755-BFF3-7FE8-802BDC2AD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08" y="1324343"/>
              <a:ext cx="12071350" cy="4106855"/>
            </a:xfrm>
            <a:prstGeom prst="rect">
              <a:avLst/>
            </a:prstGeom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0F1013CE-4ECB-F4D5-1D45-D1A8E394337F}"/>
                </a:ext>
              </a:extLst>
            </p:cNvPr>
            <p:cNvSpPr txBox="1">
              <a:spLocks/>
            </p:cNvSpPr>
            <p:nvPr/>
          </p:nvSpPr>
          <p:spPr>
            <a:xfrm>
              <a:off x="1146089" y="942616"/>
              <a:ext cx="3004570" cy="4162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/>
                <a:t>Reference (direct): </a:t>
              </a:r>
              <a:r>
                <a:rPr lang="en-US" sz="1600" b="1" dirty="0"/>
                <a:t>15 </a:t>
              </a:r>
              <a:r>
                <a:rPr lang="en-US" sz="1600" b="1" dirty="0" err="1"/>
                <a:t>ms</a:t>
              </a:r>
              <a:endParaRPr lang="en-US" sz="1600" b="1" dirty="0"/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BBA4AD45-8B63-C7F2-9B3D-EDB3434A5A4B}"/>
                </a:ext>
              </a:extLst>
            </p:cNvPr>
            <p:cNvSpPr txBox="1">
              <a:spLocks/>
            </p:cNvSpPr>
            <p:nvPr/>
          </p:nvSpPr>
          <p:spPr>
            <a:xfrm>
              <a:off x="5344326" y="942616"/>
              <a:ext cx="2325562" cy="4162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/>
                <a:t>Software diode:</a:t>
              </a:r>
              <a:r>
                <a:rPr lang="en-US" sz="1600" b="1" dirty="0"/>
                <a:t> 30 </a:t>
              </a:r>
              <a:r>
                <a:rPr lang="en-US" sz="1600" b="1" dirty="0" err="1"/>
                <a:t>ms</a:t>
              </a:r>
              <a:endParaRPr lang="en-US" sz="1600" b="1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9721BC4-E333-B5B5-4124-DC4CDC2D4A7E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428741" y="813463"/>
              <a:ext cx="1221989" cy="2583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/>
                <a:t>Time (s)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84F43154-9E88-FA1C-A6C2-6FA4CB7094D3}"/>
                </a:ext>
              </a:extLst>
            </p:cNvPr>
            <p:cNvSpPr txBox="1">
              <a:spLocks/>
            </p:cNvSpPr>
            <p:nvPr/>
          </p:nvSpPr>
          <p:spPr>
            <a:xfrm>
              <a:off x="8895260" y="942616"/>
              <a:ext cx="2325562" cy="4162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/>
                <a:t>Hardware diode: </a:t>
              </a:r>
              <a:r>
                <a:rPr lang="en-US" sz="1600" b="1" dirty="0"/>
                <a:t>32 </a:t>
              </a:r>
              <a:r>
                <a:rPr lang="en-US" sz="1600" b="1" dirty="0" err="1"/>
                <a:t>ms</a:t>
              </a:r>
              <a:endParaRPr lang="en-US" sz="1600" b="1" dirty="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FC5DE574-F5B7-7FB0-EFFE-760D7C046893}"/>
                </a:ext>
              </a:extLst>
            </p:cNvPr>
            <p:cNvSpPr txBox="1">
              <a:spLocks/>
            </p:cNvSpPr>
            <p:nvPr/>
          </p:nvSpPr>
          <p:spPr>
            <a:xfrm>
              <a:off x="182253" y="5533657"/>
              <a:ext cx="3004570" cy="4162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1200"/>
                </a:spcAft>
              </a:pPr>
              <a:endParaRPr lang="en-US" sz="1600" b="1" dirty="0"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94C985-A11C-D52A-FF67-BF88D690CB3A}"/>
              </a:ext>
            </a:extLst>
          </p:cNvPr>
          <p:cNvSpPr txBox="1">
            <a:spLocks/>
          </p:cNvSpPr>
          <p:nvPr/>
        </p:nvSpPr>
        <p:spPr>
          <a:xfrm>
            <a:off x="53101" y="5431197"/>
            <a:ext cx="10584721" cy="68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4.000 PVs 30 </a:t>
            </a:r>
            <a:r>
              <a:rPr lang="en-US" sz="1600" dirty="0" err="1"/>
              <a:t>ms</a:t>
            </a:r>
            <a:r>
              <a:rPr lang="en-US" sz="1600" dirty="0"/>
              <a:t> become</a:t>
            </a:r>
            <a:r>
              <a:rPr lang="en-US" sz="1600" dirty="0">
                <a:sym typeface="Wingdings" panose="05000000000000000000" pitchFamily="2" charset="2"/>
              </a:rPr>
              <a:t> 42 </a:t>
            </a:r>
            <a:r>
              <a:rPr lang="en-US" sz="1600" dirty="0" err="1">
                <a:sym typeface="Wingdings" panose="05000000000000000000" pitchFamily="2" charset="2"/>
              </a:rPr>
              <a:t>ms.</a:t>
            </a:r>
            <a:r>
              <a:rPr lang="en-US" sz="1600" dirty="0">
                <a:sym typeface="Wingdings" panose="05000000000000000000" pitchFamily="2" charset="2"/>
              </a:rPr>
              <a:t> For 10.000 PVs still remains largely within 100 </a:t>
            </a:r>
            <a:r>
              <a:rPr lang="en-US" sz="1600" dirty="0" err="1">
                <a:sym typeface="Wingdings" panose="05000000000000000000" pitchFamily="2" charset="2"/>
              </a:rPr>
              <a:t>ms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Could be further improved by increasing buffer flush frequency in the diode or with partitioning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666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652183-98FD-DD00-9023-7F840F7335F3}"/>
              </a:ext>
            </a:extLst>
          </p:cNvPr>
          <p:cNvSpPr txBox="1">
            <a:spLocks/>
          </p:cNvSpPr>
          <p:nvPr/>
        </p:nvSpPr>
        <p:spPr>
          <a:xfrm>
            <a:off x="431998" y="575999"/>
            <a:ext cx="11482361" cy="5698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Open Source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has nearly no ITER specifics and is believed to benefit from public review / contributions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 through a “publication” procedure to publish the software as open source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2025 available on GitHub, along with extensive documentation: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https://github.com/iterorganization/epics-diode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latest version is 2.1.0, issued in January 2026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E41E91-F473-2698-AFE6-15327D2B5A37}"/>
              </a:ext>
            </a:extLst>
          </p:cNvPr>
          <p:cNvGrpSpPr/>
          <p:nvPr/>
        </p:nvGrpSpPr>
        <p:grpSpPr>
          <a:xfrm>
            <a:off x="431998" y="2607392"/>
            <a:ext cx="10753557" cy="3367018"/>
            <a:chOff x="431998" y="2344847"/>
            <a:chExt cx="10753557" cy="33670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4995E8-B343-303D-30DA-41CCDCD2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998" y="2344847"/>
              <a:ext cx="7326822" cy="336701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BFE38EC-7AC8-AC91-ED72-4B0067814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621" y="3542391"/>
              <a:ext cx="2697933" cy="214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go - Brand Toolkit">
              <a:extLst>
                <a:ext uri="{FF2B5EF4-FFF2-40B4-BE49-F238E27FC236}">
                  <a16:creationId xmlns:a16="http://schemas.microsoft.com/office/drawing/2014/main" id="{C2FD5982-3BBA-1454-E6D3-2B046DC14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622" y="2557897"/>
              <a:ext cx="2697933" cy="100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321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8AE6D-B1ED-36B8-2756-854B7804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7D66C9-3136-76D5-C908-71AB57FABC3C}"/>
              </a:ext>
            </a:extLst>
          </p:cNvPr>
          <p:cNvSpPr txBox="1">
            <a:spLocks/>
          </p:cNvSpPr>
          <p:nvPr/>
        </p:nvSpPr>
        <p:spPr>
          <a:xfrm>
            <a:off x="431998" y="575999"/>
            <a:ext cx="11482361" cy="5698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PVXS Dependency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re-used PVXS (de)serialization functions which are not part of PVXS public API. This results in somewhat ugly build procedure with copying files from PVXS source. There was a discussion on making these calls available as a part of “expert API” one day.</a:t>
            </a: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https://github.com/epics-base/pvxs/issues/111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E2063-1563-538D-60AA-DE2D3CAD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30" y="2530636"/>
            <a:ext cx="7586948" cy="3567480"/>
          </a:xfrm>
          <a:custGeom>
            <a:avLst/>
            <a:gdLst>
              <a:gd name="csX0" fmla="*/ 0 w 7586948"/>
              <a:gd name="csY0" fmla="*/ 0 h 3567480"/>
              <a:gd name="csX1" fmla="*/ 431872 w 7586948"/>
              <a:gd name="csY1" fmla="*/ 0 h 3567480"/>
              <a:gd name="csX2" fmla="*/ 1015484 w 7586948"/>
              <a:gd name="csY2" fmla="*/ 0 h 3567480"/>
              <a:gd name="csX3" fmla="*/ 1674965 w 7586948"/>
              <a:gd name="csY3" fmla="*/ 0 h 3567480"/>
              <a:gd name="csX4" fmla="*/ 2030968 w 7586948"/>
              <a:gd name="csY4" fmla="*/ 0 h 3567480"/>
              <a:gd name="csX5" fmla="*/ 2386971 w 7586948"/>
              <a:gd name="csY5" fmla="*/ 0 h 3567480"/>
              <a:gd name="csX6" fmla="*/ 3122321 w 7586948"/>
              <a:gd name="csY6" fmla="*/ 0 h 3567480"/>
              <a:gd name="csX7" fmla="*/ 3705932 w 7586948"/>
              <a:gd name="csY7" fmla="*/ 0 h 3567480"/>
              <a:gd name="csX8" fmla="*/ 4061935 w 7586948"/>
              <a:gd name="csY8" fmla="*/ 0 h 3567480"/>
              <a:gd name="csX9" fmla="*/ 4645547 w 7586948"/>
              <a:gd name="csY9" fmla="*/ 0 h 3567480"/>
              <a:gd name="csX10" fmla="*/ 5380897 w 7586948"/>
              <a:gd name="csY10" fmla="*/ 0 h 3567480"/>
              <a:gd name="csX11" fmla="*/ 5888639 w 7586948"/>
              <a:gd name="csY11" fmla="*/ 0 h 3567480"/>
              <a:gd name="csX12" fmla="*/ 6396381 w 7586948"/>
              <a:gd name="csY12" fmla="*/ 0 h 3567480"/>
              <a:gd name="csX13" fmla="*/ 6979992 w 7586948"/>
              <a:gd name="csY13" fmla="*/ 0 h 3567480"/>
              <a:gd name="csX14" fmla="*/ 7586948 w 7586948"/>
              <a:gd name="csY14" fmla="*/ 0 h 3567480"/>
              <a:gd name="csX15" fmla="*/ 7586948 w 7586948"/>
              <a:gd name="csY15" fmla="*/ 630255 h 3567480"/>
              <a:gd name="csX16" fmla="*/ 7586948 w 7586948"/>
              <a:gd name="csY16" fmla="*/ 1296184 h 3567480"/>
              <a:gd name="csX17" fmla="*/ 7586948 w 7586948"/>
              <a:gd name="csY17" fmla="*/ 1855090 h 3567480"/>
              <a:gd name="csX18" fmla="*/ 7586948 w 7586948"/>
              <a:gd name="csY18" fmla="*/ 2378320 h 3567480"/>
              <a:gd name="csX19" fmla="*/ 7586948 w 7586948"/>
              <a:gd name="csY19" fmla="*/ 2972900 h 3567480"/>
              <a:gd name="csX20" fmla="*/ 7586948 w 7586948"/>
              <a:gd name="csY20" fmla="*/ 3567480 h 3567480"/>
              <a:gd name="csX21" fmla="*/ 6851598 w 7586948"/>
              <a:gd name="csY21" fmla="*/ 3567480 h 3567480"/>
              <a:gd name="csX22" fmla="*/ 6267986 w 7586948"/>
              <a:gd name="csY22" fmla="*/ 3567480 h 3567480"/>
              <a:gd name="csX23" fmla="*/ 5760244 w 7586948"/>
              <a:gd name="csY23" fmla="*/ 3567480 h 3567480"/>
              <a:gd name="csX24" fmla="*/ 5252502 w 7586948"/>
              <a:gd name="csY24" fmla="*/ 3567480 h 3567480"/>
              <a:gd name="csX25" fmla="*/ 4744761 w 7586948"/>
              <a:gd name="csY25" fmla="*/ 3567480 h 3567480"/>
              <a:gd name="csX26" fmla="*/ 4237019 w 7586948"/>
              <a:gd name="csY26" fmla="*/ 3567480 h 3567480"/>
              <a:gd name="csX27" fmla="*/ 3577538 w 7586948"/>
              <a:gd name="csY27" fmla="*/ 3567480 h 3567480"/>
              <a:gd name="csX28" fmla="*/ 2993926 w 7586948"/>
              <a:gd name="csY28" fmla="*/ 3567480 h 3567480"/>
              <a:gd name="csX29" fmla="*/ 2637923 w 7586948"/>
              <a:gd name="csY29" fmla="*/ 3567480 h 3567480"/>
              <a:gd name="csX30" fmla="*/ 2130182 w 7586948"/>
              <a:gd name="csY30" fmla="*/ 3567480 h 3567480"/>
              <a:gd name="csX31" fmla="*/ 1470701 w 7586948"/>
              <a:gd name="csY31" fmla="*/ 3567480 h 3567480"/>
              <a:gd name="csX32" fmla="*/ 1038828 w 7586948"/>
              <a:gd name="csY32" fmla="*/ 3567480 h 3567480"/>
              <a:gd name="csX33" fmla="*/ 0 w 7586948"/>
              <a:gd name="csY33" fmla="*/ 3567480 h 3567480"/>
              <a:gd name="csX34" fmla="*/ 0 w 7586948"/>
              <a:gd name="csY34" fmla="*/ 2901550 h 3567480"/>
              <a:gd name="csX35" fmla="*/ 0 w 7586948"/>
              <a:gd name="csY35" fmla="*/ 2235621 h 3567480"/>
              <a:gd name="csX36" fmla="*/ 0 w 7586948"/>
              <a:gd name="csY36" fmla="*/ 1748065 h 3567480"/>
              <a:gd name="csX37" fmla="*/ 0 w 7586948"/>
              <a:gd name="csY37" fmla="*/ 1153485 h 3567480"/>
              <a:gd name="csX38" fmla="*/ 0 w 7586948"/>
              <a:gd name="csY38" fmla="*/ 630255 h 3567480"/>
              <a:gd name="csX39" fmla="*/ 0 w 7586948"/>
              <a:gd name="csY39" fmla="*/ 0 h 35674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7586948" h="3567480" fill="none" extrusionOk="0">
                <a:moveTo>
                  <a:pt x="0" y="0"/>
                </a:moveTo>
                <a:cubicBezTo>
                  <a:pt x="160246" y="-3798"/>
                  <a:pt x="251381" y="51313"/>
                  <a:pt x="431872" y="0"/>
                </a:cubicBezTo>
                <a:cubicBezTo>
                  <a:pt x="612363" y="-51313"/>
                  <a:pt x="775438" y="56340"/>
                  <a:pt x="1015484" y="0"/>
                </a:cubicBezTo>
                <a:cubicBezTo>
                  <a:pt x="1255530" y="-56340"/>
                  <a:pt x="1461937" y="2761"/>
                  <a:pt x="1674965" y="0"/>
                </a:cubicBezTo>
                <a:cubicBezTo>
                  <a:pt x="1887993" y="-2761"/>
                  <a:pt x="1942852" y="40545"/>
                  <a:pt x="2030968" y="0"/>
                </a:cubicBezTo>
                <a:cubicBezTo>
                  <a:pt x="2119084" y="-40545"/>
                  <a:pt x="2275003" y="5279"/>
                  <a:pt x="2386971" y="0"/>
                </a:cubicBezTo>
                <a:cubicBezTo>
                  <a:pt x="2498939" y="-5279"/>
                  <a:pt x="2881681" y="30717"/>
                  <a:pt x="3122321" y="0"/>
                </a:cubicBezTo>
                <a:cubicBezTo>
                  <a:pt x="3362961" y="-30717"/>
                  <a:pt x="3524417" y="32238"/>
                  <a:pt x="3705932" y="0"/>
                </a:cubicBezTo>
                <a:cubicBezTo>
                  <a:pt x="3887447" y="-32238"/>
                  <a:pt x="3903962" y="16285"/>
                  <a:pt x="4061935" y="0"/>
                </a:cubicBezTo>
                <a:cubicBezTo>
                  <a:pt x="4219908" y="-16285"/>
                  <a:pt x="4504290" y="42058"/>
                  <a:pt x="4645547" y="0"/>
                </a:cubicBezTo>
                <a:cubicBezTo>
                  <a:pt x="4786804" y="-42058"/>
                  <a:pt x="5141673" y="42838"/>
                  <a:pt x="5380897" y="0"/>
                </a:cubicBezTo>
                <a:cubicBezTo>
                  <a:pt x="5620121" y="-42838"/>
                  <a:pt x="5687672" y="53614"/>
                  <a:pt x="5888639" y="0"/>
                </a:cubicBezTo>
                <a:cubicBezTo>
                  <a:pt x="6089606" y="-53614"/>
                  <a:pt x="6175235" y="24107"/>
                  <a:pt x="6396381" y="0"/>
                </a:cubicBezTo>
                <a:cubicBezTo>
                  <a:pt x="6617527" y="-24107"/>
                  <a:pt x="6846148" y="68969"/>
                  <a:pt x="6979992" y="0"/>
                </a:cubicBezTo>
                <a:cubicBezTo>
                  <a:pt x="7113836" y="-68969"/>
                  <a:pt x="7284015" y="11883"/>
                  <a:pt x="7586948" y="0"/>
                </a:cubicBezTo>
                <a:cubicBezTo>
                  <a:pt x="7614199" y="308943"/>
                  <a:pt x="7562211" y="350825"/>
                  <a:pt x="7586948" y="630255"/>
                </a:cubicBezTo>
                <a:cubicBezTo>
                  <a:pt x="7611685" y="909686"/>
                  <a:pt x="7535976" y="1160681"/>
                  <a:pt x="7586948" y="1296184"/>
                </a:cubicBezTo>
                <a:cubicBezTo>
                  <a:pt x="7637920" y="1431687"/>
                  <a:pt x="7523479" y="1673202"/>
                  <a:pt x="7586948" y="1855090"/>
                </a:cubicBezTo>
                <a:cubicBezTo>
                  <a:pt x="7650417" y="2036978"/>
                  <a:pt x="7569751" y="2265707"/>
                  <a:pt x="7586948" y="2378320"/>
                </a:cubicBezTo>
                <a:cubicBezTo>
                  <a:pt x="7604145" y="2490933"/>
                  <a:pt x="7535645" y="2676227"/>
                  <a:pt x="7586948" y="2972900"/>
                </a:cubicBezTo>
                <a:cubicBezTo>
                  <a:pt x="7638251" y="3269573"/>
                  <a:pt x="7574008" y="3289368"/>
                  <a:pt x="7586948" y="3567480"/>
                </a:cubicBezTo>
                <a:cubicBezTo>
                  <a:pt x="7394725" y="3622080"/>
                  <a:pt x="7069941" y="3547608"/>
                  <a:pt x="6851598" y="3567480"/>
                </a:cubicBezTo>
                <a:cubicBezTo>
                  <a:pt x="6633255" y="3587352"/>
                  <a:pt x="6504385" y="3520246"/>
                  <a:pt x="6267986" y="3567480"/>
                </a:cubicBezTo>
                <a:cubicBezTo>
                  <a:pt x="6031587" y="3614714"/>
                  <a:pt x="5941431" y="3515498"/>
                  <a:pt x="5760244" y="3567480"/>
                </a:cubicBezTo>
                <a:cubicBezTo>
                  <a:pt x="5579057" y="3619462"/>
                  <a:pt x="5414788" y="3553893"/>
                  <a:pt x="5252502" y="3567480"/>
                </a:cubicBezTo>
                <a:cubicBezTo>
                  <a:pt x="5090216" y="3581067"/>
                  <a:pt x="4981645" y="3519156"/>
                  <a:pt x="4744761" y="3567480"/>
                </a:cubicBezTo>
                <a:cubicBezTo>
                  <a:pt x="4507877" y="3615804"/>
                  <a:pt x="4395872" y="3534046"/>
                  <a:pt x="4237019" y="3567480"/>
                </a:cubicBezTo>
                <a:cubicBezTo>
                  <a:pt x="4078166" y="3600914"/>
                  <a:pt x="3758882" y="3564085"/>
                  <a:pt x="3577538" y="3567480"/>
                </a:cubicBezTo>
                <a:cubicBezTo>
                  <a:pt x="3396194" y="3570875"/>
                  <a:pt x="3130911" y="3505786"/>
                  <a:pt x="2993926" y="3567480"/>
                </a:cubicBezTo>
                <a:cubicBezTo>
                  <a:pt x="2856941" y="3629174"/>
                  <a:pt x="2761601" y="3536768"/>
                  <a:pt x="2637923" y="3567480"/>
                </a:cubicBezTo>
                <a:cubicBezTo>
                  <a:pt x="2514245" y="3598192"/>
                  <a:pt x="2235249" y="3524709"/>
                  <a:pt x="2130182" y="3567480"/>
                </a:cubicBezTo>
                <a:cubicBezTo>
                  <a:pt x="2025115" y="3610251"/>
                  <a:pt x="1743403" y="3515082"/>
                  <a:pt x="1470701" y="3567480"/>
                </a:cubicBezTo>
                <a:cubicBezTo>
                  <a:pt x="1197999" y="3619878"/>
                  <a:pt x="1232093" y="3527395"/>
                  <a:pt x="1038828" y="3567480"/>
                </a:cubicBezTo>
                <a:cubicBezTo>
                  <a:pt x="845563" y="3607565"/>
                  <a:pt x="295434" y="3489552"/>
                  <a:pt x="0" y="3567480"/>
                </a:cubicBezTo>
                <a:cubicBezTo>
                  <a:pt x="-67650" y="3361595"/>
                  <a:pt x="18561" y="3218834"/>
                  <a:pt x="0" y="2901550"/>
                </a:cubicBezTo>
                <a:cubicBezTo>
                  <a:pt x="-18561" y="2584266"/>
                  <a:pt x="35338" y="2522486"/>
                  <a:pt x="0" y="2235621"/>
                </a:cubicBezTo>
                <a:cubicBezTo>
                  <a:pt x="-35338" y="1948756"/>
                  <a:pt x="23800" y="1902155"/>
                  <a:pt x="0" y="1748065"/>
                </a:cubicBezTo>
                <a:cubicBezTo>
                  <a:pt x="-23800" y="1593975"/>
                  <a:pt x="68226" y="1444438"/>
                  <a:pt x="0" y="1153485"/>
                </a:cubicBezTo>
                <a:cubicBezTo>
                  <a:pt x="-68226" y="862532"/>
                  <a:pt x="60587" y="760328"/>
                  <a:pt x="0" y="630255"/>
                </a:cubicBezTo>
                <a:cubicBezTo>
                  <a:pt x="-60587" y="500182"/>
                  <a:pt x="71577" y="312484"/>
                  <a:pt x="0" y="0"/>
                </a:cubicBezTo>
                <a:close/>
              </a:path>
              <a:path w="7586948" h="3567480" stroke="0" extrusionOk="0">
                <a:moveTo>
                  <a:pt x="0" y="0"/>
                </a:moveTo>
                <a:cubicBezTo>
                  <a:pt x="167586" y="-472"/>
                  <a:pt x="313957" y="9426"/>
                  <a:pt x="507742" y="0"/>
                </a:cubicBezTo>
                <a:cubicBezTo>
                  <a:pt x="701527" y="-9426"/>
                  <a:pt x="696344" y="12560"/>
                  <a:pt x="863745" y="0"/>
                </a:cubicBezTo>
                <a:cubicBezTo>
                  <a:pt x="1031146" y="-12560"/>
                  <a:pt x="1382392" y="25955"/>
                  <a:pt x="1599095" y="0"/>
                </a:cubicBezTo>
                <a:cubicBezTo>
                  <a:pt x="1815798" y="-25955"/>
                  <a:pt x="1886037" y="27231"/>
                  <a:pt x="2106837" y="0"/>
                </a:cubicBezTo>
                <a:cubicBezTo>
                  <a:pt x="2327637" y="-27231"/>
                  <a:pt x="2408490" y="47469"/>
                  <a:pt x="2614579" y="0"/>
                </a:cubicBezTo>
                <a:cubicBezTo>
                  <a:pt x="2820668" y="-47469"/>
                  <a:pt x="3188100" y="38599"/>
                  <a:pt x="3349929" y="0"/>
                </a:cubicBezTo>
                <a:cubicBezTo>
                  <a:pt x="3511758" y="-38599"/>
                  <a:pt x="3589695" y="40935"/>
                  <a:pt x="3781802" y="0"/>
                </a:cubicBezTo>
                <a:cubicBezTo>
                  <a:pt x="3973909" y="-40935"/>
                  <a:pt x="4179158" y="40107"/>
                  <a:pt x="4517152" y="0"/>
                </a:cubicBezTo>
                <a:cubicBezTo>
                  <a:pt x="4855146" y="-40107"/>
                  <a:pt x="4956794" y="20353"/>
                  <a:pt x="5252502" y="0"/>
                </a:cubicBezTo>
                <a:cubicBezTo>
                  <a:pt x="5548210" y="-20353"/>
                  <a:pt x="5701474" y="31902"/>
                  <a:pt x="5836114" y="0"/>
                </a:cubicBezTo>
                <a:cubicBezTo>
                  <a:pt x="5970754" y="-31902"/>
                  <a:pt x="6276540" y="79395"/>
                  <a:pt x="6571464" y="0"/>
                </a:cubicBezTo>
                <a:cubicBezTo>
                  <a:pt x="6866388" y="-79395"/>
                  <a:pt x="6956028" y="26405"/>
                  <a:pt x="7079206" y="0"/>
                </a:cubicBezTo>
                <a:cubicBezTo>
                  <a:pt x="7202384" y="-26405"/>
                  <a:pt x="7421720" y="32906"/>
                  <a:pt x="7586948" y="0"/>
                </a:cubicBezTo>
                <a:cubicBezTo>
                  <a:pt x="7656627" y="198718"/>
                  <a:pt x="7576585" y="347482"/>
                  <a:pt x="7586948" y="630255"/>
                </a:cubicBezTo>
                <a:cubicBezTo>
                  <a:pt x="7597311" y="913029"/>
                  <a:pt x="7519148" y="992916"/>
                  <a:pt x="7586948" y="1224835"/>
                </a:cubicBezTo>
                <a:cubicBezTo>
                  <a:pt x="7654748" y="1456754"/>
                  <a:pt x="7520023" y="1607321"/>
                  <a:pt x="7586948" y="1819415"/>
                </a:cubicBezTo>
                <a:cubicBezTo>
                  <a:pt x="7653873" y="2031509"/>
                  <a:pt x="7561499" y="2192846"/>
                  <a:pt x="7586948" y="2449670"/>
                </a:cubicBezTo>
                <a:cubicBezTo>
                  <a:pt x="7612397" y="2706495"/>
                  <a:pt x="7547237" y="3052447"/>
                  <a:pt x="7586948" y="3567480"/>
                </a:cubicBezTo>
                <a:cubicBezTo>
                  <a:pt x="7449847" y="3606579"/>
                  <a:pt x="7234850" y="3509966"/>
                  <a:pt x="6927467" y="3567480"/>
                </a:cubicBezTo>
                <a:cubicBezTo>
                  <a:pt x="6620084" y="3624994"/>
                  <a:pt x="6637875" y="3538808"/>
                  <a:pt x="6495595" y="3567480"/>
                </a:cubicBezTo>
                <a:cubicBezTo>
                  <a:pt x="6353315" y="3596152"/>
                  <a:pt x="6085072" y="3488407"/>
                  <a:pt x="5760244" y="3567480"/>
                </a:cubicBezTo>
                <a:cubicBezTo>
                  <a:pt x="5435416" y="3646553"/>
                  <a:pt x="5377950" y="3516434"/>
                  <a:pt x="5176633" y="3567480"/>
                </a:cubicBezTo>
                <a:cubicBezTo>
                  <a:pt x="4975316" y="3618526"/>
                  <a:pt x="4837452" y="3535829"/>
                  <a:pt x="4744761" y="3567480"/>
                </a:cubicBezTo>
                <a:cubicBezTo>
                  <a:pt x="4652070" y="3599131"/>
                  <a:pt x="4436064" y="3527023"/>
                  <a:pt x="4161149" y="3567480"/>
                </a:cubicBezTo>
                <a:cubicBezTo>
                  <a:pt x="3886234" y="3607937"/>
                  <a:pt x="3981704" y="3551650"/>
                  <a:pt x="3805146" y="3567480"/>
                </a:cubicBezTo>
                <a:cubicBezTo>
                  <a:pt x="3628588" y="3583310"/>
                  <a:pt x="3546575" y="3532912"/>
                  <a:pt x="3449143" y="3567480"/>
                </a:cubicBezTo>
                <a:cubicBezTo>
                  <a:pt x="3351711" y="3602048"/>
                  <a:pt x="3084155" y="3554449"/>
                  <a:pt x="2865532" y="3567480"/>
                </a:cubicBezTo>
                <a:cubicBezTo>
                  <a:pt x="2646909" y="3580511"/>
                  <a:pt x="2570467" y="3537690"/>
                  <a:pt x="2433659" y="3567480"/>
                </a:cubicBezTo>
                <a:cubicBezTo>
                  <a:pt x="2296851" y="3597270"/>
                  <a:pt x="2102640" y="3531847"/>
                  <a:pt x="1774179" y="3567480"/>
                </a:cubicBezTo>
                <a:cubicBezTo>
                  <a:pt x="1445718" y="3603113"/>
                  <a:pt x="1497507" y="3542938"/>
                  <a:pt x="1342306" y="3567480"/>
                </a:cubicBezTo>
                <a:cubicBezTo>
                  <a:pt x="1187105" y="3592022"/>
                  <a:pt x="906604" y="3528672"/>
                  <a:pt x="682825" y="3567480"/>
                </a:cubicBezTo>
                <a:cubicBezTo>
                  <a:pt x="459046" y="3606288"/>
                  <a:pt x="262879" y="3522971"/>
                  <a:pt x="0" y="3567480"/>
                </a:cubicBezTo>
                <a:cubicBezTo>
                  <a:pt x="-45528" y="3382603"/>
                  <a:pt x="8382" y="3175782"/>
                  <a:pt x="0" y="2937225"/>
                </a:cubicBezTo>
                <a:cubicBezTo>
                  <a:pt x="-8382" y="2698669"/>
                  <a:pt x="47424" y="2450080"/>
                  <a:pt x="0" y="2306970"/>
                </a:cubicBezTo>
                <a:cubicBezTo>
                  <a:pt x="-47424" y="2163860"/>
                  <a:pt x="74201" y="1869710"/>
                  <a:pt x="0" y="1641041"/>
                </a:cubicBezTo>
                <a:cubicBezTo>
                  <a:pt x="-74201" y="1412372"/>
                  <a:pt x="40330" y="1213359"/>
                  <a:pt x="0" y="1082136"/>
                </a:cubicBezTo>
                <a:cubicBezTo>
                  <a:pt x="-40330" y="950913"/>
                  <a:pt x="50026" y="371358"/>
                  <a:pt x="0" y="0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612711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ner Diode 6.2V 1W Through Hole 2-Pin | Majju 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23574" y="609395"/>
            <a:ext cx="5548168" cy="46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1998" y="575999"/>
            <a:ext cx="7163859" cy="5698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Conclusions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for the original scope completed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and qualification tests against the original set of requirements completed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over hardware diode confirmed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Open-source publication done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intention is to put it in production environment (plant network), divert part of the traffic for non-critical use and collect feedback from the field</a:t>
            </a: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– coordination, design, EPICS expertise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Cosylab – EPICS expertise, detailed design, development, verification &amp; qualification testing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Center ITER (RF-DA) – feasibility studies, test stand, validation testing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0943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1DC15-1DDB-430C-A223-26A6635D1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2E789-B118-0F9E-2865-A84C18F7ABBB}"/>
              </a:ext>
            </a:extLst>
          </p:cNvPr>
          <p:cNvSpPr txBox="1">
            <a:spLocks/>
          </p:cNvSpPr>
          <p:nvPr/>
        </p:nvSpPr>
        <p:spPr>
          <a:xfrm>
            <a:off x="431998" y="576000"/>
            <a:ext cx="8367969" cy="45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Remote Centers – Serving EPICS Traffic Overseas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64AB0-5098-1368-63C7-ED7C0AE6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" y="922305"/>
            <a:ext cx="10864158" cy="324403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4DD451-E66C-C765-59A4-7E754672C35D}"/>
              </a:ext>
            </a:extLst>
          </p:cNvPr>
          <p:cNvSpPr txBox="1">
            <a:spLocks/>
          </p:cNvSpPr>
          <p:nvPr/>
        </p:nvSpPr>
        <p:spPr>
          <a:xfrm>
            <a:off x="372926" y="4193500"/>
            <a:ext cx="11446148" cy="179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2020 - “Fusion for Energy” developed an HTTP-based “EPICS Data Diode” used in the framework of fusion’s “Broader Approach” IFMIF facility between Rokkasho and Barcelona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hlinkClick r:id="rId3"/>
              </a:rPr>
              <a:t>G.Ferro</a:t>
            </a:r>
            <a:r>
              <a:rPr lang="en-US" sz="1200" dirty="0">
                <a:hlinkClick r:id="rId3"/>
              </a:rPr>
              <a:t> “The EPICS Data Diode” // </a:t>
            </a:r>
            <a:r>
              <a:rPr lang="en-GB" sz="1200" dirty="0">
                <a:hlinkClick r:id="rId3"/>
              </a:rPr>
              <a:t>EPICS Collaboration Meeting Fall 2020</a:t>
            </a:r>
            <a:endParaRPr lang="en-US" sz="12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2022 - ITER tested EPICS CA usability over long distances (up to 10.000km) with Russia and USA using permanent VPN links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hlinkClick r:id="rId4"/>
              </a:rPr>
              <a:t>L.Lobes</a:t>
            </a:r>
            <a:r>
              <a:rPr lang="en-US" sz="1200" dirty="0">
                <a:hlinkClick r:id="rId4"/>
              </a:rPr>
              <a:t> “</a:t>
            </a:r>
            <a:r>
              <a:rPr lang="en-GB" sz="1200" dirty="0">
                <a:hlinkClick r:id="rId4"/>
              </a:rPr>
              <a:t>Study on EPICS Communication over Long Distance</a:t>
            </a:r>
            <a:r>
              <a:rPr lang="en-US" sz="1200" dirty="0">
                <a:hlinkClick r:id="rId4"/>
              </a:rPr>
              <a:t>” // EPICS Collaboration Meeting Fall 2022</a:t>
            </a:r>
            <a:endParaRPr lang="en-US" sz="12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2024 - ITER released v1 of its UDP-based EPICS CA Diode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hlinkClick r:id="rId5"/>
              </a:rPr>
              <a:t>R.Lange</a:t>
            </a:r>
            <a:r>
              <a:rPr lang="en-US" sz="1200" dirty="0">
                <a:hlinkClick r:id="rId5"/>
              </a:rPr>
              <a:t> “</a:t>
            </a:r>
            <a:r>
              <a:rPr lang="en-GB" sz="1200" dirty="0">
                <a:hlinkClick r:id="rId5"/>
              </a:rPr>
              <a:t>EPICS Diode – One-Way Data for Secure Remote Participation</a:t>
            </a:r>
            <a:r>
              <a:rPr lang="en-US" sz="1200" dirty="0">
                <a:hlinkClick r:id="rId5"/>
              </a:rPr>
              <a:t>” // EPICS Collaboration Meeting Fall 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119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03A1E-4D8C-4913-FF52-16D28C598D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BEF09-BCB6-772F-B128-BD038CBBAB1E}"/>
              </a:ext>
            </a:extLst>
          </p:cNvPr>
          <p:cNvSpPr txBox="1"/>
          <p:nvPr/>
        </p:nvSpPr>
        <p:spPr>
          <a:xfrm>
            <a:off x="912892" y="2424023"/>
            <a:ext cx="10366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BACKUP SLIDES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427026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92588" y="560329"/>
            <a:ext cx="5944995" cy="482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20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Outside (optional markup of records with a non-standard sequence number):</a:t>
            </a:r>
          </a:p>
          <a:p>
            <a:pPr algn="l">
              <a:spcBef>
                <a:spcPts val="0"/>
              </a:spcBef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"MSC:T-0") {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field(CALC, "B?0:val+1")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field(SCAN, "0")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field(FLNK, "MSC:T-1")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field(INPB, "MSC:RESET")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spcBef>
                <a:spcPts val="0"/>
              </a:spcBef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"MSC:T-1") {</a:t>
            </a:r>
          </a:p>
          <a:p>
            <a:pPr algn="l">
              <a:spcBef>
                <a:spcPts val="0"/>
              </a:spcBef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info(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diode_cix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"1")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field(CALC, "B?0:val+1")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field(SCAN, "Passive")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field(FLNK, "MSC:T-2")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field(INPB, "MSC:RESET")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spcBef>
                <a:spcPts val="0"/>
              </a:spcBef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2B3D-C52B-2927-15FD-82B336D4A58B}"/>
              </a:ext>
            </a:extLst>
          </p:cNvPr>
          <p:cNvSpPr txBox="1">
            <a:spLocks/>
          </p:cNvSpPr>
          <p:nvPr/>
        </p:nvSpPr>
        <p:spPr>
          <a:xfrm>
            <a:off x="554417" y="576000"/>
            <a:ext cx="5410200" cy="482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 Databases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Inside (no modification of existing records):</a:t>
            </a:r>
            <a:br>
              <a:rPr lang="en-US" sz="1600" dirty="0"/>
            </a:br>
            <a:endParaRPr lang="en-US" sz="1600" dirty="0"/>
          </a:p>
          <a:p>
            <a:pPr algn="l">
              <a:spcBef>
                <a:spcPts val="0"/>
              </a:spcBef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"MSC:T-0") {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  field(CALC, "B?0:val+1")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  field(SCAN, "0")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  field(FLNK, "MSC:T-1")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  field(INPB, "MSC:RESET")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spcBef>
                <a:spcPts val="0"/>
              </a:spcBef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record(calc, "MSC:T-1") {</a:t>
            </a:r>
          </a:p>
          <a:p>
            <a:pPr algn="l">
              <a:spcBef>
                <a:spcPts val="0"/>
              </a:spcBef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  field(CALC, "B?0:val+1")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  field(SCAN, "Passive")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  field(FLNK, "MSC:T-2")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  field(INPB, "MSC:RESET")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spcBef>
                <a:spcPts val="0"/>
              </a:spcBef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6DD8A7-43E2-8FA9-B883-3A92DB690014}"/>
              </a:ext>
            </a:extLst>
          </p:cNvPr>
          <p:cNvSpPr txBox="1">
            <a:spLocks/>
          </p:cNvSpPr>
          <p:nvPr/>
        </p:nvSpPr>
        <p:spPr>
          <a:xfrm>
            <a:off x="355799" y="5468468"/>
            <a:ext cx="11217636" cy="510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A </a:t>
            </a:r>
            <a:r>
              <a:rPr lang="en-US" sz="1600" b="1" dirty="0" err="1"/>
              <a:t>diode_dbgen</a:t>
            </a:r>
            <a:r>
              <a:rPr lang="en-US" sz="1600" dirty="0"/>
              <a:t> tool could be used to query the IOC on the inside and produce a DB file for the IOC on the outside. The info field “</a:t>
            </a:r>
            <a:r>
              <a:rPr lang="en-US" sz="1600" dirty="0" err="1"/>
              <a:t>diode_cix</a:t>
            </a:r>
            <a:r>
              <a:rPr lang="en-US" sz="1600" dirty="0"/>
              <a:t>” is only required if the name of the PV on the outside is different from the one inside / in the config.</a:t>
            </a:r>
          </a:p>
        </p:txBody>
      </p:sp>
    </p:spTree>
    <p:extLst>
      <p:ext uri="{BB962C8B-B14F-4D97-AF65-F5344CB8AC3E}">
        <p14:creationId xmlns:p14="http://schemas.microsoft.com/office/powerpoint/2010/main" val="2078421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6000"/>
            <a:ext cx="5740201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and Startup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Both sender and receiver are configured using the same JSON file.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Minimum sender update period in seconds. (min = 0.025)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min_update_period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0.025,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Polled fields update period in seconds. (min = 3.0)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polled_fields_update_period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5.0,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Heartbeat period in seconds. (min = 0.1)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heartbeat_period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15.0,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Maximum sender sent rate in MB/s, 0 for no limit.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rate_limit_mbs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64,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Array of channels to export (order matters!).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channel_names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"MSC:T-0":{},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"MSC:T-1":{},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2B3D-C52B-2927-15FD-82B336D4A58B}"/>
              </a:ext>
            </a:extLst>
          </p:cNvPr>
          <p:cNvSpPr txBox="1">
            <a:spLocks/>
          </p:cNvSpPr>
          <p:nvPr/>
        </p:nvSpPr>
        <p:spPr>
          <a:xfrm>
            <a:off x="6530009" y="576000"/>
            <a:ext cx="5410200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20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IOC shell integration (receiver):</a:t>
            </a:r>
          </a:p>
          <a:p>
            <a:pPr algn="l">
              <a:spcBef>
                <a:spcPts val="0"/>
              </a:spcBef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Configure records read-only</a:t>
            </a:r>
          </a:p>
          <a:p>
            <a:pPr algn="l">
              <a:spcBef>
                <a:spcPts val="0"/>
              </a:spcBef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asSetFilename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("$(DIODE_ROOT)/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readOnly.acf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algn="l">
              <a:spcBef>
                <a:spcPts val="0"/>
              </a:spcBef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Load DBD</a:t>
            </a:r>
          </a:p>
          <a:p>
            <a:pPr algn="l">
              <a:spcBef>
                <a:spcPts val="0"/>
              </a:spcBef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dbLoadDatabase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("$(DIODE_ROOT)/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testDiode.dbd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algn="l">
              <a:spcBef>
                <a:spcPts val="0"/>
              </a:spcBef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testDiode_registerRecordDeviceDriver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pdbbase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>
              <a:spcBef>
                <a:spcPts val="0"/>
              </a:spcBef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Trace = 0, Debug = 1, Config = 2, Info = 3 (default),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Warning = 4, Error = 5</a:t>
            </a:r>
          </a:p>
          <a:p>
            <a:pPr algn="l">
              <a:spcBef>
                <a:spcPts val="0"/>
              </a:spcBef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diodeLogLevel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pPr algn="l">
              <a:spcBef>
                <a:spcPts val="0"/>
              </a:spcBef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Load DB</a:t>
            </a:r>
          </a:p>
          <a:p>
            <a:pPr algn="l">
              <a:spcBef>
                <a:spcPts val="0"/>
              </a:spcBef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dbLoadRecords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("$(DIODE_ROOT)/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/db_test_2000.db")</a:t>
            </a:r>
          </a:p>
          <a:p>
            <a:pPr algn="l">
              <a:spcBef>
                <a:spcPts val="0"/>
              </a:spcBef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Start the receiver thread with the listening port &amp; IP</a:t>
            </a:r>
          </a:p>
          <a:p>
            <a:pPr algn="l">
              <a:spcBef>
                <a:spcPts val="0"/>
              </a:spcBef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diodeReceiverStart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("$(DIODE_ROOT)/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diode.json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5080, "10.130.1.102")</a:t>
            </a:r>
          </a:p>
          <a:p>
            <a:pPr algn="l">
              <a:spcBef>
                <a:spcPts val="0"/>
              </a:spcBef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Start the IOC</a:t>
            </a:r>
          </a:p>
          <a:p>
            <a:pPr algn="l">
              <a:spcBef>
                <a:spcPts val="0"/>
              </a:spcBef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diodeIocInit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65527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533B8-96A3-3777-43F1-039346F5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101534-47DB-D1AF-5078-3376C744D7E2}"/>
              </a:ext>
            </a:extLst>
          </p:cNvPr>
          <p:cNvSpPr txBox="1">
            <a:spLocks/>
          </p:cNvSpPr>
          <p:nvPr/>
        </p:nvSpPr>
        <p:spPr>
          <a:xfrm>
            <a:off x="432000" y="576000"/>
            <a:ext cx="5452753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Specs</a:t>
            </a:r>
          </a:p>
          <a:p>
            <a:pPr algn="l" rtl="0"/>
            <a:r>
              <a:rPr lang="en-US" sz="1400" b="1" dirty="0">
                <a:cs typeface="Courier New" panose="02070309020205020404" pitchFamily="49" charset="0"/>
              </a:rPr>
              <a:t>EPICS INT Host: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Intel(R) Xeon(R) CPU E5-1650 v4 @ 3.60GHz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6 physical CPU cores, 12 virtual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32 GB (8+8+8+8) RIMM DDR4 4xHMA81GR7AFR8N-UH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Ethernet Connection I217-LM 1Gb/s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400" dirty="0">
              <a:cs typeface="Courier New" panose="02070309020205020404" pitchFamily="49" charset="0"/>
            </a:endParaRPr>
          </a:p>
          <a:p>
            <a:pPr algn="l" rtl="0"/>
            <a:r>
              <a:rPr lang="en-US" sz="1400" b="1" dirty="0">
                <a:cs typeface="Courier New" panose="02070309020205020404" pitchFamily="49" charset="0"/>
              </a:rPr>
              <a:t>HW Diode TX Host: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Intel(R) Xeon(R) CPU E5-1650 v4 @ 3.60GHz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6 physical CPU cores, 12 virtual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32 GB (8+8+8+8) RIMM DDR4 4xHMA81GR7AFR8N-UH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Ethernet Connection I217-LM 1Gb/s (Network interface)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I350 Gigabit Network Connection 1Gb/s (HW Diode interface)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386846-2FBB-E980-3150-DA4A878B3937}"/>
              </a:ext>
            </a:extLst>
          </p:cNvPr>
          <p:cNvSpPr txBox="1">
            <a:spLocks/>
          </p:cNvSpPr>
          <p:nvPr/>
        </p:nvSpPr>
        <p:spPr>
          <a:xfrm>
            <a:off x="6117125" y="576000"/>
            <a:ext cx="5452753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2000" b="1" kern="0" dirty="0">
              <a:solidFill>
                <a:schemeClr val="accent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400" b="1" dirty="0">
                <a:cs typeface="Courier New" panose="02070309020205020404" pitchFamily="49" charset="0"/>
              </a:rPr>
              <a:t>EPICS EXT Host: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Intel(R) Core(TM) i7-6700 CPU @ 3.40GHz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4 physical CPU cores, 8 virtual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16GB (8+8) DIMM DDR4 2xHMA81GU6AFR8N-UH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Ethernet Connection (2) I219-LM 1Gb/s</a:t>
            </a:r>
          </a:p>
          <a:p>
            <a:pPr algn="l" rtl="0"/>
            <a:endParaRPr lang="en-US" sz="1400" dirty="0">
              <a:cs typeface="Courier New" panose="02070309020205020404" pitchFamily="49" charset="0"/>
            </a:endParaRPr>
          </a:p>
          <a:p>
            <a:pPr algn="l" rtl="0"/>
            <a:r>
              <a:rPr lang="en-US" sz="1400" b="1" dirty="0">
                <a:cs typeface="Courier New" panose="02070309020205020404" pitchFamily="49" charset="0"/>
              </a:rPr>
              <a:t>HW Diode RX Host: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Intel(R) Xeon(R) CPU E5-1650 v3 @ 3.50GHz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6 physical CPU cores, 12 virtual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16GB (8+8) DIMM DDR4 2xHMA81GU6AFR8N-UH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Ethernet Connection I217-LM 1Gb/s (Network interface)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>
                <a:cs typeface="Courier New" panose="02070309020205020404" pitchFamily="49" charset="0"/>
              </a:rPr>
              <a:t>I350 Gigabit Network Connection 1Gb/s (HW Diode interface)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803783-023D-B129-1E8A-DF2C2DE93C90}"/>
              </a:ext>
            </a:extLst>
          </p:cNvPr>
          <p:cNvSpPr txBox="1">
            <a:spLocks/>
          </p:cNvSpPr>
          <p:nvPr/>
        </p:nvSpPr>
        <p:spPr>
          <a:xfrm>
            <a:off x="4549367" y="2475719"/>
            <a:ext cx="5452753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1400" dirty="0"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A47A1C-03C7-41D7-5C80-483A2B8D277F}"/>
              </a:ext>
            </a:extLst>
          </p:cNvPr>
          <p:cNvSpPr txBox="1">
            <a:spLocks/>
          </p:cNvSpPr>
          <p:nvPr/>
        </p:nvSpPr>
        <p:spPr>
          <a:xfrm>
            <a:off x="431999" y="5381033"/>
            <a:ext cx="11328001" cy="65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800" dirty="0">
                <a:cs typeface="Courier New" panose="02070309020205020404" pitchFamily="49" charset="0"/>
              </a:rPr>
              <a:t>This hardware are powerful but old re-purposed systems just for the lab testing. The production level hardware will be purpose-built rack-mountable systems.</a:t>
            </a:r>
          </a:p>
        </p:txBody>
      </p:sp>
    </p:spTree>
    <p:extLst>
      <p:ext uri="{BB962C8B-B14F-4D97-AF65-F5344CB8AC3E}">
        <p14:creationId xmlns:p14="http://schemas.microsoft.com/office/powerpoint/2010/main" val="370782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7D96-2341-E00C-A6BF-283579966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96EA1E8-92F4-4EEB-D8BA-3BACE4731BA9}"/>
              </a:ext>
            </a:extLst>
          </p:cNvPr>
          <p:cNvGrpSpPr/>
          <p:nvPr/>
        </p:nvGrpSpPr>
        <p:grpSpPr>
          <a:xfrm>
            <a:off x="347697" y="139217"/>
            <a:ext cx="11313049" cy="5782746"/>
            <a:chOff x="347697" y="139217"/>
            <a:chExt cx="11313049" cy="5782746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C26BF45D-E294-9C49-3BB4-EAE03D0D49F8}"/>
                </a:ext>
              </a:extLst>
            </p:cNvPr>
            <p:cNvSpPr txBox="1">
              <a:spLocks/>
            </p:cNvSpPr>
            <p:nvPr/>
          </p:nvSpPr>
          <p:spPr>
            <a:xfrm>
              <a:off x="431999" y="576000"/>
              <a:ext cx="6840000" cy="4549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1200"/>
                </a:spcAft>
              </a:pPr>
              <a:r>
                <a:rPr lang="en-US" sz="2000" b="1" kern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ITER Experiment Remote Participation (RP) Scheme</a:t>
              </a:r>
              <a:endPara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phic 5" descr="Server with solid fill">
              <a:extLst>
                <a:ext uri="{FF2B5EF4-FFF2-40B4-BE49-F238E27FC236}">
                  <a16:creationId xmlns:a16="http://schemas.microsoft.com/office/drawing/2014/main" id="{44137019-4D5C-8FB0-A186-5D0D405C302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769534" y="3357242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omputer with solid fill">
              <a:extLst>
                <a:ext uri="{FF2B5EF4-FFF2-40B4-BE49-F238E27FC236}">
                  <a16:creationId xmlns:a16="http://schemas.microsoft.com/office/drawing/2014/main" id="{D5B52304-F445-9FC5-8B60-F80E3B49C7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3238" y="3357242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Server with solid fill">
              <a:extLst>
                <a:ext uri="{FF2B5EF4-FFF2-40B4-BE49-F238E27FC236}">
                  <a16:creationId xmlns:a16="http://schemas.microsoft.com/office/drawing/2014/main" id="{8C0CB1D6-8774-6536-B699-6029898381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33366" y="2227195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Server with solid fill">
              <a:extLst>
                <a:ext uri="{FF2B5EF4-FFF2-40B4-BE49-F238E27FC236}">
                  <a16:creationId xmlns:a16="http://schemas.microsoft.com/office/drawing/2014/main" id="{34FC0027-C231-4345-8E2B-C94121416F7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591586" y="3411485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8775C248-2E8A-7FAC-15B3-1A0463727A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3366" y="4740876"/>
              <a:ext cx="914400" cy="914400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A12D5E-366A-B4B9-E8C9-1D2DF00E81B7}"/>
                </a:ext>
              </a:extLst>
            </p:cNvPr>
            <p:cNvCxnSpPr>
              <a:cxnSpLocks/>
            </p:cNvCxnSpPr>
            <p:nvPr/>
          </p:nvCxnSpPr>
          <p:spPr>
            <a:xfrm>
              <a:off x="7466020" y="2621027"/>
              <a:ext cx="467346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phic 14" descr="Server with solid fill">
              <a:extLst>
                <a:ext uri="{FF2B5EF4-FFF2-40B4-BE49-F238E27FC236}">
                  <a16:creationId xmlns:a16="http://schemas.microsoft.com/office/drawing/2014/main" id="{CC7D9E3E-23D2-DF07-D257-15416035212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82315" y="865947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Computer with solid fill">
              <a:extLst>
                <a:ext uri="{FF2B5EF4-FFF2-40B4-BE49-F238E27FC236}">
                  <a16:creationId xmlns:a16="http://schemas.microsoft.com/office/drawing/2014/main" id="{8805FEE0-67A3-5430-4D65-5BFF0E82486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6132" y="865947"/>
              <a:ext cx="914400" cy="9144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AE24182-235D-E03B-FCFB-1EBD71B9C995}"/>
                </a:ext>
              </a:extLst>
            </p:cNvPr>
            <p:cNvCxnSpPr>
              <a:cxnSpLocks/>
            </p:cNvCxnSpPr>
            <p:nvPr/>
          </p:nvCxnSpPr>
          <p:spPr>
            <a:xfrm>
              <a:off x="9099558" y="1362903"/>
              <a:ext cx="1182757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466D837-EEBA-B3BD-32C3-4A66EC5ECB21}"/>
                </a:ext>
              </a:extLst>
            </p:cNvPr>
            <p:cNvCxnSpPr>
              <a:cxnSpLocks/>
            </p:cNvCxnSpPr>
            <p:nvPr/>
          </p:nvCxnSpPr>
          <p:spPr>
            <a:xfrm>
              <a:off x="9085806" y="2615337"/>
              <a:ext cx="1653709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BD7E5DE-163B-6ACB-F43C-D13A367F0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9515" y="1780347"/>
              <a:ext cx="0" cy="83499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5F6088E-ABE7-9A3D-2CB3-2D4AC1D3B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4692" y="2401360"/>
              <a:ext cx="0" cy="420173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0AE6056-9C75-72EB-C532-AB9646B70486}"/>
                </a:ext>
              </a:extLst>
            </p:cNvPr>
            <p:cNvSpPr/>
            <p:nvPr/>
          </p:nvSpPr>
          <p:spPr>
            <a:xfrm rot="16200000">
              <a:off x="9695698" y="2490354"/>
              <a:ext cx="420173" cy="242185"/>
            </a:xfrm>
            <a:prstGeom prst="triangle">
              <a:avLst/>
            </a:prstGeom>
            <a:solidFill>
              <a:schemeClr val="bg1"/>
            </a:solidFill>
            <a:ln w="476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C45C1A-D01F-5EB8-6C78-C7749FB31AD2}"/>
                </a:ext>
              </a:extLst>
            </p:cNvPr>
            <p:cNvCxnSpPr>
              <a:cxnSpLocks/>
            </p:cNvCxnSpPr>
            <p:nvPr/>
          </p:nvCxnSpPr>
          <p:spPr>
            <a:xfrm>
              <a:off x="3690435" y="3816020"/>
              <a:ext cx="2850382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BA27CA5-A474-38FF-4F21-992577D6EA0B}"/>
                </a:ext>
              </a:extLst>
            </p:cNvPr>
            <p:cNvCxnSpPr>
              <a:cxnSpLocks/>
            </p:cNvCxnSpPr>
            <p:nvPr/>
          </p:nvCxnSpPr>
          <p:spPr>
            <a:xfrm>
              <a:off x="1796664" y="3814442"/>
              <a:ext cx="966451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65E801-DA84-44E2-CAD7-09B81CA0E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0566" y="3159813"/>
              <a:ext cx="0" cy="1581063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64F169-CB78-ED50-5930-9A0D08EDEDBD}"/>
                </a:ext>
              </a:extLst>
            </p:cNvPr>
            <p:cNvCxnSpPr>
              <a:cxnSpLocks/>
            </p:cNvCxnSpPr>
            <p:nvPr/>
          </p:nvCxnSpPr>
          <p:spPr>
            <a:xfrm>
              <a:off x="525401" y="1867958"/>
              <a:ext cx="11135345" cy="3041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F092ED-C8BC-3AF8-28E4-8B38B5A8C964}"/>
                </a:ext>
              </a:extLst>
            </p:cNvPr>
            <p:cNvSpPr txBox="1"/>
            <p:nvPr/>
          </p:nvSpPr>
          <p:spPr>
            <a:xfrm>
              <a:off x="8847767" y="139217"/>
              <a:ext cx="261067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ITER plant network (POZ)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EEEA8B-6025-8425-E75A-DAB860AE71D4}"/>
                </a:ext>
              </a:extLst>
            </p:cNvPr>
            <p:cNvCxnSpPr>
              <a:cxnSpLocks/>
            </p:cNvCxnSpPr>
            <p:nvPr/>
          </p:nvCxnSpPr>
          <p:spPr>
            <a:xfrm>
              <a:off x="525401" y="4470946"/>
              <a:ext cx="11135345" cy="1892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F4792B-BC36-3E58-17E6-FE9C10EA6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4985" y="576128"/>
              <a:ext cx="0" cy="132224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Graphic 29" descr="Smart Phone with solid fill">
              <a:extLst>
                <a:ext uri="{FF2B5EF4-FFF2-40B4-BE49-F238E27FC236}">
                  <a16:creationId xmlns:a16="http://schemas.microsoft.com/office/drawing/2014/main" id="{64FD2CC2-6424-5578-A0D5-B722BC2F07C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231" y="4959310"/>
              <a:ext cx="574813" cy="574813"/>
            </a:xfrm>
            <a:prstGeom prst="rect">
              <a:avLst/>
            </a:prstGeom>
          </p:spPr>
        </p:pic>
        <p:pic>
          <p:nvPicPr>
            <p:cNvPr id="31" name="Graphic 30" descr="Tablet with solid fill">
              <a:extLst>
                <a:ext uri="{FF2B5EF4-FFF2-40B4-BE49-F238E27FC236}">
                  <a16:creationId xmlns:a16="http://schemas.microsoft.com/office/drawing/2014/main" id="{E2F74CAA-B0B0-6832-0A67-DE9A509EBD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91431" y="4789517"/>
              <a:ext cx="914400" cy="914400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AE3E8F-B3DE-BCA2-AD2E-CAAF2A6C8D06}"/>
                </a:ext>
              </a:extLst>
            </p:cNvPr>
            <p:cNvCxnSpPr>
              <a:cxnSpLocks/>
            </p:cNvCxnSpPr>
            <p:nvPr/>
          </p:nvCxnSpPr>
          <p:spPr>
            <a:xfrm>
              <a:off x="2183658" y="5239283"/>
              <a:ext cx="5571881" cy="693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4F0C2B-45CC-9723-DFB8-4411C323BCD7}"/>
                </a:ext>
              </a:extLst>
            </p:cNvPr>
            <p:cNvSpPr txBox="1"/>
            <p:nvPr/>
          </p:nvSpPr>
          <p:spPr>
            <a:xfrm>
              <a:off x="8487057" y="3980263"/>
              <a:ext cx="317368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ITER data network (XPOZ / SDCC)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C39D25-9BC8-D43E-1575-D23BEA3FA634}"/>
                </a:ext>
              </a:extLst>
            </p:cNvPr>
            <p:cNvSpPr txBox="1"/>
            <p:nvPr/>
          </p:nvSpPr>
          <p:spPr>
            <a:xfrm>
              <a:off x="9652547" y="4612268"/>
              <a:ext cx="198811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DMZ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0B883C-553A-5BE9-C5EE-B80F7C21FA1D}"/>
                </a:ext>
              </a:extLst>
            </p:cNvPr>
            <p:cNvSpPr txBox="1"/>
            <p:nvPr/>
          </p:nvSpPr>
          <p:spPr>
            <a:xfrm>
              <a:off x="4444323" y="4619219"/>
              <a:ext cx="288739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Public networks (Internet)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A418F0-4887-AD8D-D90D-234599E7B577}"/>
                </a:ext>
              </a:extLst>
            </p:cNvPr>
            <p:cNvSpPr txBox="1"/>
            <p:nvPr/>
          </p:nvSpPr>
          <p:spPr>
            <a:xfrm>
              <a:off x="4059091" y="3439815"/>
              <a:ext cx="2008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VPN</a:t>
              </a:r>
            </a:p>
            <a:p>
              <a:pPr algn="ctr"/>
              <a:endParaRPr lang="en-US" dirty="0">
                <a:latin typeface="Arial Narrow" panose="020B0606020202030204" pitchFamily="34" charset="0"/>
              </a:endParaRPr>
            </a:p>
            <a:p>
              <a:pPr algn="ctr"/>
              <a:r>
                <a:rPr lang="en-US" dirty="0">
                  <a:latin typeface="Arial Narrow" panose="020B0606020202030204" pitchFamily="34" charset="0"/>
                </a:rPr>
                <a:t>Up to 10.000 km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BCC178-47AE-6A7C-4323-420912AB7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6020" y="4494252"/>
              <a:ext cx="0" cy="132224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EE5340-EE49-2EA7-99A0-A8A79A38D551}"/>
                </a:ext>
              </a:extLst>
            </p:cNvPr>
            <p:cNvSpPr txBox="1"/>
            <p:nvPr/>
          </p:nvSpPr>
          <p:spPr>
            <a:xfrm>
              <a:off x="7755539" y="5552631"/>
              <a:ext cx="1344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Web Service</a:t>
              </a:r>
            </a:p>
          </p:txBody>
        </p:sp>
        <p:pic>
          <p:nvPicPr>
            <p:cNvPr id="39" name="Graphic 38" descr="Computer with solid fill">
              <a:extLst>
                <a:ext uri="{FF2B5EF4-FFF2-40B4-BE49-F238E27FC236}">
                  <a16:creationId xmlns:a16="http://schemas.microsoft.com/office/drawing/2014/main" id="{9D37A008-95FC-86F5-C57C-C3F8846F1F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1591" y="2178797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011D35-9F15-306F-5BED-5ECC31C1D342}"/>
                </a:ext>
              </a:extLst>
            </p:cNvPr>
            <p:cNvSpPr txBox="1"/>
            <p:nvPr/>
          </p:nvSpPr>
          <p:spPr>
            <a:xfrm>
              <a:off x="9919536" y="621249"/>
              <a:ext cx="169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CODAC Service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E9D823-EC6E-802C-1AD9-C7485CA814C8}"/>
                </a:ext>
              </a:extLst>
            </p:cNvPr>
            <p:cNvSpPr txBox="1"/>
            <p:nvPr/>
          </p:nvSpPr>
          <p:spPr>
            <a:xfrm>
              <a:off x="7628282" y="637476"/>
              <a:ext cx="169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Operator Terminal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D7B722-EE14-8793-D422-BBA043686736}"/>
                </a:ext>
              </a:extLst>
            </p:cNvPr>
            <p:cNvSpPr txBox="1"/>
            <p:nvPr/>
          </p:nvSpPr>
          <p:spPr>
            <a:xfrm>
              <a:off x="7566674" y="1920017"/>
              <a:ext cx="2909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CODAC Service / Data Replica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A7DE8A-A7E8-F270-C1CE-16E56C9C1BEA}"/>
                </a:ext>
              </a:extLst>
            </p:cNvPr>
            <p:cNvSpPr txBox="1"/>
            <p:nvPr/>
          </p:nvSpPr>
          <p:spPr>
            <a:xfrm>
              <a:off x="6239680" y="3118976"/>
              <a:ext cx="2054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“Proxy” Service for RP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9E423C-CD8E-BDE0-39D4-A66C633C891B}"/>
                </a:ext>
              </a:extLst>
            </p:cNvPr>
            <p:cNvSpPr txBox="1"/>
            <p:nvPr/>
          </p:nvSpPr>
          <p:spPr>
            <a:xfrm>
              <a:off x="1882981" y="3109052"/>
              <a:ext cx="2176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RPC CODAC Service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D19C0D-9A3D-917A-D4F8-08936E5AB59A}"/>
                </a:ext>
              </a:extLst>
            </p:cNvPr>
            <p:cNvSpPr txBox="1"/>
            <p:nvPr/>
          </p:nvSpPr>
          <p:spPr>
            <a:xfrm>
              <a:off x="5917170" y="1909070"/>
              <a:ext cx="1926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Data Terminal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F90F9C-A4ED-385E-0A3E-39393A1EA2E8}"/>
                </a:ext>
              </a:extLst>
            </p:cNvPr>
            <p:cNvSpPr txBox="1"/>
            <p:nvPr/>
          </p:nvSpPr>
          <p:spPr>
            <a:xfrm>
              <a:off x="512924" y="3113432"/>
              <a:ext cx="138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Data Terminal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5AB50D-190C-1429-1B48-9CBF8056861D}"/>
                </a:ext>
              </a:extLst>
            </p:cNvPr>
            <p:cNvSpPr txBox="1"/>
            <p:nvPr/>
          </p:nvSpPr>
          <p:spPr>
            <a:xfrm>
              <a:off x="347697" y="4539212"/>
              <a:ext cx="1926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Any Client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617909A-A5CC-BE6D-3A47-C125B3E28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4218" y="1867958"/>
              <a:ext cx="0" cy="26029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5B1CC73-2135-5DB6-7A24-AD2956A73FE8}"/>
                </a:ext>
              </a:extLst>
            </p:cNvPr>
            <p:cNvSpPr txBox="1"/>
            <p:nvPr/>
          </p:nvSpPr>
          <p:spPr>
            <a:xfrm>
              <a:off x="634231" y="2019727"/>
              <a:ext cx="279261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ITER remote center network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DC78170-2CE7-A833-1F8C-3AE2EBF32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3836" y="1867958"/>
              <a:ext cx="0" cy="260298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6358881-7D54-6AC7-4180-B5FF86817613}"/>
                </a:ext>
              </a:extLst>
            </p:cNvPr>
            <p:cNvCxnSpPr>
              <a:cxnSpLocks/>
            </p:cNvCxnSpPr>
            <p:nvPr/>
          </p:nvCxnSpPr>
          <p:spPr>
            <a:xfrm>
              <a:off x="7519237" y="3850586"/>
              <a:ext cx="844827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A4B6F1C-E355-225C-6701-A89BCB3DF6C6}"/>
                </a:ext>
              </a:extLst>
            </p:cNvPr>
            <p:cNvSpPr txBox="1"/>
            <p:nvPr/>
          </p:nvSpPr>
          <p:spPr>
            <a:xfrm>
              <a:off x="2443363" y="4130383"/>
              <a:ext cx="1519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Arial Narrow" panose="020B0606020202030204" pitchFamily="34" charset="0"/>
                </a:rPr>
                <a:t>(optional)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89CCCC-0EA6-4522-FA3C-BEFF875641B9}"/>
                </a:ext>
              </a:extLst>
            </p:cNvPr>
            <p:cNvSpPr txBox="1"/>
            <p:nvPr/>
          </p:nvSpPr>
          <p:spPr>
            <a:xfrm>
              <a:off x="6274240" y="4153657"/>
              <a:ext cx="1519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Arial Narrow" panose="020B0606020202030204" pitchFamily="34" charset="0"/>
                </a:rPr>
                <a:t>(optional)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2685B2-A1D8-D6DB-081C-058FF4A9DC72}"/>
              </a:ext>
            </a:extLst>
          </p:cNvPr>
          <p:cNvSpPr txBox="1">
            <a:spLocks/>
          </p:cNvSpPr>
          <p:nvPr/>
        </p:nvSpPr>
        <p:spPr>
          <a:xfrm>
            <a:off x="279204" y="6173931"/>
            <a:ext cx="6182387" cy="510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400" i="1" dirty="0"/>
              <a:t>More info: Fusion Engineering and Design vol.211, 114787, 2025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400" i="1" dirty="0">
                <a:hlinkClick r:id="rId10"/>
              </a:rPr>
              <a:t>https://doi.org/10.1016/j.fusengdes.2024.114787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9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6000"/>
            <a:ext cx="6840000" cy="45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translating to the EPICS Eco-System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E9DFC2B-3A26-69AE-42F6-593915B185EC}"/>
              </a:ext>
            </a:extLst>
          </p:cNvPr>
          <p:cNvGrpSpPr/>
          <p:nvPr/>
        </p:nvGrpSpPr>
        <p:grpSpPr>
          <a:xfrm>
            <a:off x="347697" y="139217"/>
            <a:ext cx="11313049" cy="5782746"/>
            <a:chOff x="347697" y="139217"/>
            <a:chExt cx="11313049" cy="5782746"/>
          </a:xfrm>
        </p:grpSpPr>
        <p:pic>
          <p:nvPicPr>
            <p:cNvPr id="7" name="Graphic 6" descr="Computer with solid fill">
              <a:extLst>
                <a:ext uri="{FF2B5EF4-FFF2-40B4-BE49-F238E27FC236}">
                  <a16:creationId xmlns:a16="http://schemas.microsoft.com/office/drawing/2014/main" id="{5DD5235A-354B-1787-02BB-9F2685B1FC7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23238" y="3357242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D4FAD863-A092-26D7-339B-BFE123ED6A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33366" y="474087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Server with solid fill">
              <a:extLst>
                <a:ext uri="{FF2B5EF4-FFF2-40B4-BE49-F238E27FC236}">
                  <a16:creationId xmlns:a16="http://schemas.microsoft.com/office/drawing/2014/main" id="{79FA6DC4-0486-E238-2FEA-C0844B1251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82315" y="865947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Computer with solid fill">
              <a:extLst>
                <a:ext uri="{FF2B5EF4-FFF2-40B4-BE49-F238E27FC236}">
                  <a16:creationId xmlns:a16="http://schemas.microsoft.com/office/drawing/2014/main" id="{0E05BBC8-E968-598D-18EA-458975DB317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6132" y="865947"/>
              <a:ext cx="914400" cy="9144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F18A889-76D6-33E1-CD4F-17F806D59749}"/>
                </a:ext>
              </a:extLst>
            </p:cNvPr>
            <p:cNvCxnSpPr>
              <a:cxnSpLocks/>
            </p:cNvCxnSpPr>
            <p:nvPr/>
          </p:nvCxnSpPr>
          <p:spPr>
            <a:xfrm>
              <a:off x="9099558" y="1362903"/>
              <a:ext cx="1182757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37DCD03-0030-2572-FCDA-07FE93C716E3}"/>
                </a:ext>
              </a:extLst>
            </p:cNvPr>
            <p:cNvCxnSpPr>
              <a:cxnSpLocks/>
            </p:cNvCxnSpPr>
            <p:nvPr/>
          </p:nvCxnSpPr>
          <p:spPr>
            <a:xfrm>
              <a:off x="7375991" y="2615337"/>
              <a:ext cx="3363524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FFFBD16-BA30-BD12-72C4-2E620B656E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9515" y="1780347"/>
              <a:ext cx="0" cy="83499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91BDF85-B04F-4D2F-7CF8-BABFD94B9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4692" y="2401360"/>
              <a:ext cx="0" cy="420173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89293-9028-7E33-473C-4104DE55863E}"/>
                </a:ext>
              </a:extLst>
            </p:cNvPr>
            <p:cNvSpPr/>
            <p:nvPr/>
          </p:nvSpPr>
          <p:spPr>
            <a:xfrm rot="16200000">
              <a:off x="9695698" y="2490354"/>
              <a:ext cx="420173" cy="242185"/>
            </a:xfrm>
            <a:prstGeom prst="triangle">
              <a:avLst/>
            </a:prstGeom>
            <a:solidFill>
              <a:schemeClr val="bg1"/>
            </a:solidFill>
            <a:ln w="476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CA3B30-55C9-C287-9AFD-FE85BEB44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0566" y="2635997"/>
              <a:ext cx="0" cy="2104879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269BAF-9800-238B-BD54-8C043CC12FCE}"/>
                </a:ext>
              </a:extLst>
            </p:cNvPr>
            <p:cNvCxnSpPr>
              <a:cxnSpLocks/>
            </p:cNvCxnSpPr>
            <p:nvPr/>
          </p:nvCxnSpPr>
          <p:spPr>
            <a:xfrm>
              <a:off x="525401" y="1867958"/>
              <a:ext cx="11135345" cy="3041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2B0D96-AB10-F258-B25E-8C941C0A4EED}"/>
                </a:ext>
              </a:extLst>
            </p:cNvPr>
            <p:cNvSpPr txBox="1"/>
            <p:nvPr/>
          </p:nvSpPr>
          <p:spPr>
            <a:xfrm>
              <a:off x="8847767" y="139217"/>
              <a:ext cx="261067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ITER plant network (POZ)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CEEED5-79C4-A0C7-AB99-DC95DE903837}"/>
                </a:ext>
              </a:extLst>
            </p:cNvPr>
            <p:cNvCxnSpPr>
              <a:cxnSpLocks/>
            </p:cNvCxnSpPr>
            <p:nvPr/>
          </p:nvCxnSpPr>
          <p:spPr>
            <a:xfrm>
              <a:off x="525401" y="4470946"/>
              <a:ext cx="11135345" cy="1892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3BA2B55-9F99-3D78-CE26-EA0663D86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4985" y="576128"/>
              <a:ext cx="0" cy="132224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Graphic 29" descr="Smart Phone with solid fill">
              <a:extLst>
                <a:ext uri="{FF2B5EF4-FFF2-40B4-BE49-F238E27FC236}">
                  <a16:creationId xmlns:a16="http://schemas.microsoft.com/office/drawing/2014/main" id="{342A54E0-317D-1499-F5F5-D703F29EF6D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4231" y="4959310"/>
              <a:ext cx="574813" cy="574813"/>
            </a:xfrm>
            <a:prstGeom prst="rect">
              <a:avLst/>
            </a:prstGeom>
          </p:spPr>
        </p:pic>
        <p:pic>
          <p:nvPicPr>
            <p:cNvPr id="31" name="Graphic 30" descr="Tablet with solid fill">
              <a:extLst>
                <a:ext uri="{FF2B5EF4-FFF2-40B4-BE49-F238E27FC236}">
                  <a16:creationId xmlns:a16="http://schemas.microsoft.com/office/drawing/2014/main" id="{84155FF8-17B2-0835-5985-BF1B33B7290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1431" y="4789517"/>
              <a:ext cx="914400" cy="914400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8A2A6EE-5591-9716-50C8-7B51E4735003}"/>
                </a:ext>
              </a:extLst>
            </p:cNvPr>
            <p:cNvCxnSpPr>
              <a:cxnSpLocks/>
            </p:cNvCxnSpPr>
            <p:nvPr/>
          </p:nvCxnSpPr>
          <p:spPr>
            <a:xfrm>
              <a:off x="2183658" y="5239283"/>
              <a:ext cx="5571881" cy="693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642851-5BCF-7062-73EB-C1125B088221}"/>
                </a:ext>
              </a:extLst>
            </p:cNvPr>
            <p:cNvSpPr txBox="1"/>
            <p:nvPr/>
          </p:nvSpPr>
          <p:spPr>
            <a:xfrm>
              <a:off x="8487057" y="3980263"/>
              <a:ext cx="317368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ITER data network (XPOZ / SDCC)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BECDC5-A6DB-B8FE-A93F-AB4677707234}"/>
                </a:ext>
              </a:extLst>
            </p:cNvPr>
            <p:cNvSpPr txBox="1"/>
            <p:nvPr/>
          </p:nvSpPr>
          <p:spPr>
            <a:xfrm>
              <a:off x="9652547" y="4612268"/>
              <a:ext cx="198811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DMZ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DD3604-7A3B-7A32-C645-4D9CA9562ACE}"/>
                </a:ext>
              </a:extLst>
            </p:cNvPr>
            <p:cNvSpPr txBox="1"/>
            <p:nvPr/>
          </p:nvSpPr>
          <p:spPr>
            <a:xfrm>
              <a:off x="4444323" y="4619219"/>
              <a:ext cx="288739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Public networks (Internet)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39116A-6694-3BD7-1C17-6A7659163520}"/>
                </a:ext>
              </a:extLst>
            </p:cNvPr>
            <p:cNvSpPr txBox="1"/>
            <p:nvPr/>
          </p:nvSpPr>
          <p:spPr>
            <a:xfrm>
              <a:off x="4059091" y="3439815"/>
              <a:ext cx="2008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VPN</a:t>
              </a:r>
            </a:p>
            <a:p>
              <a:pPr algn="ctr"/>
              <a:endParaRPr lang="en-US" dirty="0">
                <a:latin typeface="Arial Narrow" panose="020B0606020202030204" pitchFamily="34" charset="0"/>
              </a:endParaRPr>
            </a:p>
            <a:p>
              <a:pPr algn="ctr"/>
              <a:r>
                <a:rPr lang="en-US" dirty="0">
                  <a:latin typeface="Arial Narrow" panose="020B0606020202030204" pitchFamily="34" charset="0"/>
                </a:rPr>
                <a:t>Up to 10.000 km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D087A43-18BB-6AF0-ADE8-52BD1CC26E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6020" y="4494252"/>
              <a:ext cx="0" cy="132224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903BA9-BE86-4FD2-9590-90C5FC60786D}"/>
                </a:ext>
              </a:extLst>
            </p:cNvPr>
            <p:cNvSpPr txBox="1"/>
            <p:nvPr/>
          </p:nvSpPr>
          <p:spPr>
            <a:xfrm>
              <a:off x="7466020" y="5552631"/>
              <a:ext cx="186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ITER Dashboard</a:t>
              </a:r>
            </a:p>
          </p:txBody>
        </p:sp>
        <p:pic>
          <p:nvPicPr>
            <p:cNvPr id="39" name="Graphic 38" descr="Computer with solid fill">
              <a:extLst>
                <a:ext uri="{FF2B5EF4-FFF2-40B4-BE49-F238E27FC236}">
                  <a16:creationId xmlns:a16="http://schemas.microsoft.com/office/drawing/2014/main" id="{72C80584-1323-E511-E8DA-ACA8603FAB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461591" y="2178797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171BB-59E1-058C-EB42-B55BAEF4AB02}"/>
                </a:ext>
              </a:extLst>
            </p:cNvPr>
            <p:cNvSpPr txBox="1"/>
            <p:nvPr/>
          </p:nvSpPr>
          <p:spPr>
            <a:xfrm>
              <a:off x="9919536" y="621249"/>
              <a:ext cx="169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Plant IOCs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CEBCB3-0F34-AFBA-E063-99E7DAAB4A4C}"/>
                </a:ext>
              </a:extLst>
            </p:cNvPr>
            <p:cNvSpPr txBox="1"/>
            <p:nvPr/>
          </p:nvSpPr>
          <p:spPr>
            <a:xfrm>
              <a:off x="7628282" y="637476"/>
              <a:ext cx="169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Operator Terminal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FFD5D-9C31-F6F8-08EE-1BBEC4F02B06}"/>
                </a:ext>
              </a:extLst>
            </p:cNvPr>
            <p:cNvSpPr txBox="1"/>
            <p:nvPr/>
          </p:nvSpPr>
          <p:spPr>
            <a:xfrm>
              <a:off x="5917170" y="1909070"/>
              <a:ext cx="1926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Data Terminal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A220F0-47EA-9B43-C442-9063CBA91888}"/>
                </a:ext>
              </a:extLst>
            </p:cNvPr>
            <p:cNvSpPr txBox="1"/>
            <p:nvPr/>
          </p:nvSpPr>
          <p:spPr>
            <a:xfrm>
              <a:off x="512924" y="3113432"/>
              <a:ext cx="1388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Data Terminal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4B21633-AA06-DA15-9F3F-BE792756F684}"/>
                </a:ext>
              </a:extLst>
            </p:cNvPr>
            <p:cNvSpPr txBox="1"/>
            <p:nvPr/>
          </p:nvSpPr>
          <p:spPr>
            <a:xfrm>
              <a:off x="347697" y="4539212"/>
              <a:ext cx="1926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Web Browser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47EE6CE-4774-09CC-3D9B-56DEB6D66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4218" y="1867958"/>
              <a:ext cx="0" cy="26029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2392F94-B89D-06BB-3FEC-66B82C02D699}"/>
                </a:ext>
              </a:extLst>
            </p:cNvPr>
            <p:cNvSpPr txBox="1"/>
            <p:nvPr/>
          </p:nvSpPr>
          <p:spPr>
            <a:xfrm>
              <a:off x="634231" y="2019727"/>
              <a:ext cx="279261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ITER remote center network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C438DC0-4D46-3BAA-4D3D-4C90E9806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3836" y="1867958"/>
              <a:ext cx="0" cy="260298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1CB95E9-1B1B-2AC4-2C2A-360AD90A9E80}"/>
                </a:ext>
              </a:extLst>
            </p:cNvPr>
            <p:cNvCxnSpPr>
              <a:cxnSpLocks/>
            </p:cNvCxnSpPr>
            <p:nvPr/>
          </p:nvCxnSpPr>
          <p:spPr>
            <a:xfrm>
              <a:off x="1637638" y="3850586"/>
              <a:ext cx="6726426" cy="0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811DDD5-704D-F6D5-1848-992C6A266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98" y="1085234"/>
              <a:ext cx="348181" cy="36933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0E72073-923A-AEF8-E533-23288D151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5424" y="1054207"/>
              <a:ext cx="348181" cy="36933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004B71A-45BD-EFE1-B898-34E1DF0E8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595" y="3451289"/>
              <a:ext cx="348181" cy="36933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FEEFBFB-73BE-EBEF-87CC-77826793E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030" y="2035299"/>
              <a:ext cx="348181" cy="3693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7E90F15-66EA-B78D-8E26-34F4AFE38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94" y="2399753"/>
              <a:ext cx="348181" cy="36933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9AE111D-55E4-E7E1-F099-D0384075F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92" y="3569318"/>
              <a:ext cx="348181" cy="369332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E5D8237-7D67-27B3-0725-95FDFC58D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22" y="5063185"/>
              <a:ext cx="829738" cy="82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5821B21-4AC3-BFD6-D0FE-3A6D0F683B38}"/>
                </a:ext>
              </a:extLst>
            </p:cNvPr>
            <p:cNvSpPr txBox="1"/>
            <p:nvPr/>
          </p:nvSpPr>
          <p:spPr>
            <a:xfrm>
              <a:off x="6955470" y="5544756"/>
              <a:ext cx="633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SSE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9DC6E11-1CFA-C101-073A-02A7AF9ECE56}"/>
                </a:ext>
              </a:extLst>
            </p:cNvPr>
            <p:cNvSpPr txBox="1"/>
            <p:nvPr/>
          </p:nvSpPr>
          <p:spPr>
            <a:xfrm>
              <a:off x="8929764" y="2857744"/>
              <a:ext cx="19267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6020202030204" pitchFamily="34" charset="0"/>
                </a:rPr>
                <a:t>EPICS Gateway</a:t>
              </a:r>
            </a:p>
            <a:p>
              <a:pPr algn="ctr"/>
              <a:r>
                <a:rPr lang="en-US" dirty="0">
                  <a:latin typeface="Arial Narrow" panose="020B0606020202030204" pitchFamily="34" charset="0"/>
                </a:rPr>
                <a:t>or</a:t>
              </a:r>
            </a:p>
            <a:p>
              <a:pPr algn="ctr"/>
              <a:r>
                <a:rPr lang="en-US" dirty="0">
                  <a:latin typeface="Arial Narrow" panose="020B0606020202030204" pitchFamily="34" charset="0"/>
                </a:rPr>
                <a:t>EPICS Diode</a:t>
              </a: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C8507917-25F4-777A-21ED-BBD54DD45B6E}"/>
              </a:ext>
            </a:extLst>
          </p:cNvPr>
          <p:cNvSpPr>
            <a:spLocks noChangeAspect="1"/>
          </p:cNvSpPr>
          <p:nvPr/>
        </p:nvSpPr>
        <p:spPr>
          <a:xfrm>
            <a:off x="8725843" y="1690057"/>
            <a:ext cx="2359882" cy="224951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A690AF-019E-AF6C-19F7-536AA769C93E}"/>
              </a:ext>
            </a:extLst>
          </p:cNvPr>
          <p:cNvSpPr txBox="1"/>
          <p:nvPr/>
        </p:nvSpPr>
        <p:spPr>
          <a:xfrm>
            <a:off x="10968249" y="1939072"/>
            <a:ext cx="1230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Focus of this talk</a:t>
            </a:r>
          </a:p>
        </p:txBody>
      </p:sp>
    </p:spTree>
    <p:extLst>
      <p:ext uri="{BB962C8B-B14F-4D97-AF65-F5344CB8AC3E}">
        <p14:creationId xmlns:p14="http://schemas.microsoft.com/office/powerpoint/2010/main" val="38790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5999"/>
            <a:ext cx="6840000" cy="539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on Requirements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use case: animation of read-only operator terminals outside of the plant network.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One-way UDP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50.000 simple PVs per diode instance @ 10 Hz update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CA (incl. arrays) and PVA (structures)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Propagation delay ≤ 100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stale connection (dead sender)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modification of source IOCs and servers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turned on / off without impact on plant controls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integrity coding for the sender (plant) side</a:t>
            </a: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requirement on channel meta-data auto-configuration. Only value updates are transferred; DB (re-)configuration is considered as a maintenance action not in scope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Zener Diode 6.2V 1W Through Hole 2-Pin | Majju PK">
            <a:extLst>
              <a:ext uri="{FF2B5EF4-FFF2-40B4-BE49-F238E27FC236}">
                <a16:creationId xmlns:a16="http://schemas.microsoft.com/office/drawing/2014/main" id="{7820F7AF-F6D9-9E49-C5AD-7FE51A8C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23574" y="609395"/>
            <a:ext cx="5548168" cy="46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8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2A356-08CE-E888-8898-C1D4CE152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UDP Works: A Look at the User Datagram Protocol in Computer Networks">
            <a:extLst>
              <a:ext uri="{FF2B5EF4-FFF2-40B4-BE49-F238E27FC236}">
                <a16:creationId xmlns:a16="http://schemas.microsoft.com/office/drawing/2014/main" id="{B296B7C3-E196-0DD1-6747-9640367E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28" y="576000"/>
            <a:ext cx="4787472" cy="29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CE48D-8893-41EA-814D-99D620A6F4E0}"/>
              </a:ext>
            </a:extLst>
          </p:cNvPr>
          <p:cNvSpPr txBox="1">
            <a:spLocks/>
          </p:cNvSpPr>
          <p:nvPr/>
        </p:nvSpPr>
        <p:spPr>
          <a:xfrm>
            <a:off x="431999" y="576000"/>
            <a:ext cx="7263448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UDP?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Perhaps, the simplest OSI transport layer protocol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confidence that it could be supported by any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inexpensive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network diode; no vendor lock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setup – both the transmitter and the receiver are in the same rack – no latency issues crippling long distance UDP communication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Pre-qualified by ITER IT security for plant network outgoing traffic – no need to obtain separate permission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6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having said that,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UDP has demonstrated its own shortcomings for this task, which could be alleviated with careful tuning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against if someone contributes TCP transport, compatible with hardware diodes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47276-9AE5-8F8F-7853-4A67BEB90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9F407-0B70-30F4-0EA8-4844AD6B2F37}"/>
              </a:ext>
            </a:extLst>
          </p:cNvPr>
          <p:cNvSpPr txBox="1">
            <a:spLocks/>
          </p:cNvSpPr>
          <p:nvPr/>
        </p:nvSpPr>
        <p:spPr>
          <a:xfrm>
            <a:off x="431999" y="575999"/>
            <a:ext cx="6840000" cy="539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a Hardware Diode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UDP support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200 Mbps throughput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 </a:t>
            </a:r>
            <a:r>
              <a:rPr lang="en-GB" sz="1800" dirty="0"/>
              <a:t>≪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8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to Have</a:t>
            </a:r>
            <a:endParaRPr lang="en-US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Rack-mountable form-factor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other protocols of interest for ITER (OPC UA, PostgreSQL, NFS, …)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ANSSI (French cybersecurity agency) certification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phase,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Waterfall WF-500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diode</a:t>
            </a:r>
            <a:r>
              <a:rPr lang="en-US" sz="14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selected</a:t>
            </a:r>
          </a:p>
          <a:p>
            <a:pPr algn="l">
              <a:spcBef>
                <a:spcPts val="0"/>
              </a:spcBef>
            </a:pPr>
            <a:endParaRPr lang="en-US" sz="1600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600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are not promoting the company, just describing our setup</a:t>
            </a: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F63F0-BE46-0D31-5ABD-CF5B4776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048" y="3260393"/>
            <a:ext cx="4356992" cy="1813886"/>
          </a:xfrm>
          <a:prstGeom prst="rect">
            <a:avLst/>
          </a:prstGeom>
        </p:spPr>
      </p:pic>
      <p:pic>
        <p:nvPicPr>
          <p:cNvPr id="4" name="Picture 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5E2B7435-F0A1-E473-F0B8-5647C4E2B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67" y="5630"/>
            <a:ext cx="2896166" cy="75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A6DEE-B4C3-CB1B-740D-D41A40882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310" y="1269845"/>
            <a:ext cx="4900969" cy="129502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344D079-1ADE-EBDE-F45C-523FD12729C2}"/>
              </a:ext>
            </a:extLst>
          </p:cNvPr>
          <p:cNvSpPr txBox="1">
            <a:spLocks/>
          </p:cNvSpPr>
          <p:nvPr/>
        </p:nvSpPr>
        <p:spPr>
          <a:xfrm>
            <a:off x="7503047" y="5326545"/>
            <a:ext cx="4256953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Waterfall WF-500. 1 Gbps UDP. Embedded hosts available as option</a:t>
            </a:r>
          </a:p>
        </p:txBody>
      </p:sp>
    </p:spTree>
    <p:extLst>
      <p:ext uri="{BB962C8B-B14F-4D97-AF65-F5344CB8AC3E}">
        <p14:creationId xmlns:p14="http://schemas.microsoft.com/office/powerpoint/2010/main" val="396636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2">
            <a:extLst>
              <a:ext uri="{FF2B5EF4-FFF2-40B4-BE49-F238E27FC236}">
                <a16:creationId xmlns:a16="http://schemas.microsoft.com/office/drawing/2014/main" id="{E97E95CA-7283-5B46-9EFB-EE7D6DEDBBB2}"/>
              </a:ext>
            </a:extLst>
          </p:cNvPr>
          <p:cNvSpPr/>
          <p:nvPr/>
        </p:nvSpPr>
        <p:spPr>
          <a:xfrm>
            <a:off x="-2" y="4683211"/>
            <a:ext cx="12192003" cy="2174791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274617">
                <a:moveTo>
                  <a:pt x="0" y="1720"/>
                </a:moveTo>
                <a:cubicBezTo>
                  <a:pt x="4188178" y="-5806"/>
                  <a:pt x="7281334" y="-13333"/>
                  <a:pt x="12192001" y="554875"/>
                </a:cubicBezTo>
                <a:lnTo>
                  <a:pt x="12192001" y="2274617"/>
                </a:lnTo>
                <a:lnTo>
                  <a:pt x="0" y="2274617"/>
                </a:lnTo>
                <a:lnTo>
                  <a:pt x="0" y="172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3401892-F6E1-A046-047D-36CF119361C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Espace réservé du texte 19">
              <a:extLst>
                <a:ext uri="{FF2B5EF4-FFF2-40B4-BE49-F238E27FC236}">
                  <a16:creationId xmlns:a16="http://schemas.microsoft.com/office/drawing/2014/main" id="{739B0032-1A15-E2B1-B4EC-4E80EF30D03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5" name="Espace réservé du texte 19">
              <a:extLst>
                <a:ext uri="{FF2B5EF4-FFF2-40B4-BE49-F238E27FC236}">
                  <a16:creationId xmlns:a16="http://schemas.microsoft.com/office/drawing/2014/main" id="{FC215C27-F9FA-056D-BBA9-2125744B56E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71400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6" name="Espace réservé du texte 19">
              <a:extLst>
                <a:ext uri="{FF2B5EF4-FFF2-40B4-BE49-F238E27FC236}">
                  <a16:creationId xmlns:a16="http://schemas.microsoft.com/office/drawing/2014/main" id="{0927FD10-BD22-418F-760B-A562CE276745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-3357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7" name="Espace réservé du texte 19">
              <a:extLst>
                <a:ext uri="{FF2B5EF4-FFF2-40B4-BE49-F238E27FC236}">
                  <a16:creationId xmlns:a16="http://schemas.microsoft.com/office/drawing/2014/main" id="{6A1049DD-7B4A-6C8F-AF3F-A9C3C066D312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691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</p:grpSp>
      <p:pic>
        <p:nvPicPr>
          <p:cNvPr id="53" name="Graphique 52">
            <a:extLst>
              <a:ext uri="{FF2B5EF4-FFF2-40B4-BE49-F238E27FC236}">
                <a16:creationId xmlns:a16="http://schemas.microsoft.com/office/drawing/2014/main" id="{7472585E-2EFA-6F6F-14D2-BB81F32C38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2680" y="6104228"/>
            <a:ext cx="866226" cy="432000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6655A2D1-9070-4AA7-8ACA-4265CBD83500}"/>
              </a:ext>
            </a:extLst>
          </p:cNvPr>
          <p:cNvSpPr txBox="1"/>
          <p:nvPr/>
        </p:nvSpPr>
        <p:spPr>
          <a:xfrm>
            <a:off x="432000" y="4719423"/>
            <a:ext cx="458447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EPICS Diode v1 (2024)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CA support for any record type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Separate app on the sender end, “hollow IOC” on the receiver end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Heartbeat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Speed limits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0F6E1B-1608-6E84-7FA4-3B7ED6283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898"/>
            <a:ext cx="12192000" cy="4441832"/>
          </a:xfrm>
          <a:prstGeom prst="rect">
            <a:avLst/>
          </a:prstGeom>
        </p:spPr>
      </p:pic>
      <p:sp>
        <p:nvSpPr>
          <p:cNvPr id="18" name="ZoneTexte 53">
            <a:extLst>
              <a:ext uri="{FF2B5EF4-FFF2-40B4-BE49-F238E27FC236}">
                <a16:creationId xmlns:a16="http://schemas.microsoft.com/office/drawing/2014/main" id="{DAF945CA-665A-B898-C5EB-4025361A2A07}"/>
              </a:ext>
            </a:extLst>
          </p:cNvPr>
          <p:cNvSpPr txBox="1"/>
          <p:nvPr/>
        </p:nvSpPr>
        <p:spPr>
          <a:xfrm>
            <a:off x="4992194" y="4719423"/>
            <a:ext cx="458447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UDP packet segmentation for large payloads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IOC shell integration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Tools to synchronize channel metadata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Functional demo with a hardware diode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RPM packaging</a:t>
            </a:r>
          </a:p>
        </p:txBody>
      </p:sp>
    </p:spTree>
    <p:extLst>
      <p:ext uri="{BB962C8B-B14F-4D97-AF65-F5344CB8AC3E}">
        <p14:creationId xmlns:p14="http://schemas.microsoft.com/office/powerpoint/2010/main" val="217355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53CFC-9C26-B265-E808-D105F2B4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591A9-BA07-93F7-D1F1-012D15FD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"/>
            <a:ext cx="12192000" cy="4880402"/>
          </a:xfrm>
          <a:prstGeom prst="rect">
            <a:avLst/>
          </a:prstGeom>
        </p:spPr>
      </p:pic>
      <p:sp>
        <p:nvSpPr>
          <p:cNvPr id="46" name="Rectangle 32">
            <a:extLst>
              <a:ext uri="{FF2B5EF4-FFF2-40B4-BE49-F238E27FC236}">
                <a16:creationId xmlns:a16="http://schemas.microsoft.com/office/drawing/2014/main" id="{5C850C32-89BB-C84F-4FC2-5F5B57C8671E}"/>
              </a:ext>
            </a:extLst>
          </p:cNvPr>
          <p:cNvSpPr/>
          <p:nvPr/>
        </p:nvSpPr>
        <p:spPr>
          <a:xfrm>
            <a:off x="-2" y="4683211"/>
            <a:ext cx="12192003" cy="2174791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274617">
                <a:moveTo>
                  <a:pt x="0" y="1720"/>
                </a:moveTo>
                <a:cubicBezTo>
                  <a:pt x="4188178" y="-5806"/>
                  <a:pt x="7281334" y="-13333"/>
                  <a:pt x="12192001" y="554875"/>
                </a:cubicBezTo>
                <a:lnTo>
                  <a:pt x="12192001" y="2274617"/>
                </a:lnTo>
                <a:lnTo>
                  <a:pt x="0" y="2274617"/>
                </a:lnTo>
                <a:lnTo>
                  <a:pt x="0" y="172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A499DB0-3D7A-7F48-C1DD-213C089922C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Espace réservé du texte 19">
              <a:extLst>
                <a:ext uri="{FF2B5EF4-FFF2-40B4-BE49-F238E27FC236}">
                  <a16:creationId xmlns:a16="http://schemas.microsoft.com/office/drawing/2014/main" id="{3FC18EDD-D367-1F9F-BB3A-23C87FD51C0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5" name="Espace réservé du texte 19">
              <a:extLst>
                <a:ext uri="{FF2B5EF4-FFF2-40B4-BE49-F238E27FC236}">
                  <a16:creationId xmlns:a16="http://schemas.microsoft.com/office/drawing/2014/main" id="{29279DA4-7AB3-0975-B6EC-C0F2B2C9309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71400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6" name="Espace réservé du texte 19">
              <a:extLst>
                <a:ext uri="{FF2B5EF4-FFF2-40B4-BE49-F238E27FC236}">
                  <a16:creationId xmlns:a16="http://schemas.microsoft.com/office/drawing/2014/main" id="{07F0A7AC-0810-E259-32A3-283CF51C2DF4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-3357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7" name="Espace réservé du texte 19">
              <a:extLst>
                <a:ext uri="{FF2B5EF4-FFF2-40B4-BE49-F238E27FC236}">
                  <a16:creationId xmlns:a16="http://schemas.microsoft.com/office/drawing/2014/main" id="{7F13F959-751B-2DD4-F2FD-3DD0028D1D6D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691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</p:grpSp>
      <p:pic>
        <p:nvPicPr>
          <p:cNvPr id="53" name="Graphique 52">
            <a:extLst>
              <a:ext uri="{FF2B5EF4-FFF2-40B4-BE49-F238E27FC236}">
                <a16:creationId xmlns:a16="http://schemas.microsoft.com/office/drawing/2014/main" id="{84295857-E575-07B8-3625-FE7FDD25FD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2680" y="6104228"/>
            <a:ext cx="866226" cy="432000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70C06892-9BA4-0CFA-6594-57CB89D3F349}"/>
              </a:ext>
            </a:extLst>
          </p:cNvPr>
          <p:cNvSpPr txBox="1"/>
          <p:nvPr/>
        </p:nvSpPr>
        <p:spPr>
          <a:xfrm>
            <a:off x="431999" y="4716363"/>
            <a:ext cx="4918599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EPICS Diode v2 (2026)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PVA support for any type of structures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PVXS-based apps on both ends; no IOCs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Embedded structure definitions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Structure partial updates</a:t>
            </a:r>
          </a:p>
        </p:txBody>
      </p:sp>
      <p:sp>
        <p:nvSpPr>
          <p:cNvPr id="5" name="ZoneTexte 53">
            <a:extLst>
              <a:ext uri="{FF2B5EF4-FFF2-40B4-BE49-F238E27FC236}">
                <a16:creationId xmlns:a16="http://schemas.microsoft.com/office/drawing/2014/main" id="{B047B265-D07C-A1ED-F112-8A7248708DF0}"/>
              </a:ext>
            </a:extLst>
          </p:cNvPr>
          <p:cNvSpPr txBox="1"/>
          <p:nvPr/>
        </p:nvSpPr>
        <p:spPr>
          <a:xfrm>
            <a:off x="4958101" y="4726061"/>
            <a:ext cx="4918599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Performance tuning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Stress and qualification tests</a:t>
            </a:r>
          </a:p>
        </p:txBody>
      </p:sp>
    </p:spTree>
    <p:extLst>
      <p:ext uri="{BB962C8B-B14F-4D97-AF65-F5344CB8AC3E}">
        <p14:creationId xmlns:p14="http://schemas.microsoft.com/office/powerpoint/2010/main" val="2303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TER PPT Template">
  <a:themeElements>
    <a:clrScheme name="ITER theme color">
      <a:dk1>
        <a:srgbClr val="000000"/>
      </a:dk1>
      <a:lt1>
        <a:srgbClr val="FFFFFF"/>
      </a:lt1>
      <a:dk2>
        <a:srgbClr val="135D7F"/>
      </a:dk2>
      <a:lt2>
        <a:srgbClr val="E7E6E6"/>
      </a:lt2>
      <a:accent1>
        <a:srgbClr val="003C58"/>
      </a:accent1>
      <a:accent2>
        <a:srgbClr val="EB5D40"/>
      </a:accent2>
      <a:accent3>
        <a:srgbClr val="A5A5A5"/>
      </a:accent3>
      <a:accent4>
        <a:srgbClr val="FDC830"/>
      </a:accent4>
      <a:accent5>
        <a:srgbClr val="95ACBA"/>
      </a:accent5>
      <a:accent6>
        <a:srgbClr val="D9E5EC"/>
      </a:accent6>
      <a:hlink>
        <a:srgbClr val="003C58"/>
      </a:hlink>
      <a:folHlink>
        <a:srgbClr val="003C5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R_PPT_template_2023_standard.pptx" id="{7F86955E-8F49-4A71-B789-EF8A82BCF9DB}" vid="{261B092D-119C-4EEF-811A-9C2AA2307B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ITER_PPT_template_2023_standard</Template>
  <TotalTime>2000</TotalTime>
  <Words>2242</Words>
  <Application>Microsoft Office PowerPoint</Application>
  <PresentationFormat>Widescreen</PresentationFormat>
  <Paragraphs>296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Courier New</vt:lpstr>
      <vt:lpstr>Wingdings</vt:lpstr>
      <vt:lpstr>ITER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Lange Ralph</dc:creator>
  <cp:lastModifiedBy>Stepanov Denis</cp:lastModifiedBy>
  <cp:revision>253</cp:revision>
  <dcterms:created xsi:type="dcterms:W3CDTF">2023-04-24T16:52:06Z</dcterms:created>
  <dcterms:modified xsi:type="dcterms:W3CDTF">2026-04-18T20:12:15Z</dcterms:modified>
</cp:coreProperties>
</file>