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2E0_6B286DDB.xml" ContentType="application/vnd.ms-powerpoint.comments+xml"/>
  <Override PartName="/ppt/comments/modernComment_2E1_81897559.xml" ContentType="application/vnd.ms-powerpoint.comments+xml"/>
  <Override PartName="/ppt/comments/modernComment_2E3_EB1C1330.xml" ContentType="application/vnd.ms-powerpoint.comments+xml"/>
  <Override PartName="/ppt/notesSlides/notesSlide2.xml" ContentType="application/vnd.openxmlformats-officedocument.presentationml.notesSlide+xml"/>
  <Override PartName="/ppt/comments/modernComment_2F7_DEE888A5.xml" ContentType="application/vnd.ms-powerpoint.comments+xml"/>
  <Override PartName="/ppt/comments/modernComment_2E7_76B865B3.xml" ContentType="application/vnd.ms-powerpoint.comments+xml"/>
  <Override PartName="/ppt/comments/modernComment_2E8_639D1CAA.xml" ContentType="application/vnd.ms-powerpoint.comments+xml"/>
  <Override PartName="/ppt/comments/modernComment_2EA_48262515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5"/>
  </p:sldMasterIdLst>
  <p:notesMasterIdLst>
    <p:notesMasterId r:id="rId30"/>
  </p:notesMasterIdLst>
  <p:handoutMasterIdLst>
    <p:handoutMasterId r:id="rId31"/>
  </p:handoutMasterIdLst>
  <p:sldIdLst>
    <p:sldId id="256" r:id="rId6"/>
    <p:sldId id="735" r:id="rId7"/>
    <p:sldId id="736" r:id="rId8"/>
    <p:sldId id="737" r:id="rId9"/>
    <p:sldId id="738" r:id="rId10"/>
    <p:sldId id="739" r:id="rId11"/>
    <p:sldId id="750" r:id="rId12"/>
    <p:sldId id="761" r:id="rId13"/>
    <p:sldId id="763" r:id="rId14"/>
    <p:sldId id="759" r:id="rId15"/>
    <p:sldId id="743" r:id="rId16"/>
    <p:sldId id="764" r:id="rId17"/>
    <p:sldId id="740" r:id="rId18"/>
    <p:sldId id="753" r:id="rId19"/>
    <p:sldId id="744" r:id="rId20"/>
    <p:sldId id="746" r:id="rId21"/>
    <p:sldId id="748" r:id="rId22"/>
    <p:sldId id="747" r:id="rId23"/>
    <p:sldId id="762" r:id="rId24"/>
    <p:sldId id="760" r:id="rId25"/>
    <p:sldId id="765" r:id="rId26"/>
    <p:sldId id="766" r:id="rId27"/>
    <p:sldId id="756" r:id="rId28"/>
    <p:sldId id="757" r:id="rId29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4B9D21-46E5-8843-3C79-62EEC259AF1B}" name="Johnson, Andrew N." initials="JA" userId="S::anj@anl.gov::e2d7f3b0-678f-4ac9-9255-3d3c9682dace" providerId="AD"/>
  <p188:author id="{7EE360F7-2CEA-F20B-660A-5D0B28953623}" name="Hong, Ran" initials="HR" userId="S::rhong@anl.gov::9b22c7b9-4d08-442d-bdf9-cffa0c46970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tryla, Anthony F." initials="PAF" lastIdx="1" clrIdx="0">
    <p:extLst>
      <p:ext uri="{19B8F6BF-5375-455C-9EA6-DF929625EA0E}">
        <p15:presenceInfo xmlns:p15="http://schemas.microsoft.com/office/powerpoint/2012/main" userId="S::afp@anl.gov::806d0f00-5fa8-4748-a4b9-112b0b805a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E7601"/>
    <a:srgbClr val="319D32"/>
    <a:srgbClr val="FFFF00"/>
    <a:srgbClr val="ECF3E7"/>
    <a:srgbClr val="000000"/>
    <a:srgbClr val="7A1AC9"/>
    <a:srgbClr val="FC7E13"/>
    <a:srgbClr val="17375E"/>
    <a:srgbClr val="005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D3F28-AA84-08E5-8F6B-9C9238AD1197}" v="29" dt="2026-04-20T10:14:53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 autoAdjust="0"/>
    <p:restoredTop sz="93592" autoAdjust="0"/>
  </p:normalViewPr>
  <p:slideViewPr>
    <p:cSldViewPr snapToGrid="0">
      <p:cViewPr varScale="1">
        <p:scale>
          <a:sx n="145" d="100"/>
          <a:sy n="145" d="100"/>
        </p:scale>
        <p:origin x="244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552"/>
    </p:cViewPr>
  </p:sorterViewPr>
  <p:notesViewPr>
    <p:cSldViewPr snapToGrid="0" snapToObjects="1">
      <p:cViewPr varScale="1">
        <p:scale>
          <a:sx n="92" d="100"/>
          <a:sy n="92" d="100"/>
        </p:scale>
        <p:origin x="4288" y="19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omments/modernComment_2E0_6B286D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6A4DE7A-CE95-4EDB-852C-5824CA460122}" authorId="{194B9D21-46E5-8843-3C79-62EEC259AF1B}" created="2026-04-16T21:53:20.96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97811675" sldId="736"/>
      <ac:spMk id="3" creationId="{7C195991-1B2B-9CB2-478B-91FB36E830E7}"/>
      <ac:txMk cp="24" len="30">
        <ac:context len="756" hash="3800778673"/>
      </ac:txMk>
    </ac:txMkLst>
    <p188:pos x="5186516" y="142567"/>
    <p188:txBody>
      <a:bodyPr/>
      <a:lstStyle/>
      <a:p>
        <a:r>
          <a:rPr lang="en-US"/>
          <a:t>"IOCs running VxWorks at APS" is shorter; can you add "and many more on the beamlines"?</a:t>
        </a:r>
      </a:p>
    </p188:txBody>
  </p188:cm>
  <p188:cm id="{0DCB40D8-ECC5-47DD-85CC-B528FEAB4D93}" authorId="{194B9D21-46E5-8843-3C79-62EEC259AF1B}" created="2026-04-16T21:55:00.4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97811675" sldId="736"/>
      <ac:spMk id="3" creationId="{7C195991-1B2B-9CB2-478B-91FB36E830E7}"/>
      <ac:txMk cp="470" len="14">
        <ac:context len="756" hash="3800778673"/>
      </ac:txMk>
    </ac:txMkLst>
    <p188:pos x="4036141" y="3195483"/>
    <p188:txBody>
      <a:bodyPr/>
      <a:lstStyle/>
      <a:p>
        <a:r>
          <a:rPr lang="en-US"/>
          <a:t>e.g. Orion, Mars rovers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4-17T18:05:16.980" authorId="{7EE360F7-2CEA-F20B-660A-5D0B28953623}"/>
          </p223:rxn>
        </p223:reactions>
      </p:ext>
    </p188:extLst>
  </p188:cm>
  <p188:cm id="{85186FA7-06E5-484F-8FD9-8F9F6A0F2EE2}" authorId="{194B9D21-46E5-8843-3C79-62EEC259AF1B}" created="2026-04-16T21:58:20.5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97811675" sldId="736"/>
      <ac:graphicFrameMk id="17" creationId="{1B48DE5B-486F-0D91-729C-5B77FA573A39}"/>
    </ac:deMkLst>
    <p188:txBody>
      <a:bodyPr/>
      <a:lstStyle/>
      <a:p>
        <a:r>
          <a:rPr lang="en-US"/>
          <a:t>MVME should be capitalized when referring to the boards; the RTEMS BSP names appear to be lower-case though.</a:t>
        </a:r>
      </a:p>
    </p188:txBody>
  </p188:cm>
</p188:cmLst>
</file>

<file path=ppt/comments/modernComment_2E1_8189755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FD768F-21E7-47E5-927E-0CAD7568BD23}" authorId="{194B9D21-46E5-8843-3C79-62EEC259AF1B}" created="2026-04-16T22:18:02.96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73269337" sldId="737"/>
      <ac:spMk id="3" creationId="{8901395E-AD94-46DA-7B9E-C4D83773D436}"/>
      <ac:txMk cp="72" len="70">
        <ac:context len="707" hash="3161961412"/>
      </ac:txMk>
    </ac:txMkLst>
    <p188:pos x="3185651" y="496529"/>
    <p188:replyLst>
      <p188:reply id="{FD88C61D-9C12-4CD5-A9A5-4D0F2057F3EE}" authorId="{7EE360F7-2CEA-F20B-660A-5D0B28953623}" created="2026-04-17T18:10:16.171">
        <p188:txBody>
          <a:bodyPr/>
          <a:lstStyle/>
          <a:p>
            <a:r>
              <a:rPr lang="en-US"/>
              <a:t>Yes, I would say we build the cross-compilers and other tools using RSB. </a:t>
            </a:r>
          </a:p>
        </p188:txBody>
      </p188:reply>
    </p188:replyLst>
    <p188:txBody>
      <a:bodyPr/>
      <a:lstStyle/>
      <a:p>
        <a:r>
          <a:rPr lang="en-US"/>
          <a:t>I don't think we build RSB, we install it and then use it to download and build the tools and compilers, the RTEMS core OS, the BSPs and the additional packages.</a:t>
        </a:r>
      </a:p>
    </p188:txBody>
  </p188:cm>
</p188:cmLst>
</file>

<file path=ppt/comments/modernComment_2E3_EB1C13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A81AFF8-E97E-4D4A-A1E8-ED6B4B45AAE4}" authorId="{194B9D21-46E5-8843-3C79-62EEC259AF1B}" created="2026-04-16T22:21:25.4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44485680" sldId="739"/>
      <ac:spMk id="2" creationId="{3CF5C488-38AE-0D3F-957F-15E091EC42B7}"/>
      <ac:txMk cp="11" len="9">
        <ac:context len="29" hash="214711012"/>
      </ac:txMk>
    </ac:txMkLst>
    <p188:pos x="4183625" y="309716"/>
    <p188:txBody>
      <a:bodyPr/>
      <a:lstStyle/>
      <a:p>
        <a:r>
          <a:rPr lang="en-US"/>
          <a:t>Please add "for APS" to the title.</a:t>
        </a:r>
      </a:p>
    </p188:txBody>
  </p188:cm>
</p188:cmLst>
</file>

<file path=ppt/comments/modernComment_2E7_76B865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78B2C3-73E5-4F59-9439-0C9A36C539C3}" authorId="{194B9D21-46E5-8843-3C79-62EEC259AF1B}" created="2026-04-16T22:29:41.89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91796147" sldId="743"/>
      <ac:graphicFrameMk id="10" creationId="{E680B5F8-A66D-D6A9-ED90-20AC98B6242D}"/>
    </ac:deMkLst>
    <p188:txBody>
      <a:bodyPr/>
      <a:lstStyle/>
      <a:p>
        <a:r>
          <a:rPr lang="en-US"/>
          <a:t>Maybe distinguish the header row a bit, add a border around the whole table and below the header row?</a:t>
        </a:r>
      </a:p>
    </p188:txBody>
  </p188:cm>
</p188:cmLst>
</file>

<file path=ppt/comments/modernComment_2E8_639D1CA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BC98EB-609D-4977-9C59-E62C618FA5C6}" authorId="{194B9D21-46E5-8843-3C79-62EEC259AF1B}" created="2026-04-16T22:35:37.00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71240874" sldId="744"/>
      <ac:spMk id="3" creationId="{BA3D1A26-3236-677D-3B99-88E21EF1299A}"/>
      <ac:txMk cp="362" len="28">
        <ac:context len="500" hash="460877183"/>
      </ac:txMk>
    </ac:txMkLst>
    <p188:pos x="2344993" y="3672348"/>
    <p188:txBody>
      <a:bodyPr/>
      <a:lstStyle/>
      <a:p>
        <a:r>
          <a:rPr lang="en-US"/>
          <a:t>I don't think these are performance tests, they check functionality and stability (which you should say) but you aren't obviously measuring performance.</a:t>
        </a:r>
      </a:p>
    </p188:txBody>
  </p188:cm>
</p188:cmLst>
</file>

<file path=ppt/comments/modernComment_2EA_482625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1448A7-085A-413C-AD9B-5A619E5F48FB}" authorId="{194B9D21-46E5-8843-3C79-62EEC259AF1B}" created="2026-04-16T22:45:59.45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10459413" sldId="746"/>
      <ac:spMk id="3" creationId="{42832A1F-9C95-F3DF-E4F5-6A27BB0FFDBE}"/>
    </ac:deMkLst>
    <p188:txBody>
      <a:bodyPr/>
      <a:lstStyle/>
      <a:p>
        <a:r>
          <a:rPr lang="en-US"/>
          <a:t>I don't intend the working group to only work on the initialization issue. I adjusted this wording.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4-17T18:16:35.319" authorId="{7EE360F7-2CEA-F20B-660A-5D0B28953623}"/>
          </p223:rxn>
        </p223:reactions>
      </p:ext>
    </p188:extLst>
  </p188:cm>
</p188:cmLst>
</file>

<file path=ppt/comments/modernComment_2F7_DEE888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BF0602-AE71-4621-BE37-6347BA5A7D98}" authorId="{194B9D21-46E5-8843-3C79-62EEC259AF1B}" created="2026-04-16T22:26:11.991">
    <pc:sldMkLst xmlns:pc="http://schemas.microsoft.com/office/powerpoint/2013/main/command">
      <pc:docMk/>
      <pc:sldMk cId="3739781285" sldId="759"/>
    </pc:sldMkLst>
    <p188:replyLst>
      <p188:reply id="{2A2471CB-2453-4207-8FFA-2BC86696E866}" authorId="{7EE360F7-2CEA-F20B-660A-5D0B28953623}" created="2026-04-17T18:14:06.348">
        <p188:txBody>
          <a:bodyPr/>
          <a:lstStyle/>
          <a:p>
            <a:r>
              <a:rPr lang="en-US"/>
              <a:t>I would prefer showing this so people can have a direct visual impression.</a:t>
            </a:r>
          </a:p>
        </p188:txBody>
      </p188:reply>
    </p188:replyLst>
    <p188:txBody>
      <a:bodyPr/>
      <a:lstStyle/>
      <a:p>
        <a:r>
          <a:rPr lang="en-US"/>
          <a:t>You could probably replace this whole slide by adding one line to the previous one giving the speed-up, which you can measure from your two videos.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r">
              <a:defRPr sz="1200"/>
            </a:lvl1pPr>
          </a:lstStyle>
          <a:p>
            <a:fld id="{B691EE03-8B86-4483-A61E-7F251E4A648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4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4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r">
              <a:defRPr sz="1200"/>
            </a:lvl1pPr>
          </a:lstStyle>
          <a:p>
            <a:fld id="{06B5E9DE-290D-4688-9E0B-EC76B129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r">
              <a:defRPr sz="1200"/>
            </a:lvl1pPr>
          </a:lstStyle>
          <a:p>
            <a:fld id="{1AF9D93D-2DCD-4941-9148-539F4B11DA5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6" tIns="48324" rIns="96646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6" tIns="48324" rIns="96646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r">
              <a:defRPr sz="1200"/>
            </a:lvl1pPr>
          </a:lstStyle>
          <a:p>
            <a:fld id="{96257B74-7AA3-6D4E-A5F4-7C976DCE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80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9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930" y="1556203"/>
            <a:ext cx="9105492" cy="2745290"/>
          </a:xfrm>
          <a:solidFill>
            <a:srgbClr val="004165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504505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06116" y="6026787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3246" y="523876"/>
            <a:ext cx="1739197" cy="671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B4F47D-D7A1-7147-A004-CC26D4AD5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422" y="1552915"/>
            <a:ext cx="2748577" cy="27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77" y="65429"/>
            <a:ext cx="11572290" cy="8289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56" y="970124"/>
            <a:ext cx="11572290" cy="534275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573088" indent="-298450">
              <a:defRPr>
                <a:solidFill>
                  <a:srgbClr val="000000"/>
                </a:solidFill>
              </a:defRPr>
            </a:lvl2pPr>
            <a:lvl3pPr marL="519113" indent="217488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  <a:ln/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1" y="6455188"/>
            <a:ext cx="9098844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r>
              <a:rPr lang="en-US" dirty="0"/>
              <a:t>Ran Hong, rhong@anl.gov, Argonne National Lab, EPICS Collaboration Meeting 2026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431" y="6412792"/>
            <a:ext cx="11095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5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179725"/>
            <a:ext cx="11163868" cy="828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Headline 32pt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081" y="1207516"/>
            <a:ext cx="11094260" cy="49873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7300" y="6489007"/>
            <a:ext cx="609600" cy="182880"/>
          </a:xfrm>
          <a:prstGeom prst="rect">
            <a:avLst/>
          </a:prstGeom>
          <a:ln>
            <a:noFill/>
          </a:ln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FAAC5A-9C4F-4278-920D-DF2BAB595749}" type="slidenum">
              <a:rPr lang="en-US" smtClean="0"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  <a:ea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323709" cy="6858000"/>
          </a:xfrm>
          <a:prstGeom prst="rect">
            <a:avLst/>
          </a:prstGeom>
          <a:solidFill>
            <a:srgbClr val="094875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>
              <a:solidFill>
                <a:srgbClr val="7AB800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4267" y="6472729"/>
            <a:ext cx="923431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Ran Hong, rhong@anl.gov, Argonne National Lab, EPICS Collaboration Meeting 2026</a:t>
            </a:r>
          </a:p>
        </p:txBody>
      </p:sp>
    </p:spTree>
    <p:extLst>
      <p:ext uri="{BB962C8B-B14F-4D97-AF65-F5344CB8AC3E}">
        <p14:creationId xmlns:p14="http://schemas.microsoft.com/office/powerpoint/2010/main" val="32428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Wingdings" charset="2"/>
        <a:buChar char="§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9845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Lucida Grande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519113" indent="217488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569913" indent="237744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Clr>
          <a:schemeClr val="tx2">
            <a:lumMod val="75000"/>
          </a:schemeClr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microsoft.com/office/2018/10/relationships/comments" Target="../comments/modernComment_2F7_DEE888A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E7_76B865B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E8_639D1CAA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EA_482625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8/10/relationships/comments" Target="../comments/modernComment_2E0_6B286DDB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E1_8189755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E3_EB1C133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1C5B-C14E-114F-A994-1379C061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RTEMS 6 Migration and Driver Development for Motorola VME Boards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D9A8E-5E37-AB48-8E19-7530489271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92901" y="4368826"/>
            <a:ext cx="9006197" cy="393700"/>
          </a:xfrm>
        </p:spPr>
        <p:txBody>
          <a:bodyPr>
            <a:normAutofit/>
          </a:bodyPr>
          <a:lstStyle/>
          <a:p>
            <a:pPr algn="ctr"/>
            <a:r>
              <a:rPr lang="en-US" b="0" dirty="0"/>
              <a:t>Ran Hong*, Andrew Johnson, Brendan chandler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21161-3B8B-9E4A-A5F0-7916EC6A23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1299" y="4937456"/>
            <a:ext cx="3590495" cy="914400"/>
          </a:xfrm>
        </p:spPr>
        <p:txBody>
          <a:bodyPr/>
          <a:lstStyle/>
          <a:p>
            <a:pPr algn="ctr"/>
            <a:r>
              <a:rPr lang="en-US" dirty="0"/>
              <a:t>Advanced Photon Source</a:t>
            </a:r>
          </a:p>
          <a:p>
            <a:pPr algn="ctr"/>
            <a:r>
              <a:rPr lang="en-US" dirty="0"/>
              <a:t>Argonne National Laboratory</a:t>
            </a:r>
          </a:p>
          <a:p>
            <a:pPr algn="ctr"/>
            <a:r>
              <a:rPr lang="en-US" dirty="0"/>
              <a:t>9700 S Cass Ave, Lemont, IL 60439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7C9DC-4C2E-5D4C-B863-FC32F19651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Apr 20th, 2026</a:t>
            </a:r>
          </a:p>
        </p:txBody>
      </p:sp>
    </p:spTree>
    <p:extLst>
      <p:ext uri="{BB962C8B-B14F-4D97-AF65-F5344CB8AC3E}">
        <p14:creationId xmlns:p14="http://schemas.microsoft.com/office/powerpoint/2010/main" val="17906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61CF-522B-DFDC-9692-B755AF05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EPICS-base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A9FF4-5E00-EA46-1EEF-6702DBDA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661D9-00E5-6E1F-A571-D81F145FC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pic>
        <p:nvPicPr>
          <p:cNvPr id="6" name="CSSPhoebusScreenLoad_long">
            <a:hlinkClick r:id="" action="ppaction://media"/>
            <a:extLst>
              <a:ext uri="{FF2B5EF4-FFF2-40B4-BE49-F238E27FC236}">
                <a16:creationId xmlns:a16="http://schemas.microsoft.com/office/drawing/2014/main" id="{6DBA61F4-7BED-8C62-B1D8-B158937548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r="36170"/>
          <a:stretch>
            <a:fillRect/>
          </a:stretch>
        </p:blipFill>
        <p:spPr>
          <a:xfrm>
            <a:off x="792054" y="775613"/>
            <a:ext cx="5419714" cy="5306773"/>
          </a:xfrm>
          <a:prstGeom prst="rect">
            <a:avLst/>
          </a:prstGeom>
        </p:spPr>
      </p:pic>
      <p:pic>
        <p:nvPicPr>
          <p:cNvPr id="7" name="CSSPhoebusScreenLoad_normal">
            <a:hlinkClick r:id="" action="ppaction://media"/>
            <a:extLst>
              <a:ext uri="{FF2B5EF4-FFF2-40B4-BE49-F238E27FC236}">
                <a16:creationId xmlns:a16="http://schemas.microsoft.com/office/drawing/2014/main" id="{235A8FC7-AC39-7F94-0AC7-12E5995CFF4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rcRect r="36185"/>
          <a:stretch>
            <a:fillRect/>
          </a:stretch>
        </p:blipFill>
        <p:spPr>
          <a:xfrm>
            <a:off x="6480677" y="775613"/>
            <a:ext cx="5418457" cy="53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7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B209-0071-4537-3287-B03B0735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EPICS Modules Developments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C4CBB-F1BF-2ABB-7C2B-B808A96B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8E20F-6725-03C7-9862-B82B0FDD7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680B5F8-A66D-D6A9-ED90-20AC98B62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017942"/>
              </p:ext>
            </p:extLst>
          </p:nvPr>
        </p:nvGraphicFramePr>
        <p:xfrm>
          <a:off x="1330610" y="969963"/>
          <a:ext cx="7403488" cy="4594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744">
                  <a:extLst>
                    <a:ext uri="{9D8B030D-6E8A-4147-A177-3AD203B41FA5}">
                      <a16:colId xmlns:a16="http://schemas.microsoft.com/office/drawing/2014/main" val="490516662"/>
                    </a:ext>
                  </a:extLst>
                </a:gridCol>
                <a:gridCol w="3701744">
                  <a:extLst>
                    <a:ext uri="{9D8B030D-6E8A-4147-A177-3AD203B41FA5}">
                      <a16:colId xmlns:a16="http://schemas.microsoft.com/office/drawing/2014/main" val="1430673707"/>
                    </a:ext>
                  </a:extLst>
                </a:gridCol>
              </a:tblGrid>
              <a:tr h="3534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EPICS Modules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Github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Gitlab at APS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177772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devlib2*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a16vme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06838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iocStats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iocstd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80449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mrfioc2*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acromag-9440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687036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asyn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E76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aps-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292407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E76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aps-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61201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sequencer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E76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55563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autosave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E76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pulserecord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02332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E76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7055757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ipac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E76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89647164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sscan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E76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92564590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9549019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82450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DB61B01-A7D7-F297-0E09-81126E4B23CC}"/>
              </a:ext>
            </a:extLst>
          </p:cNvPr>
          <p:cNvSpPr txBox="1"/>
          <p:nvPr/>
        </p:nvSpPr>
        <p:spPr>
          <a:xfrm>
            <a:off x="1330610" y="5564871"/>
            <a:ext cx="8597225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* Module includes OS-dependent code that needs midofying for RTEMS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Need “USR_CFLAGS += -std=c99” in CONFIG_SITE to compile many modules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7F01D5-4548-5D4A-F3E3-6D86995A71D5}"/>
              </a:ext>
            </a:extLst>
          </p:cNvPr>
          <p:cNvSpPr/>
          <p:nvPr/>
        </p:nvSpPr>
        <p:spPr>
          <a:xfrm>
            <a:off x="9303584" y="3188848"/>
            <a:ext cx="2402664" cy="646331"/>
          </a:xfrm>
          <a:prstGeom prst="rect">
            <a:avLst/>
          </a:prstGeom>
          <a:solidFill>
            <a:srgbClr val="4E760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Compiled Successful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Test in progress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E31201-D056-8054-1B74-2C9391C15F72}"/>
              </a:ext>
            </a:extLst>
          </p:cNvPr>
          <p:cNvSpPr/>
          <p:nvPr/>
        </p:nvSpPr>
        <p:spPr>
          <a:xfrm>
            <a:off x="9303584" y="3957172"/>
            <a:ext cx="2402664" cy="646331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Under development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B25469-4EB9-DE93-7DF7-E81151E62277}"/>
              </a:ext>
            </a:extLst>
          </p:cNvPr>
          <p:cNvSpPr/>
          <p:nvPr/>
        </p:nvSpPr>
        <p:spPr>
          <a:xfrm>
            <a:off x="9303584" y="2328902"/>
            <a:ext cx="2402664" cy="646331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Compiled and Tested</a:t>
            </a:r>
          </a:p>
        </p:txBody>
      </p:sp>
    </p:spTree>
    <p:extLst>
      <p:ext uri="{BB962C8B-B14F-4D97-AF65-F5344CB8AC3E}">
        <p14:creationId xmlns:p14="http://schemas.microsoft.com/office/powerpoint/2010/main" val="19917961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7C9A7-E31A-100E-3499-F8489650B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EE173-B90C-35BC-E466-D1CD0300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Performance Benchmark: Network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13EF8-8E8A-410D-489E-4BB3765D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BF976-C59A-2716-4E6F-9006F010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FBA629-B5AC-78DC-7A4C-5DF87359E920}"/>
              </a:ext>
            </a:extLst>
          </p:cNvPr>
          <p:cNvSpPr/>
          <p:nvPr/>
        </p:nvSpPr>
        <p:spPr>
          <a:xfrm>
            <a:off x="1152802" y="2916622"/>
            <a:ext cx="1541165" cy="1671145"/>
          </a:xfrm>
          <a:prstGeom prst="round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45A828-9B80-52F1-9EFB-6E3B04C6DC4B}"/>
              </a:ext>
            </a:extLst>
          </p:cNvPr>
          <p:cNvSpPr/>
          <p:nvPr/>
        </p:nvSpPr>
        <p:spPr>
          <a:xfrm>
            <a:off x="3666526" y="1725249"/>
            <a:ext cx="1759431" cy="534977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B5EB9-BF8E-37BD-B956-86B1946BD937}"/>
              </a:ext>
            </a:extLst>
          </p:cNvPr>
          <p:cNvSpPr txBox="1"/>
          <p:nvPr/>
        </p:nvSpPr>
        <p:spPr>
          <a:xfrm>
            <a:off x="1286030" y="292644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Linux Host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1EDE29-ABD5-C039-463C-C99092E2B8A2}"/>
              </a:ext>
            </a:extLst>
          </p:cNvPr>
          <p:cNvSpPr/>
          <p:nvPr/>
        </p:nvSpPr>
        <p:spPr>
          <a:xfrm>
            <a:off x="1242315" y="3348596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tcp</a:t>
            </a:r>
            <a:r>
              <a:rPr lang="en-US" sz="1600" dirty="0"/>
              <a:t> client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1BAFBC-EED7-03E6-6013-4009FD564DEE}"/>
              </a:ext>
            </a:extLst>
          </p:cNvPr>
          <p:cNvSpPr/>
          <p:nvPr/>
        </p:nvSpPr>
        <p:spPr>
          <a:xfrm>
            <a:off x="1242315" y="3942168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udp</a:t>
            </a:r>
            <a:r>
              <a:rPr lang="en-US" sz="1600" dirty="0"/>
              <a:t> client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B257C82-1487-3965-1551-D4204EB7EE9C}"/>
              </a:ext>
            </a:extLst>
          </p:cNvPr>
          <p:cNvSpPr/>
          <p:nvPr/>
        </p:nvSpPr>
        <p:spPr>
          <a:xfrm>
            <a:off x="3775660" y="2926448"/>
            <a:ext cx="1541165" cy="167114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824507-8123-3FC8-2E73-13DF5C78F543}"/>
              </a:ext>
            </a:extLst>
          </p:cNvPr>
          <p:cNvSpPr txBox="1"/>
          <p:nvPr/>
        </p:nvSpPr>
        <p:spPr>
          <a:xfrm>
            <a:off x="3908888" y="295876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mvme2500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192075-ABA2-D34A-04E9-04ED2329DA66}"/>
              </a:ext>
            </a:extLst>
          </p:cNvPr>
          <p:cNvSpPr/>
          <p:nvPr/>
        </p:nvSpPr>
        <p:spPr>
          <a:xfrm>
            <a:off x="3872752" y="3348596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tcp</a:t>
            </a:r>
            <a:r>
              <a:rPr lang="en-US" sz="1600" dirty="0"/>
              <a:t> server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AA2089-4FCC-3370-7B3F-3378DA3E7D35}"/>
              </a:ext>
            </a:extLst>
          </p:cNvPr>
          <p:cNvSpPr/>
          <p:nvPr/>
        </p:nvSpPr>
        <p:spPr>
          <a:xfrm>
            <a:off x="6056929" y="2926448"/>
            <a:ext cx="1541165" cy="167114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D68E14-958C-2817-ECE5-BFD72E98A5A7}"/>
              </a:ext>
            </a:extLst>
          </p:cNvPr>
          <p:cNvSpPr txBox="1"/>
          <p:nvPr/>
        </p:nvSpPr>
        <p:spPr>
          <a:xfrm>
            <a:off x="6190157" y="295876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mvme3100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A738E3-EE77-8617-513C-5E0342882260}"/>
              </a:ext>
            </a:extLst>
          </p:cNvPr>
          <p:cNvSpPr/>
          <p:nvPr/>
        </p:nvSpPr>
        <p:spPr>
          <a:xfrm>
            <a:off x="6154021" y="3348596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tcp</a:t>
            </a:r>
            <a:r>
              <a:rPr lang="en-US" sz="1600" dirty="0"/>
              <a:t> server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AF08AC-4AF1-C4E8-3676-22C2A7124CB0}"/>
              </a:ext>
            </a:extLst>
          </p:cNvPr>
          <p:cNvCxnSpPr/>
          <p:nvPr/>
        </p:nvCxnSpPr>
        <p:spPr>
          <a:xfrm>
            <a:off x="1841405" y="2623382"/>
            <a:ext cx="0" cy="29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B75E21-451E-8861-72EC-AC776E35F6E2}"/>
              </a:ext>
            </a:extLst>
          </p:cNvPr>
          <p:cNvCxnSpPr/>
          <p:nvPr/>
        </p:nvCxnSpPr>
        <p:spPr>
          <a:xfrm>
            <a:off x="4585656" y="2623382"/>
            <a:ext cx="0" cy="29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DF5BE76-84A4-BC45-1648-7130C84025E2}"/>
              </a:ext>
            </a:extLst>
          </p:cNvPr>
          <p:cNvCxnSpPr/>
          <p:nvPr/>
        </p:nvCxnSpPr>
        <p:spPr>
          <a:xfrm>
            <a:off x="6812798" y="2623382"/>
            <a:ext cx="0" cy="29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B84780-0770-922C-EA73-B835B18F1269}"/>
              </a:ext>
            </a:extLst>
          </p:cNvPr>
          <p:cNvCxnSpPr/>
          <p:nvPr/>
        </p:nvCxnSpPr>
        <p:spPr>
          <a:xfrm>
            <a:off x="1841405" y="2623382"/>
            <a:ext cx="497139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D0A9961-EACC-35B4-04E6-95A23A60F795}"/>
              </a:ext>
            </a:extLst>
          </p:cNvPr>
          <p:cNvCxnSpPr>
            <a:cxnSpLocks/>
          </p:cNvCxnSpPr>
          <p:nvPr/>
        </p:nvCxnSpPr>
        <p:spPr>
          <a:xfrm>
            <a:off x="4585656" y="2260226"/>
            <a:ext cx="0" cy="3631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4AD8C0-F93E-2446-890F-23DAACA13F3A}"/>
              </a:ext>
            </a:extLst>
          </p:cNvPr>
          <p:cNvCxnSpPr>
            <a:cxnSpLocks/>
          </p:cNvCxnSpPr>
          <p:nvPr/>
        </p:nvCxnSpPr>
        <p:spPr>
          <a:xfrm>
            <a:off x="2643876" y="1344273"/>
            <a:ext cx="911089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8287DB0-003A-4674-2A38-EE525957BB41}"/>
              </a:ext>
            </a:extLst>
          </p:cNvPr>
          <p:cNvCxnSpPr>
            <a:cxnSpLocks/>
          </p:cNvCxnSpPr>
          <p:nvPr/>
        </p:nvCxnSpPr>
        <p:spPr>
          <a:xfrm>
            <a:off x="4585656" y="1344273"/>
            <a:ext cx="0" cy="380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5496313-C37B-3224-4B2A-FAE686C7581D}"/>
              </a:ext>
            </a:extLst>
          </p:cNvPr>
          <p:cNvSpPr txBox="1"/>
          <p:nvPr/>
        </p:nvSpPr>
        <p:spPr>
          <a:xfrm>
            <a:off x="6096000" y="1320340"/>
            <a:ext cx="210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Office/Lab network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44A1F7-2C24-8C35-05A7-150A78B31EC6}"/>
              </a:ext>
            </a:extLst>
          </p:cNvPr>
          <p:cNvSpPr txBox="1"/>
          <p:nvPr/>
        </p:nvSpPr>
        <p:spPr>
          <a:xfrm>
            <a:off x="2576666" y="5089339"/>
            <a:ext cx="866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udp</a:t>
            </a:r>
            <a:r>
              <a:rPr lang="en-US" dirty="0"/>
              <a:t> servers: running on mvme2500 and mvme3100 boards, echoing messages</a:t>
            </a:r>
          </a:p>
          <a:p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udp</a:t>
            </a:r>
            <a:r>
              <a:rPr lang="en-US" dirty="0"/>
              <a:t> clients: sending messages to a server and measure the response time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99DA47-E977-0963-EB3F-38657502D5D4}"/>
              </a:ext>
            </a:extLst>
          </p:cNvPr>
          <p:cNvSpPr/>
          <p:nvPr/>
        </p:nvSpPr>
        <p:spPr>
          <a:xfrm>
            <a:off x="3872752" y="3942168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udp</a:t>
            </a:r>
            <a:r>
              <a:rPr lang="en-US" sz="1600" dirty="0"/>
              <a:t> server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494430-D308-0F31-4141-2023EFC847AB}"/>
              </a:ext>
            </a:extLst>
          </p:cNvPr>
          <p:cNvSpPr/>
          <p:nvPr/>
        </p:nvSpPr>
        <p:spPr>
          <a:xfrm>
            <a:off x="6154021" y="3942168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udp</a:t>
            </a:r>
            <a:r>
              <a:rPr lang="en-US" sz="1600" dirty="0"/>
              <a:t> server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D55B4E-FAED-3BE1-A0F4-507946FD25C7}"/>
              </a:ext>
            </a:extLst>
          </p:cNvPr>
          <p:cNvSpPr/>
          <p:nvPr/>
        </p:nvSpPr>
        <p:spPr>
          <a:xfrm>
            <a:off x="8863585" y="1725249"/>
            <a:ext cx="1759431" cy="534977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0B381F-C88C-8A41-0E3C-A4C59F3143E9}"/>
              </a:ext>
            </a:extLst>
          </p:cNvPr>
          <p:cNvCxnSpPr/>
          <p:nvPr/>
        </p:nvCxnSpPr>
        <p:spPr>
          <a:xfrm>
            <a:off x="9782715" y="2623382"/>
            <a:ext cx="0" cy="29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987165-0286-E674-39EF-9312FD7C4418}"/>
              </a:ext>
            </a:extLst>
          </p:cNvPr>
          <p:cNvCxnSpPr>
            <a:cxnSpLocks/>
          </p:cNvCxnSpPr>
          <p:nvPr/>
        </p:nvCxnSpPr>
        <p:spPr>
          <a:xfrm>
            <a:off x="9782715" y="2260226"/>
            <a:ext cx="0" cy="3631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383BAFC-F279-37AD-4404-470448CDA804}"/>
              </a:ext>
            </a:extLst>
          </p:cNvPr>
          <p:cNvCxnSpPr>
            <a:cxnSpLocks/>
          </p:cNvCxnSpPr>
          <p:nvPr/>
        </p:nvCxnSpPr>
        <p:spPr>
          <a:xfrm>
            <a:off x="9782715" y="1344273"/>
            <a:ext cx="0" cy="380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93AE658-C402-7F91-7920-B86AAC9B5E34}"/>
              </a:ext>
            </a:extLst>
          </p:cNvPr>
          <p:cNvSpPr txBox="1"/>
          <p:nvPr/>
        </p:nvSpPr>
        <p:spPr>
          <a:xfrm>
            <a:off x="9629788" y="29229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0050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D06E-39C3-DF7F-19DF-801AE3C4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Performance Benchmark: Network Latency</a:t>
            </a:r>
          </a:p>
        </p:txBody>
      </p:sp>
      <p:pic>
        <p:nvPicPr>
          <p:cNvPr id="7" name="Content Placeholder 6" descr="Chart&#10;&#10;AI-generated content may be incorrect.">
            <a:extLst>
              <a:ext uri="{FF2B5EF4-FFF2-40B4-BE49-F238E27FC236}">
                <a16:creationId xmlns:a16="http://schemas.microsoft.com/office/drawing/2014/main" id="{85350639-E1EC-C7A7-3454-8ED9C4DD2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055" y="969963"/>
            <a:ext cx="8629340" cy="53435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A0122-0051-BFF9-9B7D-0207DC8B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8A1D5-5DBA-ECBD-7A4D-52C784150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6C66D-DC19-B666-249D-048BEFF14AB5}"/>
              </a:ext>
            </a:extLst>
          </p:cNvPr>
          <p:cNvSpPr txBox="1"/>
          <p:nvPr/>
        </p:nvSpPr>
        <p:spPr>
          <a:xfrm>
            <a:off x="5450631" y="1349529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Same Switch</a:t>
            </a:r>
          </a:p>
        </p:txBody>
      </p:sp>
    </p:spTree>
    <p:extLst>
      <p:ext uri="{BB962C8B-B14F-4D97-AF65-F5344CB8AC3E}">
        <p14:creationId xmlns:p14="http://schemas.microsoft.com/office/powerpoint/2010/main" val="78976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A3F0-1F2A-923B-E010-187647C5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Performance Benchmark: Float Point Calculation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F2E5867-6541-996E-83C3-C28435DED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563698"/>
              </p:ext>
            </p:extLst>
          </p:nvPr>
        </p:nvGraphicFramePr>
        <p:xfrm>
          <a:off x="6841097" y="1723325"/>
          <a:ext cx="4881003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124">
                  <a:extLst>
                    <a:ext uri="{9D8B030D-6E8A-4147-A177-3AD203B41FA5}">
                      <a16:colId xmlns:a16="http://schemas.microsoft.com/office/drawing/2014/main" val="693365736"/>
                    </a:ext>
                  </a:extLst>
                </a:gridCol>
                <a:gridCol w="1418896">
                  <a:extLst>
                    <a:ext uri="{9D8B030D-6E8A-4147-A177-3AD203B41FA5}">
                      <a16:colId xmlns:a16="http://schemas.microsoft.com/office/drawing/2014/main" val="2659887369"/>
                    </a:ext>
                  </a:extLst>
                </a:gridCol>
                <a:gridCol w="1442983">
                  <a:extLst>
                    <a:ext uri="{9D8B030D-6E8A-4147-A177-3AD203B41FA5}">
                      <a16:colId xmlns:a16="http://schemas.microsoft.com/office/drawing/2014/main" val="134287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mvme3100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mvme2500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972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VxWorks: soft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267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2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VxWorks: hard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67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RTEMS: soft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234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1984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E1C8B-DC07-4385-8657-F7FB1B75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EA696-1223-D54A-BDB4-E8BEF32D0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914836-6FF5-928D-1C34-9C8FAB3D2B6B}"/>
              </a:ext>
            </a:extLst>
          </p:cNvPr>
          <p:cNvSpPr txBox="1">
            <a:spLocks/>
          </p:cNvSpPr>
          <p:nvPr/>
        </p:nvSpPr>
        <p:spPr>
          <a:xfrm>
            <a:off x="6545459" y="894377"/>
            <a:ext cx="5311261" cy="534275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74320" indent="-27432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3088" indent="-2984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Lucida Grande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19113" indent="217488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237744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en-US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83729D5F-61D4-B9C2-19C6-CA03EFB91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792997"/>
              </p:ext>
            </p:extLst>
          </p:nvPr>
        </p:nvGraphicFramePr>
        <p:xfrm>
          <a:off x="6841097" y="4120600"/>
          <a:ext cx="4881003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124">
                  <a:extLst>
                    <a:ext uri="{9D8B030D-6E8A-4147-A177-3AD203B41FA5}">
                      <a16:colId xmlns:a16="http://schemas.microsoft.com/office/drawing/2014/main" val="693365736"/>
                    </a:ext>
                  </a:extLst>
                </a:gridCol>
                <a:gridCol w="1431509">
                  <a:extLst>
                    <a:ext uri="{9D8B030D-6E8A-4147-A177-3AD203B41FA5}">
                      <a16:colId xmlns:a16="http://schemas.microsoft.com/office/drawing/2014/main" val="2659887369"/>
                    </a:ext>
                  </a:extLst>
                </a:gridCol>
                <a:gridCol w="1430370">
                  <a:extLst>
                    <a:ext uri="{9D8B030D-6E8A-4147-A177-3AD203B41FA5}">
                      <a16:colId xmlns:a16="http://schemas.microsoft.com/office/drawing/2014/main" val="134287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mvme3100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mvme2500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972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VxWorks: soft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117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300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2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VxWorks: hard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67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RTEMS: soft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310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253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1984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296DDBE-46C4-D49B-C1F6-D9411C60264C}"/>
              </a:ext>
            </a:extLst>
          </p:cNvPr>
          <p:cNvSpPr txBox="1"/>
          <p:nvPr/>
        </p:nvSpPr>
        <p:spPr>
          <a:xfrm>
            <a:off x="7561142" y="1304323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 (1,000,000 doubles)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CCCE72-61EB-AD0A-4D37-E1A7C6CDF7EB}"/>
              </a:ext>
            </a:extLst>
          </p:cNvPr>
          <p:cNvSpPr txBox="1"/>
          <p:nvPr/>
        </p:nvSpPr>
        <p:spPr>
          <a:xfrm>
            <a:off x="7561141" y="3717876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Multiplication (1,000,000 doubles)</a:t>
            </a: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0A659E12-41AA-DF5F-27BB-FDF0264451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341105"/>
              </p:ext>
            </p:extLst>
          </p:nvPr>
        </p:nvGraphicFramePr>
        <p:xfrm>
          <a:off x="1035917" y="1723325"/>
          <a:ext cx="4881003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124">
                  <a:extLst>
                    <a:ext uri="{9D8B030D-6E8A-4147-A177-3AD203B41FA5}">
                      <a16:colId xmlns:a16="http://schemas.microsoft.com/office/drawing/2014/main" val="693365736"/>
                    </a:ext>
                  </a:extLst>
                </a:gridCol>
                <a:gridCol w="1418896">
                  <a:extLst>
                    <a:ext uri="{9D8B030D-6E8A-4147-A177-3AD203B41FA5}">
                      <a16:colId xmlns:a16="http://schemas.microsoft.com/office/drawing/2014/main" val="2659887369"/>
                    </a:ext>
                  </a:extLst>
                </a:gridCol>
                <a:gridCol w="1442983">
                  <a:extLst>
                    <a:ext uri="{9D8B030D-6E8A-4147-A177-3AD203B41FA5}">
                      <a16:colId xmlns:a16="http://schemas.microsoft.com/office/drawing/2014/main" val="134287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mvme3100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mvme2500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972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VxWorks: soft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103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153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2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VxWorks: hard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67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RTEMS: soft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179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148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19845"/>
                  </a:ext>
                </a:extLst>
              </a:tr>
            </a:tbl>
          </a:graphicData>
        </a:graphic>
      </p:graphicFrame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51EBB3FE-94D8-0B00-211C-512292BA6A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394350"/>
              </p:ext>
            </p:extLst>
          </p:nvPr>
        </p:nvGraphicFramePr>
        <p:xfrm>
          <a:off x="1035917" y="4120600"/>
          <a:ext cx="4881003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124">
                  <a:extLst>
                    <a:ext uri="{9D8B030D-6E8A-4147-A177-3AD203B41FA5}">
                      <a16:colId xmlns:a16="http://schemas.microsoft.com/office/drawing/2014/main" val="693365736"/>
                    </a:ext>
                  </a:extLst>
                </a:gridCol>
                <a:gridCol w="1431509">
                  <a:extLst>
                    <a:ext uri="{9D8B030D-6E8A-4147-A177-3AD203B41FA5}">
                      <a16:colId xmlns:a16="http://schemas.microsoft.com/office/drawing/2014/main" val="2659887369"/>
                    </a:ext>
                  </a:extLst>
                </a:gridCol>
                <a:gridCol w="1430370">
                  <a:extLst>
                    <a:ext uri="{9D8B030D-6E8A-4147-A177-3AD203B41FA5}">
                      <a16:colId xmlns:a16="http://schemas.microsoft.com/office/drawing/2014/main" val="134287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mvme3100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mvme2500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972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VxWorks: soft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86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178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2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VxWorks: hard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67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RTEMS: soft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197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164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1984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A9C99B2-2A95-6BFE-6F4B-73715E8ACC01}"/>
              </a:ext>
            </a:extLst>
          </p:cNvPr>
          <p:cNvSpPr txBox="1"/>
          <p:nvPr/>
        </p:nvSpPr>
        <p:spPr>
          <a:xfrm>
            <a:off x="2115417" y="1304323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 (1,000,000 floats)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58AC61-BF0C-CF4B-9CA5-D5D5B3D5076C}"/>
              </a:ext>
            </a:extLst>
          </p:cNvPr>
          <p:cNvSpPr txBox="1"/>
          <p:nvPr/>
        </p:nvSpPr>
        <p:spPr>
          <a:xfrm>
            <a:off x="2115416" y="3717876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Multiplication (1,000,000 floats)</a:t>
            </a:r>
          </a:p>
        </p:txBody>
      </p:sp>
    </p:spTree>
    <p:extLst>
      <p:ext uri="{BB962C8B-B14F-4D97-AF65-F5344CB8AC3E}">
        <p14:creationId xmlns:p14="http://schemas.microsoft.com/office/powerpoint/2010/main" val="252353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9AA0-F43D-462A-4BC7-B472A233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RTEMS IOC </a:t>
            </a:r>
            <a:r>
              <a:rPr lang="en-US" dirty="0"/>
              <a:t>Prototype </a:t>
            </a:r>
            <a:r>
              <a:rPr lang="en-US"/>
              <a:t>in a Test </a:t>
            </a:r>
            <a:r>
              <a:rPr lang="en-US" dirty="0"/>
              <a:t>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D1A26-3236-677D-3B99-88E21EF12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90" y="970124"/>
            <a:ext cx="6165724" cy="5342753"/>
          </a:xfrm>
        </p:spPr>
        <p:txBody>
          <a:bodyPr vert="horz" lIns="0" tIns="0" rIns="0" bIns="45720" rtlCol="0" anchor="t">
            <a:noAutofit/>
          </a:bodyPr>
          <a:lstStyle/>
          <a:p>
            <a:pPr lvl="0"/>
            <a:r>
              <a:rPr lang="en-US" sz="1800" dirty="0"/>
              <a:t>Software modules</a:t>
            </a:r>
          </a:p>
          <a:p>
            <a:pPr lvl="1"/>
            <a:r>
              <a:rPr lang="en-US" sz="1600" dirty="0"/>
              <a:t>RTEMS 7 (main branch)</a:t>
            </a:r>
          </a:p>
          <a:p>
            <a:pPr marL="572770" lvl="1"/>
            <a:r>
              <a:rPr lang="en-US" sz="1600" err="1"/>
              <a:t>libBSD</a:t>
            </a:r>
            <a:r>
              <a:rPr lang="en-US" sz="1600" dirty="0"/>
              <a:t> (7-freebsd-14 branch)</a:t>
            </a:r>
            <a:endParaRPr lang="en-US" sz="1600" dirty="0">
              <a:cs typeface="Arial"/>
            </a:endParaRPr>
          </a:p>
          <a:p>
            <a:pPr marL="518795" lvl="2" indent="217170"/>
            <a:r>
              <a:rPr lang="en-US" sz="1400" dirty="0"/>
              <a:t>Local: mvme3100 </a:t>
            </a:r>
            <a:r>
              <a:rPr lang="en-US" sz="1400" err="1"/>
              <a:t>tsec</a:t>
            </a:r>
            <a:r>
              <a:rPr lang="en-US" sz="1400" dirty="0"/>
              <a:t> driver, u-boot supports</a:t>
            </a:r>
            <a:endParaRPr lang="en-US" sz="1400" dirty="0">
              <a:cs typeface="Arial"/>
            </a:endParaRPr>
          </a:p>
          <a:p>
            <a:pPr lvl="1"/>
            <a:r>
              <a:rPr lang="en-US" sz="1600" dirty="0"/>
              <a:t>epics-base (7.0 branch)</a:t>
            </a:r>
          </a:p>
          <a:p>
            <a:pPr marL="518795" lvl="2" indent="217170"/>
            <a:r>
              <a:rPr lang="en-US" sz="1400" dirty="0"/>
              <a:t>Local: </a:t>
            </a:r>
            <a:r>
              <a:rPr lang="en-US" sz="1400" err="1"/>
              <a:t>malloc_info</a:t>
            </a:r>
            <a:r>
              <a:rPr lang="en-US" sz="1400" dirty="0"/>
              <a:t> fix, </a:t>
            </a:r>
            <a:r>
              <a:rPr lang="en-US" sz="1400" err="1"/>
              <a:t>rtems_init</a:t>
            </a:r>
            <a:r>
              <a:rPr lang="en-US" sz="1400" dirty="0"/>
              <a:t>, VME for </a:t>
            </a:r>
            <a:r>
              <a:rPr lang="en-US" sz="1400" err="1"/>
              <a:t>qoriq</a:t>
            </a:r>
            <a:r>
              <a:rPr lang="en-US" sz="1400" dirty="0"/>
              <a:t>, …</a:t>
            </a:r>
            <a:endParaRPr lang="en-US" sz="1400" dirty="0">
              <a:cs typeface="Arial"/>
            </a:endParaRPr>
          </a:p>
          <a:p>
            <a:pPr lvl="1"/>
            <a:r>
              <a:rPr lang="en-US" sz="1600" dirty="0"/>
              <a:t>devLib2 (v2.13, locally modified)</a:t>
            </a:r>
          </a:p>
          <a:p>
            <a:pPr lvl="1"/>
            <a:r>
              <a:rPr lang="en-US" sz="1600" dirty="0"/>
              <a:t>mrfioc2 (v2.7.2 , locally modified)</a:t>
            </a:r>
          </a:p>
          <a:p>
            <a:pPr lvl="1"/>
            <a:r>
              <a:rPr lang="en-US" sz="1600" dirty="0"/>
              <a:t>acromag-9440 (v1.5, APS Only)</a:t>
            </a:r>
          </a:p>
          <a:p>
            <a:pPr marL="572770" lvl="1"/>
            <a:r>
              <a:rPr lang="en-US" sz="1600" err="1"/>
              <a:t>iocStat</a:t>
            </a:r>
            <a:r>
              <a:rPr lang="en-US" sz="1600" dirty="0"/>
              <a:t> (v4.0.0 , locally modified)</a:t>
            </a:r>
            <a:endParaRPr lang="en-US" sz="1600" dirty="0">
              <a:cs typeface="Arial"/>
            </a:endParaRPr>
          </a:p>
          <a:p>
            <a:pPr marL="572770" lvl="1"/>
            <a:r>
              <a:rPr lang="en-US" sz="1600" err="1"/>
              <a:t>iocstd</a:t>
            </a:r>
            <a:r>
              <a:rPr lang="en-US" sz="1600" dirty="0"/>
              <a:t> (v4.5.0, APS Only</a:t>
            </a:r>
            <a:r>
              <a:rPr lang="en-US" sz="1600"/>
              <a:t>, modified</a:t>
            </a:r>
            <a:r>
              <a:rPr lang="en-US" sz="1600" dirty="0"/>
              <a:t>)</a:t>
            </a:r>
            <a:endParaRPr lang="en-US" sz="1600" dirty="0">
              <a:cs typeface="Arial"/>
            </a:endParaRPr>
          </a:p>
          <a:p>
            <a:r>
              <a:rPr lang="en-US" sz="2000"/>
              <a:t>Function and stability tests</a:t>
            </a:r>
            <a:endParaRPr lang="en-US" sz="2000">
              <a:cs typeface="Arial"/>
            </a:endParaRPr>
          </a:p>
          <a:p>
            <a:pPr lvl="1"/>
            <a:r>
              <a:rPr lang="en-US" sz="1600" dirty="0"/>
              <a:t>Tested all timing functions of MRF components</a:t>
            </a:r>
          </a:p>
          <a:p>
            <a:pPr lvl="1"/>
            <a:r>
              <a:rPr lang="en-US" sz="1600" dirty="0"/>
              <a:t>Tested event-based time stamps</a:t>
            </a:r>
          </a:p>
          <a:p>
            <a:pPr lvl="1"/>
            <a:r>
              <a:rPr lang="en-US" sz="1600" dirty="0"/>
              <a:t>Long-term stability: &gt;1.5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34C01-54E1-1E76-FFE2-2C288D2D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E4F58-C6F6-A854-DD94-B6B2B0893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97327-46AD-0344-AAF1-50A79C09AF58}"/>
              </a:ext>
            </a:extLst>
          </p:cNvPr>
          <p:cNvSpPr/>
          <p:nvPr/>
        </p:nvSpPr>
        <p:spPr>
          <a:xfrm>
            <a:off x="6132708" y="1013316"/>
            <a:ext cx="479271" cy="27053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VME CPU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E327FF-649D-4535-C1FB-58EDBC5F9D56}"/>
              </a:ext>
            </a:extLst>
          </p:cNvPr>
          <p:cNvSpPr/>
          <p:nvPr/>
        </p:nvSpPr>
        <p:spPr>
          <a:xfrm>
            <a:off x="6611979" y="1013316"/>
            <a:ext cx="479271" cy="27053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VTM 200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8AD720-FE82-E7C6-A902-59302D4909A4}"/>
              </a:ext>
            </a:extLst>
          </p:cNvPr>
          <p:cNvSpPr/>
          <p:nvPr/>
        </p:nvSpPr>
        <p:spPr>
          <a:xfrm>
            <a:off x="7091250" y="1013316"/>
            <a:ext cx="479271" cy="27053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MRF EVM 300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91CFD2-04A0-F825-F655-902429B98A8E}"/>
              </a:ext>
            </a:extLst>
          </p:cNvPr>
          <p:cNvSpPr/>
          <p:nvPr/>
        </p:nvSpPr>
        <p:spPr>
          <a:xfrm>
            <a:off x="7570521" y="1013316"/>
            <a:ext cx="479271" cy="27053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MRF EVM 300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63FE3-DC56-09FB-C791-1C4C654067A2}"/>
              </a:ext>
            </a:extLst>
          </p:cNvPr>
          <p:cNvSpPr/>
          <p:nvPr/>
        </p:nvSpPr>
        <p:spPr>
          <a:xfrm>
            <a:off x="8049792" y="1013316"/>
            <a:ext cx="479271" cy="27053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MRF EVR 300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3D2CB-AAA6-E761-BEBE-E354CF3B7F5E}"/>
              </a:ext>
            </a:extLst>
          </p:cNvPr>
          <p:cNvSpPr/>
          <p:nvPr/>
        </p:nvSpPr>
        <p:spPr>
          <a:xfrm>
            <a:off x="8529063" y="1013316"/>
            <a:ext cx="479271" cy="27053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MRF EVR 300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7CDD26-A65C-3958-4204-6F120E8E6B9D}"/>
              </a:ext>
            </a:extLst>
          </p:cNvPr>
          <p:cNvSpPr/>
          <p:nvPr/>
        </p:nvSpPr>
        <p:spPr>
          <a:xfrm>
            <a:off x="9008334" y="1013316"/>
            <a:ext cx="479271" cy="27053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MRF EVR 300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B9B4B-D763-71E0-9E15-2D2C1EB9406E}"/>
              </a:ext>
            </a:extLst>
          </p:cNvPr>
          <p:cNvSpPr/>
          <p:nvPr/>
        </p:nvSpPr>
        <p:spPr>
          <a:xfrm>
            <a:off x="9487605" y="1013316"/>
            <a:ext cx="479271" cy="27053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MRF EVR 300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AB5ED5-9EAF-330E-29B4-F1FAC5E10E87}"/>
              </a:ext>
            </a:extLst>
          </p:cNvPr>
          <p:cNvSpPr/>
          <p:nvPr/>
        </p:nvSpPr>
        <p:spPr>
          <a:xfrm>
            <a:off x="9966876" y="1013316"/>
            <a:ext cx="479271" cy="27053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MRF EVR 300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1826B4-4376-8B15-F6AC-ED2B21EB52F3}"/>
              </a:ext>
            </a:extLst>
          </p:cNvPr>
          <p:cNvSpPr/>
          <p:nvPr/>
        </p:nvSpPr>
        <p:spPr>
          <a:xfrm>
            <a:off x="10446147" y="1013315"/>
            <a:ext cx="479271" cy="27053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MRF EVR 300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3E37C-2481-4B80-6BED-A5209569F624}"/>
              </a:ext>
            </a:extLst>
          </p:cNvPr>
          <p:cNvSpPr/>
          <p:nvPr/>
        </p:nvSpPr>
        <p:spPr>
          <a:xfrm>
            <a:off x="10924287" y="1013315"/>
            <a:ext cx="479271" cy="27053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AVME 9440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36DB7F-C77F-EA65-A2E9-FE9177F8D3B6}"/>
              </a:ext>
            </a:extLst>
          </p:cNvPr>
          <p:cNvSpPr txBox="1"/>
          <p:nvPr/>
        </p:nvSpPr>
        <p:spPr>
          <a:xfrm>
            <a:off x="6168994" y="3718678"/>
            <a:ext cx="513526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CPU: mvme3100 or mvme2500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VTM 200: console interface module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MRF Timing modules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Event Masters x2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400" dirty="0"/>
              <a:t>Generating events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Event Receivers x6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400" dirty="0"/>
              <a:t>Pulse output upon events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400" dirty="0"/>
              <a:t>Event-based time stamps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400" dirty="0"/>
              <a:t>VME interrupts upon events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400" dirty="0"/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AVME 9440: digital IO</a:t>
            </a:r>
          </a:p>
        </p:txBody>
      </p:sp>
    </p:spTree>
    <p:extLst>
      <p:ext uri="{BB962C8B-B14F-4D97-AF65-F5344CB8AC3E}">
        <p14:creationId xmlns:p14="http://schemas.microsoft.com/office/powerpoint/2010/main" val="16712408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BE72-7EA8-D298-43BF-EE07C7B4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On-going efforts and near-future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32A1F-9C95-F3DF-E4F5-6A27BB0FF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Autofit/>
          </a:bodyPr>
          <a:lstStyle/>
          <a:p>
            <a:pPr lvl="0"/>
            <a:r>
              <a:rPr lang="en-US" sz="2000" dirty="0"/>
              <a:t>Merge recent development to the upstream repositories</a:t>
            </a:r>
          </a:p>
          <a:p>
            <a:pPr lvl="0"/>
            <a:r>
              <a:rPr lang="en-US" sz="2000" dirty="0"/>
              <a:t>Compile and test more device support modules with EPICS7 and RTEMS for mvme3100 and mvme2500</a:t>
            </a:r>
          </a:p>
          <a:p>
            <a:pPr lvl="0"/>
            <a:r>
              <a:rPr lang="en-US" sz="2000" dirty="0"/>
              <a:t>Test IOCs deployed to production environment in non-critical IOCs</a:t>
            </a:r>
          </a:p>
          <a:p>
            <a:pPr lvl="0"/>
            <a:r>
              <a:rPr lang="en-US" sz="2000" dirty="0"/>
              <a:t>Standardize the development and deployment of RTEMS IOCs at APS</a:t>
            </a:r>
          </a:p>
          <a:p>
            <a:pPr lvl="0"/>
            <a:r>
              <a:rPr lang="en-US" sz="2000" dirty="0"/>
              <a:t>Development plans for other CPUs</a:t>
            </a:r>
          </a:p>
          <a:p>
            <a:pPr marL="572770" lvl="1"/>
            <a:r>
              <a:rPr lang="en-US" sz="1800" dirty="0"/>
              <a:t>Mvme2100, 2700 and 6100: test existing BSPs and </a:t>
            </a:r>
            <a:r>
              <a:rPr lang="en-US" sz="1800" err="1"/>
              <a:t>libBSD</a:t>
            </a:r>
            <a:r>
              <a:rPr lang="en-US" sz="1800" dirty="0"/>
              <a:t>, and then EPICS and support modules</a:t>
            </a:r>
            <a:endParaRPr lang="en-US" sz="1800" dirty="0">
              <a:cs typeface="Arial"/>
            </a:endParaRPr>
          </a:p>
          <a:p>
            <a:pPr lvl="1"/>
            <a:r>
              <a:rPr lang="en-US" sz="1800" dirty="0"/>
              <a:t>Mvme5100: develop BSP from scratch</a:t>
            </a:r>
          </a:p>
          <a:p>
            <a:pPr lvl="0"/>
            <a:r>
              <a:rPr lang="en-US" sz="2000" dirty="0"/>
              <a:t>Exploring the dynamic loading</a:t>
            </a:r>
          </a:p>
          <a:p>
            <a:pPr lvl="0"/>
            <a:r>
              <a:rPr lang="en-US" sz="2000" dirty="0"/>
              <a:t>Updating the EPICS RTEMS Initialization</a:t>
            </a:r>
          </a:p>
          <a:p>
            <a:pPr marL="572770" lvl="1"/>
            <a:r>
              <a:rPr lang="en-US" sz="1600" dirty="0"/>
              <a:t>Working towards a new </a:t>
            </a:r>
            <a:r>
              <a:rPr lang="en-US" sz="1600" err="1"/>
              <a:t>rtems_init</a:t>
            </a:r>
            <a:r>
              <a:rPr lang="en-US" sz="1600" dirty="0"/>
              <a:t> function and boot configuration standard</a:t>
            </a:r>
            <a:endParaRPr lang="en-US" sz="1600" dirty="0">
              <a:cs typeface="Arial"/>
            </a:endParaRPr>
          </a:p>
          <a:p>
            <a:r>
              <a:rPr lang="en-US" sz="2000"/>
              <a:t>Working group formed with EPICS + RTEMS developers across several sites</a:t>
            </a:r>
            <a:endParaRPr lang="en-US" sz="2000">
              <a:cs typeface="Arial"/>
            </a:endParaRPr>
          </a:p>
          <a:p>
            <a:pPr marL="572770" lvl="1"/>
            <a:r>
              <a:rPr lang="en-US" sz="1600"/>
              <a:t>Starting regular meetings (currently at 21:00 UTC so our Australian expert can attend)</a:t>
            </a:r>
            <a:endParaRPr lang="en-US" sz="1600">
              <a:cs typeface="Arial"/>
            </a:endParaRPr>
          </a:p>
          <a:p>
            <a:pPr marL="572770" lvl="1">
              <a:buClr>
                <a:srgbClr val="006198"/>
              </a:buClr>
            </a:pPr>
            <a:r>
              <a:rPr lang="en-US" sz="1600">
                <a:cs typeface="Arial"/>
              </a:rPr>
              <a:t>Contact Andrew Johnson for details</a:t>
            </a:r>
            <a:endParaRPr lang="en-US" sz="1600" dirty="0">
              <a:cs typeface="Arial"/>
            </a:endParaRPr>
          </a:p>
          <a:p>
            <a:pPr marL="274638" lvl="1" indent="0">
              <a:buFont typeface="Lucida Grande"/>
              <a:buNone/>
            </a:pPr>
            <a:endParaRPr lang="en-US" sz="16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endParaRPr lang="en-US" sz="20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E6678-220C-902A-1D77-CDDB5AA3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4CD1A-657A-1D1B-64AD-438654C57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594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3467-7D24-5D66-BE0B-7613CBC3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BFE48-D1D5-E7D1-3C05-A4BCFFF86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RTEMS migration is on-going at APS </a:t>
            </a:r>
          </a:p>
          <a:p>
            <a:pPr lvl="1"/>
            <a:r>
              <a:rPr lang="en-US" dirty="0"/>
              <a:t>Building RTEMS and EPICS for varieties of VME CPUs (mvme3100, mvme2500,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Added drivers and fixed bugs</a:t>
            </a:r>
          </a:p>
          <a:p>
            <a:pPr lvl="1"/>
            <a:r>
              <a:rPr lang="en-US" dirty="0"/>
              <a:t>Benchmarking performances</a:t>
            </a:r>
          </a:p>
          <a:p>
            <a:pPr lvl="1"/>
            <a:r>
              <a:rPr lang="en-US" dirty="0"/>
              <a:t>Testing IOC functions and stabilities</a:t>
            </a:r>
          </a:p>
          <a:p>
            <a:r>
              <a:rPr lang="en-US" dirty="0"/>
              <a:t>Plans to support more VME boards and new RTEMS features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AB06D-24FB-03E4-38D3-7E299539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5B003-53EB-C2CE-CA17-6D851412A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41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53DC7-16F0-5FC4-3F2E-96A95E13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4DA15-2B66-3AEB-361E-C2D5F2EDA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Autofit/>
          </a:bodyPr>
          <a:lstStyle/>
          <a:p>
            <a:r>
              <a:rPr lang="en-US" dirty="0"/>
              <a:t>We thank </a:t>
            </a:r>
            <a:r>
              <a:rPr lang="da-DK" dirty="0"/>
              <a:t>Chris Johns, Heinz Junkes, </a:t>
            </a:r>
            <a:r>
              <a:rPr lang="en-US" dirty="0"/>
              <a:t>Vijay Banerjee, </a:t>
            </a:r>
            <a:r>
              <a:rPr lang="da-DK" dirty="0"/>
              <a:t>Jeremy Lorelli, </a:t>
            </a:r>
            <a:r>
              <a:rPr lang="en-US" dirty="0"/>
              <a:t>Mick Stepp for </a:t>
            </a:r>
            <a:r>
              <a:rPr lang="en-US"/>
              <a:t>help in development and trouble-shooting. </a:t>
            </a:r>
          </a:p>
          <a:p>
            <a:pPr>
              <a:buClr>
                <a:srgbClr val="006198"/>
              </a:buClr>
            </a:pPr>
            <a:endParaRPr lang="en-US" dirty="0"/>
          </a:p>
          <a:p>
            <a:pPr>
              <a:buClr>
                <a:srgbClr val="006198"/>
              </a:buClr>
            </a:pPr>
            <a:endParaRPr lang="en-US" dirty="0">
              <a:cs typeface="Arial"/>
            </a:endParaRPr>
          </a:p>
          <a:p>
            <a:pPr>
              <a:buClr>
                <a:srgbClr val="006198"/>
              </a:buClr>
            </a:pPr>
            <a:endParaRPr lang="en-US" dirty="0">
              <a:cs typeface="Arial"/>
            </a:endParaRPr>
          </a:p>
          <a:p>
            <a:pPr>
              <a:buClr>
                <a:srgbClr val="006198"/>
              </a:buClr>
            </a:pPr>
            <a:endParaRPr lang="en-US" dirty="0">
              <a:cs typeface="Arial"/>
            </a:endParaRPr>
          </a:p>
          <a:p>
            <a:pPr>
              <a:buClr>
                <a:srgbClr val="006198"/>
              </a:buClr>
            </a:pPr>
            <a:endParaRPr lang="en-US" dirty="0">
              <a:cs typeface="Arial"/>
            </a:endParaRPr>
          </a:p>
          <a:p>
            <a:pPr>
              <a:buClr>
                <a:srgbClr val="006198"/>
              </a:buClr>
            </a:pPr>
            <a:endParaRPr lang="en-US" dirty="0">
              <a:cs typeface="Arial"/>
            </a:endParaRPr>
          </a:p>
          <a:p>
            <a:pPr>
              <a:buClr>
                <a:srgbClr val="006198"/>
              </a:buClr>
            </a:pPr>
            <a:endParaRPr lang="en-US" dirty="0"/>
          </a:p>
          <a:p>
            <a:pPr>
              <a:buClr>
                <a:srgbClr val="006198"/>
              </a:buClr>
            </a:pPr>
            <a:endParaRPr lang="en-US" dirty="0"/>
          </a:p>
          <a:p>
            <a:pPr marL="572770" lvl="1"/>
            <a:endParaRPr lang="en-US" dirty="0"/>
          </a:p>
          <a:p>
            <a:pPr marL="572770" lvl="1">
              <a:buClr>
                <a:srgbClr val="006198"/>
              </a:buClr>
            </a:pPr>
            <a:r>
              <a:rPr lang="en-US"/>
              <a:t>This work is supported by the U.S. Department of Energy, Office of Science, Office </a:t>
            </a:r>
            <a:r>
              <a:rPr lang="en-US" dirty="0"/>
              <a:t>of Basic Energy Sciences, under Contract No. DE-AC02-06CH11357.</a:t>
            </a:r>
            <a:endParaRPr lang="en-US"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41C16-8349-4C9B-E5BE-A20E96AF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70F99-1477-E481-46D3-EE6B0A74F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3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B5586-3454-9D20-AF4C-F9C0C131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49F6-CC95-D388-1ADE-F53BDD4CF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721EE-40F4-346C-A046-580DF1A8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2FAA2-3882-3777-F284-85183D3EB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9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0316-0A50-6649-B12C-71CCA1AA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5099A-26EC-7C47-B881-75A5DCF7A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Backgrounds about the migration from VxWorks to RTEMS at APS</a:t>
            </a:r>
          </a:p>
          <a:p>
            <a:pPr lvl="0"/>
            <a:r>
              <a:rPr lang="en-US" dirty="0"/>
              <a:t>Overview of RTEMS and the application development workflow</a:t>
            </a:r>
          </a:p>
          <a:p>
            <a:pPr lvl="0"/>
            <a:r>
              <a:rPr lang="en-US" dirty="0"/>
              <a:t>RTEMS migration goals and milestones at APS</a:t>
            </a:r>
          </a:p>
          <a:p>
            <a:pPr lvl="0"/>
            <a:r>
              <a:rPr lang="en-US" dirty="0"/>
              <a:t>RTEMS and </a:t>
            </a:r>
            <a:r>
              <a:rPr lang="en-US" dirty="0" err="1"/>
              <a:t>libBSD</a:t>
            </a:r>
            <a:r>
              <a:rPr lang="en-US" dirty="0"/>
              <a:t> development at APS</a:t>
            </a:r>
          </a:p>
          <a:p>
            <a:pPr lvl="0"/>
            <a:r>
              <a:rPr lang="en-US" dirty="0"/>
              <a:t>EPICS-base development for RTEMS</a:t>
            </a:r>
          </a:p>
          <a:p>
            <a:pPr lvl="0"/>
            <a:r>
              <a:rPr lang="en-US" dirty="0"/>
              <a:t>IOC prototypes and benchmark tests</a:t>
            </a:r>
          </a:p>
          <a:p>
            <a:pPr lvl="0"/>
            <a:r>
              <a:rPr lang="en-US" dirty="0"/>
              <a:t>On-going efforts and near-future plans</a:t>
            </a:r>
          </a:p>
          <a:p>
            <a:pPr marL="274638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0F2D1-174E-E24C-BD91-5CA44D1A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458D2-6566-AC45-988A-F75F6E005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Ran Hong, rhong@anl.gov, Argonne National Lab, EPICS Collaboration Meeting 2026</a:t>
            </a:r>
          </a:p>
        </p:txBody>
      </p:sp>
    </p:spTree>
    <p:extLst>
      <p:ext uri="{BB962C8B-B14F-4D97-AF65-F5344CB8AC3E}">
        <p14:creationId xmlns:p14="http://schemas.microsoft.com/office/powerpoint/2010/main" val="299524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D4168-3DFC-31C5-F20C-F46C09580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C64A-50BA-B7B5-FFCA-953A86E4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RTEMS and </a:t>
            </a:r>
            <a:r>
              <a:rPr lang="en-US" dirty="0" err="1"/>
              <a:t>libBSD</a:t>
            </a:r>
            <a:r>
              <a:rPr lang="en-US" dirty="0"/>
              <a:t>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6712A-0CCD-171D-B312-06259389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Three-Speed Ethernet Controller (</a:t>
            </a:r>
            <a:r>
              <a:rPr lang="en-US" dirty="0" err="1"/>
              <a:t>tsec</a:t>
            </a:r>
            <a:r>
              <a:rPr lang="en-US" dirty="0"/>
              <a:t>) driver development for </a:t>
            </a:r>
            <a:r>
              <a:rPr lang="en-US" dirty="0" err="1"/>
              <a:t>libbsd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Network interface </a:t>
            </a:r>
            <a:r>
              <a:rPr lang="en-US" dirty="0" err="1"/>
              <a:t>tsec</a:t>
            </a:r>
            <a:r>
              <a:rPr lang="en-US" dirty="0"/>
              <a:t> is not added to the Nexus bus (the root device) for mvme3100</a:t>
            </a:r>
          </a:p>
          <a:p>
            <a:pPr lvl="1"/>
            <a:r>
              <a:rPr lang="en-US" dirty="0"/>
              <a:t>Added </a:t>
            </a:r>
            <a:r>
              <a:rPr lang="en-US" dirty="0" err="1"/>
              <a:t>tsec</a:t>
            </a:r>
            <a:r>
              <a:rPr lang="en-US" dirty="0"/>
              <a:t> configurations to nexus device header (Thanks to Jeremy Lorelli!)</a:t>
            </a:r>
          </a:p>
          <a:p>
            <a:pPr lvl="1"/>
            <a:r>
              <a:rPr lang="en-US" dirty="0"/>
              <a:t>Modified the </a:t>
            </a:r>
            <a:r>
              <a:rPr lang="en-US" dirty="0" err="1"/>
              <a:t>tsec</a:t>
            </a:r>
            <a:r>
              <a:rPr lang="en-US" dirty="0"/>
              <a:t> driver config struct to add multiple </a:t>
            </a:r>
            <a:r>
              <a:rPr lang="en-US" dirty="0" err="1"/>
              <a:t>tsec</a:t>
            </a:r>
            <a:r>
              <a:rPr lang="en-US" dirty="0"/>
              <a:t> interfaces (Thanks to Jeremy Lorelli!)</a:t>
            </a:r>
          </a:p>
          <a:p>
            <a:pPr lvl="1"/>
            <a:r>
              <a:rPr lang="en-US" dirty="0"/>
              <a:t>Fix the </a:t>
            </a:r>
            <a:r>
              <a:rPr lang="en-US" dirty="0" err="1"/>
              <a:t>tsec</a:t>
            </a:r>
            <a:r>
              <a:rPr lang="en-US" dirty="0"/>
              <a:t> driver source code (developed at APS)</a:t>
            </a:r>
          </a:p>
          <a:p>
            <a:pPr lvl="2"/>
            <a:r>
              <a:rPr lang="en-US" dirty="0"/>
              <a:t>Obtain the correct base and physical addresses from the driver configuration struct</a:t>
            </a:r>
          </a:p>
          <a:p>
            <a:pPr lvl="2"/>
            <a:r>
              <a:rPr lang="en-US" dirty="0"/>
              <a:t>Implemented the interrupt service routines and call back functions for Tx/Rx/Error Compatible with mvme3100 </a:t>
            </a:r>
            <a:r>
              <a:rPr lang="en-US" dirty="0" err="1"/>
              <a:t>bsp</a:t>
            </a:r>
            <a:r>
              <a:rPr lang="en-US" dirty="0"/>
              <a:t>.</a:t>
            </a:r>
          </a:p>
          <a:p>
            <a:pPr lvl="4"/>
            <a:r>
              <a:rPr lang="en-US" dirty="0"/>
              <a:t>The existing </a:t>
            </a:r>
            <a:r>
              <a:rPr lang="en-US" dirty="0" err="1"/>
              <a:t>tsec</a:t>
            </a:r>
            <a:r>
              <a:rPr lang="en-US" dirty="0"/>
              <a:t> driver is tuned to the </a:t>
            </a:r>
            <a:r>
              <a:rPr lang="en-US" dirty="0" err="1"/>
              <a:t>QorIQ</a:t>
            </a:r>
            <a:r>
              <a:rPr lang="en-US" dirty="0"/>
              <a:t> BSP, which handles the interrupts differently</a:t>
            </a:r>
          </a:p>
          <a:p>
            <a:pPr lvl="2"/>
            <a:r>
              <a:rPr lang="en-US" dirty="0"/>
              <a:t>The fix is under extensive tests.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9DE1E-7DED-8227-CD92-D9C0E5EC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92D01-7B70-C358-FBE0-212237DF2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5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37E36-BB99-3989-1CAD-11918114E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633C-6CF8-A6BC-B097-F506EB43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Performance Benchmark: Network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03E66-91C5-C950-BD23-6FE3C7E1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A6A19-8CC1-8DBF-BBDD-778A2BE79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9DF254-AAEE-8116-D98B-D7F44F2A3BE9}"/>
              </a:ext>
            </a:extLst>
          </p:cNvPr>
          <p:cNvSpPr/>
          <p:nvPr/>
        </p:nvSpPr>
        <p:spPr>
          <a:xfrm>
            <a:off x="1152802" y="2916622"/>
            <a:ext cx="1541165" cy="1671145"/>
          </a:xfrm>
          <a:prstGeom prst="round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BDB98D-3103-2285-F5FB-15FB10946E55}"/>
              </a:ext>
            </a:extLst>
          </p:cNvPr>
          <p:cNvSpPr/>
          <p:nvPr/>
        </p:nvSpPr>
        <p:spPr>
          <a:xfrm>
            <a:off x="3666526" y="1725249"/>
            <a:ext cx="1759431" cy="534977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88403-9C78-E79A-E0D5-82AC03284035}"/>
              </a:ext>
            </a:extLst>
          </p:cNvPr>
          <p:cNvSpPr txBox="1"/>
          <p:nvPr/>
        </p:nvSpPr>
        <p:spPr>
          <a:xfrm>
            <a:off x="1286030" y="292644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Linux Host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F6DB6C-EC34-EA83-A763-09FE7BA4C428}"/>
              </a:ext>
            </a:extLst>
          </p:cNvPr>
          <p:cNvSpPr/>
          <p:nvPr/>
        </p:nvSpPr>
        <p:spPr>
          <a:xfrm>
            <a:off x="1242315" y="3348596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tcp</a:t>
            </a:r>
            <a:r>
              <a:rPr lang="en-US" sz="1600" dirty="0"/>
              <a:t> client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AFFE290-EA4A-7E31-2701-DE854274060C}"/>
              </a:ext>
            </a:extLst>
          </p:cNvPr>
          <p:cNvSpPr/>
          <p:nvPr/>
        </p:nvSpPr>
        <p:spPr>
          <a:xfrm>
            <a:off x="1242315" y="3942168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udp</a:t>
            </a:r>
            <a:r>
              <a:rPr lang="en-US" sz="1600" dirty="0"/>
              <a:t> client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232AAA-03C1-5B82-F4D8-2C36C090E97B}"/>
              </a:ext>
            </a:extLst>
          </p:cNvPr>
          <p:cNvSpPr/>
          <p:nvPr/>
        </p:nvSpPr>
        <p:spPr>
          <a:xfrm>
            <a:off x="3775660" y="2926448"/>
            <a:ext cx="1541165" cy="167114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AF2BE2-533A-2CD7-50FD-68E5B1E40FD3}"/>
              </a:ext>
            </a:extLst>
          </p:cNvPr>
          <p:cNvSpPr txBox="1"/>
          <p:nvPr/>
        </p:nvSpPr>
        <p:spPr>
          <a:xfrm>
            <a:off x="3908888" y="295876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mvme2500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D8343CA-D51A-DBD7-9B65-A25D0D0853BE}"/>
              </a:ext>
            </a:extLst>
          </p:cNvPr>
          <p:cNvSpPr/>
          <p:nvPr/>
        </p:nvSpPr>
        <p:spPr>
          <a:xfrm>
            <a:off x="3872752" y="3348596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tcp</a:t>
            </a:r>
            <a:r>
              <a:rPr lang="en-US" sz="1600" dirty="0"/>
              <a:t> server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FFC0058-BDD6-42DF-8404-182C518D7ABD}"/>
              </a:ext>
            </a:extLst>
          </p:cNvPr>
          <p:cNvSpPr/>
          <p:nvPr/>
        </p:nvSpPr>
        <p:spPr>
          <a:xfrm>
            <a:off x="6056929" y="2926448"/>
            <a:ext cx="1541165" cy="167114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E9D909-0466-FB4B-F70E-D03650726BB8}"/>
              </a:ext>
            </a:extLst>
          </p:cNvPr>
          <p:cNvSpPr txBox="1"/>
          <p:nvPr/>
        </p:nvSpPr>
        <p:spPr>
          <a:xfrm>
            <a:off x="6190157" y="295876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mvme3100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6D57BDA-FB03-4568-3C71-64AD2581A1B9}"/>
              </a:ext>
            </a:extLst>
          </p:cNvPr>
          <p:cNvSpPr/>
          <p:nvPr/>
        </p:nvSpPr>
        <p:spPr>
          <a:xfrm>
            <a:off x="6154021" y="3348596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tcp</a:t>
            </a:r>
            <a:r>
              <a:rPr lang="en-US" sz="1600" dirty="0"/>
              <a:t> server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BCECDF1-DF16-6456-F531-D247D003375E}"/>
              </a:ext>
            </a:extLst>
          </p:cNvPr>
          <p:cNvCxnSpPr/>
          <p:nvPr/>
        </p:nvCxnSpPr>
        <p:spPr>
          <a:xfrm>
            <a:off x="1841405" y="2623382"/>
            <a:ext cx="0" cy="29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A1605D-E24D-737A-FDF5-3473E15B5718}"/>
              </a:ext>
            </a:extLst>
          </p:cNvPr>
          <p:cNvCxnSpPr/>
          <p:nvPr/>
        </p:nvCxnSpPr>
        <p:spPr>
          <a:xfrm>
            <a:off x="4585656" y="2623382"/>
            <a:ext cx="0" cy="29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55974D-370C-973E-5BAB-93CF1336FC1F}"/>
              </a:ext>
            </a:extLst>
          </p:cNvPr>
          <p:cNvCxnSpPr/>
          <p:nvPr/>
        </p:nvCxnSpPr>
        <p:spPr>
          <a:xfrm>
            <a:off x="6812798" y="2623382"/>
            <a:ext cx="0" cy="29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83E806-453C-1D05-FD65-B0CF6CE778F1}"/>
              </a:ext>
            </a:extLst>
          </p:cNvPr>
          <p:cNvCxnSpPr/>
          <p:nvPr/>
        </p:nvCxnSpPr>
        <p:spPr>
          <a:xfrm>
            <a:off x="1841405" y="2623382"/>
            <a:ext cx="497139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2EFD2F-1C9C-99AB-F77D-A1D20D50654C}"/>
              </a:ext>
            </a:extLst>
          </p:cNvPr>
          <p:cNvCxnSpPr>
            <a:cxnSpLocks/>
          </p:cNvCxnSpPr>
          <p:nvPr/>
        </p:nvCxnSpPr>
        <p:spPr>
          <a:xfrm>
            <a:off x="4585656" y="2260226"/>
            <a:ext cx="0" cy="3631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3C0A2A9-543F-E067-BDA2-6DB2582465DD}"/>
              </a:ext>
            </a:extLst>
          </p:cNvPr>
          <p:cNvCxnSpPr>
            <a:cxnSpLocks/>
          </p:cNvCxnSpPr>
          <p:nvPr/>
        </p:nvCxnSpPr>
        <p:spPr>
          <a:xfrm>
            <a:off x="2643876" y="1344273"/>
            <a:ext cx="911089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C6A282A-67DB-B611-1A40-D6A5C2CA49AF}"/>
              </a:ext>
            </a:extLst>
          </p:cNvPr>
          <p:cNvCxnSpPr>
            <a:cxnSpLocks/>
          </p:cNvCxnSpPr>
          <p:nvPr/>
        </p:nvCxnSpPr>
        <p:spPr>
          <a:xfrm>
            <a:off x="4585656" y="1344273"/>
            <a:ext cx="0" cy="380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05EDB10-23B0-BC38-2D6A-45C4A55FFD05}"/>
              </a:ext>
            </a:extLst>
          </p:cNvPr>
          <p:cNvSpPr txBox="1"/>
          <p:nvPr/>
        </p:nvSpPr>
        <p:spPr>
          <a:xfrm>
            <a:off x="6096000" y="1320340"/>
            <a:ext cx="210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Office/Lab network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22C08A-E65F-033A-6FDA-EB8C7AF7138A}"/>
              </a:ext>
            </a:extLst>
          </p:cNvPr>
          <p:cNvSpPr txBox="1"/>
          <p:nvPr/>
        </p:nvSpPr>
        <p:spPr>
          <a:xfrm>
            <a:off x="2576666" y="5089339"/>
            <a:ext cx="866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udp</a:t>
            </a:r>
            <a:r>
              <a:rPr lang="en-US" dirty="0"/>
              <a:t> servers: running on mvme2500 and mvme3100 boards, echoing messages</a:t>
            </a:r>
          </a:p>
          <a:p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udp</a:t>
            </a:r>
            <a:r>
              <a:rPr lang="en-US" dirty="0"/>
              <a:t> clients: sending messages to a server and measure the response time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F278AA-019E-5B82-44F9-22604EF662A3}"/>
              </a:ext>
            </a:extLst>
          </p:cNvPr>
          <p:cNvSpPr/>
          <p:nvPr/>
        </p:nvSpPr>
        <p:spPr>
          <a:xfrm>
            <a:off x="3872752" y="3942168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udp</a:t>
            </a:r>
            <a:r>
              <a:rPr lang="en-US" sz="1600" dirty="0"/>
              <a:t> server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C6BB06-9C0E-D6B7-5154-63FAF9068F23}"/>
              </a:ext>
            </a:extLst>
          </p:cNvPr>
          <p:cNvSpPr/>
          <p:nvPr/>
        </p:nvSpPr>
        <p:spPr>
          <a:xfrm>
            <a:off x="6154021" y="3942168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udp</a:t>
            </a:r>
            <a:r>
              <a:rPr lang="en-US" sz="1600" dirty="0"/>
              <a:t> server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B2E4B2-AB77-4A93-60A4-100BF60AC47B}"/>
              </a:ext>
            </a:extLst>
          </p:cNvPr>
          <p:cNvSpPr/>
          <p:nvPr/>
        </p:nvSpPr>
        <p:spPr>
          <a:xfrm>
            <a:off x="8863585" y="1725249"/>
            <a:ext cx="1759431" cy="534977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93E875-C1ED-2F91-287C-C3DF655E9594}"/>
              </a:ext>
            </a:extLst>
          </p:cNvPr>
          <p:cNvSpPr/>
          <p:nvPr/>
        </p:nvSpPr>
        <p:spPr>
          <a:xfrm>
            <a:off x="8972719" y="2926448"/>
            <a:ext cx="1541165" cy="167114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D7EC1E-E9B0-032A-4A4F-6C53E76F2A81}"/>
              </a:ext>
            </a:extLst>
          </p:cNvPr>
          <p:cNvCxnSpPr/>
          <p:nvPr/>
        </p:nvCxnSpPr>
        <p:spPr>
          <a:xfrm>
            <a:off x="9782715" y="2623382"/>
            <a:ext cx="0" cy="29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A30633-083F-711B-BED7-B366AF0DEE3B}"/>
              </a:ext>
            </a:extLst>
          </p:cNvPr>
          <p:cNvCxnSpPr>
            <a:cxnSpLocks/>
          </p:cNvCxnSpPr>
          <p:nvPr/>
        </p:nvCxnSpPr>
        <p:spPr>
          <a:xfrm>
            <a:off x="9782715" y="2260226"/>
            <a:ext cx="0" cy="3631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F01314-F63E-4C50-19B3-8393516EF8D5}"/>
              </a:ext>
            </a:extLst>
          </p:cNvPr>
          <p:cNvCxnSpPr>
            <a:cxnSpLocks/>
          </p:cNvCxnSpPr>
          <p:nvPr/>
        </p:nvCxnSpPr>
        <p:spPr>
          <a:xfrm>
            <a:off x="9782715" y="1344273"/>
            <a:ext cx="0" cy="380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4D10F2C-D76B-3144-4FC5-A9D56334D3D4}"/>
              </a:ext>
            </a:extLst>
          </p:cNvPr>
          <p:cNvSpPr txBox="1"/>
          <p:nvPr/>
        </p:nvSpPr>
        <p:spPr>
          <a:xfrm>
            <a:off x="9081029" y="295151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mvme2500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62B0A40-FE70-3F95-5252-A7DFDF41E155}"/>
              </a:ext>
            </a:extLst>
          </p:cNvPr>
          <p:cNvSpPr/>
          <p:nvPr/>
        </p:nvSpPr>
        <p:spPr>
          <a:xfrm>
            <a:off x="9044893" y="3341340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tcp</a:t>
            </a:r>
            <a:r>
              <a:rPr lang="en-US" sz="1600" dirty="0"/>
              <a:t> server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6EFB02C-84F1-7539-8B81-8DE7B6906393}"/>
              </a:ext>
            </a:extLst>
          </p:cNvPr>
          <p:cNvSpPr/>
          <p:nvPr/>
        </p:nvSpPr>
        <p:spPr>
          <a:xfrm>
            <a:off x="9044893" y="3934912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udp</a:t>
            </a:r>
            <a:r>
              <a:rPr lang="en-US" sz="1600" dirty="0"/>
              <a:t> server</a:t>
            </a:r>
          </a:p>
        </p:txBody>
      </p:sp>
    </p:spTree>
    <p:extLst>
      <p:ext uri="{BB962C8B-B14F-4D97-AF65-F5344CB8AC3E}">
        <p14:creationId xmlns:p14="http://schemas.microsoft.com/office/powerpoint/2010/main" val="127876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47BF0-C6AF-6B02-9D83-63947C330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B679-0D87-E1C8-4829-B208AE04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Performance Benchmark: Network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5FA7C-BEC2-DAA8-9A7A-67453605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BEA9B-5C79-1C9B-6DC9-10563144A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pic>
        <p:nvPicPr>
          <p:cNvPr id="9" name="Content Placeholder 8" descr="Chart&#10;&#10;AI-generated content may be incorrect.">
            <a:extLst>
              <a:ext uri="{FF2B5EF4-FFF2-40B4-BE49-F238E27FC236}">
                <a16:creationId xmlns:a16="http://schemas.microsoft.com/office/drawing/2014/main" id="{5A279A3B-09E7-87C2-5642-BC871470F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92" y="1341951"/>
            <a:ext cx="11572875" cy="4309462"/>
          </a:xfrm>
        </p:spPr>
      </p:pic>
    </p:spTree>
    <p:extLst>
      <p:ext uri="{BB962C8B-B14F-4D97-AF65-F5344CB8AC3E}">
        <p14:creationId xmlns:p14="http://schemas.microsoft.com/office/powerpoint/2010/main" val="2279333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5B575-2FF3-E033-E2C9-303E76B04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9FF2-AFA6-FB9E-2C83-CB4F94E5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Channel Access Latency Benchmark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E14C5-3D87-CF9C-99CB-06B72C93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110A8-AA43-BC45-F94F-66472F570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BDD5C0-1C05-CF93-5EF3-86188F2B13A4}"/>
              </a:ext>
            </a:extLst>
          </p:cNvPr>
          <p:cNvSpPr/>
          <p:nvPr/>
        </p:nvSpPr>
        <p:spPr>
          <a:xfrm>
            <a:off x="2615842" y="2916622"/>
            <a:ext cx="1541165" cy="1671145"/>
          </a:xfrm>
          <a:prstGeom prst="roundRect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1EEF1D-DECC-EA59-6772-4A3713D963F9}"/>
              </a:ext>
            </a:extLst>
          </p:cNvPr>
          <p:cNvSpPr/>
          <p:nvPr/>
        </p:nvSpPr>
        <p:spPr>
          <a:xfrm>
            <a:off x="5129566" y="1725249"/>
            <a:ext cx="1759431" cy="534977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4C039-9AD3-80E2-F06F-EA3B3FCFA48D}"/>
              </a:ext>
            </a:extLst>
          </p:cNvPr>
          <p:cNvSpPr txBox="1"/>
          <p:nvPr/>
        </p:nvSpPr>
        <p:spPr>
          <a:xfrm>
            <a:off x="2749070" y="292644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Linux Host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7603E1-D0CE-3F91-E1E3-B508BA301B6B}"/>
              </a:ext>
            </a:extLst>
          </p:cNvPr>
          <p:cNvSpPr/>
          <p:nvPr/>
        </p:nvSpPr>
        <p:spPr>
          <a:xfrm>
            <a:off x="2705355" y="3348596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caget</a:t>
            </a:r>
            <a:r>
              <a:rPr lang="en-US" sz="1600" dirty="0"/>
              <a:t> client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2EDEA3-2324-2D9C-389F-9DB914C55DAF}"/>
              </a:ext>
            </a:extLst>
          </p:cNvPr>
          <p:cNvSpPr/>
          <p:nvPr/>
        </p:nvSpPr>
        <p:spPr>
          <a:xfrm>
            <a:off x="2705355" y="3942168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caput client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E1FAFEF-77C9-91B0-2C9A-9A35B2C3C486}"/>
              </a:ext>
            </a:extLst>
          </p:cNvPr>
          <p:cNvSpPr/>
          <p:nvPr/>
        </p:nvSpPr>
        <p:spPr>
          <a:xfrm>
            <a:off x="5238700" y="2926448"/>
            <a:ext cx="1541165" cy="167114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CA0B7E-D850-3BD8-67C1-6C9D0F64E2D6}"/>
              </a:ext>
            </a:extLst>
          </p:cNvPr>
          <p:cNvSpPr txBox="1"/>
          <p:nvPr/>
        </p:nvSpPr>
        <p:spPr>
          <a:xfrm>
            <a:off x="5371928" y="295876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mvme2500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10657C-01BE-1D8E-DCF2-10D12CA34F9B}"/>
              </a:ext>
            </a:extLst>
          </p:cNvPr>
          <p:cNvSpPr/>
          <p:nvPr/>
        </p:nvSpPr>
        <p:spPr>
          <a:xfrm>
            <a:off x="5335792" y="3348596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EPICS IOC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7B0CBC-A6E7-A626-DC84-9487493AD8B8}"/>
              </a:ext>
            </a:extLst>
          </p:cNvPr>
          <p:cNvSpPr/>
          <p:nvPr/>
        </p:nvSpPr>
        <p:spPr>
          <a:xfrm>
            <a:off x="7519969" y="2926448"/>
            <a:ext cx="1541165" cy="167114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BD4F80-DBCD-1E3E-06CE-CBECA82D3AEE}"/>
              </a:ext>
            </a:extLst>
          </p:cNvPr>
          <p:cNvSpPr txBox="1"/>
          <p:nvPr/>
        </p:nvSpPr>
        <p:spPr>
          <a:xfrm>
            <a:off x="7653197" y="295876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mvme3100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57BCB84-4B8B-0E86-3101-0ACA134E2409}"/>
              </a:ext>
            </a:extLst>
          </p:cNvPr>
          <p:cNvSpPr/>
          <p:nvPr/>
        </p:nvSpPr>
        <p:spPr>
          <a:xfrm>
            <a:off x="7617061" y="3348596"/>
            <a:ext cx="1362140" cy="463139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EPICS IOC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B2075D-0777-327C-8AD7-5AF6AB5EA137}"/>
              </a:ext>
            </a:extLst>
          </p:cNvPr>
          <p:cNvCxnSpPr/>
          <p:nvPr/>
        </p:nvCxnSpPr>
        <p:spPr>
          <a:xfrm>
            <a:off x="3304445" y="2623382"/>
            <a:ext cx="0" cy="29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B8CE878-57FA-7AE6-F3DB-1A0D658323B2}"/>
              </a:ext>
            </a:extLst>
          </p:cNvPr>
          <p:cNvCxnSpPr/>
          <p:nvPr/>
        </p:nvCxnSpPr>
        <p:spPr>
          <a:xfrm>
            <a:off x="6048696" y="2623382"/>
            <a:ext cx="0" cy="29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B323DB6-AC80-D506-DC32-14EA2F0B9A16}"/>
              </a:ext>
            </a:extLst>
          </p:cNvPr>
          <p:cNvCxnSpPr/>
          <p:nvPr/>
        </p:nvCxnSpPr>
        <p:spPr>
          <a:xfrm>
            <a:off x="8275838" y="2623382"/>
            <a:ext cx="0" cy="29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7172D04-C252-B310-9765-F686575E089D}"/>
              </a:ext>
            </a:extLst>
          </p:cNvPr>
          <p:cNvCxnSpPr/>
          <p:nvPr/>
        </p:nvCxnSpPr>
        <p:spPr>
          <a:xfrm>
            <a:off x="3304445" y="2623382"/>
            <a:ext cx="497139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59D3001-EEBD-8F93-0559-3CC3F7FA6CBA}"/>
              </a:ext>
            </a:extLst>
          </p:cNvPr>
          <p:cNvCxnSpPr>
            <a:cxnSpLocks/>
          </p:cNvCxnSpPr>
          <p:nvPr/>
        </p:nvCxnSpPr>
        <p:spPr>
          <a:xfrm>
            <a:off x="6048696" y="2260226"/>
            <a:ext cx="0" cy="3631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8332048-5A6F-BE9C-7A08-ACE2F59644C9}"/>
              </a:ext>
            </a:extLst>
          </p:cNvPr>
          <p:cNvCxnSpPr>
            <a:cxnSpLocks/>
          </p:cNvCxnSpPr>
          <p:nvPr/>
        </p:nvCxnSpPr>
        <p:spPr>
          <a:xfrm>
            <a:off x="2643876" y="1344273"/>
            <a:ext cx="911089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884EAA8-8820-54BB-9179-2461830AE738}"/>
              </a:ext>
            </a:extLst>
          </p:cNvPr>
          <p:cNvCxnSpPr>
            <a:cxnSpLocks/>
          </p:cNvCxnSpPr>
          <p:nvPr/>
        </p:nvCxnSpPr>
        <p:spPr>
          <a:xfrm>
            <a:off x="6048696" y="1344273"/>
            <a:ext cx="0" cy="380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2A6651B-2BD6-0167-C95A-EB106C020C21}"/>
              </a:ext>
            </a:extLst>
          </p:cNvPr>
          <p:cNvSpPr txBox="1"/>
          <p:nvPr/>
        </p:nvSpPr>
        <p:spPr>
          <a:xfrm>
            <a:off x="6096000" y="1320340"/>
            <a:ext cx="210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Office/Lab network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62F167-D031-3628-1D33-947FEE3F5101}"/>
              </a:ext>
            </a:extLst>
          </p:cNvPr>
          <p:cNvSpPr txBox="1"/>
          <p:nvPr/>
        </p:nvSpPr>
        <p:spPr>
          <a:xfrm>
            <a:off x="2576666" y="5089339"/>
            <a:ext cx="839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EPICS IOC: running test IOC with soft AO and AI records</a:t>
            </a:r>
          </a:p>
          <a:p>
            <a:r>
              <a:rPr lang="en-US" dirty="0"/>
              <a:t>Client: python scripts executing </a:t>
            </a:r>
            <a:r>
              <a:rPr lang="en-US" dirty="0" err="1"/>
              <a:t>caget</a:t>
            </a:r>
            <a:r>
              <a:rPr lang="en-US" dirty="0"/>
              <a:t> and caput and measure the response time</a:t>
            </a:r>
          </a:p>
        </p:txBody>
      </p:sp>
    </p:spTree>
    <p:extLst>
      <p:ext uri="{BB962C8B-B14F-4D97-AF65-F5344CB8AC3E}">
        <p14:creationId xmlns:p14="http://schemas.microsoft.com/office/powerpoint/2010/main" val="2883173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7FC56-A379-46BD-1E96-9A3DC8D92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844D-EA59-7A39-4601-D757883E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Performance Benchmark: Channel Access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4E14E-1D85-8E90-68E9-4B324769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E900D-C541-7308-03B4-169EFF2E6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pic>
        <p:nvPicPr>
          <p:cNvPr id="13" name="Content Placeholder 12" descr="Diagram&#10;&#10;AI-generated content may be incorrect.">
            <a:extLst>
              <a:ext uri="{FF2B5EF4-FFF2-40B4-BE49-F238E27FC236}">
                <a16:creationId xmlns:a16="http://schemas.microsoft.com/office/drawing/2014/main" id="{BBA6B202-5A8B-B7E5-96C3-8A33EE3F9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153"/>
          <a:stretch>
            <a:fillRect/>
          </a:stretch>
        </p:blipFill>
        <p:spPr>
          <a:xfrm>
            <a:off x="1987812" y="894377"/>
            <a:ext cx="8312150" cy="5121615"/>
          </a:xfrm>
        </p:spPr>
      </p:pic>
    </p:spTree>
    <p:extLst>
      <p:ext uri="{BB962C8B-B14F-4D97-AF65-F5344CB8AC3E}">
        <p14:creationId xmlns:p14="http://schemas.microsoft.com/office/powerpoint/2010/main" val="133057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D3EB-747C-F5E2-AE36-62F3140C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95991-1B2B-9CB2-478B-91FB36E83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56" y="970124"/>
            <a:ext cx="6383316" cy="5342753"/>
          </a:xfrm>
        </p:spPr>
        <p:txBody>
          <a:bodyPr vert="horz" lIns="0" tIns="0" rIns="0" bIns="45720" rtlCol="0" anchor="t">
            <a:noAutofit/>
          </a:bodyPr>
          <a:lstStyle/>
          <a:p>
            <a:r>
              <a:rPr lang="en-US" sz="1800" dirty="0"/>
              <a:t>More than 100 VME-based </a:t>
            </a:r>
            <a:r>
              <a:rPr lang="en-US" sz="1800"/>
              <a:t>IOCs running on VxWorks at APS, in both the SR and the injector complex. Many more on beamlines.</a:t>
            </a:r>
            <a:endParaRPr lang="en-US" sz="1800" dirty="0"/>
          </a:p>
          <a:p>
            <a:pPr lvl="0"/>
            <a:r>
              <a:rPr lang="en-US" sz="1800" dirty="0"/>
              <a:t>Motivations for switching to RTEMS</a:t>
            </a:r>
          </a:p>
          <a:p>
            <a:pPr lvl="1"/>
            <a:r>
              <a:rPr lang="en-US" sz="1600" dirty="0"/>
              <a:t>Real-Time Executive for Multiprocessor Systems (RTEMS)</a:t>
            </a:r>
          </a:p>
          <a:p>
            <a:pPr lvl="2"/>
            <a:r>
              <a:rPr lang="en-US" sz="1400" dirty="0"/>
              <a:t>High-performance real-time operating system</a:t>
            </a:r>
          </a:p>
          <a:p>
            <a:pPr lvl="2"/>
            <a:r>
              <a:rPr lang="en-US" sz="1400" dirty="0"/>
              <a:t>Designed for deterministic embedded applications</a:t>
            </a:r>
          </a:p>
          <a:p>
            <a:pPr lvl="1"/>
            <a:r>
              <a:rPr lang="en-US" sz="1600" dirty="0"/>
              <a:t>Open source: transparent, configurable, no licensing costs and vendor lock-in</a:t>
            </a:r>
          </a:p>
          <a:p>
            <a:pPr marL="572770" lvl="1"/>
            <a:r>
              <a:rPr lang="en-US" sz="1600" dirty="0"/>
              <a:t>POSIX API support: easier porting code from </a:t>
            </a:r>
            <a:r>
              <a:rPr lang="en-US" sz="1600" err="1"/>
              <a:t>unix</a:t>
            </a:r>
            <a:r>
              <a:rPr lang="en-US" sz="1600" dirty="0"/>
              <a:t>-like systems. </a:t>
            </a:r>
            <a:endParaRPr lang="en-US" sz="1600" dirty="0">
              <a:cs typeface="Arial"/>
            </a:endParaRPr>
          </a:p>
          <a:p>
            <a:pPr marL="572770" lvl="1"/>
            <a:r>
              <a:rPr lang="en-US" sz="1600" dirty="0"/>
              <a:t>Proven reliable in past </a:t>
            </a:r>
            <a:r>
              <a:rPr lang="en-US" sz="1600"/>
              <a:t>space missions (Orion, Mars rovers, etc.)</a:t>
            </a:r>
            <a:endParaRPr lang="en-US" sz="1600" dirty="0">
              <a:cs typeface="Arial"/>
            </a:endParaRPr>
          </a:p>
          <a:p>
            <a:pPr lvl="0"/>
            <a:r>
              <a:rPr lang="en-US" sz="1800" dirty="0"/>
              <a:t>EPICS Supports for RTEMS</a:t>
            </a:r>
          </a:p>
          <a:p>
            <a:pPr lvl="1"/>
            <a:r>
              <a:rPr lang="en-US" sz="1600" dirty="0"/>
              <a:t>EPICS IOCs widely implemented with RTEMS4 and 5</a:t>
            </a:r>
          </a:p>
          <a:p>
            <a:pPr lvl="1"/>
            <a:r>
              <a:rPr lang="en-US" sz="1600" dirty="0"/>
              <a:t>Modernization: upgrade to RTEMS6 or 7</a:t>
            </a:r>
          </a:p>
          <a:p>
            <a:pPr lvl="2"/>
            <a:r>
              <a:rPr lang="en-US" sz="1400" dirty="0"/>
              <a:t>Modern network stack and protocols: NFSv4, TLS 1.3 , etc.</a:t>
            </a:r>
          </a:p>
          <a:p>
            <a:pPr lvl="2"/>
            <a:r>
              <a:rPr lang="en-US" sz="1400" dirty="0"/>
              <a:t>Modern toolchain: GCC 10+ and LLVM</a:t>
            </a:r>
          </a:p>
          <a:p>
            <a:pPr lvl="2"/>
            <a:r>
              <a:rPr lang="en-US" sz="1400" dirty="0"/>
              <a:t>Security: audit-ready and pre-qualified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984B6-00A0-726C-5EFA-366C6BAD5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26310-17F2-0AC3-D2B3-45A3B054B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BB0750-3B70-A3E6-44F0-6DC98AF01C1A}"/>
              </a:ext>
            </a:extLst>
          </p:cNvPr>
          <p:cNvGrpSpPr/>
          <p:nvPr/>
        </p:nvGrpSpPr>
        <p:grpSpPr>
          <a:xfrm>
            <a:off x="6977751" y="578547"/>
            <a:ext cx="4806872" cy="2850453"/>
            <a:chOff x="5617288" y="1406177"/>
            <a:chExt cx="6362379" cy="3772861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6C157DA5-95D2-BCE5-CFB9-4A81EBBB3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5" t="17190" r="6958" b="2409"/>
            <a:stretch/>
          </p:blipFill>
          <p:spPr bwMode="auto">
            <a:xfrm>
              <a:off x="5617288" y="1406177"/>
              <a:ext cx="6362379" cy="3772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DC72E3-99AF-617B-B44B-91C75EF729C9}"/>
                </a:ext>
              </a:extLst>
            </p:cNvPr>
            <p:cNvSpPr/>
            <p:nvPr/>
          </p:nvSpPr>
          <p:spPr>
            <a:xfrm>
              <a:off x="6564985" y="2745448"/>
              <a:ext cx="4108397" cy="1327417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526814-F4B7-2271-C16B-519F4F96CA0B}"/>
                </a:ext>
              </a:extLst>
            </p:cNvPr>
            <p:cNvSpPr/>
            <p:nvPr/>
          </p:nvSpPr>
          <p:spPr>
            <a:xfrm>
              <a:off x="7216847" y="2853625"/>
              <a:ext cx="1212797" cy="484054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25CD57-9446-4808-62B3-DABF9C07EE61}"/>
                </a:ext>
              </a:extLst>
            </p:cNvPr>
            <p:cNvSpPr/>
            <p:nvPr/>
          </p:nvSpPr>
          <p:spPr>
            <a:xfrm>
              <a:off x="8429644" y="3095652"/>
              <a:ext cx="238205" cy="19026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4468B7-F81B-6706-2FB6-274690945F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9183" y="2957853"/>
              <a:ext cx="578864" cy="1209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05FC43-7904-702F-E3BA-3A4C9FA47F92}"/>
                </a:ext>
              </a:extLst>
            </p:cNvPr>
            <p:cNvSpPr txBox="1"/>
            <p:nvPr/>
          </p:nvSpPr>
          <p:spPr>
            <a:xfrm>
              <a:off x="5788949" y="2407912"/>
              <a:ext cx="2421325" cy="407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APS-U Storage Ring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6C847F-C853-15F8-1CE0-BFCF9B462CE3}"/>
                </a:ext>
              </a:extLst>
            </p:cNvPr>
            <p:cNvSpPr txBox="1"/>
            <p:nvPr/>
          </p:nvSpPr>
          <p:spPr>
            <a:xfrm>
              <a:off x="7267039" y="3337679"/>
              <a:ext cx="1061293" cy="407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C000"/>
                  </a:solidFill>
                </a:rPr>
                <a:t>Booster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D44569-896F-A4D1-30FD-4B818E9099CA}"/>
                </a:ext>
              </a:extLst>
            </p:cNvPr>
            <p:cNvSpPr txBox="1"/>
            <p:nvPr/>
          </p:nvSpPr>
          <p:spPr>
            <a:xfrm>
              <a:off x="8637631" y="3248805"/>
              <a:ext cx="716893" cy="407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C000"/>
                  </a:solidFill>
                </a:rPr>
                <a:t>PAR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4D26E4-6B86-39B2-FB5B-69173E5FF5C0}"/>
                </a:ext>
              </a:extLst>
            </p:cNvPr>
            <p:cNvSpPr txBox="1"/>
            <p:nvPr/>
          </p:nvSpPr>
          <p:spPr>
            <a:xfrm>
              <a:off x="8949060" y="2911185"/>
              <a:ext cx="810928" cy="407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FF0000"/>
                  </a:solidFill>
                </a:rPr>
                <a:t>Linac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B48DE5B-486F-0D91-729C-5B77FA573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88828"/>
              </p:ext>
            </p:extLst>
          </p:nvPr>
        </p:nvGraphicFramePr>
        <p:xfrm>
          <a:off x="6977751" y="3571311"/>
          <a:ext cx="4892096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048">
                  <a:extLst>
                    <a:ext uri="{9D8B030D-6E8A-4147-A177-3AD203B41FA5}">
                      <a16:colId xmlns:a16="http://schemas.microsoft.com/office/drawing/2014/main" val="2551875620"/>
                    </a:ext>
                  </a:extLst>
                </a:gridCol>
                <a:gridCol w="2446048">
                  <a:extLst>
                    <a:ext uri="{9D8B030D-6E8A-4147-A177-3AD203B41FA5}">
                      <a16:colId xmlns:a16="http://schemas.microsoft.com/office/drawing/2014/main" val="3526898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Quantity 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/>
                        <a:t>Storage ring and injector complex </a:t>
                      </a:r>
                      <a:r>
                        <a:rPr lang="en-US" sz="900"/>
                        <a:t>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04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MVME3100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53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47484A"/>
                          </a:solidFill>
                          <a:latin typeface="Arial"/>
                          <a:cs typeface="Arial"/>
                        </a:rPr>
                        <a:t>MVME</a:t>
                      </a:r>
                      <a:r>
                        <a:rPr lang="en-US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235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47484A"/>
                          </a:solidFill>
                          <a:latin typeface="Arial"/>
                          <a:cs typeface="Arial"/>
                        </a:rPr>
                        <a:t>MVME</a:t>
                      </a:r>
                      <a:r>
                        <a:rPr lang="en-US"/>
                        <a:t>5100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924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47484A"/>
                          </a:solidFill>
                          <a:latin typeface="Arial"/>
                          <a:cs typeface="Arial"/>
                        </a:rPr>
                        <a:t>MVME</a:t>
                      </a:r>
                      <a:r>
                        <a:rPr lang="en-US"/>
                        <a:t>2100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3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47484A"/>
                          </a:solidFill>
                          <a:latin typeface="Arial"/>
                          <a:cs typeface="Arial"/>
                        </a:rPr>
                        <a:t>MVME</a:t>
                      </a:r>
                      <a:r>
                        <a:rPr lang="en-US"/>
                        <a:t>6100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3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47484A"/>
                          </a:solidFill>
                          <a:latin typeface="Arial"/>
                          <a:cs typeface="Arial"/>
                        </a:rPr>
                        <a:t>MVME</a:t>
                      </a:r>
                      <a:r>
                        <a:rPr lang="en-US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99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8116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7B15-92A5-E4F0-72AA-2807C3DB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RTEMS and application development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395E-AD94-46DA-7B9E-C4D83773D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3" y="894376"/>
            <a:ext cx="11572290" cy="5560811"/>
          </a:xfrm>
        </p:spPr>
        <p:txBody>
          <a:bodyPr vert="horz" lIns="0" tIns="0" rIns="0" bIns="45720" rtlCol="0" anchor="t">
            <a:noAutofit/>
          </a:bodyPr>
          <a:lstStyle/>
          <a:p>
            <a:r>
              <a:rPr lang="en-US" sz="1800" dirty="0"/>
              <a:t>Application Development Workflow (Project repository: gitlab.rtems.org)</a:t>
            </a:r>
          </a:p>
          <a:p>
            <a:pPr marL="572770" lvl="1"/>
            <a:r>
              <a:rPr lang="en-US" sz="1600" dirty="0"/>
              <a:t>Build tool suite (cross-compilers and etc.) using RTEMS Source Builder (RSB)</a:t>
            </a:r>
            <a:endParaRPr lang="en-US" sz="1600" dirty="0">
              <a:cs typeface="Arial"/>
            </a:endParaRPr>
          </a:p>
          <a:p>
            <a:pPr lvl="1"/>
            <a:r>
              <a:rPr lang="en-US" sz="1600" dirty="0"/>
              <a:t>Build RTEMS BSPs</a:t>
            </a:r>
          </a:p>
          <a:p>
            <a:pPr lvl="2"/>
            <a:r>
              <a:rPr lang="en-US" sz="1400" dirty="0"/>
              <a:t>Configure and build RTEMS BSP</a:t>
            </a:r>
          </a:p>
          <a:p>
            <a:pPr lvl="1"/>
            <a:r>
              <a:rPr lang="en-US" sz="1600" dirty="0"/>
              <a:t>Build Packages needed by the application</a:t>
            </a:r>
          </a:p>
          <a:p>
            <a:pPr marL="518795" lvl="2" indent="217170"/>
            <a:r>
              <a:rPr lang="en-US" sz="1400" dirty="0" err="1"/>
              <a:t>libBSD</a:t>
            </a:r>
            <a:r>
              <a:rPr lang="en-US" sz="1400" dirty="0"/>
              <a:t>: libraries for FreeBSD (open-source Unix-like OS derived from Berkeley Software Distribution)</a:t>
            </a:r>
            <a:endParaRPr lang="en-US" sz="1400" dirty="0">
              <a:cs typeface="Arial"/>
            </a:endParaRPr>
          </a:p>
          <a:p>
            <a:pPr lvl="2"/>
            <a:r>
              <a:rPr lang="en-US" sz="1400" dirty="0"/>
              <a:t>Network stack and device drivers</a:t>
            </a:r>
          </a:p>
          <a:p>
            <a:pPr lvl="2"/>
            <a:r>
              <a:rPr lang="en-US" sz="1400" dirty="0"/>
              <a:t>Network services: NTP, etc.</a:t>
            </a:r>
          </a:p>
          <a:p>
            <a:pPr lvl="1"/>
            <a:r>
              <a:rPr lang="en-US" sz="1600" dirty="0"/>
              <a:t>Build Application</a:t>
            </a:r>
          </a:p>
          <a:p>
            <a:pPr lvl="2"/>
            <a:r>
              <a:rPr lang="en-US" sz="1400" dirty="0"/>
              <a:t>Build the application code: RTEMS initialization function, main function, shell, etc.</a:t>
            </a:r>
          </a:p>
          <a:p>
            <a:pPr lvl="1"/>
            <a:r>
              <a:rPr lang="en-US" sz="1600" dirty="0"/>
              <a:t>Deploy Application</a:t>
            </a:r>
          </a:p>
          <a:p>
            <a:pPr marL="518795" lvl="2" indent="217170"/>
            <a:r>
              <a:rPr lang="en-US" sz="1400" dirty="0"/>
              <a:t>Deploy compiled application binary file to the target device via </a:t>
            </a:r>
            <a:r>
              <a:rPr lang="en-US" sz="1400" dirty="0" err="1"/>
              <a:t>tftp</a:t>
            </a:r>
            <a:r>
              <a:rPr lang="en-US" sz="1400" dirty="0"/>
              <a:t>, pre-loaded image file, etc.</a:t>
            </a:r>
            <a:endParaRPr lang="en-US" sz="1400" dirty="0">
              <a:cs typeface="Arial"/>
            </a:endParaRPr>
          </a:p>
          <a:p>
            <a:pPr marL="518795" lvl="2" indent="217170"/>
            <a:r>
              <a:rPr lang="en-US" sz="1400" dirty="0"/>
              <a:t>Targets with qoriq_e500 BSP also needs a compiled device tree blob (</a:t>
            </a:r>
            <a:r>
              <a:rPr lang="en-US" sz="1400" dirty="0" err="1"/>
              <a:t>dtb</a:t>
            </a:r>
            <a:r>
              <a:rPr lang="en-US" sz="1400" dirty="0"/>
              <a:t>) file to boot</a:t>
            </a:r>
            <a:endParaRPr lang="en-US" sz="14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1EA6C-7D76-49B6-84F2-C497173F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E165E-89F8-2B0A-4147-661FF2A3C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2E406C-3C8C-BCA6-7E4C-8191EBB98E79}"/>
              </a:ext>
            </a:extLst>
          </p:cNvPr>
          <p:cNvSpPr/>
          <p:nvPr/>
        </p:nvSpPr>
        <p:spPr>
          <a:xfrm>
            <a:off x="9383545" y="1423698"/>
            <a:ext cx="1929699" cy="47532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Build Tool suite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B9CDDB-2FB3-4386-B78B-90FF993E566C}"/>
              </a:ext>
            </a:extLst>
          </p:cNvPr>
          <p:cNvSpPr/>
          <p:nvPr/>
        </p:nvSpPr>
        <p:spPr>
          <a:xfrm>
            <a:off x="9383545" y="2196813"/>
            <a:ext cx="1929699" cy="47532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BSP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E7DE59-BA7B-91BE-1485-19DAB6007435}"/>
              </a:ext>
            </a:extLst>
          </p:cNvPr>
          <p:cNvSpPr/>
          <p:nvPr/>
        </p:nvSpPr>
        <p:spPr>
          <a:xfrm>
            <a:off x="9383545" y="2969928"/>
            <a:ext cx="1929699" cy="47532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Packages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1EBFB3-8DAF-686B-D736-C6E1AF1532ED}"/>
              </a:ext>
            </a:extLst>
          </p:cNvPr>
          <p:cNvSpPr/>
          <p:nvPr/>
        </p:nvSpPr>
        <p:spPr>
          <a:xfrm>
            <a:off x="9383545" y="3743043"/>
            <a:ext cx="1929699" cy="47532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Application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5D2810-19C1-008D-7691-B416C6C0A6C8}"/>
              </a:ext>
            </a:extLst>
          </p:cNvPr>
          <p:cNvSpPr/>
          <p:nvPr/>
        </p:nvSpPr>
        <p:spPr>
          <a:xfrm>
            <a:off x="9383544" y="4516158"/>
            <a:ext cx="1929699" cy="47532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Deploy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5B1FC2-EB2E-174D-4773-034F75EB58C2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10348395" y="1899027"/>
            <a:ext cx="0" cy="297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9E028A-7FF9-ABBA-9CE6-5A4948650956}"/>
              </a:ext>
            </a:extLst>
          </p:cNvPr>
          <p:cNvCxnSpPr/>
          <p:nvPr/>
        </p:nvCxnSpPr>
        <p:spPr>
          <a:xfrm>
            <a:off x="10348393" y="2672142"/>
            <a:ext cx="0" cy="297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C8941B-EAEB-9A0B-A569-1C33871A4964}"/>
              </a:ext>
            </a:extLst>
          </p:cNvPr>
          <p:cNvCxnSpPr/>
          <p:nvPr/>
        </p:nvCxnSpPr>
        <p:spPr>
          <a:xfrm>
            <a:off x="10348393" y="3445257"/>
            <a:ext cx="0" cy="297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794FC3-20B7-0B1F-55D8-5FAF7C655589}"/>
              </a:ext>
            </a:extLst>
          </p:cNvPr>
          <p:cNvCxnSpPr/>
          <p:nvPr/>
        </p:nvCxnSpPr>
        <p:spPr>
          <a:xfrm>
            <a:off x="10348393" y="4218372"/>
            <a:ext cx="0" cy="297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2693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1386-DF80-50E8-CB4A-AC44C4EB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EPICS on RTEMS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8CB42-05A4-D289-191C-877CA9B38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Legacy RTEMS releases</a:t>
            </a:r>
          </a:p>
          <a:p>
            <a:pPr lvl="1"/>
            <a:r>
              <a:rPr lang="en-US" sz="1400" dirty="0"/>
              <a:t>EPICS 3.14 and 3.15 support RTEMS4.10</a:t>
            </a:r>
          </a:p>
          <a:p>
            <a:pPr lvl="1"/>
            <a:r>
              <a:rPr lang="en-US" sz="1400" dirty="0"/>
              <a:t>EPICS 7.0 supports RTEMS 5</a:t>
            </a:r>
          </a:p>
          <a:p>
            <a:r>
              <a:rPr lang="en-US" sz="1600" dirty="0"/>
              <a:t>Current RTEMS releases</a:t>
            </a:r>
          </a:p>
          <a:p>
            <a:pPr lvl="1"/>
            <a:r>
              <a:rPr lang="en-US" sz="1400" dirty="0"/>
              <a:t>EPICS 7.0.9+ supports RTEMS 6.x (current stable standard)</a:t>
            </a:r>
          </a:p>
          <a:p>
            <a:pPr lvl="1"/>
            <a:r>
              <a:rPr lang="en-US" sz="1400" dirty="0"/>
              <a:t>Issues with current RTEMS 6 and </a:t>
            </a:r>
            <a:r>
              <a:rPr lang="en-US" sz="1400" dirty="0" err="1"/>
              <a:t>libBSD</a:t>
            </a:r>
            <a:r>
              <a:rPr lang="en-US" sz="1400" dirty="0"/>
              <a:t> releases</a:t>
            </a:r>
          </a:p>
          <a:p>
            <a:pPr lvl="2"/>
            <a:r>
              <a:rPr lang="en-US" sz="1400" dirty="0"/>
              <a:t>Lacks BSPs (e.g. mvme5100)</a:t>
            </a:r>
          </a:p>
          <a:p>
            <a:pPr lvl="2"/>
            <a:r>
              <a:rPr lang="en-US" sz="1400" dirty="0"/>
              <a:t>Lacks drivers for certain BSPs (e.g. network driver for mvme3100)</a:t>
            </a:r>
          </a:p>
          <a:p>
            <a:pPr lvl="1"/>
            <a:r>
              <a:rPr lang="en-US" sz="1400" dirty="0"/>
              <a:t>Issues with current EPICS release</a:t>
            </a:r>
          </a:p>
          <a:p>
            <a:pPr lvl="2"/>
            <a:r>
              <a:rPr lang="en-US" sz="1400" dirty="0"/>
              <a:t>Boot configuration is not standardized</a:t>
            </a:r>
          </a:p>
          <a:p>
            <a:pPr lvl="2"/>
            <a:r>
              <a:rPr lang="en-US" sz="1400" dirty="0"/>
              <a:t>Static IP is not supported when using </a:t>
            </a:r>
            <a:r>
              <a:rPr lang="en-US" sz="1400" dirty="0" err="1"/>
              <a:t>libBSD</a:t>
            </a:r>
            <a:r>
              <a:rPr lang="en-US" sz="1400" dirty="0"/>
              <a:t> networking</a:t>
            </a:r>
          </a:p>
          <a:p>
            <a:pPr lvl="2"/>
            <a:r>
              <a:rPr lang="en-US" sz="1400" dirty="0"/>
              <a:t>Performance issues: slow in establishing channel access link.</a:t>
            </a:r>
          </a:p>
          <a:p>
            <a:r>
              <a:rPr lang="en-US" sz="1600" dirty="0"/>
              <a:t>RTEMS Development branch</a:t>
            </a:r>
          </a:p>
          <a:p>
            <a:pPr lvl="1"/>
            <a:r>
              <a:rPr lang="en-US" sz="1400" dirty="0"/>
              <a:t>RTEMS 7 (main branch of the </a:t>
            </a:r>
            <a:r>
              <a:rPr lang="en-US" sz="1400" dirty="0" err="1"/>
              <a:t>rtems</a:t>
            </a:r>
            <a:r>
              <a:rPr lang="en-US" sz="1400" dirty="0"/>
              <a:t> repository)</a:t>
            </a:r>
          </a:p>
          <a:p>
            <a:pPr lvl="1"/>
            <a:r>
              <a:rPr lang="en-US" sz="1400" dirty="0"/>
              <a:t>Next release: EPICS 7.0.11 (7.0 branch of the epics-base repository)</a:t>
            </a:r>
          </a:p>
          <a:p>
            <a:pPr lvl="1"/>
            <a:r>
              <a:rPr lang="en-US" sz="1400" dirty="0"/>
              <a:t>Repositories at APS are forked from the official repositories (upstream)</a:t>
            </a:r>
          </a:p>
          <a:p>
            <a:pPr lvl="1"/>
            <a:endParaRPr lang="en-US" sz="14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12529-107C-E3BE-9467-3506B7B8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762B1-A6FE-701C-23E2-946EED7F0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1AD663-842F-B1EC-220C-C2A75513A6D4}"/>
              </a:ext>
            </a:extLst>
          </p:cNvPr>
          <p:cNvSpPr/>
          <p:nvPr/>
        </p:nvSpPr>
        <p:spPr>
          <a:xfrm>
            <a:off x="7484739" y="2095698"/>
            <a:ext cx="1929699" cy="102005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RTEMS BSP</a:t>
            </a:r>
          </a:p>
          <a:p>
            <a:pPr algn="ctr"/>
            <a:r>
              <a:rPr lang="en-US" dirty="0" err="1"/>
              <a:t>libBSD</a:t>
            </a:r>
            <a:endParaRPr lang="en-US" dirty="0"/>
          </a:p>
          <a:p>
            <a:pPr algn="ctr"/>
            <a:r>
              <a:rPr lang="en-US" dirty="0"/>
              <a:t>Packages…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6E8E5-CA2A-469A-E81A-F5196673D441}"/>
              </a:ext>
            </a:extLst>
          </p:cNvPr>
          <p:cNvSpPr/>
          <p:nvPr/>
        </p:nvSpPr>
        <p:spPr>
          <a:xfrm>
            <a:off x="7484741" y="3417393"/>
            <a:ext cx="1929699" cy="47532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EPICS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3D51EA-0C36-09F8-C9E9-4D984ADEC6FB}"/>
              </a:ext>
            </a:extLst>
          </p:cNvPr>
          <p:cNvSpPr/>
          <p:nvPr/>
        </p:nvSpPr>
        <p:spPr>
          <a:xfrm>
            <a:off x="10038447" y="3417393"/>
            <a:ext cx="1929699" cy="47532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Modules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C24622-63D4-8B21-A7B5-C977D6EC7FB7}"/>
              </a:ext>
            </a:extLst>
          </p:cNvPr>
          <p:cNvSpPr/>
          <p:nvPr/>
        </p:nvSpPr>
        <p:spPr>
          <a:xfrm>
            <a:off x="7484739" y="4431693"/>
            <a:ext cx="1929699" cy="475329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2988F9-277C-2802-C53B-5A128D034CE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8449589" y="3115750"/>
            <a:ext cx="2" cy="301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011942-028C-83CC-6EAA-D0355B4B2C6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9414440" y="3655058"/>
            <a:ext cx="6240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D7E2925-4312-8B25-3187-E7FE8EA26EDE}"/>
              </a:ext>
            </a:extLst>
          </p:cNvPr>
          <p:cNvSpPr/>
          <p:nvPr/>
        </p:nvSpPr>
        <p:spPr>
          <a:xfrm>
            <a:off x="7484739" y="1074758"/>
            <a:ext cx="1929700" cy="5706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RTEMS Tools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D664DF-A383-7080-E349-8BA1DC29F957}"/>
              </a:ext>
            </a:extLst>
          </p:cNvPr>
          <p:cNvCxnSpPr>
            <a:cxnSpLocks/>
            <a:stCxn id="25" idx="2"/>
            <a:endCxn id="6" idx="0"/>
          </p:cNvCxnSpPr>
          <p:nvPr/>
        </p:nvCxnSpPr>
        <p:spPr>
          <a:xfrm>
            <a:off x="8449589" y="1645391"/>
            <a:ext cx="0" cy="450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3102F8-1656-660B-4398-6FBA5F572030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8449589" y="3892722"/>
            <a:ext cx="2" cy="538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687F547-C178-953E-A7E6-6765CD1632E8}"/>
              </a:ext>
            </a:extLst>
          </p:cNvPr>
          <p:cNvCxnSpPr>
            <a:cxnSpLocks/>
            <a:stCxn id="8" idx="2"/>
            <a:endCxn id="9" idx="3"/>
          </p:cNvCxnSpPr>
          <p:nvPr/>
        </p:nvCxnSpPr>
        <p:spPr>
          <a:xfrm flipH="1">
            <a:off x="9414438" y="3892722"/>
            <a:ext cx="1588859" cy="776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A1AA56FC-BF7F-2B97-1F3D-C4ADF5FA495D}"/>
              </a:ext>
            </a:extLst>
          </p:cNvPr>
          <p:cNvSpPr/>
          <p:nvPr/>
        </p:nvSpPr>
        <p:spPr>
          <a:xfrm>
            <a:off x="7484739" y="5325355"/>
            <a:ext cx="1929699" cy="659946"/>
          </a:xfrm>
          <a:prstGeom prst="rect">
            <a:avLst/>
          </a:prstGeom>
          <a:solidFill>
            <a:srgbClr val="319D3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Deploy to Hardware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9EA7B7B-E600-5150-D93B-B83D77397912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449588" y="4907022"/>
            <a:ext cx="1" cy="418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CDAF77C-DEE0-E1D3-8D31-B6902DBF6482}"/>
              </a:ext>
            </a:extLst>
          </p:cNvPr>
          <p:cNvSpPr/>
          <p:nvPr/>
        </p:nvSpPr>
        <p:spPr>
          <a:xfrm>
            <a:off x="7359961" y="3222780"/>
            <a:ext cx="4725460" cy="1860772"/>
          </a:xfrm>
          <a:prstGeom prst="rect">
            <a:avLst/>
          </a:prstGeom>
          <a:noFill/>
          <a:ln w="28575">
            <a:solidFill>
              <a:srgbClr val="4E760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9AB8D-16BA-A5F1-7419-5A7AE809008F}"/>
              </a:ext>
            </a:extLst>
          </p:cNvPr>
          <p:cNvSpPr txBox="1"/>
          <p:nvPr/>
        </p:nvSpPr>
        <p:spPr>
          <a:xfrm>
            <a:off x="9799858" y="4627003"/>
            <a:ext cx="216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RTEMS Application</a:t>
            </a:r>
          </a:p>
        </p:txBody>
      </p:sp>
    </p:spTree>
    <p:extLst>
      <p:ext uri="{BB962C8B-B14F-4D97-AF65-F5344CB8AC3E}">
        <p14:creationId xmlns:p14="http://schemas.microsoft.com/office/powerpoint/2010/main" val="111369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C488-38AE-0D3F-957F-15E091EC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Milestones </a:t>
            </a:r>
            <a:r>
              <a:rPr lang="en-US"/>
              <a:t>and Goals for APS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3A837-7ECD-F4CA-DB67-0005FE6D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C573E-C46A-8479-0E4E-01F0D015D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6275AD-F3CC-E63B-0D94-9A36C74329D7}"/>
              </a:ext>
            </a:extLst>
          </p:cNvPr>
          <p:cNvSpPr/>
          <p:nvPr/>
        </p:nvSpPr>
        <p:spPr>
          <a:xfrm>
            <a:off x="487789" y="988289"/>
            <a:ext cx="1475652" cy="3911633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0803A3-6D31-A921-964D-E0E59BF0A735}"/>
              </a:ext>
            </a:extLst>
          </p:cNvPr>
          <p:cNvSpPr/>
          <p:nvPr/>
        </p:nvSpPr>
        <p:spPr>
          <a:xfrm>
            <a:off x="519319" y="2292995"/>
            <a:ext cx="1393671" cy="342112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mvme3100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01BE56-2E1C-79BB-D57A-5A23C33C6EE8}"/>
              </a:ext>
            </a:extLst>
          </p:cNvPr>
          <p:cNvSpPr/>
          <p:nvPr/>
        </p:nvSpPr>
        <p:spPr>
          <a:xfrm>
            <a:off x="519319" y="2707968"/>
            <a:ext cx="1393671" cy="342112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mvme2500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A4303D-ABD2-846F-C3F0-4977AB8972DC}"/>
              </a:ext>
            </a:extLst>
          </p:cNvPr>
          <p:cNvSpPr/>
          <p:nvPr/>
        </p:nvSpPr>
        <p:spPr>
          <a:xfrm>
            <a:off x="519319" y="3122941"/>
            <a:ext cx="1393671" cy="342112"/>
          </a:xfrm>
          <a:prstGeom prst="round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mvme6100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92979-35AA-AF6A-ECAB-79E66787FB64}"/>
              </a:ext>
            </a:extLst>
          </p:cNvPr>
          <p:cNvSpPr txBox="1"/>
          <p:nvPr/>
        </p:nvSpPr>
        <p:spPr>
          <a:xfrm>
            <a:off x="555318" y="1054695"/>
            <a:ext cx="1340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RTEMS tool suite and </a:t>
            </a:r>
          </a:p>
          <a:p>
            <a:pPr algn="ctr"/>
            <a:r>
              <a:rPr lang="en-US" dirty="0"/>
              <a:t>BSPs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1A5C44-51E9-0202-07DD-05C2365F6681}"/>
              </a:ext>
            </a:extLst>
          </p:cNvPr>
          <p:cNvSpPr/>
          <p:nvPr/>
        </p:nvSpPr>
        <p:spPr>
          <a:xfrm>
            <a:off x="519318" y="3537914"/>
            <a:ext cx="1393671" cy="342112"/>
          </a:xfrm>
          <a:prstGeom prst="round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mvme2100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53AAFD-5A22-922B-3836-D0F3D0BE5C5C}"/>
              </a:ext>
            </a:extLst>
          </p:cNvPr>
          <p:cNvSpPr/>
          <p:nvPr/>
        </p:nvSpPr>
        <p:spPr>
          <a:xfrm>
            <a:off x="519318" y="3934317"/>
            <a:ext cx="1393671" cy="342112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mvme2700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878E54-4CE4-8A0E-EE45-A2F59C6E2E0F}"/>
              </a:ext>
            </a:extLst>
          </p:cNvPr>
          <p:cNvSpPr/>
          <p:nvPr/>
        </p:nvSpPr>
        <p:spPr>
          <a:xfrm>
            <a:off x="2285034" y="999533"/>
            <a:ext cx="1681653" cy="3911632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6FE38A-98C4-6077-3065-8948F74BD54F}"/>
              </a:ext>
            </a:extLst>
          </p:cNvPr>
          <p:cNvSpPr txBox="1"/>
          <p:nvPr/>
        </p:nvSpPr>
        <p:spPr>
          <a:xfrm>
            <a:off x="2336533" y="1026908"/>
            <a:ext cx="1630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libBSD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Netservice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…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B47838-8F38-7357-C7D7-EDBBEDC36BFC}"/>
              </a:ext>
            </a:extLst>
          </p:cNvPr>
          <p:cNvSpPr/>
          <p:nvPr/>
        </p:nvSpPr>
        <p:spPr>
          <a:xfrm>
            <a:off x="2430077" y="2308075"/>
            <a:ext cx="1393671" cy="342112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mvme3100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C19E24C-B403-6B09-EA8B-1F25B8E93DCF}"/>
              </a:ext>
            </a:extLst>
          </p:cNvPr>
          <p:cNvSpPr/>
          <p:nvPr/>
        </p:nvSpPr>
        <p:spPr>
          <a:xfrm>
            <a:off x="2430077" y="2723048"/>
            <a:ext cx="1393671" cy="342112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mvme2500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5432CF9-FDA6-2301-F1F0-5DC773877F78}"/>
              </a:ext>
            </a:extLst>
          </p:cNvPr>
          <p:cNvSpPr/>
          <p:nvPr/>
        </p:nvSpPr>
        <p:spPr>
          <a:xfrm>
            <a:off x="2430077" y="3138021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mvme6100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565064-D94E-8687-20CE-7C8DE3FD8A68}"/>
              </a:ext>
            </a:extLst>
          </p:cNvPr>
          <p:cNvSpPr/>
          <p:nvPr/>
        </p:nvSpPr>
        <p:spPr>
          <a:xfrm>
            <a:off x="2430076" y="3552994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mvme2100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8E22DCD-665B-08E6-F43F-82CE0E8B5FA4}"/>
              </a:ext>
            </a:extLst>
          </p:cNvPr>
          <p:cNvSpPr/>
          <p:nvPr/>
        </p:nvSpPr>
        <p:spPr>
          <a:xfrm>
            <a:off x="2430076" y="3949397"/>
            <a:ext cx="1393671" cy="342112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mvme2700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79F8F2-A8C4-7FCE-43B8-0AB97446C7EA}"/>
              </a:ext>
            </a:extLst>
          </p:cNvPr>
          <p:cNvSpPr txBox="1"/>
          <p:nvPr/>
        </p:nvSpPr>
        <p:spPr>
          <a:xfrm>
            <a:off x="2455563" y="2006175"/>
            <a:ext cx="13405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For each BSP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8FD6F9B-A133-3FEF-FEC7-D82BC3C22B4D}"/>
              </a:ext>
            </a:extLst>
          </p:cNvPr>
          <p:cNvSpPr/>
          <p:nvPr/>
        </p:nvSpPr>
        <p:spPr>
          <a:xfrm>
            <a:off x="4288279" y="984453"/>
            <a:ext cx="1681653" cy="3911632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D2CD62-67DB-7259-5C97-EA944B2938D4}"/>
              </a:ext>
            </a:extLst>
          </p:cNvPr>
          <p:cNvSpPr txBox="1"/>
          <p:nvPr/>
        </p:nvSpPr>
        <p:spPr>
          <a:xfrm>
            <a:off x="4288279" y="1285528"/>
            <a:ext cx="1630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EPICS Base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037A739-309B-8ACE-357C-212248D8A104}"/>
              </a:ext>
            </a:extLst>
          </p:cNvPr>
          <p:cNvSpPr/>
          <p:nvPr/>
        </p:nvSpPr>
        <p:spPr>
          <a:xfrm>
            <a:off x="4433322" y="2292995"/>
            <a:ext cx="1393671" cy="342112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mvme3100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951CA6E-A57D-326E-1BF8-A7C4E48E0336}"/>
              </a:ext>
            </a:extLst>
          </p:cNvPr>
          <p:cNvSpPr/>
          <p:nvPr/>
        </p:nvSpPr>
        <p:spPr>
          <a:xfrm>
            <a:off x="4433322" y="2707968"/>
            <a:ext cx="1393671" cy="342112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mvme2500</a:t>
            </a:r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62A16E1-FDB3-F338-131E-5A3B475A0F5C}"/>
              </a:ext>
            </a:extLst>
          </p:cNvPr>
          <p:cNvSpPr/>
          <p:nvPr/>
        </p:nvSpPr>
        <p:spPr>
          <a:xfrm>
            <a:off x="4433322" y="3122941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mvme6100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BA46349-D06C-43D5-6FC3-D778CD7A2610}"/>
              </a:ext>
            </a:extLst>
          </p:cNvPr>
          <p:cNvSpPr/>
          <p:nvPr/>
        </p:nvSpPr>
        <p:spPr>
          <a:xfrm>
            <a:off x="4433321" y="3537914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mvme2100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2086130-10CE-2878-1C51-763E6E47EB0A}"/>
              </a:ext>
            </a:extLst>
          </p:cNvPr>
          <p:cNvSpPr/>
          <p:nvPr/>
        </p:nvSpPr>
        <p:spPr>
          <a:xfrm>
            <a:off x="4433321" y="3934317"/>
            <a:ext cx="1393671" cy="342112"/>
          </a:xfrm>
          <a:prstGeom prst="roundRect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mvme2700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23D7F8-0BFF-680C-5048-9DA655E32B4B}"/>
              </a:ext>
            </a:extLst>
          </p:cNvPr>
          <p:cNvSpPr txBox="1"/>
          <p:nvPr/>
        </p:nvSpPr>
        <p:spPr>
          <a:xfrm>
            <a:off x="4458808" y="1991095"/>
            <a:ext cx="13405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For each BSP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613844B-47B1-7F69-4202-38E424E68A9A}"/>
              </a:ext>
            </a:extLst>
          </p:cNvPr>
          <p:cNvSpPr/>
          <p:nvPr/>
        </p:nvSpPr>
        <p:spPr>
          <a:xfrm>
            <a:off x="519317" y="4367860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mvme5100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AB2C6CA-2C50-BB45-3202-632B66538BA7}"/>
              </a:ext>
            </a:extLst>
          </p:cNvPr>
          <p:cNvSpPr/>
          <p:nvPr/>
        </p:nvSpPr>
        <p:spPr>
          <a:xfrm>
            <a:off x="2428489" y="4379103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mvme5100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8D0BBF9-7E64-3FD4-0F3D-996289B7A170}"/>
              </a:ext>
            </a:extLst>
          </p:cNvPr>
          <p:cNvSpPr/>
          <p:nvPr/>
        </p:nvSpPr>
        <p:spPr>
          <a:xfrm>
            <a:off x="4429311" y="4372874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mvme5100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BE21E20-8374-5447-5FE6-1B43B1C1507B}"/>
              </a:ext>
            </a:extLst>
          </p:cNvPr>
          <p:cNvSpPr/>
          <p:nvPr/>
        </p:nvSpPr>
        <p:spPr>
          <a:xfrm>
            <a:off x="6291524" y="984453"/>
            <a:ext cx="1681653" cy="3911632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540F7D-15A8-02B4-5907-A1EEAC51B42E}"/>
              </a:ext>
            </a:extLst>
          </p:cNvPr>
          <p:cNvSpPr txBox="1"/>
          <p:nvPr/>
        </p:nvSpPr>
        <p:spPr>
          <a:xfrm>
            <a:off x="6291524" y="1146571"/>
            <a:ext cx="1630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EPICS Modules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010A38A-F2B9-2D78-BCAA-35085F700CA1}"/>
              </a:ext>
            </a:extLst>
          </p:cNvPr>
          <p:cNvSpPr/>
          <p:nvPr/>
        </p:nvSpPr>
        <p:spPr>
          <a:xfrm>
            <a:off x="6436567" y="2292995"/>
            <a:ext cx="1393671" cy="342112"/>
          </a:xfrm>
          <a:prstGeom prst="round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mvme3100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FCB1468-08F6-4A71-EE1D-F1CA276E7920}"/>
              </a:ext>
            </a:extLst>
          </p:cNvPr>
          <p:cNvSpPr/>
          <p:nvPr/>
        </p:nvSpPr>
        <p:spPr>
          <a:xfrm>
            <a:off x="6436567" y="2707968"/>
            <a:ext cx="1393671" cy="342112"/>
          </a:xfrm>
          <a:prstGeom prst="round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mvme2500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E8FDA39-85D9-68AF-C47B-72842703C46D}"/>
              </a:ext>
            </a:extLst>
          </p:cNvPr>
          <p:cNvSpPr/>
          <p:nvPr/>
        </p:nvSpPr>
        <p:spPr>
          <a:xfrm>
            <a:off x="6436567" y="3122941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mvme6100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173A10E-19D9-BA38-B9FD-564AF50B3DA9}"/>
              </a:ext>
            </a:extLst>
          </p:cNvPr>
          <p:cNvSpPr/>
          <p:nvPr/>
        </p:nvSpPr>
        <p:spPr>
          <a:xfrm>
            <a:off x="6436566" y="3537914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mvme2100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FD69ACA-B32D-3254-ABCF-898B879D4114}"/>
              </a:ext>
            </a:extLst>
          </p:cNvPr>
          <p:cNvSpPr/>
          <p:nvPr/>
        </p:nvSpPr>
        <p:spPr>
          <a:xfrm>
            <a:off x="6436566" y="3934317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mvme2700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626D9E-8FCA-A219-8DDB-60102172CD42}"/>
              </a:ext>
            </a:extLst>
          </p:cNvPr>
          <p:cNvSpPr txBox="1"/>
          <p:nvPr/>
        </p:nvSpPr>
        <p:spPr>
          <a:xfrm>
            <a:off x="6462053" y="1991095"/>
            <a:ext cx="13405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For each BSP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8F70E13-4EA4-9621-9DC1-49F7CD51215C}"/>
              </a:ext>
            </a:extLst>
          </p:cNvPr>
          <p:cNvSpPr/>
          <p:nvPr/>
        </p:nvSpPr>
        <p:spPr>
          <a:xfrm>
            <a:off x="6432556" y="4372874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mvme5100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9F2A1A6-8A4B-0AF7-F8DF-82B118040D7F}"/>
              </a:ext>
            </a:extLst>
          </p:cNvPr>
          <p:cNvSpPr/>
          <p:nvPr/>
        </p:nvSpPr>
        <p:spPr>
          <a:xfrm>
            <a:off x="8294769" y="996378"/>
            <a:ext cx="1681653" cy="3911632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8F2591-0649-3C8B-F950-5CC7F2322AA4}"/>
              </a:ext>
            </a:extLst>
          </p:cNvPr>
          <p:cNvSpPr txBox="1"/>
          <p:nvPr/>
        </p:nvSpPr>
        <p:spPr>
          <a:xfrm>
            <a:off x="8317559" y="1107132"/>
            <a:ext cx="16301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IOC for test and evaluation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4ACAA51-8226-750C-9E36-2AD35FB08EA4}"/>
              </a:ext>
            </a:extLst>
          </p:cNvPr>
          <p:cNvSpPr/>
          <p:nvPr/>
        </p:nvSpPr>
        <p:spPr>
          <a:xfrm>
            <a:off x="8439812" y="2304920"/>
            <a:ext cx="1393671" cy="342112"/>
          </a:xfrm>
          <a:prstGeom prst="roundRect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mvme3100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3D02DCE-34B8-AC5D-2BE3-CCC153CAF269}"/>
              </a:ext>
            </a:extLst>
          </p:cNvPr>
          <p:cNvSpPr/>
          <p:nvPr/>
        </p:nvSpPr>
        <p:spPr>
          <a:xfrm>
            <a:off x="8439812" y="2719893"/>
            <a:ext cx="1393671" cy="342112"/>
          </a:xfrm>
          <a:prstGeom prst="roundRect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mvme2500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78FA607-0A0E-CE98-C7F5-B7EA79C670F4}"/>
              </a:ext>
            </a:extLst>
          </p:cNvPr>
          <p:cNvSpPr/>
          <p:nvPr/>
        </p:nvSpPr>
        <p:spPr>
          <a:xfrm>
            <a:off x="8439812" y="3134866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mvme6100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65A23AC-7D5B-98D9-0E50-4033B729A0EB}"/>
              </a:ext>
            </a:extLst>
          </p:cNvPr>
          <p:cNvSpPr/>
          <p:nvPr/>
        </p:nvSpPr>
        <p:spPr>
          <a:xfrm>
            <a:off x="8439811" y="3549839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mvme2100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C98BA2-EBF5-41FD-1EBC-7EDDB13E7906}"/>
              </a:ext>
            </a:extLst>
          </p:cNvPr>
          <p:cNvSpPr/>
          <p:nvPr/>
        </p:nvSpPr>
        <p:spPr>
          <a:xfrm>
            <a:off x="8439811" y="3946242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mvme2700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7E60B4-7E9D-FC97-2B30-93C821E2D2EC}"/>
              </a:ext>
            </a:extLst>
          </p:cNvPr>
          <p:cNvSpPr txBox="1"/>
          <p:nvPr/>
        </p:nvSpPr>
        <p:spPr>
          <a:xfrm>
            <a:off x="8465298" y="2003020"/>
            <a:ext cx="13405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For each BSP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54BBDA2-5855-025A-A4B5-E8CDAF8B427D}"/>
              </a:ext>
            </a:extLst>
          </p:cNvPr>
          <p:cNvSpPr/>
          <p:nvPr/>
        </p:nvSpPr>
        <p:spPr>
          <a:xfrm>
            <a:off x="8435801" y="4384799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mvme5100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2217492-9469-A32A-B5AB-A572D1605606}"/>
              </a:ext>
            </a:extLst>
          </p:cNvPr>
          <p:cNvSpPr/>
          <p:nvPr/>
        </p:nvSpPr>
        <p:spPr>
          <a:xfrm>
            <a:off x="10298014" y="1005152"/>
            <a:ext cx="1681653" cy="3911632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C4FCE0-FDD9-FADE-A35B-643BF4A2EEA8}"/>
              </a:ext>
            </a:extLst>
          </p:cNvPr>
          <p:cNvSpPr txBox="1"/>
          <p:nvPr/>
        </p:nvSpPr>
        <p:spPr>
          <a:xfrm>
            <a:off x="10312562" y="1128154"/>
            <a:ext cx="1630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IOC Roll-out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7324EA-3C4F-6AE8-DC8D-0FC71493FA6D}"/>
              </a:ext>
            </a:extLst>
          </p:cNvPr>
          <p:cNvSpPr txBox="1"/>
          <p:nvPr/>
        </p:nvSpPr>
        <p:spPr>
          <a:xfrm>
            <a:off x="10483092" y="1714808"/>
            <a:ext cx="1340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For each IOC with BSPs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AFD7900-A1E9-48ED-44BF-812EC5BC997E}"/>
              </a:ext>
            </a:extLst>
          </p:cNvPr>
          <p:cNvSpPr/>
          <p:nvPr/>
        </p:nvSpPr>
        <p:spPr>
          <a:xfrm>
            <a:off x="10465554" y="2295968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mvme3100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1973724-65D2-C14F-0E8A-B9C2AB482BEB}"/>
              </a:ext>
            </a:extLst>
          </p:cNvPr>
          <p:cNvSpPr/>
          <p:nvPr/>
        </p:nvSpPr>
        <p:spPr>
          <a:xfrm>
            <a:off x="10465554" y="2710941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mvme2500</a:t>
            </a:r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1B31913-5ED9-E5BF-5100-192FE733A9C4}"/>
              </a:ext>
            </a:extLst>
          </p:cNvPr>
          <p:cNvSpPr/>
          <p:nvPr/>
        </p:nvSpPr>
        <p:spPr>
          <a:xfrm>
            <a:off x="10465554" y="3125914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mvme6100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754A3BE-4F5A-9D76-3057-138DADABC65C}"/>
              </a:ext>
            </a:extLst>
          </p:cNvPr>
          <p:cNvSpPr/>
          <p:nvPr/>
        </p:nvSpPr>
        <p:spPr>
          <a:xfrm>
            <a:off x="10465553" y="3540887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mvme2100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00F4570-D214-E25F-E448-853F7EAAA62E}"/>
              </a:ext>
            </a:extLst>
          </p:cNvPr>
          <p:cNvSpPr/>
          <p:nvPr/>
        </p:nvSpPr>
        <p:spPr>
          <a:xfrm>
            <a:off x="10465553" y="3937290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mvme2700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D15E891-4C8F-C5A2-9E89-5AD1D201496D}"/>
              </a:ext>
            </a:extLst>
          </p:cNvPr>
          <p:cNvSpPr/>
          <p:nvPr/>
        </p:nvSpPr>
        <p:spPr>
          <a:xfrm>
            <a:off x="10461543" y="4375847"/>
            <a:ext cx="1393671" cy="342112"/>
          </a:xfrm>
          <a:prstGeom prst="round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mvme5100</a:t>
            </a: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C81562CD-249D-66C6-08FC-712257BFF1F5}"/>
              </a:ext>
            </a:extLst>
          </p:cNvPr>
          <p:cNvSpPr/>
          <p:nvPr/>
        </p:nvSpPr>
        <p:spPr>
          <a:xfrm>
            <a:off x="1892262" y="2412158"/>
            <a:ext cx="536227" cy="114409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202F9AFE-840C-B5F8-FC87-5CDDE4018035}"/>
              </a:ext>
            </a:extLst>
          </p:cNvPr>
          <p:cNvSpPr/>
          <p:nvPr/>
        </p:nvSpPr>
        <p:spPr>
          <a:xfrm>
            <a:off x="3822160" y="2413241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44FAE6D1-CC4E-E840-A33A-1C25ADB5F5AA}"/>
              </a:ext>
            </a:extLst>
          </p:cNvPr>
          <p:cNvSpPr/>
          <p:nvPr/>
        </p:nvSpPr>
        <p:spPr>
          <a:xfrm>
            <a:off x="5831004" y="2413241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C3F491BD-55B7-2EF3-2AF6-9000AE66EC67}"/>
              </a:ext>
            </a:extLst>
          </p:cNvPr>
          <p:cNvSpPr/>
          <p:nvPr/>
        </p:nvSpPr>
        <p:spPr>
          <a:xfrm>
            <a:off x="7828650" y="2405359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D5297BB7-962A-8F52-7909-D75251A1AD45}"/>
              </a:ext>
            </a:extLst>
          </p:cNvPr>
          <p:cNvSpPr/>
          <p:nvPr/>
        </p:nvSpPr>
        <p:spPr>
          <a:xfrm>
            <a:off x="9840386" y="2419602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1D0E4E11-378C-C003-6655-CBD273B0C2C7}"/>
              </a:ext>
            </a:extLst>
          </p:cNvPr>
          <p:cNvSpPr/>
          <p:nvPr/>
        </p:nvSpPr>
        <p:spPr>
          <a:xfrm>
            <a:off x="1892262" y="2823418"/>
            <a:ext cx="536227" cy="114409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B204EB37-7C4B-C41D-8180-320A72287016}"/>
              </a:ext>
            </a:extLst>
          </p:cNvPr>
          <p:cNvSpPr/>
          <p:nvPr/>
        </p:nvSpPr>
        <p:spPr>
          <a:xfrm>
            <a:off x="3822160" y="2824501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A06D5DB-475A-5058-0464-39E72F3E3DA5}"/>
              </a:ext>
            </a:extLst>
          </p:cNvPr>
          <p:cNvSpPr/>
          <p:nvPr/>
        </p:nvSpPr>
        <p:spPr>
          <a:xfrm>
            <a:off x="5831004" y="2824501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27529AB0-9480-3D01-432F-B9909E291244}"/>
              </a:ext>
            </a:extLst>
          </p:cNvPr>
          <p:cNvSpPr/>
          <p:nvPr/>
        </p:nvSpPr>
        <p:spPr>
          <a:xfrm>
            <a:off x="7828650" y="2816619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3C24AF9B-8D60-89C9-5E13-46B1241FC5F3}"/>
              </a:ext>
            </a:extLst>
          </p:cNvPr>
          <p:cNvSpPr/>
          <p:nvPr/>
        </p:nvSpPr>
        <p:spPr>
          <a:xfrm>
            <a:off x="9840386" y="2830862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050A888D-B5A6-E2A6-C382-4B71946FA3E8}"/>
              </a:ext>
            </a:extLst>
          </p:cNvPr>
          <p:cNvSpPr/>
          <p:nvPr/>
        </p:nvSpPr>
        <p:spPr>
          <a:xfrm>
            <a:off x="1906268" y="3246672"/>
            <a:ext cx="536227" cy="114409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BE8D6543-2387-517B-42F6-5D6DCB38ACE3}"/>
              </a:ext>
            </a:extLst>
          </p:cNvPr>
          <p:cNvSpPr/>
          <p:nvPr/>
        </p:nvSpPr>
        <p:spPr>
          <a:xfrm>
            <a:off x="3836166" y="3247755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FFC7A482-762B-34F2-EDC9-4F4FBCBEA05F}"/>
              </a:ext>
            </a:extLst>
          </p:cNvPr>
          <p:cNvSpPr/>
          <p:nvPr/>
        </p:nvSpPr>
        <p:spPr>
          <a:xfrm>
            <a:off x="5845010" y="3247755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DC29C61E-CF15-6AB1-EFEC-ED492377DE46}"/>
              </a:ext>
            </a:extLst>
          </p:cNvPr>
          <p:cNvSpPr/>
          <p:nvPr/>
        </p:nvSpPr>
        <p:spPr>
          <a:xfrm>
            <a:off x="7842656" y="3239873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3C90C931-1229-F1D1-0C77-BCAD098B908D}"/>
              </a:ext>
            </a:extLst>
          </p:cNvPr>
          <p:cNvSpPr/>
          <p:nvPr/>
        </p:nvSpPr>
        <p:spPr>
          <a:xfrm>
            <a:off x="9854392" y="3254116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9AE08F3B-E3FF-20B7-5F98-16B9EDE744D6}"/>
              </a:ext>
            </a:extLst>
          </p:cNvPr>
          <p:cNvSpPr/>
          <p:nvPr/>
        </p:nvSpPr>
        <p:spPr>
          <a:xfrm>
            <a:off x="1892262" y="3676663"/>
            <a:ext cx="536227" cy="114409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4D373D6D-3B75-13B9-F904-049E027E6B4E}"/>
              </a:ext>
            </a:extLst>
          </p:cNvPr>
          <p:cNvSpPr/>
          <p:nvPr/>
        </p:nvSpPr>
        <p:spPr>
          <a:xfrm>
            <a:off x="3822160" y="3677746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A2C52E22-5BC8-BB41-BC14-31250BA36151}"/>
              </a:ext>
            </a:extLst>
          </p:cNvPr>
          <p:cNvSpPr/>
          <p:nvPr/>
        </p:nvSpPr>
        <p:spPr>
          <a:xfrm>
            <a:off x="5831004" y="3677746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9110874C-12A9-BFD5-6FC8-6EA25F2A7080}"/>
              </a:ext>
            </a:extLst>
          </p:cNvPr>
          <p:cNvSpPr/>
          <p:nvPr/>
        </p:nvSpPr>
        <p:spPr>
          <a:xfrm>
            <a:off x="7828650" y="3669864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142AA7C3-AB3A-17EB-887A-9C761D7FDBF5}"/>
              </a:ext>
            </a:extLst>
          </p:cNvPr>
          <p:cNvSpPr/>
          <p:nvPr/>
        </p:nvSpPr>
        <p:spPr>
          <a:xfrm>
            <a:off x="9840386" y="3684107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F5567B41-AA96-D6F8-5353-ED4AD1DA3579}"/>
              </a:ext>
            </a:extLst>
          </p:cNvPr>
          <p:cNvSpPr/>
          <p:nvPr/>
        </p:nvSpPr>
        <p:spPr>
          <a:xfrm>
            <a:off x="1906268" y="4055405"/>
            <a:ext cx="536227" cy="114409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row: Right 85">
            <a:extLst>
              <a:ext uri="{FF2B5EF4-FFF2-40B4-BE49-F238E27FC236}">
                <a16:creationId xmlns:a16="http://schemas.microsoft.com/office/drawing/2014/main" id="{A4062B8A-8822-D490-483B-F735CD5B97B1}"/>
              </a:ext>
            </a:extLst>
          </p:cNvPr>
          <p:cNvSpPr/>
          <p:nvPr/>
        </p:nvSpPr>
        <p:spPr>
          <a:xfrm>
            <a:off x="3836166" y="4056488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A902205E-4D6F-7A67-70BD-91DCFD1C30BC}"/>
              </a:ext>
            </a:extLst>
          </p:cNvPr>
          <p:cNvSpPr/>
          <p:nvPr/>
        </p:nvSpPr>
        <p:spPr>
          <a:xfrm>
            <a:off x="5845010" y="4056488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327EB262-6767-0072-4505-43F85B810413}"/>
              </a:ext>
            </a:extLst>
          </p:cNvPr>
          <p:cNvSpPr/>
          <p:nvPr/>
        </p:nvSpPr>
        <p:spPr>
          <a:xfrm>
            <a:off x="7842656" y="4048606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A1977BF5-68FB-F86F-8BC6-35ECE38B99CC}"/>
              </a:ext>
            </a:extLst>
          </p:cNvPr>
          <p:cNvSpPr/>
          <p:nvPr/>
        </p:nvSpPr>
        <p:spPr>
          <a:xfrm>
            <a:off x="9854392" y="4062849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828ABFCA-9BBA-31B7-6E93-85DF9FB5E60F}"/>
              </a:ext>
            </a:extLst>
          </p:cNvPr>
          <p:cNvSpPr/>
          <p:nvPr/>
        </p:nvSpPr>
        <p:spPr>
          <a:xfrm>
            <a:off x="1906268" y="4473270"/>
            <a:ext cx="536227" cy="114409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DEF8D851-C206-68C8-2148-DC35E2468714}"/>
              </a:ext>
            </a:extLst>
          </p:cNvPr>
          <p:cNvSpPr/>
          <p:nvPr/>
        </p:nvSpPr>
        <p:spPr>
          <a:xfrm>
            <a:off x="3836166" y="4474353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3537505D-AFB2-86A6-75EF-630BAA961AA6}"/>
              </a:ext>
            </a:extLst>
          </p:cNvPr>
          <p:cNvSpPr/>
          <p:nvPr/>
        </p:nvSpPr>
        <p:spPr>
          <a:xfrm>
            <a:off x="5845010" y="4474353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C3B30B32-030E-F273-9594-B394633340A2}"/>
              </a:ext>
            </a:extLst>
          </p:cNvPr>
          <p:cNvSpPr/>
          <p:nvPr/>
        </p:nvSpPr>
        <p:spPr>
          <a:xfrm>
            <a:off x="7842656" y="4466471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894532B4-E157-D80D-13E2-96456EF81822}"/>
              </a:ext>
            </a:extLst>
          </p:cNvPr>
          <p:cNvSpPr/>
          <p:nvPr/>
        </p:nvSpPr>
        <p:spPr>
          <a:xfrm>
            <a:off x="9854392" y="4480714"/>
            <a:ext cx="607151" cy="129541"/>
          </a:xfrm>
          <a:prstGeom prst="rightArrow">
            <a:avLst/>
          </a:prstGeom>
          <a:solidFill>
            <a:srgbClr val="7A1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3A02EAA-B6BE-3733-7670-350199A2946F}"/>
              </a:ext>
            </a:extLst>
          </p:cNvPr>
          <p:cNvSpPr/>
          <p:nvPr/>
        </p:nvSpPr>
        <p:spPr>
          <a:xfrm>
            <a:off x="3245780" y="5487197"/>
            <a:ext cx="1441813" cy="35738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048F642-0C23-0485-342F-66E182ED281B}"/>
              </a:ext>
            </a:extLst>
          </p:cNvPr>
          <p:cNvSpPr/>
          <p:nvPr/>
        </p:nvSpPr>
        <p:spPr>
          <a:xfrm>
            <a:off x="4687593" y="5489392"/>
            <a:ext cx="1444055" cy="35738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9FD51A4-B8A3-A1E2-0437-47E7838C8CA1}"/>
              </a:ext>
            </a:extLst>
          </p:cNvPr>
          <p:cNvSpPr/>
          <p:nvPr/>
        </p:nvSpPr>
        <p:spPr>
          <a:xfrm>
            <a:off x="6133034" y="5489384"/>
            <a:ext cx="1444055" cy="35738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3EEF37C-0D75-6AF9-A961-311153F9463F}"/>
              </a:ext>
            </a:extLst>
          </p:cNvPr>
          <p:cNvSpPr/>
          <p:nvPr/>
        </p:nvSpPr>
        <p:spPr>
          <a:xfrm>
            <a:off x="7579247" y="5489384"/>
            <a:ext cx="1444055" cy="35738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5FBC204-CD4A-3E10-5FB7-567795922449}"/>
              </a:ext>
            </a:extLst>
          </p:cNvPr>
          <p:cNvSpPr txBox="1"/>
          <p:nvPr/>
        </p:nvSpPr>
        <p:spPr>
          <a:xfrm>
            <a:off x="3027932" y="517015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0%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19BCD3C-0A23-71EA-6A52-FA06E8994199}"/>
              </a:ext>
            </a:extLst>
          </p:cNvPr>
          <p:cNvSpPr txBox="1"/>
          <p:nvPr/>
        </p:nvSpPr>
        <p:spPr>
          <a:xfrm>
            <a:off x="8742583" y="514938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28A0ADC-D689-DB06-208B-6D7140D30218}"/>
              </a:ext>
            </a:extLst>
          </p:cNvPr>
          <p:cNvSpPr txBox="1"/>
          <p:nvPr/>
        </p:nvSpPr>
        <p:spPr>
          <a:xfrm>
            <a:off x="4410035" y="51474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97A1851-0970-1BB7-E15D-783ACCDEFEEA}"/>
              </a:ext>
            </a:extLst>
          </p:cNvPr>
          <p:cNvSpPr txBox="1"/>
          <p:nvPr/>
        </p:nvSpPr>
        <p:spPr>
          <a:xfrm>
            <a:off x="7323992" y="51453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532C392-321F-B9A3-93C0-A5109CDC6401}"/>
              </a:ext>
            </a:extLst>
          </p:cNvPr>
          <p:cNvSpPr txBox="1"/>
          <p:nvPr/>
        </p:nvSpPr>
        <p:spPr>
          <a:xfrm>
            <a:off x="5855697" y="51246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9444856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8C2AD-17A2-E8A3-EB9D-3C896AD81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2D3C-9D17-99E7-5CE9-E773FA41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RTEMS and </a:t>
            </a:r>
            <a:r>
              <a:rPr lang="en-US" dirty="0" err="1">
                <a:solidFill>
                  <a:srgbClr val="000000"/>
                </a:solidFill>
              </a:rPr>
              <a:t>libBSD</a:t>
            </a:r>
            <a:r>
              <a:rPr lang="en-US" dirty="0">
                <a:solidFill>
                  <a:srgbClr val="000000"/>
                </a:solidFill>
              </a:rPr>
              <a:t> Developments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BAAF7-4C2A-A657-1AE3-A39D0F83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6509B-30B8-E9FA-D9AA-7B8B30399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Ran Hong, rhong@anl.gov, Argonne National Lab, EPICS Collaboration Meeting 2026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BB76D7-6215-A4B4-29FA-69173145FB0B}"/>
              </a:ext>
            </a:extLst>
          </p:cNvPr>
          <p:cNvSpPr/>
          <p:nvPr/>
        </p:nvSpPr>
        <p:spPr>
          <a:xfrm>
            <a:off x="737827" y="1053137"/>
            <a:ext cx="5429644" cy="4912535"/>
          </a:xfrm>
          <a:prstGeom prst="roundRect">
            <a:avLst>
              <a:gd name="adj" fmla="val 5370"/>
            </a:avLst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934110-58B1-6A21-1E79-DBE057B8DF39}"/>
              </a:ext>
            </a:extLst>
          </p:cNvPr>
          <p:cNvSpPr/>
          <p:nvPr/>
        </p:nvSpPr>
        <p:spPr>
          <a:xfrm>
            <a:off x="6479823" y="1053137"/>
            <a:ext cx="5429644" cy="4912535"/>
          </a:xfrm>
          <a:prstGeom prst="roundRect">
            <a:avLst>
              <a:gd name="adj" fmla="val 4857"/>
            </a:avLst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F411A-63BA-A486-1586-F3AD6D4FA9E3}"/>
              </a:ext>
            </a:extLst>
          </p:cNvPr>
          <p:cNvSpPr txBox="1"/>
          <p:nvPr/>
        </p:nvSpPr>
        <p:spPr>
          <a:xfrm>
            <a:off x="2789647" y="106932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mvme3100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6E070-4852-6245-55AA-74A19832D3A2}"/>
              </a:ext>
            </a:extLst>
          </p:cNvPr>
          <p:cNvSpPr txBox="1"/>
          <p:nvPr/>
        </p:nvSpPr>
        <p:spPr>
          <a:xfrm>
            <a:off x="7830059" y="1111817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qoriq_e500 (mvme2500)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3FE333-B595-37E6-E5EE-7222DD7A9EF2}"/>
              </a:ext>
            </a:extLst>
          </p:cNvPr>
          <p:cNvSpPr/>
          <p:nvPr/>
        </p:nvSpPr>
        <p:spPr>
          <a:xfrm>
            <a:off x="822999" y="1491376"/>
            <a:ext cx="5259300" cy="2733783"/>
          </a:xfrm>
          <a:prstGeom prst="roundRect">
            <a:avLst>
              <a:gd name="adj" fmla="val 8132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5D9BF-7B7C-4697-7191-4DBA35B98546}"/>
              </a:ext>
            </a:extLst>
          </p:cNvPr>
          <p:cNvSpPr txBox="1"/>
          <p:nvPr/>
        </p:nvSpPr>
        <p:spPr>
          <a:xfrm>
            <a:off x="966951" y="1901797"/>
            <a:ext cx="49987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tsec</a:t>
            </a:r>
            <a:r>
              <a:rPr lang="en-US" dirty="0">
                <a:solidFill>
                  <a:srgbClr val="000000"/>
                </a:solidFill>
              </a:rPr>
              <a:t> network interface driver for </a:t>
            </a:r>
            <a:r>
              <a:rPr lang="en-US" dirty="0" err="1">
                <a:solidFill>
                  <a:srgbClr val="000000"/>
                </a:solidFill>
              </a:rPr>
              <a:t>libBSD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Modified the </a:t>
            </a:r>
            <a:r>
              <a:rPr lang="en-US" sz="1600" dirty="0" err="1">
                <a:solidFill>
                  <a:srgbClr val="000000"/>
                </a:solidFill>
              </a:rPr>
              <a:t>tsec</a:t>
            </a:r>
            <a:r>
              <a:rPr lang="en-US" sz="1600" dirty="0">
                <a:solidFill>
                  <a:srgbClr val="000000"/>
                </a:solidFill>
              </a:rPr>
              <a:t> driver for </a:t>
            </a:r>
            <a:r>
              <a:rPr lang="en-US" sz="1600" dirty="0" err="1">
                <a:solidFill>
                  <a:srgbClr val="000000"/>
                </a:solidFill>
              </a:rPr>
              <a:t>qoriq</a:t>
            </a:r>
            <a:endParaRPr lang="en-US" sz="16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Add </a:t>
            </a:r>
            <a:r>
              <a:rPr lang="en-US" sz="1600" dirty="0" err="1">
                <a:solidFill>
                  <a:srgbClr val="000000"/>
                </a:solidFill>
              </a:rPr>
              <a:t>tsec</a:t>
            </a:r>
            <a:r>
              <a:rPr lang="en-US" sz="1600" dirty="0">
                <a:solidFill>
                  <a:srgbClr val="000000"/>
                </a:solidFill>
              </a:rPr>
              <a:t> driver to the device tree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RTEMS 6.1 and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libBSD</a:t>
            </a:r>
            <a:r>
              <a:rPr lang="en-US" sz="1600" dirty="0">
                <a:solidFill>
                  <a:srgbClr val="000000"/>
                </a:solidFill>
              </a:rPr>
              <a:t>: 6-freebsd 12, 6-freebsd-14 and 7-freebsd-14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Network latency evaluated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Not yet merged to upstream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62C257-BD76-E077-7302-7F9E52F7C743}"/>
              </a:ext>
            </a:extLst>
          </p:cNvPr>
          <p:cNvSpPr/>
          <p:nvPr/>
        </p:nvSpPr>
        <p:spPr>
          <a:xfrm>
            <a:off x="836700" y="4383919"/>
            <a:ext cx="5259300" cy="11718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2AD05-4C74-85A6-976B-99FFC238242A}"/>
              </a:ext>
            </a:extLst>
          </p:cNvPr>
          <p:cNvSpPr txBox="1"/>
          <p:nvPr/>
        </p:nvSpPr>
        <p:spPr>
          <a:xfrm>
            <a:off x="1073147" y="4847062"/>
            <a:ext cx="30123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I2C driver loading issue: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Still under optimization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B291D-7A4A-285A-673F-FA7108342C1C}"/>
              </a:ext>
            </a:extLst>
          </p:cNvPr>
          <p:cNvSpPr txBox="1"/>
          <p:nvPr/>
        </p:nvSpPr>
        <p:spPr>
          <a:xfrm>
            <a:off x="2431450" y="153982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New Development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14F06-6C04-4973-0188-DE880D540F72}"/>
              </a:ext>
            </a:extLst>
          </p:cNvPr>
          <p:cNvSpPr txBox="1"/>
          <p:nvPr/>
        </p:nvSpPr>
        <p:spPr>
          <a:xfrm>
            <a:off x="3026891" y="445091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Issues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5D7C194-DBEE-A5C6-7F04-75220916CC2F}"/>
              </a:ext>
            </a:extLst>
          </p:cNvPr>
          <p:cNvSpPr/>
          <p:nvPr/>
        </p:nvSpPr>
        <p:spPr>
          <a:xfrm>
            <a:off x="6549497" y="1539829"/>
            <a:ext cx="5259300" cy="1889172"/>
          </a:xfrm>
          <a:prstGeom prst="roundRect">
            <a:avLst>
              <a:gd name="adj" fmla="val 10100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DD243A-8973-68B7-DE57-86CA077A28C6}"/>
              </a:ext>
            </a:extLst>
          </p:cNvPr>
          <p:cNvSpPr txBox="1"/>
          <p:nvPr/>
        </p:nvSpPr>
        <p:spPr>
          <a:xfrm>
            <a:off x="6693447" y="1943657"/>
            <a:ext cx="49987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U-boot environment interface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API for </a:t>
            </a:r>
            <a:r>
              <a:rPr lang="en-US" sz="1600" dirty="0" err="1">
                <a:solidFill>
                  <a:srgbClr val="000000"/>
                </a:solidFill>
              </a:rPr>
              <a:t>uboot</a:t>
            </a:r>
            <a:r>
              <a:rPr lang="en-US" sz="1600" dirty="0">
                <a:solidFill>
                  <a:srgbClr val="000000"/>
                </a:solidFill>
              </a:rPr>
              <a:t> environment is added, same as that for gen5200 BSP.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RTEMS configure option added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Still under development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A57DD7-FB93-2BE0-544B-6ABC29560038}"/>
              </a:ext>
            </a:extLst>
          </p:cNvPr>
          <p:cNvSpPr/>
          <p:nvPr/>
        </p:nvSpPr>
        <p:spPr>
          <a:xfrm>
            <a:off x="6563198" y="3522530"/>
            <a:ext cx="5259300" cy="2386386"/>
          </a:xfrm>
          <a:prstGeom prst="roundRect">
            <a:avLst>
              <a:gd name="adj" fmla="val 11182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BD6841-0D4B-6A23-9F19-0E821653D707}"/>
              </a:ext>
            </a:extLst>
          </p:cNvPr>
          <p:cNvSpPr txBox="1"/>
          <p:nvPr/>
        </p:nvSpPr>
        <p:spPr>
          <a:xfrm>
            <a:off x="6479823" y="3818547"/>
            <a:ext cx="52593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6-freebsd-12: nfsv4 bugs (deprecated)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6-freebsd-14: name conflicts (does not build)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7-freebsd-14: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Link errors: Fixed upstream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Missing macros in mpc85xx : Fixed upstream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One device method </a:t>
            </a:r>
            <a:r>
              <a:rPr lang="en-US" sz="1600" dirty="0" err="1">
                <a:solidFill>
                  <a:srgbClr val="000000"/>
                </a:solidFill>
              </a:rPr>
              <a:t>ofw_pcib.c</a:t>
            </a:r>
            <a:r>
              <a:rPr lang="en-US" sz="1600" dirty="0">
                <a:solidFill>
                  <a:srgbClr val="000000"/>
                </a:solidFill>
              </a:rPr>
              <a:t> is not supported in RTEMS: Fixed at APS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BB1E54-0F3F-9FF4-AE0D-E05FAC1EA8CB}"/>
              </a:ext>
            </a:extLst>
          </p:cNvPr>
          <p:cNvSpPr txBox="1"/>
          <p:nvPr/>
        </p:nvSpPr>
        <p:spPr>
          <a:xfrm>
            <a:off x="8157948" y="158828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New Development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B72D9-EF33-177A-BF11-B2972753D350}"/>
              </a:ext>
            </a:extLst>
          </p:cNvPr>
          <p:cNvSpPr txBox="1"/>
          <p:nvPr/>
        </p:nvSpPr>
        <p:spPr>
          <a:xfrm>
            <a:off x="8767087" y="352253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188252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5C142-38EF-C9E9-CC27-DFC57287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EPICS-base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62D1A-9D93-C70B-0BE9-FBDC5FC4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42F3E-C3BF-02F9-C846-DD61E9B34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486DA2-C5AD-F4A3-D2C6-A73EBA0A66AA}"/>
              </a:ext>
            </a:extLst>
          </p:cNvPr>
          <p:cNvSpPr/>
          <p:nvPr/>
        </p:nvSpPr>
        <p:spPr>
          <a:xfrm>
            <a:off x="737827" y="1053137"/>
            <a:ext cx="5429644" cy="5303520"/>
          </a:xfrm>
          <a:prstGeom prst="roundRect">
            <a:avLst>
              <a:gd name="adj" fmla="val 5370"/>
            </a:avLst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C9305D-7A13-910B-C716-2F4F751FFFAD}"/>
              </a:ext>
            </a:extLst>
          </p:cNvPr>
          <p:cNvSpPr/>
          <p:nvPr/>
        </p:nvSpPr>
        <p:spPr>
          <a:xfrm>
            <a:off x="6479823" y="1053137"/>
            <a:ext cx="5429644" cy="5303520"/>
          </a:xfrm>
          <a:prstGeom prst="roundRect">
            <a:avLst>
              <a:gd name="adj" fmla="val 4857"/>
            </a:avLst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F0D06-A9A5-BA74-E2FA-BCBAE1350D3B}"/>
              </a:ext>
            </a:extLst>
          </p:cNvPr>
          <p:cNvSpPr txBox="1"/>
          <p:nvPr/>
        </p:nvSpPr>
        <p:spPr>
          <a:xfrm>
            <a:off x="2371579" y="1069322"/>
            <a:ext cx="19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BSP Independent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7566C-6FF8-A52A-95AE-22811B5AEA90}"/>
              </a:ext>
            </a:extLst>
          </p:cNvPr>
          <p:cNvSpPr txBox="1"/>
          <p:nvPr/>
        </p:nvSpPr>
        <p:spPr>
          <a:xfrm>
            <a:off x="8347167" y="1122044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BSP Dependent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3D0163-ED38-6F29-AB64-B89584378615}"/>
              </a:ext>
            </a:extLst>
          </p:cNvPr>
          <p:cNvSpPr/>
          <p:nvPr/>
        </p:nvSpPr>
        <p:spPr>
          <a:xfrm>
            <a:off x="822998" y="1454839"/>
            <a:ext cx="5259300" cy="4625644"/>
          </a:xfrm>
          <a:prstGeom prst="roundRect">
            <a:avLst>
              <a:gd name="adj" fmla="val 2659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6A3BCE-9EA3-013A-5C1F-20210233F714}"/>
              </a:ext>
            </a:extLst>
          </p:cNvPr>
          <p:cNvSpPr txBox="1"/>
          <p:nvPr/>
        </p:nvSpPr>
        <p:spPr>
          <a:xfrm>
            <a:off x="1003701" y="1849064"/>
            <a:ext cx="49987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Update the RTEMS </a:t>
            </a:r>
            <a:r>
              <a:rPr lang="en-US" dirty="0" err="1">
                <a:solidFill>
                  <a:srgbClr val="000000"/>
                </a:solidFill>
              </a:rPr>
              <a:t>init</a:t>
            </a:r>
            <a:r>
              <a:rPr lang="en-US" dirty="0">
                <a:solidFill>
                  <a:srgbClr val="000000"/>
                </a:solidFill>
              </a:rPr>
              <a:t> function so that static IP can be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Obtain configurations (network, NFS mount, </a:t>
            </a:r>
            <a:r>
              <a:rPr lang="en-US" sz="1600" dirty="0" err="1">
                <a:solidFill>
                  <a:srgbClr val="000000"/>
                </a:solidFill>
              </a:rPr>
              <a:t>etc</a:t>
            </a:r>
            <a:r>
              <a:rPr lang="en-US" sz="1600" dirty="0">
                <a:solidFill>
                  <a:srgbClr val="000000"/>
                </a:solidFill>
              </a:rPr>
              <a:t>) from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Keeping it compatible with legacy network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Fixed the issue of slow establishing CA link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E2917D-69BF-A72F-0265-D5CB35734544}"/>
              </a:ext>
            </a:extLst>
          </p:cNvPr>
          <p:cNvSpPr/>
          <p:nvPr/>
        </p:nvSpPr>
        <p:spPr>
          <a:xfrm>
            <a:off x="6549497" y="1539828"/>
            <a:ext cx="5259300" cy="4540655"/>
          </a:xfrm>
          <a:prstGeom prst="roundRect">
            <a:avLst>
              <a:gd name="adj" fmla="val 7709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3F6328-1399-4862-B196-07504651361E}"/>
              </a:ext>
            </a:extLst>
          </p:cNvPr>
          <p:cNvSpPr txBox="1"/>
          <p:nvPr/>
        </p:nvSpPr>
        <p:spPr>
          <a:xfrm>
            <a:off x="6679750" y="1849064"/>
            <a:ext cx="4998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Non-volatile memory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Revising the function </a:t>
            </a:r>
            <a:r>
              <a:rPr lang="en-US" sz="1600" dirty="0" err="1">
                <a:solidFill>
                  <a:srgbClr val="000000"/>
                </a:solidFill>
              </a:rPr>
              <a:t>setBootConfigFromNVRAM.c</a:t>
            </a:r>
            <a:endParaRPr lang="en-US" sz="16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Add supports to boards with u-Boot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Revising and standardizing environment variable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VME support for </a:t>
            </a:r>
            <a:r>
              <a:rPr lang="en-US" dirty="0" err="1">
                <a:solidFill>
                  <a:srgbClr val="000000"/>
                </a:solidFill>
              </a:rPr>
              <a:t>qoriq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libBSD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Tsi148 option should be turned on when compiling </a:t>
            </a:r>
            <a:r>
              <a:rPr lang="en-US" sz="1600" dirty="0" err="1">
                <a:solidFill>
                  <a:srgbClr val="000000"/>
                </a:solidFill>
              </a:rPr>
              <a:t>libbsd</a:t>
            </a:r>
            <a:endParaRPr lang="en-US" sz="16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Added Till Straumann’s VME driver functions to </a:t>
            </a:r>
            <a:r>
              <a:rPr lang="en-US" sz="1600" dirty="0" err="1">
                <a:solidFill>
                  <a:srgbClr val="000000"/>
                </a:solidFill>
              </a:rPr>
              <a:t>devLibVMEOSD.c</a:t>
            </a:r>
            <a:r>
              <a:rPr lang="en-US" sz="1600" dirty="0">
                <a:solidFill>
                  <a:srgbClr val="000000"/>
                </a:solidFill>
              </a:rPr>
              <a:t> in epics-base.</a:t>
            </a:r>
          </a:p>
        </p:txBody>
      </p:sp>
    </p:spTree>
    <p:extLst>
      <p:ext uri="{BB962C8B-B14F-4D97-AF65-F5344CB8AC3E}">
        <p14:creationId xmlns:p14="http://schemas.microsoft.com/office/powerpoint/2010/main" val="354499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1D30-449B-A98B-49BB-6D8CFA57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EPICS-base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D4D7-24CD-33F3-CF58-1697B699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56" y="970124"/>
            <a:ext cx="5822064" cy="5342753"/>
          </a:xfrm>
        </p:spPr>
        <p:txBody>
          <a:bodyPr vert="horz" lIns="0" tIns="0" rIns="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Slow establishing CA links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Symptom: long channel access establishing time, long loading time when opening or refreshing a screen, etc.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Cause: long executing time of </a:t>
            </a:r>
            <a:r>
              <a:rPr lang="en-US" err="1"/>
              <a:t>malloc_info</a:t>
            </a:r>
            <a:r>
              <a:rPr lang="en-US" dirty="0"/>
              <a:t> call when found the requested PV</a:t>
            </a:r>
          </a:p>
          <a:p>
            <a:pPr marL="1541462" lvl="4" indent="-285750"/>
            <a:r>
              <a:rPr lang="en-US" sz="1800" dirty="0"/>
              <a:t>Before replying whether or not to establish a CA link, check if there is enough memory</a:t>
            </a:r>
          </a:p>
          <a:p>
            <a:pPr marL="1541145" lvl="4" indent="-285750"/>
            <a:r>
              <a:rPr lang="en-US" sz="1800" dirty="0"/>
              <a:t>Function </a:t>
            </a:r>
            <a:r>
              <a:rPr lang="en-US" sz="1800" err="1"/>
              <a:t>malloc_info</a:t>
            </a:r>
            <a:r>
              <a:rPr lang="en-US" sz="1800" dirty="0"/>
              <a:t> scans the entire memory to obtain the statistics, which is slow</a:t>
            </a:r>
            <a:endParaRPr lang="en-US" sz="18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Fix: replace </a:t>
            </a:r>
            <a:r>
              <a:rPr lang="en-US" err="1"/>
              <a:t>malloc_info</a:t>
            </a:r>
            <a:r>
              <a:rPr lang="en-US" dirty="0"/>
              <a:t> with </a:t>
            </a:r>
            <a:r>
              <a:rPr lang="en-US" err="1"/>
              <a:t>malloc_free_space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yet merged into the repository.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9EA29-D3BD-0122-F71E-D1F6CAAD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CD2BD-2FB5-4CAB-5078-2960981F3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2026</a:t>
            </a:r>
            <a:endParaRPr lang="en-US" dirty="0"/>
          </a:p>
        </p:txBody>
      </p:sp>
      <p:pic>
        <p:nvPicPr>
          <p:cNvPr id="6" name="CSSPhoebusScreenLoad_long">
            <a:hlinkClick r:id="" action="ppaction://media"/>
            <a:extLst>
              <a:ext uri="{FF2B5EF4-FFF2-40B4-BE49-F238E27FC236}">
                <a16:creationId xmlns:a16="http://schemas.microsoft.com/office/drawing/2014/main" id="{886358CD-9ADE-6010-CE5B-D2BA2EAA96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36170"/>
          <a:stretch>
            <a:fillRect/>
          </a:stretch>
        </p:blipFill>
        <p:spPr>
          <a:xfrm>
            <a:off x="6479823" y="1006104"/>
            <a:ext cx="5419714" cy="53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S-U Template" id="{433111D9-2A57-9346-A2A0-B96F97F2244D}" vid="{A6C12A2C-212F-1449-9424-9B39FE6214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eview Document" ma:contentTypeID="0x0101002B7518C7231E97499E1F1C54B0F5901D1300E16F27C8C05A344F8383B17425EB4081" ma:contentTypeVersion="" ma:contentTypeDescription="" ma:contentTypeScope="" ma:versionID="514d623af77de37ab32e854cdeaf67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17bd159687fd4e0b52f7220829539b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c2502a80-7d28-4222-8cca-c624a41b2055" ContentTypeId="0x0101002B7518C7231E97499E1F1C54B0F5901D13" PreviousValue="false"/>
</file>

<file path=customXml/itemProps1.xml><?xml version="1.0" encoding="utf-8"?>
<ds:datastoreItem xmlns:ds="http://schemas.openxmlformats.org/officeDocument/2006/customXml" ds:itemID="{F1D4D933-1519-4A0F-9FC3-B92A5BE40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EE60D92-EC7B-437A-AF37-55618E86DE12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D0D0C73-1D92-412D-8800-9C1E033764A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F1B386F-F1E4-4753-806D-725BFDB3875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1_presentation_4x3</Template>
  <TotalTime>27441</TotalTime>
  <Words>2286</Words>
  <Application>Microsoft Office PowerPoint</Application>
  <PresentationFormat>Widescreen</PresentationFormat>
  <Paragraphs>462</Paragraphs>
  <Slides>24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1_presentation_4x3</vt:lpstr>
      <vt:lpstr>RTEMS 6 Migration and Driver Development for Motorola VME Boards</vt:lpstr>
      <vt:lpstr>Outline</vt:lpstr>
      <vt:lpstr>Backgrounds</vt:lpstr>
      <vt:lpstr>RTEMS and application development workflow</vt:lpstr>
      <vt:lpstr>EPICS on RTEMS</vt:lpstr>
      <vt:lpstr>Milestones and Goals for APS</vt:lpstr>
      <vt:lpstr>RTEMS and libBSD Developments</vt:lpstr>
      <vt:lpstr>EPICS-base Development</vt:lpstr>
      <vt:lpstr>EPICS-base Development</vt:lpstr>
      <vt:lpstr>EPICS-base Development</vt:lpstr>
      <vt:lpstr>EPICS Modules Developments</vt:lpstr>
      <vt:lpstr>Performance Benchmark: Network Latency</vt:lpstr>
      <vt:lpstr>Performance Benchmark: Network Latency</vt:lpstr>
      <vt:lpstr>Performance Benchmark: Float Point Calculation</vt:lpstr>
      <vt:lpstr>RTEMS IOC Prototype in a Test Stand</vt:lpstr>
      <vt:lpstr>On-going efforts and near-future plans</vt:lpstr>
      <vt:lpstr>Summary</vt:lpstr>
      <vt:lpstr>Acknowledgements</vt:lpstr>
      <vt:lpstr>Back-up slides</vt:lpstr>
      <vt:lpstr>RTEMS and libBSD Developments</vt:lpstr>
      <vt:lpstr>Performance Benchmark: Network Latency</vt:lpstr>
      <vt:lpstr>Performance Benchmark: Network Latency</vt:lpstr>
      <vt:lpstr>Channel Access Latency Benchmark</vt:lpstr>
      <vt:lpstr>Performance Benchmark: Channel Access Latency</vt:lpstr>
    </vt:vector>
  </TitlesOfParts>
  <Manager>Diane Wilkinson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Design Review – Timing 03AC-CNHW-2620</dc:title>
  <dc:subject>DOE Review Template</dc:subject>
  <dc:creator>Pietryla, Anthony F.</dc:creator>
  <cp:lastModifiedBy>Hong, Ran</cp:lastModifiedBy>
  <cp:revision>247</cp:revision>
  <cp:lastPrinted>2019-07-05T20:24:16Z</cp:lastPrinted>
  <dcterms:created xsi:type="dcterms:W3CDTF">2020-07-21T19:37:29Z</dcterms:created>
  <dcterms:modified xsi:type="dcterms:W3CDTF">2026-04-20T10:16:57Z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0x0101002B7518C7231E97499E1F1C54B0F5901D1300E16F27C8C05A344F8383B17425EB4081</vt:lpwstr>
  </property>
  <property fmtid="{D5CDD505-2E9C-101B-9397-08002B2CF9AE}" pid="3" name="_dlc_DocIdItemGuid">
    <vt:lpwstr>0ebea776-800a-4904-b74b-1b90fefb1191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id="Microsoft.Office.RecordsManagement.PolicyFeatures.Expiration.Formula.BuiltIn"&gt;&lt;number&gt;2&lt;/number&gt;&lt;property&gt;Created&lt;/property&gt;&lt;propertyId&gt;8c06beca-0777-48f7-91c7-6da68bc07b69&lt;/propertyId&gt;&lt;period&gt;years&lt;/period&gt;&lt;/formula&gt;</vt:lpwstr>
  </property>
  <property fmtid="{D5CDD505-2E9C-101B-9397-08002B2CF9AE}" pid="5" name="_dlc_policyId">
    <vt:lpwstr>0x010100D47E88405A4D2842882AAFEF0D9A40A8|-708745469</vt:lpwstr>
  </property>
</Properties>
</file>