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62" r:id="rId2"/>
    <p:sldId id="267" r:id="rId3"/>
    <p:sldId id="284" r:id="rId4"/>
    <p:sldId id="300" r:id="rId5"/>
    <p:sldId id="298" r:id="rId6"/>
    <p:sldId id="289" r:id="rId7"/>
    <p:sldId id="286" r:id="rId8"/>
    <p:sldId id="294" r:id="rId9"/>
    <p:sldId id="290" r:id="rId10"/>
    <p:sldId id="291" r:id="rId11"/>
    <p:sldId id="295" r:id="rId12"/>
    <p:sldId id="299" r:id="rId13"/>
    <p:sldId id="296" r:id="rId14"/>
    <p:sldId id="292" r:id="rId15"/>
    <p:sldId id="288" r:id="rId16"/>
    <p:sldId id="281" r:id="rId17"/>
    <p:sldId id="277" r:id="rId1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E78B91-7E32-E445-83D2-2AC33B9BD40A}">
          <p14:sldIdLst>
            <p14:sldId id="262"/>
            <p14:sldId id="267"/>
            <p14:sldId id="284"/>
            <p14:sldId id="300"/>
          </p14:sldIdLst>
        </p14:section>
        <p14:section name="New Features" id="{9CCF492F-69F0-6B44-9835-EA103DA23AEB}">
          <p14:sldIdLst>
            <p14:sldId id="298"/>
            <p14:sldId id="289"/>
            <p14:sldId id="286"/>
            <p14:sldId id="294"/>
            <p14:sldId id="290"/>
            <p14:sldId id="291"/>
            <p14:sldId id="295"/>
          </p14:sldIdLst>
        </p14:section>
        <p14:section name="Config and Tips" id="{B2ECD6DA-8935-774F-A54B-F0D5D51C623E}">
          <p14:sldIdLst>
            <p14:sldId id="299"/>
            <p14:sldId id="296"/>
            <p14:sldId id="292"/>
            <p14:sldId id="288"/>
            <p14:sldId id="281"/>
            <p14:sldId id="27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CC"/>
    <a:srgbClr val="666666"/>
    <a:srgbClr val="FECC99"/>
    <a:srgbClr val="FEE6CC"/>
    <a:srgbClr val="CCDFDB"/>
    <a:srgbClr val="E5F0EC"/>
    <a:srgbClr val="D7E59A"/>
    <a:srgbClr val="EBF1CB"/>
    <a:srgbClr val="CDD5E0"/>
    <a:srgbClr val="E6EB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79F6BD-F452-4E43-B68A-A1EC942733C7}" v="1" dt="2026-04-13T07:19:00.1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373" autoAdjust="0"/>
    <p:restoredTop sz="96327" autoAdjust="0"/>
  </p:normalViewPr>
  <p:slideViewPr>
    <p:cSldViewPr snapToGrid="0" snapToObjects="1">
      <p:cViewPr varScale="1">
        <p:scale>
          <a:sx n="123" d="100"/>
          <a:sy n="123" d="100"/>
        </p:scale>
        <p:origin x="568" y="19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216F17-FF12-814E-936A-620B3383A43B}" type="datetimeFigureOut">
              <a:rPr lang="sv-SE" smtClean="0"/>
              <a:t>2026-04-20</a:t>
            </a:fld>
            <a:endParaRPr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E5A434-646A-2746-9BDC-885B2382B33E}" type="slidenum">
              <a:rPr lang="sv-SE" smtClean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31822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E5A434-646A-2746-9BDC-885B2382B33E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871463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Fir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5105BBA5-0B01-43EB-96EC-725AF28E5A8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BB3141B3-566C-47FF-8C29-67289995D2FA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B965145F-CDA4-4965-A7C5-ACBA593934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703069" y="1048935"/>
            <a:ext cx="8872165" cy="4760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7485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/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96A591D-7BEE-2A48-BD08-DCDF3D90DE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fld id="{18896B66-0B3A-474C-9C9C-E4F07B1F5DAD}" type="datetime1">
              <a:rPr lang="sv-SE" smtClean="0"/>
              <a:t>2026-04-20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/>
          <a:p>
            <a:r>
              <a:rPr lang="sv-SE"/>
              <a:t>ARCHIVER APPLIANCE 2.3.0+ / FOOTER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/>
          <a:p>
            <a:fld id="{F7283078-D760-1647-8B80-66BA8B52336D}" type="slidenum">
              <a:rPr lang="sv-SE" smtClean="0"/>
              <a:t>‹#›</a:t>
            </a:fld>
            <a:endParaRPr lang="sv-SE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DD16215C-7D16-4D0F-BA5D-E02EED6FB2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Sub-headline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A5E954D6-E4D2-47AD-A504-7408EC606D35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6DD4ACE8-21C9-474B-A84B-6E399CB9FB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24611" y="417443"/>
            <a:ext cx="826394" cy="800100"/>
          </a:xfrm>
          <a:prstGeom prst="rect">
            <a:avLst/>
          </a:prstGeom>
        </p:spPr>
      </p:pic>
      <p:sp>
        <p:nvSpPr>
          <p:cNvPr id="7" name="Platshållare för diagram 6">
            <a:extLst>
              <a:ext uri="{FF2B5EF4-FFF2-40B4-BE49-F238E27FC236}">
                <a16:creationId xmlns:a16="http://schemas.microsoft.com/office/drawing/2014/main" id="{FA784AEE-BB11-4271-AB33-DE0774105604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1103313" y="1657350"/>
            <a:ext cx="7767637" cy="4445000"/>
          </a:xfrm>
        </p:spPr>
        <p:txBody>
          <a:bodyPr/>
          <a:lstStyle>
            <a:lvl1pPr algn="ctr">
              <a:defRPr sz="800" cap="all" baseline="0"/>
            </a:lvl1pPr>
          </a:lstStyle>
          <a:p>
            <a:r>
              <a:rPr lang="en-GB"/>
              <a:t>Click icon to add chart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17552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/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/>
          <a:p>
            <a:r>
              <a:rPr lang="sv-SE" dirty="0"/>
              <a:t>ARCHIVER APPLIANCE 2.3.0+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/>
          <a:p>
            <a:fld id="{F7283078-D760-1647-8B80-66BA8B52336D}" type="slidenum">
              <a:rPr lang="sv-SE" smtClean="0"/>
              <a:t>‹#›</a:t>
            </a:fld>
            <a:endParaRPr lang="sv-SE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DD16215C-7D16-4D0F-BA5D-E02EED6FB2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Sub-headline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A5E954D6-E4D2-47AD-A504-7408EC606D35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6DD4ACE8-21C9-474B-A84B-6E399CB9FB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24611" y="417443"/>
            <a:ext cx="826394" cy="800100"/>
          </a:xfrm>
          <a:prstGeom prst="rect">
            <a:avLst/>
          </a:prstGeom>
        </p:spPr>
      </p:pic>
      <p:sp>
        <p:nvSpPr>
          <p:cNvPr id="8" name="Platshållare för tabell 7">
            <a:extLst>
              <a:ext uri="{FF2B5EF4-FFF2-40B4-BE49-F238E27FC236}">
                <a16:creationId xmlns:a16="http://schemas.microsoft.com/office/drawing/2014/main" id="{489D1BD7-202A-4115-BE6C-1B053CFFDE1E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1103313" y="1614488"/>
            <a:ext cx="9359900" cy="4406900"/>
          </a:xfrm>
        </p:spPr>
        <p:txBody>
          <a:bodyPr/>
          <a:lstStyle>
            <a:lvl1pPr algn="ctr">
              <a:defRPr sz="800" cap="all" baseline="0"/>
            </a:lvl1pPr>
          </a:lstStyle>
          <a:p>
            <a:r>
              <a:rPr lang="en-GB"/>
              <a:t>Click icon to add table</a:t>
            </a:r>
            <a:endParaRPr lang="sv-SE"/>
          </a:p>
        </p:txBody>
      </p:sp>
      <p:sp>
        <p:nvSpPr>
          <p:cNvPr id="12" name="Platshållare för datum 3">
            <a:extLst>
              <a:ext uri="{FF2B5EF4-FFF2-40B4-BE49-F238E27FC236}">
                <a16:creationId xmlns:a16="http://schemas.microsoft.com/office/drawing/2014/main" id="{EF177138-95E5-674B-B010-143A8CD1453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fld id="{18896B66-0B3A-474C-9C9C-E4F07B1F5DAD}" type="datetime1">
              <a:rPr lang="sv-SE" smtClean="0"/>
              <a:t>2026-04-20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25189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BE7B1DDB-F4AA-4E8D-BD07-905FE45A5555}"/>
              </a:ext>
            </a:extLst>
          </p:cNvPr>
          <p:cNvSpPr/>
          <p:nvPr userDrawn="1"/>
        </p:nvSpPr>
        <p:spPr>
          <a:xfrm>
            <a:off x="0" y="388593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4780BC8-191C-6D4B-93F3-54A06FD4FE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30395" y="1153621"/>
            <a:ext cx="8640000" cy="238760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20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sv-SE" dirty="0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EC66F586-F662-4573-A59B-7D4EDD05A153}"/>
              </a:ext>
            </a:extLst>
          </p:cNvPr>
          <p:cNvSpPr/>
          <p:nvPr userDrawn="1"/>
        </p:nvSpPr>
        <p:spPr>
          <a:xfrm>
            <a:off x="-2" y="447675"/>
            <a:ext cx="292101" cy="6410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3193CED5-E020-4279-918D-055F43A9188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24611" y="417443"/>
            <a:ext cx="826395" cy="80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9796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BE7B1DDB-F4AA-4E8D-BD07-905FE45A5555}"/>
              </a:ext>
            </a:extLst>
          </p:cNvPr>
          <p:cNvSpPr/>
          <p:nvPr userDrawn="1"/>
        </p:nvSpPr>
        <p:spPr>
          <a:xfrm>
            <a:off x="-2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4780BC8-191C-6D4B-93F3-54A06FD4FE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30395" y="1153621"/>
            <a:ext cx="8640000" cy="238760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20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1DF3056-F3A8-2949-876C-528413E342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0395" y="3883393"/>
            <a:ext cx="8640000" cy="921363"/>
          </a:xfrm>
          <a:prstGeom prst="rect">
            <a:avLst/>
          </a:prstGeom>
        </p:spPr>
        <p:txBody>
          <a:bodyPr lIns="9000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sv-SE" dirty="0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EC66F586-F662-4573-A59B-7D4EDD05A153}"/>
              </a:ext>
            </a:extLst>
          </p:cNvPr>
          <p:cNvSpPr/>
          <p:nvPr userDrawn="1"/>
        </p:nvSpPr>
        <p:spPr>
          <a:xfrm>
            <a:off x="-2" y="447675"/>
            <a:ext cx="292101" cy="6410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3193CED5-E020-4279-918D-055F43A9188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24611" y="417443"/>
            <a:ext cx="826395" cy="800100"/>
          </a:xfrm>
          <a:prstGeom prst="rect">
            <a:avLst/>
          </a:prstGeom>
        </p:spPr>
      </p:pic>
      <p:sp>
        <p:nvSpPr>
          <p:cNvPr id="15" name="Platshållare för text 14">
            <a:extLst>
              <a:ext uri="{FF2B5EF4-FFF2-40B4-BE49-F238E27FC236}">
                <a16:creationId xmlns:a16="http://schemas.microsoft.com/office/drawing/2014/main" id="{EA5DA2EE-60AD-41D0-96B0-DDF02E0AE54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930395" y="5605695"/>
            <a:ext cx="6290892" cy="459883"/>
          </a:xfrm>
          <a:prstGeom prst="rect">
            <a:avLst/>
          </a:prstGeom>
        </p:spPr>
        <p:txBody>
          <a:bodyPr lIns="90000" tIns="18000" bIns="36000" anchor="b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1" strike="noStrike" cap="all" spc="12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presented by &lt;name nameson&gt;</a:t>
            </a:r>
          </a:p>
        </p:txBody>
      </p:sp>
      <p:sp>
        <p:nvSpPr>
          <p:cNvPr id="10" name="Platshållare för datum 3">
            <a:extLst>
              <a:ext uri="{FF2B5EF4-FFF2-40B4-BE49-F238E27FC236}">
                <a16:creationId xmlns:a16="http://schemas.microsoft.com/office/drawing/2014/main" id="{5CE429DE-35D4-F144-9881-2C3DD8ABB6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930395" y="6096663"/>
            <a:ext cx="1241068" cy="365125"/>
          </a:xfrm>
        </p:spPr>
        <p:txBody>
          <a:bodyPr/>
          <a:lstStyle>
            <a:lvl1pPr>
              <a:defRPr sz="1200"/>
            </a:lvl1pPr>
          </a:lstStyle>
          <a:p>
            <a:fld id="{18896B66-0B3A-474C-9C9C-E4F07B1F5DAD}" type="datetime1">
              <a:rPr lang="sv-SE" smtClean="0"/>
              <a:pPr/>
              <a:t>2026-04-20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01384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9BCCEAFE-E21B-43CF-80C4-FF01C3F9D479}"/>
              </a:ext>
            </a:extLst>
          </p:cNvPr>
          <p:cNvSpPr/>
          <p:nvPr userDrawn="1"/>
        </p:nvSpPr>
        <p:spPr>
          <a:xfrm>
            <a:off x="0" y="16274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PRESENTATION </a:t>
            </a:r>
            <a:r>
              <a:rPr lang="sv-SE" dirty="0" err="1"/>
              <a:t>TITLe</a:t>
            </a:r>
            <a:r>
              <a:rPr lang="sv-SE" dirty="0"/>
              <a:t>/ FOOTER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7283078-D760-1647-8B80-66BA8B52336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A5E954D6-E4D2-47AD-A504-7408EC606D35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6426DF26-09C3-4DAE-B43E-0C11D6A6353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24611" y="417443"/>
            <a:ext cx="826395" cy="800100"/>
          </a:xfrm>
          <a:prstGeom prst="rect">
            <a:avLst/>
          </a:prstGeom>
        </p:spPr>
      </p:pic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5C48DF05-1B09-4DA6-AC56-07304871CC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95647" y="1640719"/>
            <a:ext cx="10042073" cy="4375520"/>
          </a:xfrm>
        </p:spPr>
        <p:txBody>
          <a:bodyPr>
            <a:noAutofit/>
          </a:bodyPr>
          <a:lstStyle>
            <a:lvl1pPr marL="457200" indent="-457200">
              <a:buClr>
                <a:schemeClr val="bg1"/>
              </a:buClr>
              <a:buFont typeface="+mj-lt"/>
              <a:buAutoNum type="arabicPeriod"/>
              <a:defRPr>
                <a:solidFill>
                  <a:schemeClr val="bg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Platshållare för datum 3">
            <a:extLst>
              <a:ext uri="{FF2B5EF4-FFF2-40B4-BE49-F238E27FC236}">
                <a16:creationId xmlns:a16="http://schemas.microsoft.com/office/drawing/2014/main" id="{04D3287D-3E21-D845-8766-C307E67653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fld id="{18896B66-0B3A-474C-9C9C-E4F07B1F5DAD}" type="datetime1">
              <a:rPr lang="sv-SE" smtClean="0"/>
              <a:t>2026-04-20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3988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/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50D024A-8F85-4618-9506-0F493B263A92}"/>
              </a:ext>
            </a:extLst>
          </p:cNvPr>
          <p:cNvSpPr/>
          <p:nvPr userDrawn="1"/>
        </p:nvSpPr>
        <p:spPr>
          <a:xfrm>
            <a:off x="0" y="0"/>
            <a:ext cx="647771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628E18C2-A66E-436E-89DA-1C5D481CB4B4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4FD00856-A3E1-48A7-B9CD-D7B89BD6A06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477712" y="0"/>
            <a:ext cx="5714288" cy="6858000"/>
          </a:xfrm>
          <a:solidFill>
            <a:srgbClr val="ECECEC"/>
          </a:solidFill>
        </p:spPr>
        <p:txBody>
          <a:bodyPr>
            <a:normAutofit/>
          </a:bodyPr>
          <a:lstStyle>
            <a:lvl1pPr algn="ctr">
              <a:defRPr sz="800"/>
            </a:lvl1pPr>
          </a:lstStyle>
          <a:p>
            <a:r>
              <a:rPr lang="sv-SE"/>
              <a:t>INSERT IMAGE</a:t>
            </a:r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A8D8C0FE-DA05-418D-9F18-A5A81125AD3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924611" y="417443"/>
            <a:ext cx="828000" cy="799200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FontTx/>
              <a:buNone/>
              <a:defRPr sz="100">
                <a:noFill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1848DA8D-03CE-4CA5-A851-F6ABAE67A9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447675"/>
            <a:ext cx="292100" cy="6410325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00">
                <a:noFill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55DE042-7DE8-4583-986C-4082375307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30491" y="1051132"/>
            <a:ext cx="4255909" cy="829149"/>
          </a:xfrm>
        </p:spPr>
        <p:txBody>
          <a:bodyPr rIns="18000" anchor="b" anchorCtr="0"/>
          <a:lstStyle>
            <a:lvl1pPr marL="0" indent="0">
              <a:buFontTx/>
              <a:buNone/>
              <a:defRPr sz="4800">
                <a:solidFill>
                  <a:schemeClr val="bg1"/>
                </a:solidFill>
                <a:latin typeface="+mn-lt"/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# (chapter)</a:t>
            </a:r>
          </a:p>
        </p:txBody>
      </p:sp>
      <p:sp>
        <p:nvSpPr>
          <p:cNvPr id="11" name="Platshållare för text 2">
            <a:extLst>
              <a:ext uri="{FF2B5EF4-FFF2-40B4-BE49-F238E27FC236}">
                <a16:creationId xmlns:a16="http://schemas.microsoft.com/office/drawing/2014/main" id="{1DC53C5B-9DC3-4646-B6B3-DD59404D44D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230491" y="2169209"/>
            <a:ext cx="4255909" cy="2462613"/>
          </a:xfrm>
        </p:spPr>
        <p:txBody>
          <a:bodyPr rIns="18000" anchor="t" anchorCtr="0"/>
          <a:lstStyle>
            <a:lvl1pPr marL="0" indent="0">
              <a:spcBef>
                <a:spcPts val="0"/>
              </a:spcBef>
              <a:buFontTx/>
              <a:buNone/>
              <a:defRPr sz="420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Headline</a:t>
            </a:r>
          </a:p>
        </p:txBody>
      </p:sp>
    </p:spTree>
    <p:extLst>
      <p:ext uri="{BB962C8B-B14F-4D97-AF65-F5344CB8AC3E}">
        <p14:creationId xmlns:p14="http://schemas.microsoft.com/office/powerpoint/2010/main" val="3254649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/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/>
          <a:p>
            <a:r>
              <a:rPr lang="sv-SE" dirty="0"/>
              <a:t>ARCHIVER APPLIANCE 2.3.0+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/>
          <a:p>
            <a:fld id="{F7283078-D760-1647-8B80-66BA8B52336D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DD16215C-7D16-4D0F-BA5D-E02EED6FB2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Sub-headline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A5E954D6-E4D2-47AD-A504-7408EC606D35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6DD4ACE8-21C9-474B-A84B-6E399CB9FB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24611" y="417443"/>
            <a:ext cx="826394" cy="800100"/>
          </a:xfrm>
          <a:prstGeom prst="rect">
            <a:avLst/>
          </a:prstGeom>
        </p:spPr>
      </p:pic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5917406D-4BE3-3B4C-BCFF-41B4F0FAB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400" y="1562400"/>
            <a:ext cx="9365782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v-SE"/>
          </a:p>
        </p:txBody>
      </p:sp>
      <p:sp>
        <p:nvSpPr>
          <p:cNvPr id="13" name="Platshållare för datum 3">
            <a:extLst>
              <a:ext uri="{FF2B5EF4-FFF2-40B4-BE49-F238E27FC236}">
                <a16:creationId xmlns:a16="http://schemas.microsoft.com/office/drawing/2014/main" id="{3E8E36C4-8565-B94E-A90D-FF5DD7F86A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fld id="{18896B66-0B3A-474C-9C9C-E4F07B1F5DAD}" type="datetime1">
              <a:rPr lang="sv-SE" smtClean="0"/>
              <a:t>2026-04-20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80082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n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/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/>
          <a:p>
            <a:r>
              <a:rPr lang="sv-SE" dirty="0"/>
              <a:t>ARCHIVER APPLIANCE 2.3.0+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/>
          <a:p>
            <a:fld id="{F7283078-D760-1647-8B80-66BA8B52336D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innehåll 2">
            <a:extLst>
              <a:ext uri="{FF2B5EF4-FFF2-40B4-BE49-F238E27FC236}">
                <a16:creationId xmlns:a16="http://schemas.microsoft.com/office/drawing/2014/main" id="{590CF35B-F516-4A5B-A8AB-7A0A28362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400" y="1562400"/>
            <a:ext cx="4993785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 marL="358775" indent="-215900">
              <a:lnSpc>
                <a:spcPct val="100000"/>
              </a:lnSpc>
              <a:tabLst/>
              <a:defRPr/>
            </a:lvl2pPr>
            <a:lvl3pPr marL="449263" indent="-196850">
              <a:lnSpc>
                <a:spcPct val="100000"/>
              </a:lnSpc>
              <a:tabLst/>
              <a:defRPr/>
            </a:lvl3pPr>
            <a:lvl4pPr marL="541338" indent="-180000">
              <a:lnSpc>
                <a:spcPct val="100000"/>
              </a:lnSpc>
              <a:tabLst/>
              <a:defRPr/>
            </a:lvl4pPr>
            <a:lvl5pPr marL="63000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v-SE" dirty="0"/>
          </a:p>
        </p:txBody>
      </p:sp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BA21051E-3C35-41FB-8E6B-797DB8F26971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373692" y="1562400"/>
            <a:ext cx="4993785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 marL="360000" indent="-216000">
              <a:lnSpc>
                <a:spcPct val="100000"/>
              </a:lnSpc>
              <a:tabLst/>
              <a:defRPr/>
            </a:lvl2pPr>
            <a:lvl3pPr marL="450000" indent="-198000">
              <a:lnSpc>
                <a:spcPct val="100000"/>
              </a:lnSpc>
              <a:tabLst/>
              <a:defRPr/>
            </a:lvl3pPr>
            <a:lvl4pPr marL="540000" indent="-180000">
              <a:lnSpc>
                <a:spcPct val="100000"/>
              </a:lnSpc>
              <a:tabLst/>
              <a:defRPr/>
            </a:lvl4pPr>
            <a:lvl5pPr marL="62865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v-SE" dirty="0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DD16215C-7D16-4D0F-BA5D-E02EED6FB2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Sub-headline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87E2C692-2C39-4CA8-AA87-45E0F36B6A0E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E327627C-4BB8-4965-8107-0E7E741F830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24611" y="417443"/>
            <a:ext cx="826394" cy="800100"/>
          </a:xfrm>
          <a:prstGeom prst="rect">
            <a:avLst/>
          </a:prstGeom>
        </p:spPr>
      </p:pic>
      <p:sp>
        <p:nvSpPr>
          <p:cNvPr id="11" name="Platshållare för datum 3">
            <a:extLst>
              <a:ext uri="{FF2B5EF4-FFF2-40B4-BE49-F238E27FC236}">
                <a16:creationId xmlns:a16="http://schemas.microsoft.com/office/drawing/2014/main" id="{154C1432-4F85-1F42-8016-9B83B89CC80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fld id="{18896B66-0B3A-474C-9C9C-E4F07B1F5DAD}" type="datetime1">
              <a:rPr lang="sv-SE" smtClean="0"/>
              <a:t>2026-04-20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35108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n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/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/>
          <a:p>
            <a:r>
              <a:rPr lang="sv-SE" dirty="0"/>
              <a:t>ARCHIVER APPLIANCE 2.3.0+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/>
          <a:p>
            <a:fld id="{F7283078-D760-1647-8B80-66BA8B52336D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innehåll 2">
            <a:extLst>
              <a:ext uri="{FF2B5EF4-FFF2-40B4-BE49-F238E27FC236}">
                <a16:creationId xmlns:a16="http://schemas.microsoft.com/office/drawing/2014/main" id="{590CF35B-F516-4A5B-A8AB-7A0A28362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400" y="1562400"/>
            <a:ext cx="3255409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 marL="360000" indent="-216000">
              <a:lnSpc>
                <a:spcPct val="100000"/>
              </a:lnSpc>
              <a:tabLst/>
              <a:defRPr/>
            </a:lvl2pPr>
            <a:lvl3pPr marL="449263" indent="-196850">
              <a:lnSpc>
                <a:spcPct val="100000"/>
              </a:lnSpc>
              <a:tabLst/>
              <a:defRPr/>
            </a:lvl3pPr>
            <a:lvl4pPr marL="541338" indent="-180975">
              <a:lnSpc>
                <a:spcPct val="100000"/>
              </a:lnSpc>
              <a:tabLst/>
              <a:defRPr/>
            </a:lvl4pPr>
            <a:lvl5pPr marL="63000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v-SE" dirty="0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DD16215C-7D16-4D0F-BA5D-E02EED6FB2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Sub-headline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87E2C692-2C39-4CA8-AA87-45E0F36B6A0E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E327627C-4BB8-4965-8107-0E7E741F830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24611" y="417443"/>
            <a:ext cx="826394" cy="800100"/>
          </a:xfrm>
          <a:prstGeom prst="rect">
            <a:avLst/>
          </a:prstGeom>
        </p:spPr>
      </p:pic>
      <p:sp>
        <p:nvSpPr>
          <p:cNvPr id="13" name="Platshållare för innehåll 2">
            <a:extLst>
              <a:ext uri="{FF2B5EF4-FFF2-40B4-BE49-F238E27FC236}">
                <a16:creationId xmlns:a16="http://schemas.microsoft.com/office/drawing/2014/main" id="{B2D0E559-A900-41F3-93C5-387A7764A15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4605297" y="1562400"/>
            <a:ext cx="3255409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 marL="360000" indent="-216000">
              <a:lnSpc>
                <a:spcPct val="100000"/>
              </a:lnSpc>
              <a:tabLst/>
              <a:defRPr/>
            </a:lvl2pPr>
            <a:lvl3pPr marL="450000" indent="-198000">
              <a:lnSpc>
                <a:spcPct val="100000"/>
              </a:lnSpc>
              <a:tabLst/>
              <a:defRPr/>
            </a:lvl3pPr>
            <a:lvl4pPr marL="539750" indent="-196850">
              <a:lnSpc>
                <a:spcPct val="100000"/>
              </a:lnSpc>
              <a:tabLst/>
              <a:defRPr/>
            </a:lvl4pPr>
            <a:lvl5pPr marL="63000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v-SE" dirty="0"/>
          </a:p>
        </p:txBody>
      </p:sp>
      <p:sp>
        <p:nvSpPr>
          <p:cNvPr id="17" name="Platshållare för innehåll 2">
            <a:extLst>
              <a:ext uri="{FF2B5EF4-FFF2-40B4-BE49-F238E27FC236}">
                <a16:creationId xmlns:a16="http://schemas.microsoft.com/office/drawing/2014/main" id="{E4E99B3B-ADB3-4D1A-9A7F-AA1B8528E6C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116194" y="1562400"/>
            <a:ext cx="3255409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 marL="360000" indent="-216000">
              <a:lnSpc>
                <a:spcPct val="100000"/>
              </a:lnSpc>
              <a:tabLst/>
              <a:defRPr/>
            </a:lvl2pPr>
            <a:lvl3pPr marL="450000" indent="-198000">
              <a:lnSpc>
                <a:spcPct val="100000"/>
              </a:lnSpc>
              <a:tabLst/>
              <a:defRPr/>
            </a:lvl3pPr>
            <a:lvl4pPr marL="540000" indent="-180000">
              <a:lnSpc>
                <a:spcPct val="100000"/>
              </a:lnSpc>
              <a:tabLst/>
              <a:defRPr/>
            </a:lvl4pPr>
            <a:lvl5pPr marL="63000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v-SE" dirty="0"/>
          </a:p>
        </p:txBody>
      </p:sp>
      <p:sp>
        <p:nvSpPr>
          <p:cNvPr id="12" name="Platshållare för datum 3">
            <a:extLst>
              <a:ext uri="{FF2B5EF4-FFF2-40B4-BE49-F238E27FC236}">
                <a16:creationId xmlns:a16="http://schemas.microsoft.com/office/drawing/2014/main" id="{F91A8E7B-C629-D343-8A83-7EB0ADF608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fld id="{18896B66-0B3A-474C-9C9C-E4F07B1F5DAD}" type="datetime1">
              <a:rPr lang="sv-SE" smtClean="0"/>
              <a:t>2026-04-20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67666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16B191E2-1C71-4B4C-B562-DD793673C24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373813" y="1562100"/>
            <a:ext cx="4994275" cy="476885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rgbClr val="666666"/>
                </a:solidFill>
              </a:defRPr>
            </a:lvl1pPr>
          </a:lstStyle>
          <a:p>
            <a:r>
              <a:rPr lang="sv-SE"/>
              <a:t>INSERT IMAGE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/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/>
          <a:p>
            <a:r>
              <a:rPr lang="sv-SE" dirty="0"/>
              <a:t>PRESENTATION TITL  FOOTER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/>
          <a:p>
            <a:fld id="{F7283078-D760-1647-8B80-66BA8B52336D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innehåll 2">
            <a:extLst>
              <a:ext uri="{FF2B5EF4-FFF2-40B4-BE49-F238E27FC236}">
                <a16:creationId xmlns:a16="http://schemas.microsoft.com/office/drawing/2014/main" id="{590CF35B-F516-4A5B-A8AB-7A0A28362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400" y="1562400"/>
            <a:ext cx="4993785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 marL="360000" indent="-216000">
              <a:lnSpc>
                <a:spcPct val="100000"/>
              </a:lnSpc>
              <a:tabLst/>
              <a:defRPr/>
            </a:lvl2pPr>
            <a:lvl3pPr marL="450000" indent="-198000">
              <a:lnSpc>
                <a:spcPct val="100000"/>
              </a:lnSpc>
              <a:tabLst/>
              <a:defRPr/>
            </a:lvl3pPr>
            <a:lvl4pPr marL="540000" indent="-180000">
              <a:lnSpc>
                <a:spcPct val="100000"/>
              </a:lnSpc>
              <a:tabLst/>
              <a:defRPr/>
            </a:lvl4pPr>
            <a:lvl5pPr marL="63000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v-SE" dirty="0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DD16215C-7D16-4D0F-BA5D-E02EED6FB2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Sub-headline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BC4F3A85-66E6-412A-97CD-99D922EFBEE2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506E76ED-0FF0-4A03-8EB9-06B57B12EC1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24611" y="417443"/>
            <a:ext cx="826394" cy="800100"/>
          </a:xfrm>
          <a:prstGeom prst="rect">
            <a:avLst/>
          </a:prstGeom>
        </p:spPr>
      </p:pic>
      <p:sp>
        <p:nvSpPr>
          <p:cNvPr id="12" name="Platshållare för datum 3">
            <a:extLst>
              <a:ext uri="{FF2B5EF4-FFF2-40B4-BE49-F238E27FC236}">
                <a16:creationId xmlns:a16="http://schemas.microsoft.com/office/drawing/2014/main" id="{5D496E45-863B-704B-B14F-5E0F58578D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fld id="{18896B66-0B3A-474C-9C9C-E4F07B1F5DAD}" type="datetime1">
              <a:rPr lang="sv-SE" smtClean="0"/>
              <a:t>2026-04-20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66558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. Full wid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4FD00856-A3E1-48A7-B9CD-D7B89BD6A06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 algn="ctr">
              <a:defRPr sz="800"/>
            </a:lvl1pPr>
          </a:lstStyle>
          <a:p>
            <a:r>
              <a:rPr lang="sv-SE" dirty="0"/>
              <a:t>INSERT IMAGE</a:t>
            </a:r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A8D8C0FE-DA05-418D-9F18-A5A81125AD3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924611" y="417443"/>
            <a:ext cx="828000" cy="799200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FontTx/>
              <a:buNone/>
              <a:defRPr sz="100">
                <a:noFill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1848DA8D-03CE-4CA5-A851-F6ABAE67A9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447675"/>
            <a:ext cx="292100" cy="6410325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00">
                <a:noFill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8F5BB748-C0D0-CB4F-BA93-7488E4BA70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Image </a:t>
            </a:r>
            <a:r>
              <a:rPr lang="sv-SE" dirty="0" err="1"/>
              <a:t>title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32865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81532B06-EA3A-AA45-A1FA-C8E1873FD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709" y="281999"/>
            <a:ext cx="9478393" cy="657340"/>
          </a:xfrm>
          <a:prstGeom prst="rect">
            <a:avLst/>
          </a:prstGeom>
        </p:spPr>
        <p:txBody>
          <a:bodyPr vert="horz" lIns="90000" tIns="45720" rIns="91440" bIns="45720" rtlCol="0" anchor="t" anchorCtr="0"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6E4D6F2-5CFB-9D4E-AED8-120937FE25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5647" y="6483583"/>
            <a:ext cx="83265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80" baseline="0">
                <a:solidFill>
                  <a:srgbClr val="CCCCCC"/>
                </a:solidFill>
              </a:defRPr>
            </a:lvl1pPr>
          </a:lstStyle>
          <a:p>
            <a:fld id="{926FFDD8-E9D5-414B-9D01-E73C6B8A8FCA}" type="datetime1">
              <a:rPr lang="sv-SE" smtClean="0"/>
              <a:t>2026-04-20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15FD9D7-4C35-3343-B008-A413FF500A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53244" y="648358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spc="80" baseline="0">
                <a:solidFill>
                  <a:srgbClr val="CCCCCC"/>
                </a:solidFill>
              </a:defRPr>
            </a:lvl1pPr>
          </a:lstStyle>
          <a:p>
            <a:r>
              <a:rPr lang="sv-SE"/>
              <a:t>PRESENTATION TITLE / FOOTER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F6B396D-270A-E047-8DAD-6D51B53CAD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5292" y="648358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1">
                <a:solidFill>
                  <a:schemeClr val="accent1"/>
                </a:solidFill>
              </a:defRPr>
            </a:lvl1pPr>
          </a:lstStyle>
          <a:p>
            <a:fld id="{F7283078-D760-1647-8B80-66BA8B52336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text 2">
            <a:extLst>
              <a:ext uri="{FF2B5EF4-FFF2-40B4-BE49-F238E27FC236}">
                <a16:creationId xmlns:a16="http://schemas.microsoft.com/office/drawing/2014/main" id="{CD0A89FF-22DC-4B6A-B9ED-60B2F32ED8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95894" y="1561865"/>
            <a:ext cx="9561022" cy="4565397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825848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  <p:sldLayoutId id="2147483665" r:id="rId3"/>
    <p:sldLayoutId id="2147483667" r:id="rId4"/>
    <p:sldLayoutId id="2147483669" r:id="rId5"/>
    <p:sldLayoutId id="2147483650" r:id="rId6"/>
    <p:sldLayoutId id="2147483668" r:id="rId7"/>
    <p:sldLayoutId id="2147483662" r:id="rId8"/>
    <p:sldLayoutId id="2147483664" r:id="rId9"/>
    <p:sldLayoutId id="2147483663" r:id="rId10"/>
    <p:sldLayoutId id="2147483666" r:id="rId11"/>
    <p:sldLayoutId id="2147483670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kern="1200">
          <a:solidFill>
            <a:srgbClr val="666666"/>
          </a:solidFill>
          <a:latin typeface="+mj-lt"/>
          <a:ea typeface="+mj-ea"/>
          <a:cs typeface="+mj-cs"/>
        </a:defRPr>
      </a:lvl1pPr>
    </p:titleStyle>
    <p:bodyStyle>
      <a:lvl1pPr marL="101600" indent="-101600" algn="l" defTabSz="914400" rtl="0" eaLnBrk="1" latinLnBrk="0" hangingPunct="1">
        <a:lnSpc>
          <a:spcPct val="100000"/>
        </a:lnSpc>
        <a:spcBef>
          <a:spcPts val="1000"/>
        </a:spcBef>
        <a:buClr>
          <a:srgbClr val="666666"/>
        </a:buClr>
        <a:buFont typeface="Segoe UI" panose="020B0502040204020203" pitchFamily="34" charset="0"/>
        <a:buChar char=" "/>
        <a:defRPr sz="2000" kern="1200">
          <a:solidFill>
            <a:srgbClr val="666666"/>
          </a:solidFill>
          <a:latin typeface="+mn-lt"/>
          <a:ea typeface="+mn-ea"/>
          <a:cs typeface="+mn-cs"/>
        </a:defRPr>
      </a:lvl1pPr>
      <a:lvl2pPr marL="315913" indent="-233363" algn="l" defTabSz="914400" rtl="0" eaLnBrk="1" latinLnBrk="0" hangingPunct="1">
        <a:lnSpc>
          <a:spcPct val="100000"/>
        </a:lnSpc>
        <a:spcBef>
          <a:spcPts val="1000"/>
        </a:spcBef>
        <a:buClr>
          <a:srgbClr val="666666"/>
        </a:buClr>
        <a:buFont typeface="Wingdings" panose="05000000000000000000" pitchFamily="2" charset="2"/>
        <a:buChar char=""/>
        <a:defRPr sz="2000" kern="1200">
          <a:solidFill>
            <a:srgbClr val="666666"/>
          </a:solidFill>
          <a:latin typeface="+mn-lt"/>
          <a:ea typeface="+mn-ea"/>
          <a:cs typeface="+mn-cs"/>
        </a:defRPr>
      </a:lvl2pPr>
      <a:lvl3pPr marL="582613" indent="-250825" algn="l" defTabSz="914400" rtl="0" eaLnBrk="1" latinLnBrk="0" hangingPunct="1">
        <a:lnSpc>
          <a:spcPct val="100000"/>
        </a:lnSpc>
        <a:spcBef>
          <a:spcPts val="1000"/>
        </a:spcBef>
        <a:buClr>
          <a:srgbClr val="666666"/>
        </a:buClr>
        <a:buFont typeface="Arial" panose="020B0604020202020204" pitchFamily="34" charset="0"/>
        <a:buChar char="−"/>
        <a:defRPr sz="1800" kern="1200">
          <a:solidFill>
            <a:srgbClr val="666666"/>
          </a:solidFill>
          <a:latin typeface="+mn-lt"/>
          <a:ea typeface="+mn-ea"/>
          <a:cs typeface="+mn-cs"/>
        </a:defRPr>
      </a:lvl3pPr>
      <a:lvl4pPr marL="839788" indent="-233363" algn="l" defTabSz="914400" rtl="0" eaLnBrk="1" latinLnBrk="0" hangingPunct="1">
        <a:lnSpc>
          <a:spcPct val="100000"/>
        </a:lnSpc>
        <a:spcBef>
          <a:spcPts val="1000"/>
        </a:spcBef>
        <a:buClr>
          <a:srgbClr val="666666"/>
        </a:buClr>
        <a:buFont typeface="Arial" panose="020B0604020202020204" pitchFamily="34" charset="0"/>
        <a:buChar char="−"/>
        <a:defRPr sz="1600" kern="1200">
          <a:solidFill>
            <a:srgbClr val="666666"/>
          </a:solidFill>
          <a:latin typeface="+mn-lt"/>
          <a:ea typeface="+mn-ea"/>
          <a:cs typeface="+mn-cs"/>
        </a:defRPr>
      </a:lvl4pPr>
      <a:lvl5pPr marL="1055688" indent="-200025" algn="l" defTabSz="914400" rtl="0" eaLnBrk="1" latinLnBrk="0" hangingPunct="1">
        <a:lnSpc>
          <a:spcPct val="100000"/>
        </a:lnSpc>
        <a:spcBef>
          <a:spcPts val="1000"/>
        </a:spcBef>
        <a:buClr>
          <a:srgbClr val="666666"/>
        </a:buClr>
        <a:buFont typeface="Arial" panose="020B0604020202020204" pitchFamily="34" charset="0"/>
        <a:buChar char="−"/>
        <a:defRPr sz="1400" kern="1200">
          <a:solidFill>
            <a:srgbClr val="66666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2677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40535-56F5-7235-C059-A52E664D2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E" dirty="0"/>
              <a:t>New Features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EC8E97-88DF-40A7-A410-87724853D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ARCHIVER APPLIANCE 2.3.0+</a:t>
            </a:r>
            <a:endParaRPr lang="sv-S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BF6C35-1FAE-8454-2D98-4EE4A3AC2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3078-D760-1647-8B80-66BA8B52336D}" type="slidenum">
              <a:rPr lang="sv-SE" smtClean="0"/>
              <a:t>10</a:t>
            </a:fld>
            <a:endParaRPr lang="sv-SE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82989D6-CC10-964D-F218-C10BCA7594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400" y="1562400"/>
            <a:ext cx="9369309" cy="4768062"/>
          </a:xfrm>
        </p:spPr>
        <p:txBody>
          <a:bodyPr>
            <a:normAutofit/>
          </a:bodyPr>
          <a:lstStyle/>
          <a:p>
            <a:r>
              <a:rPr lang="en-SE" dirty="0"/>
              <a:t>Returns the value for multiple PVs at a single point in time, in a single request.</a:t>
            </a:r>
          </a:p>
          <a:p>
            <a:endParaRPr lang="en-SE" dirty="0"/>
          </a:p>
          <a:p>
            <a:r>
              <a:rPr lang="en-SE" b="1" dirty="0"/>
              <a:t>Example call:</a:t>
            </a:r>
          </a:p>
          <a:p>
            <a:r>
              <a:rPr lang="en-SE" sz="1100" dirty="0">
                <a:latin typeface="Consolas"/>
              </a:rPr>
              <a:t>curl -XPOST "http://localhost:17665/retrieval/data/getDataAtTime</a:t>
            </a:r>
          </a:p>
          <a:p>
            <a:r>
              <a:rPr lang="en-SE" sz="1100" dirty="0">
                <a:latin typeface="Consolas"/>
              </a:rPr>
              <a:t>  ?at=2018-10-22T10:40:00.000-07:00&amp;includeProxies=true"</a:t>
            </a:r>
          </a:p>
          <a:p>
            <a:r>
              <a:rPr lang="en-SE" sz="1100" dirty="0">
                <a:latin typeface="Consolas"/>
              </a:rPr>
              <a:t>  -d '["VPIO:IN20:111:VRAW", "ROOM:LI30:1:OUTSIDE_TEMP"]'</a:t>
            </a:r>
          </a:p>
          <a:p>
            <a:endParaRPr lang="en-SE" dirty="0"/>
          </a:p>
          <a:p>
            <a:r>
              <a:rPr lang="en-SE" b="1" dirty="0"/>
              <a:t>Response:</a:t>
            </a:r>
          </a:p>
          <a:p>
            <a:r>
              <a:rPr lang="en-SE" sz="1100" dirty="0">
                <a:latin typeface="Consolas"/>
              </a:rPr>
              <a:t>{ "ROOM:LI30:1:OUTSIDE_TEMP": { "val": 60.36, "secs": 1540229999 },</a:t>
            </a:r>
          </a:p>
          <a:p>
            <a:r>
              <a:rPr lang="en-SE" sz="1100" dirty="0">
                <a:latin typeface="Consolas"/>
              </a:rPr>
              <a:t>  "VPIO:IN20:111:VRAW":       { "val": 5.53,  "secs": 1540229999 } }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5094BE8-310F-C520-003D-BCA6110EFA7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SE" dirty="0"/>
              <a:t>Get D</a:t>
            </a:r>
            <a:r>
              <a:rPr lang="en-GB" dirty="0"/>
              <a:t>a</a:t>
            </a:r>
            <a:r>
              <a:rPr lang="en-SE" dirty="0"/>
              <a:t>ta At Time (2.1.1)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F7FF093D-6D9E-92A0-DD35-8FB556DC4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6B66-0B3A-474C-9C9C-E4F07B1F5DAD}" type="datetime1">
              <a:rPr lang="sv-SE" smtClean="0"/>
              <a:t>2026-04-20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93939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C594B-D301-3E57-3C46-3297A399D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E" dirty="0"/>
              <a:t>New Features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DDE3CF-2DDB-DE92-E7A6-750D27C0A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ARCHIVER APPLIANCE 2.3.0+</a:t>
            </a:r>
            <a:endParaRPr lang="sv-S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D2A4B9-73A9-AF56-48BE-938EC587A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3078-D760-1647-8B80-66BA8B52336D}" type="slidenum">
              <a:rPr lang="sv-SE" smtClean="0"/>
              <a:t>11</a:t>
            </a:fld>
            <a:endParaRPr lang="sv-SE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91E47F-C765-5217-832E-845D108E8F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400" y="1562400"/>
            <a:ext cx="9369309" cy="4768062"/>
          </a:xfrm>
        </p:spPr>
        <p:txBody>
          <a:bodyPr>
            <a:normAutofit/>
          </a:bodyPr>
          <a:lstStyle/>
          <a:p>
            <a:r>
              <a:rPr lang="en-SE" dirty="0"/>
              <a:t>Packing compresses all files for a single PV in a storage layer using a URL scheme prefix.</a:t>
            </a:r>
          </a:p>
          <a:p>
            <a:endParaRPr lang="en-SE" dirty="0"/>
          </a:p>
          <a:p>
            <a:r>
              <a:rPr lang="en-SE" b="1" dirty="0"/>
              <a:t>Supported URL schemes:</a:t>
            </a:r>
          </a:p>
          <a:p>
            <a:r>
              <a:rPr lang="en-SE" sz="1200" dirty="0">
                <a:latin typeface="Consolas"/>
              </a:rPr>
              <a:t>jar:file:///arch/lts   → jar pack (zip-based)</a:t>
            </a:r>
          </a:p>
          <a:p>
            <a:r>
              <a:rPr lang="en-SE" sz="1200" dirty="0">
                <a:latin typeface="Consolas"/>
              </a:rPr>
              <a:t>tar:///arch/lts        → tar pack</a:t>
            </a:r>
          </a:p>
          <a:p>
            <a:r>
              <a:rPr lang="en-SE" sz="1200" dirty="0">
                <a:latin typeface="Consolas"/>
              </a:rPr>
              <a:t>tar:s3:///arch/lts     → tar pack on S3</a:t>
            </a:r>
          </a:p>
          <a:p>
            <a:r>
              <a:rPr lang="en-SE" sz="1200" dirty="0">
                <a:latin typeface="Consolas"/>
              </a:rPr>
              <a:t>/arch/lts              → plain file (no packing)</a:t>
            </a:r>
          </a:p>
          <a:p>
            <a:r>
              <a:rPr lang="en-SE" sz="1200" dirty="0"/>
              <a:t>(Replace normal rootFolder here in datastorage urls in policy.py)</a:t>
            </a:r>
          </a:p>
          <a:p>
            <a:r>
              <a:rPr lang="en-SE" b="1" dirty="0"/>
              <a:t>Result:</a:t>
            </a:r>
            <a:r>
              <a:rPr lang="en-SE" dirty="0"/>
              <a:t> Individual .pb files per day get bundled into a single monthly archive:</a:t>
            </a:r>
          </a:p>
          <a:p>
            <a:r>
              <a:rPr lang="en-SE" sz="1200" dirty="0">
                <a:latin typeface="Consolas"/>
              </a:rPr>
              <a:t>PV_NAME_DAY:2026_01_01.pb  →  PVNAME_DAY:2026_01.tar</a:t>
            </a:r>
          </a:p>
          <a:p>
            <a:r>
              <a:rPr lang="en-SE" sz="1200" dirty="0">
                <a:latin typeface="Consolas"/>
              </a:rPr>
              <a:t>PV_NAME_DAY:2026_01_02.pb       (containing all daily .pb files)</a:t>
            </a:r>
          </a:p>
          <a:p>
            <a:r>
              <a:rPr lang="en-SE" sz="1200" dirty="0">
                <a:latin typeface="Consolas"/>
              </a:rPr>
              <a:t>PV_NAME_DAY:2026_01_03.pb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9701DB5-D514-7911-E8EC-54A52CCE9C2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SE" dirty="0"/>
              <a:t>Packing (Unreleased)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4F978778-9E80-0B50-CD4C-FEE8DD383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6B66-0B3A-474C-9C9C-E4F07B1F5DAD}" type="datetime1">
              <a:rPr lang="sv-SE" smtClean="0"/>
              <a:t>2026-04-20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14689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3145CF3-C12C-4347-8E68-43E7983404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Configuration &amp; Tips</a:t>
            </a:r>
          </a:p>
        </p:txBody>
      </p:sp>
    </p:spTree>
    <p:extLst>
      <p:ext uri="{BB962C8B-B14F-4D97-AF65-F5344CB8AC3E}">
        <p14:creationId xmlns:p14="http://schemas.microsoft.com/office/powerpoint/2010/main" val="1209966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E5AB4-1962-B103-0C5F-B59E4E2DA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E" dirty="0"/>
              <a:t>New Configuration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9E0066-D163-B001-C249-4D70BFD85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ARCHIVER APPLIANCE 2.3.0+</a:t>
            </a:r>
            <a:endParaRPr lang="sv-S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1C962D-64B5-A318-67C0-539F7BFA7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3078-D760-1647-8B80-66BA8B52336D}" type="slidenum">
              <a:rPr lang="sv-SE" smtClean="0"/>
              <a:t>13</a:t>
            </a:fld>
            <a:endParaRPr lang="sv-SE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439856F-EB2F-37EC-E5EE-DB54A9DAA6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400" y="1562400"/>
            <a:ext cx="9369309" cy="4768062"/>
          </a:xfrm>
        </p:spPr>
        <p:txBody>
          <a:bodyPr>
            <a:normAutofit/>
          </a:bodyPr>
          <a:lstStyle/>
          <a:p>
            <a:r>
              <a:rPr lang="en-SE" dirty="0"/>
              <a:t>Maximum number of clock drift in seconds between appliance and IOC.</a:t>
            </a:r>
          </a:p>
          <a:p>
            <a:endParaRPr lang="en-SE" dirty="0"/>
          </a:p>
          <a:p>
            <a:r>
              <a:rPr lang="en-SE" b="1" dirty="0"/>
              <a:t>Configuration:</a:t>
            </a:r>
          </a:p>
          <a:p>
            <a:r>
              <a:rPr lang="en-GB" sz="1200" dirty="0">
                <a:latin typeface="Consolas"/>
              </a:rPr>
              <a:t>org.epics.archiverappliance.engine.epics.server_ioc_drift_seconds=1800</a:t>
            </a:r>
          </a:p>
          <a:p>
            <a:endParaRPr lang="en-SE" dirty="0"/>
          </a:p>
          <a:p>
            <a:r>
              <a:rPr lang="en-GB" dirty="0"/>
              <a:t>Samples from the second sample onwards (after a PV connect) more than this seconds in the past are discarded for data quality reasons.</a:t>
            </a:r>
            <a:endParaRPr lang="en-SE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A9CE2C7-1429-E4EF-C2DA-5A726DBA7B8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SE" dirty="0"/>
              <a:t>Server IOC drift Seconds (2.0.8)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5654DDB6-39E5-3E69-F415-C6517B096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6B66-0B3A-474C-9C9C-E4F07B1F5DAD}" type="datetime1">
              <a:rPr lang="sv-SE" smtClean="0"/>
              <a:t>2026-04-20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40720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E6887E-FBEA-6D84-96EB-7E9350AE8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E" dirty="0"/>
              <a:t>Lesser Known Features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F561780-9414-0DF9-D07D-E0FC69CF2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ARCHIVER APPLIANCE 2.3.0+</a:t>
            </a:r>
            <a:endParaRPr lang="sv-S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AD3EAF-EE73-EF7E-32CF-A045D5520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3078-D760-1647-8B80-66BA8B52336D}" type="slidenum">
              <a:rPr lang="sv-SE" smtClean="0"/>
              <a:t>14</a:t>
            </a:fld>
            <a:endParaRPr lang="sv-SE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06589C8-54D3-22D7-13EE-3C26923B6B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400" y="1562400"/>
            <a:ext cx="9369309" cy="4768062"/>
          </a:xfrm>
        </p:spPr>
        <p:txBody>
          <a:bodyPr>
            <a:normAutofit/>
          </a:bodyPr>
          <a:lstStyle/>
          <a:p>
            <a:r>
              <a:rPr lang="en-SE" b="1" dirty="0"/>
              <a:t>reducedata</a:t>
            </a:r>
            <a:r>
              <a:rPr lang="en-SE" dirty="0"/>
              <a:t> - decimates data by a post processor</a:t>
            </a:r>
          </a:p>
          <a:p>
            <a:r>
              <a:rPr lang="en-SE" sz="1200" dirty="0">
                <a:latin typeface="Consolas"/>
              </a:rPr>
              <a:t>mts_plugin_url = "pb://...&amp;reducedata=firstSample_10&amp;hold=31&amp;gather=1"</a:t>
            </a:r>
          </a:p>
          <a:p>
            <a:r>
              <a:rPr lang="en-SE" sz="1200" dirty="0">
                <a:latin typeface="Consolas"/>
              </a:rPr>
              <a:t>lts_plugin_url = "pb://...&amp;reducedata=stats_600"</a:t>
            </a:r>
          </a:p>
          <a:p>
            <a:endParaRPr lang="en-SE" dirty="0"/>
          </a:p>
          <a:p>
            <a:r>
              <a:rPr lang="en-SE" b="1" dirty="0"/>
              <a:t>pp (post processor)</a:t>
            </a:r>
            <a:r>
              <a:rPr lang="en-SE" dirty="0"/>
              <a:t> - generates and caches extra files for common post processors</a:t>
            </a:r>
          </a:p>
          <a:p>
            <a:r>
              <a:rPr lang="en-SE" dirty="0"/>
              <a:t>You can add multiple pp post processors (e.g. mean_5). The archiver pre-computes these so the data does not need to be recalculated on each request.</a:t>
            </a:r>
          </a:p>
          <a:p>
            <a:endParaRPr lang="en-SE" dirty="0"/>
          </a:p>
          <a:p>
            <a:r>
              <a:rPr lang="en-SE" sz="1400" i="1" dirty="0"/>
              <a:t>Thanks to Vincent for pointing this out on Matrix chat.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D5A7204-0B7E-03EB-8807-1142FD14032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pp vs </a:t>
            </a:r>
            <a:r>
              <a:rPr lang="en-GB" dirty="0" err="1"/>
              <a:t>reducedata</a:t>
            </a:r>
            <a:r>
              <a:rPr lang="en-GB" dirty="0"/>
              <a:t> in datastore </a:t>
            </a:r>
            <a:r>
              <a:rPr lang="en-GB" dirty="0" err="1"/>
              <a:t>urls</a:t>
            </a:r>
            <a:endParaRPr lang="en-SE" dirty="0"/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7F0483CB-5EB7-5224-10B3-454FE3089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6B66-0B3A-474C-9C9C-E4F07B1F5DAD}" type="datetime1">
              <a:rPr lang="sv-SE" smtClean="0"/>
              <a:t>2026-04-20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55649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E6305-64F6-16B6-D9E5-6B8D92282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E" dirty="0"/>
              <a:t>Future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FCD6EE-1CC0-CCBA-E8D7-4225E52B2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ARCHIVER APPLIANCE 2.3.0+</a:t>
            </a:r>
            <a:endParaRPr lang="sv-S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71F7B8-DE87-B348-60B3-FD381AB64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3078-D760-1647-8B80-66BA8B52336D}" type="slidenum">
              <a:rPr lang="sv-SE" smtClean="0"/>
              <a:t>15</a:t>
            </a:fld>
            <a:endParaRPr lang="sv-SE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43FCDAA-7D38-B102-A5E4-A716DA709C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400" y="1562400"/>
            <a:ext cx="9369309" cy="4768062"/>
          </a:xfrm>
        </p:spPr>
        <p:txBody>
          <a:bodyPr>
            <a:normAutofit lnSpcReduction="10000"/>
          </a:bodyPr>
          <a:lstStyle/>
          <a:p>
            <a:r>
              <a:rPr lang="en-SE" b="1" dirty="0"/>
              <a:t>Apache Arrow in-memory data type</a:t>
            </a:r>
          </a:p>
          <a:p>
            <a:r>
              <a:rPr lang="en-SE" sz="1600" b="1" dirty="0">
                <a:solidFill>
                  <a:schemeClr val="accent1"/>
                </a:solidFill>
              </a:rPr>
              <a:t>Low priority</a:t>
            </a:r>
          </a:p>
          <a:p>
            <a:r>
              <a:rPr lang="en-SE" dirty="0"/>
              <a:t>Becoming a common standard interface to databases and big data tools. Enables zero-copy reads for faster retrieval.</a:t>
            </a:r>
          </a:p>
          <a:p>
            <a:endParaRPr lang="en-SE" dirty="0"/>
          </a:p>
          <a:p>
            <a:r>
              <a:rPr lang="en-SE" b="1" dirty="0"/>
              <a:t>Simplify the build and customization layer</a:t>
            </a:r>
          </a:p>
          <a:p>
            <a:r>
              <a:rPr lang="en-SE" sz="1600" b="1" dirty="0">
                <a:solidFill>
                  <a:schemeClr val="accent1"/>
                </a:solidFill>
              </a:rPr>
              <a:t>High priority</a:t>
            </a:r>
            <a:endParaRPr lang="en-SE" sz="1600" b="1" dirty="0"/>
          </a:p>
          <a:p>
            <a:r>
              <a:rPr lang="en-SE" dirty="0"/>
              <a:t>Lower the barrier for deploying and customizing the archiver at different facilities.</a:t>
            </a:r>
          </a:p>
          <a:p>
            <a:endParaRPr lang="en-SE" dirty="0"/>
          </a:p>
          <a:p>
            <a:r>
              <a:rPr lang="en-SE" b="1" dirty="0"/>
              <a:t>Add core-pv support</a:t>
            </a:r>
          </a:p>
          <a:p>
            <a:r>
              <a:rPr lang="en-SE" sz="1600" b="1" dirty="0">
                <a:solidFill>
                  <a:schemeClr val="accent1"/>
                </a:solidFill>
              </a:rPr>
              <a:t>High Priority</a:t>
            </a:r>
          </a:p>
          <a:p>
            <a:r>
              <a:rPr lang="en-SE" dirty="0"/>
              <a:t>Enable archiving from more data sources beyond EPICS Channel Access.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B310E11-983B-B5EA-CBC0-7E91F08B74D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5398B3CA-A94A-9814-49E8-528157645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6B66-0B3A-474C-9C9C-E4F07B1F5DAD}" type="datetime1">
              <a:rPr lang="sv-SE" smtClean="0"/>
              <a:t>2026-04-20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7523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F3BA5-97BA-1BF1-12A5-65F4CE433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E" dirty="0"/>
              <a:t>Questions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095D15-C258-FE97-45BB-745025C2F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6B66-0B3A-474C-9C9C-E4F07B1F5DAD}" type="datetime1">
              <a:rPr lang="sv-SE" smtClean="0"/>
              <a:t>2026-04-20</a:t>
            </a:fld>
            <a:endParaRPr lang="sv-S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5629C8-ACE5-E9D7-C487-03E07CFDD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ARCHIVER APPLIANCE 2.3.0+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52CCB1-D1C2-8F2E-84E2-99F8FA225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3078-D760-1647-8B80-66BA8B52336D}" type="slidenum">
              <a:rPr lang="sv-SE" smtClean="0"/>
              <a:t>16</a:t>
            </a:fld>
            <a:endParaRPr lang="sv-SE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608AAB7-D9D4-622B-4A89-A49ECB8AA5B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4164263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3145CF3-C12C-4347-8E68-43E7983404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Finish presentation</a:t>
            </a:r>
          </a:p>
        </p:txBody>
      </p:sp>
    </p:spTree>
    <p:extLst>
      <p:ext uri="{BB962C8B-B14F-4D97-AF65-F5344CB8AC3E}">
        <p14:creationId xmlns:p14="http://schemas.microsoft.com/office/powerpoint/2010/main" val="1209966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3145CF3-C12C-4347-8E68-43E7983404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Archiver Version 2.3.1+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26DA0E2-82BB-493E-9B68-2D93A245C5B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PRESENTED BY SKY BREWER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0E777A6-9513-43F3-BB24-ED0539ADDD88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1930395" y="6117873"/>
            <a:ext cx="3215183" cy="459883"/>
          </a:xfrm>
        </p:spPr>
        <p:txBody>
          <a:bodyPr/>
          <a:lstStyle/>
          <a:p>
            <a:fld id="{18896B66-0B3A-474C-9C9C-E4F07B1F5DAD}" type="datetime1">
              <a:rPr lang="sv-SE" sz="1200" b="1">
                <a:solidFill>
                  <a:schemeClr val="bg1"/>
                </a:solidFill>
              </a:rPr>
              <a:pPr/>
              <a:t>2026-04-20</a:t>
            </a:fld>
            <a:endParaRPr lang="en-GB" sz="1200" b="1" dirty="0">
              <a:solidFill>
                <a:schemeClr val="bg1"/>
              </a:solidFill>
            </a:endParaRP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CD2482B2-17F8-A280-4CF4-AABBEDD7CC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SE" dirty="0"/>
              <a:t>Parquet support and more</a:t>
            </a:r>
          </a:p>
        </p:txBody>
      </p:sp>
    </p:spTree>
    <p:extLst>
      <p:ext uri="{BB962C8B-B14F-4D97-AF65-F5344CB8AC3E}">
        <p14:creationId xmlns:p14="http://schemas.microsoft.com/office/powerpoint/2010/main" val="2141996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F42CB-1AB8-D746-F5CD-D5CC89950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E" dirty="0"/>
              <a:t>Archiver Appliance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9AF3EA-05D7-C1B9-95CB-4B67F6A7A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ARCHIVER APPLIANCE 2.3.0+</a:t>
            </a:r>
            <a:endParaRPr lang="sv-S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CEEB5B-1130-66EB-AC63-4DCA36530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3078-D760-1647-8B80-66BA8B52336D}" type="slidenum">
              <a:rPr lang="sv-SE" smtClean="0"/>
              <a:t>3</a:t>
            </a:fld>
            <a:endParaRPr lang="sv-SE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761BC63-4244-572A-5246-E24FC4A77E7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SE" dirty="0"/>
              <a:t>Tool for archiving millions of PVs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7B4762A7-9E22-C897-4E77-9F226DC56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6B66-0B3A-474C-9C9C-E4F07B1F5DAD}" type="datetime1">
              <a:rPr lang="sv-SE" smtClean="0"/>
              <a:t>2026-04-20</a:t>
            </a:fld>
            <a:endParaRPr lang="sv-SE" dirty="0"/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8B27E026-D77B-D6A9-CD4A-2AC8998571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8699" y="1476233"/>
            <a:ext cx="7071569" cy="4985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9917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BAFAE-84C1-E30D-C28E-D90B9B731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709" y="265373"/>
            <a:ext cx="9360000" cy="657339"/>
          </a:xfrm>
        </p:spPr>
        <p:txBody>
          <a:bodyPr anchor="t">
            <a:normAutofit/>
          </a:bodyPr>
          <a:lstStyle/>
          <a:p>
            <a:r>
              <a:rPr lang="en-SE"/>
              <a:t>ESS Example</a:t>
            </a:r>
            <a:endParaRPr lang="en-SE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8E68BB-4947-8AE7-9479-97D1382F6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ARCHIVER APPLIANCE 2.3.0+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E15396-DB3C-B00B-35F6-26105F0BB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F7283078-D760-1647-8B80-66BA8B52336D}" type="slidenum">
              <a:rPr lang="sv-SE" smtClean="0"/>
              <a:pPr>
                <a:spcAft>
                  <a:spcPts val="600"/>
                </a:spcAft>
              </a:pPr>
              <a:t>4</a:t>
            </a:fld>
            <a:endParaRPr lang="sv-SE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79D72516-8486-7856-91AD-3B8D89443A4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03709" y="931026"/>
            <a:ext cx="9360000" cy="507076"/>
          </a:xfrm>
        </p:spPr>
        <p:txBody>
          <a:bodyPr/>
          <a:lstStyle/>
          <a:p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9F51611-C39B-CE3A-2AB3-A9A43245E4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611" y="2031054"/>
            <a:ext cx="7628898" cy="4768062"/>
          </a:xfrm>
          <a:prstGeom prst="rect">
            <a:avLst/>
          </a:prstGeom>
          <a:noFill/>
        </p:spPr>
      </p:pic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A622D060-0229-0565-847D-275B622E05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18896B66-0B3A-474C-9C9C-E4F07B1F5DAD}" type="datetime1">
              <a:rPr lang="sv-SE" smtClean="0"/>
              <a:pPr>
                <a:spcAft>
                  <a:spcPts val="600"/>
                </a:spcAft>
              </a:pPr>
              <a:t>2026-04-20</a:t>
            </a:fld>
            <a:endParaRPr lang="sv-SE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758546-ABC2-A6DD-86A5-EAD2910A1F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3468" y="140467"/>
            <a:ext cx="7772400" cy="2214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143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3145CF3-C12C-4347-8E68-43E7983404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Recent New Features</a:t>
            </a:r>
          </a:p>
        </p:txBody>
      </p:sp>
    </p:spTree>
    <p:extLst>
      <p:ext uri="{BB962C8B-B14F-4D97-AF65-F5344CB8AC3E}">
        <p14:creationId xmlns:p14="http://schemas.microsoft.com/office/powerpoint/2010/main" val="1209966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CD009-4A2A-D483-E235-3DF7039A6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E" dirty="0"/>
              <a:t>New Features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F8669B-F08A-4E81-4E4A-9FC2737D3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ARCHIVER APPLIANCE 2.3.0+</a:t>
            </a:r>
            <a:endParaRPr lang="sv-S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9E20EA-A69B-C482-F25C-C9758FA0C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3078-D760-1647-8B80-66BA8B52336D}" type="slidenum">
              <a:rPr lang="sv-SE" smtClean="0"/>
              <a:t>6</a:t>
            </a:fld>
            <a:endParaRPr lang="sv-SE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CB7B481-FB36-FAAA-EFA5-669EEDFA1A8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SE" dirty="0"/>
              <a:t>Parquet (2.3.0)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9EFC8A2E-7FE7-94C4-A6BB-BB7CEDEFA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6B66-0B3A-474C-9C9C-E4F07B1F5DAD}" type="datetime1">
              <a:rPr lang="sv-SE" smtClean="0"/>
              <a:t>2026-04-20</a:t>
            </a:fld>
            <a:endParaRPr lang="sv-SE" dirty="0"/>
          </a:p>
        </p:txBody>
      </p:sp>
      <p:sp>
        <p:nvSpPr>
          <p:cNvPr id="14" name="Content Placeholder 4">
            <a:extLst>
              <a:ext uri="{FF2B5EF4-FFF2-40B4-BE49-F238E27FC236}">
                <a16:creationId xmlns:a16="http://schemas.microsoft.com/office/drawing/2014/main" id="{4DAA2416-A421-1814-7C6E-2A5EDEEF869A}"/>
              </a:ext>
            </a:extLst>
          </p:cNvPr>
          <p:cNvSpPr txBox="1">
            <a:spLocks/>
          </p:cNvSpPr>
          <p:nvPr/>
        </p:nvSpPr>
        <p:spPr>
          <a:xfrm>
            <a:off x="1182439" y="1446416"/>
            <a:ext cx="9202539" cy="1664532"/>
          </a:xfrm>
          <a:prstGeom prst="rect">
            <a:avLst/>
          </a:prstGeom>
        </p:spPr>
        <p:txBody>
          <a:bodyPr vert="horz" lIns="0" tIns="45720" rIns="18000" bIns="45720" rtlCol="0">
            <a:noAutofit/>
          </a:bodyPr>
          <a:lstStyle>
            <a:lvl1pPr marL="101600" indent="-101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rgbClr val="666666"/>
              </a:buClr>
              <a:buFont typeface="Segoe UI" panose="020B0502040204020203" pitchFamily="34" charset="0"/>
              <a:buChar char=" "/>
              <a:defRPr sz="20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1pPr>
            <a:lvl2pPr marL="360000" indent="-2160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rgbClr val="666666"/>
              </a:buClr>
              <a:buFont typeface="Wingdings" panose="05000000000000000000" pitchFamily="2" charset="2"/>
              <a:buChar char=""/>
              <a:tabLst/>
              <a:defRPr sz="20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2pPr>
            <a:lvl3pPr marL="449263" indent="-19685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rgbClr val="666666"/>
              </a:buClr>
              <a:buFont typeface="Arial" panose="020B0604020202020204" pitchFamily="34" charset="0"/>
              <a:buChar char="−"/>
              <a:tabLst/>
              <a:defRPr sz="18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3pPr>
            <a:lvl4pPr marL="541338" indent="-180975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rgbClr val="666666"/>
              </a:buClr>
              <a:buFont typeface="Arial" panose="020B0604020202020204" pitchFamily="34" charset="0"/>
              <a:buChar char="−"/>
              <a:tabLst/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4pPr>
            <a:lvl5pPr marL="630000" indent="-1620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rgbClr val="666666"/>
              </a:buClr>
              <a:buFont typeface="Arial" panose="020B0604020202020204" pitchFamily="34" charset="0"/>
              <a:buChar char="−"/>
              <a:tabLst/>
              <a:defRPr sz="14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Open source, column-oriented file format for efficient data storage and retrieval. Supported by many languages and analytics tools.</a:t>
            </a:r>
            <a:endParaRPr lang="en-SE" dirty="0"/>
          </a:p>
        </p:txBody>
      </p:sp>
      <p:sp>
        <p:nvSpPr>
          <p:cNvPr id="15" name="Content Placeholder 4">
            <a:extLst>
              <a:ext uri="{FF2B5EF4-FFF2-40B4-BE49-F238E27FC236}">
                <a16:creationId xmlns:a16="http://schemas.microsoft.com/office/drawing/2014/main" id="{3F41E552-838D-7BC4-C3E8-FED2273127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709" y="2278682"/>
            <a:ext cx="3246100" cy="3477932"/>
          </a:xfrm>
        </p:spPr>
        <p:txBody>
          <a:bodyPr/>
          <a:lstStyle/>
          <a:p>
            <a:r>
              <a:rPr lang="en-SE" sz="2400" b="1" dirty="0">
                <a:solidFill>
                  <a:srgbClr val="00A9E0"/>
                </a:solidFill>
              </a:rPr>
              <a:t>Columnar</a:t>
            </a:r>
          </a:p>
          <a:p>
            <a:endParaRPr lang="en-SE" dirty="0"/>
          </a:p>
          <a:p>
            <a:r>
              <a:rPr lang="en-SE" dirty="0"/>
              <a:t>Data is stored in columns instead of rows, </a:t>
            </a:r>
          </a:p>
          <a:p>
            <a:endParaRPr lang="en-SE" dirty="0"/>
          </a:p>
          <a:p>
            <a:r>
              <a:rPr lang="en-SE" dirty="0"/>
              <a:t>i.e. a list of timestamps, a list of value, wi</a:t>
            </a:r>
            <a:r>
              <a:rPr lang="en-GB" dirty="0" err="1"/>
              <a:t>th</a:t>
            </a:r>
            <a:r>
              <a:rPr lang="en-SE" dirty="0"/>
              <a:t> the same index </a:t>
            </a:r>
          </a:p>
        </p:txBody>
      </p:sp>
      <p:sp>
        <p:nvSpPr>
          <p:cNvPr id="16" name="Content Placeholder 6">
            <a:extLst>
              <a:ext uri="{FF2B5EF4-FFF2-40B4-BE49-F238E27FC236}">
                <a16:creationId xmlns:a16="http://schemas.microsoft.com/office/drawing/2014/main" id="{F336CEAC-4BA3-765A-2CBD-B09AE1FADA5C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4596093" y="2260109"/>
            <a:ext cx="3246100" cy="4580286"/>
          </a:xfrm>
        </p:spPr>
        <p:txBody>
          <a:bodyPr/>
          <a:lstStyle/>
          <a:p>
            <a:r>
              <a:rPr lang="en-SE" sz="2400" b="1" dirty="0">
                <a:solidFill>
                  <a:srgbClr val="00A9E0"/>
                </a:solidFill>
              </a:rPr>
              <a:t>Data Storage</a:t>
            </a:r>
          </a:p>
          <a:p>
            <a:pPr marL="0" indent="0">
              <a:buNone/>
            </a:pPr>
            <a:r>
              <a:rPr lang="en-SE" dirty="0"/>
              <a:t>Supports </a:t>
            </a:r>
            <a:r>
              <a:rPr lang="en-US" dirty="0"/>
              <a:t>multiple encoding options</a:t>
            </a:r>
          </a:p>
          <a:p>
            <a:r>
              <a:rPr lang="en-US" dirty="0"/>
              <a:t>- Dictionary</a:t>
            </a:r>
          </a:p>
          <a:p>
            <a:r>
              <a:rPr lang="en-US" dirty="0"/>
              <a:t>- Run length encoding</a:t>
            </a:r>
          </a:p>
          <a:p>
            <a:r>
              <a:rPr lang="en-US" dirty="0"/>
              <a:t>- Delta encoding</a:t>
            </a:r>
          </a:p>
          <a:p>
            <a:r>
              <a:rPr lang="en-US" dirty="0"/>
              <a:t>Supports multiple compression algorithms</a:t>
            </a:r>
          </a:p>
          <a:p>
            <a:r>
              <a:rPr lang="en-US" dirty="0"/>
              <a:t>- </a:t>
            </a:r>
            <a:r>
              <a:rPr lang="en-US" dirty="0" err="1"/>
              <a:t>zstd</a:t>
            </a:r>
            <a:endParaRPr lang="en-US" dirty="0"/>
          </a:p>
          <a:p>
            <a:r>
              <a:rPr lang="en-US" dirty="0"/>
              <a:t>- </a:t>
            </a:r>
            <a:r>
              <a:rPr lang="en-US" dirty="0" err="1"/>
              <a:t>lzo</a:t>
            </a:r>
            <a:endParaRPr lang="en-US" dirty="0"/>
          </a:p>
          <a:p>
            <a:r>
              <a:rPr lang="en-US" dirty="0"/>
              <a:t>- snappy</a:t>
            </a:r>
          </a:p>
          <a:p>
            <a:endParaRPr lang="en-US" dirty="0"/>
          </a:p>
          <a:p>
            <a:endParaRPr lang="en-US" dirty="0"/>
          </a:p>
          <a:p>
            <a:endParaRPr lang="en-SE" dirty="0"/>
          </a:p>
        </p:txBody>
      </p:sp>
      <p:sp>
        <p:nvSpPr>
          <p:cNvPr id="17" name="Content Placeholder 7">
            <a:extLst>
              <a:ext uri="{FF2B5EF4-FFF2-40B4-BE49-F238E27FC236}">
                <a16:creationId xmlns:a16="http://schemas.microsoft.com/office/drawing/2014/main" id="{70EC5D5F-EB4E-2335-AE12-C8A813AEC0BE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088477" y="2278682"/>
            <a:ext cx="3246100" cy="3477932"/>
          </a:xfrm>
        </p:spPr>
        <p:txBody>
          <a:bodyPr/>
          <a:lstStyle/>
          <a:p>
            <a:r>
              <a:rPr lang="en-SE" sz="2400" b="1" dirty="0">
                <a:solidFill>
                  <a:srgbClr val="00A9E0"/>
                </a:solidFill>
              </a:rPr>
              <a:t>Retrieval</a:t>
            </a:r>
          </a:p>
          <a:p>
            <a:endParaRPr lang="en-SE" dirty="0"/>
          </a:p>
          <a:p>
            <a:r>
              <a:rPr lang="en-SE" dirty="0"/>
              <a:t>Push down predicate filtering</a:t>
            </a:r>
          </a:p>
          <a:p>
            <a:r>
              <a:rPr lang="en-SE" dirty="0"/>
              <a:t>i.e. you can ask for all entries with x &lt; 5 and it won’t read the whole file</a:t>
            </a:r>
          </a:p>
        </p:txBody>
      </p:sp>
    </p:spTree>
    <p:extLst>
      <p:ext uri="{BB962C8B-B14F-4D97-AF65-F5344CB8AC3E}">
        <p14:creationId xmlns:p14="http://schemas.microsoft.com/office/powerpoint/2010/main" val="2105555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59E86-CD71-5F6F-F9E3-E249DED84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E" dirty="0"/>
              <a:t>New Features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7BF845-5DC3-F9D0-19ED-A18FE0C0B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ARCHIVER APPLIANCE 2.3.0+</a:t>
            </a:r>
            <a:endParaRPr lang="sv-S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50F619-75B8-A0B5-4487-D646B13B2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3078-D760-1647-8B80-66BA8B52336D}" type="slidenum">
              <a:rPr lang="sv-SE" smtClean="0"/>
              <a:t>7</a:t>
            </a:fld>
            <a:endParaRPr lang="sv-SE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CD5D49A-6A3E-B8FD-82F0-DE92CB5D7B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400" y="1562400"/>
            <a:ext cx="4809443" cy="4768062"/>
          </a:xfrm>
        </p:spPr>
        <p:txBody>
          <a:bodyPr/>
          <a:lstStyle/>
          <a:p>
            <a:r>
              <a:rPr lang="en-SE" b="1" dirty="0"/>
              <a:t>Lab cryo double PV</a:t>
            </a:r>
          </a:p>
          <a:p>
            <a:endParaRPr lang="en-SE" dirty="0"/>
          </a:p>
          <a:p>
            <a:r>
              <a:rPr lang="en-SE" sz="4800" b="1" dirty="0">
                <a:solidFill>
                  <a:srgbClr val="00A9E0"/>
                </a:solidFill>
              </a:rPr>
              <a:t>66% smaller</a:t>
            </a:r>
          </a:p>
          <a:p>
            <a:r>
              <a:rPr lang="en-SE" dirty="0"/>
              <a:t>1.1 GB → 372 MB</a:t>
            </a:r>
          </a:p>
          <a:p>
            <a:r>
              <a:rPr lang="en-SE" dirty="0"/>
              <a:t>zstd level 3</a:t>
            </a:r>
          </a:p>
          <a:p>
            <a:endParaRPr lang="en-SE" dirty="0"/>
          </a:p>
          <a:p>
            <a:r>
              <a:rPr lang="en-SE" dirty="0"/>
              <a:t>Converted via API, 7 files in 2 min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717FD4A-790E-B2C0-451B-780DD6C861B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SE" dirty="0"/>
              <a:t>Parquet Conversion results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67ADBC8-46DB-5DBC-70CB-88BE64800D9C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5996775" y="1614684"/>
            <a:ext cx="4466934" cy="4768062"/>
          </a:xfrm>
        </p:spPr>
        <p:txBody>
          <a:bodyPr/>
          <a:lstStyle/>
          <a:p>
            <a:r>
              <a:rPr lang="en-SE" b="1" dirty="0"/>
              <a:t>Test array data file</a:t>
            </a:r>
          </a:p>
          <a:p>
            <a:endParaRPr lang="en-SE" dirty="0"/>
          </a:p>
          <a:p>
            <a:r>
              <a:rPr lang="en-SE" sz="4800" b="1" dirty="0">
                <a:solidFill>
                  <a:srgbClr val="00A9E0"/>
                </a:solidFill>
              </a:rPr>
              <a:t>96% smaller</a:t>
            </a:r>
          </a:p>
          <a:p>
            <a:r>
              <a:rPr lang="en-SE" dirty="0"/>
              <a:t>2.19 GB → 78 MB</a:t>
            </a:r>
          </a:p>
          <a:p>
            <a:r>
              <a:rPr lang="en-SE" dirty="0"/>
              <a:t>zstd level 10</a:t>
            </a:r>
          </a:p>
          <a:p>
            <a:endParaRPr lang="en-SE" dirty="0"/>
          </a:p>
          <a:p>
            <a:r>
              <a:rPr lang="en-SE" dirty="0"/>
              <a:t>Converted via CLI, 1 file in &lt; 1 min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DF67D8F7-7035-0487-0960-1485C5A5B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6B66-0B3A-474C-9C9C-E4F07B1F5DAD}" type="datetime1">
              <a:rPr lang="sv-SE" smtClean="0"/>
              <a:t>2026-04-20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65597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D885C-1915-50E1-E0A1-075ECE861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E" dirty="0"/>
              <a:t>New Features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CDA5A2-F14E-253F-6609-610DF5A19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ARCHIVER APPLIANCE 2.3.0+</a:t>
            </a:r>
            <a:endParaRPr lang="sv-S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0E8109-07F7-F251-D75E-1B18F1154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3078-D760-1647-8B80-66BA8B52336D}" type="slidenum">
              <a:rPr lang="sv-SE" smtClean="0"/>
              <a:t>8</a:t>
            </a:fld>
            <a:endParaRPr lang="sv-SE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18D8786-129B-8899-DC63-1FEC1BF0E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SE" b="1" dirty="0"/>
              <a:t>Disadvantages</a:t>
            </a:r>
          </a:p>
          <a:p>
            <a:r>
              <a:rPr lang="en-SE" dirty="0"/>
              <a:t>Not designed for STS layer - files are immutable once written</a:t>
            </a:r>
          </a:p>
          <a:p>
            <a:r>
              <a:rPr lang="en-SE" dirty="0"/>
              <a:t>Protobuf is the native data type - encode/decode overhead at conversion</a:t>
            </a:r>
          </a:p>
          <a:p>
            <a:r>
              <a:rPr lang="en-SE" dirty="0"/>
              <a:t>Retrieval ~10% slower (aim to improve for files &gt; 1GB)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861DA8-6B5A-ED40-975C-7BF32FA8BE3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SE" dirty="0"/>
              <a:t>Parquet Advantages and Disadvantages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9A8197B-5EFA-2E3C-B31F-0211B89156D8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en-SE" b="1" dirty="0"/>
              <a:t>When to Use Parquet</a:t>
            </a:r>
          </a:p>
          <a:p>
            <a:r>
              <a:rPr lang="en-SE" dirty="0"/>
              <a:t>Best suited for MTS and LTS layers where files are written once and read many times</a:t>
            </a:r>
          </a:p>
          <a:p>
            <a:r>
              <a:rPr lang="en-SE" dirty="0"/>
              <a:t>Ideal for large datasets (&gt; 1GB) where compression savings are significant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1BBC959-9151-F36C-EC3D-EA225782F31A}"/>
              </a:ext>
            </a:extLst>
          </p:cNvPr>
          <p:cNvSpPr>
            <a:spLocks noGrp="1"/>
          </p:cNvSpPr>
          <p:nvPr>
            <p:ph idx="16"/>
          </p:nvPr>
        </p:nvSpPr>
        <p:spPr/>
        <p:txBody>
          <a:bodyPr/>
          <a:lstStyle/>
          <a:p>
            <a:r>
              <a:rPr lang="en-SE" b="1" dirty="0"/>
              <a:t>Advantages</a:t>
            </a:r>
          </a:p>
          <a:p>
            <a:r>
              <a:rPr lang="en-SE" dirty="0"/>
              <a:t>Built-in compression (zstd, snappy, lzo)</a:t>
            </a:r>
          </a:p>
          <a:p>
            <a:r>
              <a:rPr lang="en-SE" dirty="0"/>
              <a:t>Standard format - readable by many tools without custom parsers</a:t>
            </a:r>
          </a:p>
          <a:p>
            <a:r>
              <a:rPr lang="en-SE" dirty="0"/>
              <a:t>Push-down predicate filtering for efficient queries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FAC5602F-F0CF-5AFE-6138-BB9F96F63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6B66-0B3A-474C-9C9C-E4F07B1F5DAD}" type="datetime1">
              <a:rPr lang="sv-SE" smtClean="0"/>
              <a:t>2026-04-20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44823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A0B59-3D28-3994-11B6-51A4A5760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E" dirty="0"/>
              <a:t>New Features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318498-BD12-1D34-C692-CDF9DDC8A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ARCHIVER APPLIANCE 2.3.0+</a:t>
            </a:r>
            <a:endParaRPr lang="sv-S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5333DB-E1CB-D966-4EA9-E9F52A9B4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3078-D760-1647-8B80-66BA8B52336D}" type="slidenum">
              <a:rPr lang="sv-SE" smtClean="0"/>
              <a:t>9</a:t>
            </a:fld>
            <a:endParaRPr lang="sv-SE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1E5E472-2129-FF80-4A62-D5931A6A47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400" y="1562400"/>
            <a:ext cx="9369309" cy="4768062"/>
          </a:xfrm>
        </p:spPr>
        <p:txBody>
          <a:bodyPr>
            <a:normAutofit lnSpcReduction="10000"/>
          </a:bodyPr>
          <a:lstStyle/>
          <a:p>
            <a:r>
              <a:rPr lang="en-SE" dirty="0"/>
              <a:t>Alternative to resharding that avoids data transfer when storage is shared between appliances (e.g. all appliances mount the same LTS).</a:t>
            </a:r>
          </a:p>
          <a:p>
            <a:endParaRPr lang="en-SE" dirty="0"/>
          </a:p>
          <a:p>
            <a:r>
              <a:rPr lang="en-SE" b="1" dirty="0"/>
              <a:t>How it works:</a:t>
            </a:r>
          </a:p>
          <a:p>
            <a:r>
              <a:rPr lang="en-SE" dirty="0"/>
              <a:t>Changes the applianceIdentity on the PVTypeInfo. Configure STS and MTS with consolidateOnShutdown so data moves to the shared LTS when ETL jobs shut down on the source appliance.</a:t>
            </a:r>
          </a:p>
          <a:p>
            <a:endParaRPr lang="en-SE" dirty="0"/>
          </a:p>
          <a:p>
            <a:r>
              <a:rPr lang="en-SE" b="1" dirty="0"/>
              <a:t>Endpoint:</a:t>
            </a:r>
          </a:p>
          <a:p>
            <a:r>
              <a:rPr lang="en-SE" sz="1200" dirty="0">
                <a:latin typeface="Consolas"/>
              </a:rPr>
              <a:t>reassignAppliance?pv=PVNAME&amp;appliance=NEW_APPLIANCE_ID</a:t>
            </a:r>
          </a:p>
          <a:p>
            <a:r>
              <a:rPr lang="en-SE" sz="1400" dirty="0"/>
              <a:t>PV must be paused first. Not transactional — verify after reassignment.</a:t>
            </a:r>
          </a:p>
          <a:p>
            <a:endParaRPr lang="en-SE" dirty="0"/>
          </a:p>
          <a:p>
            <a:r>
              <a:rPr lang="en-SE" sz="1400" i="1" dirty="0"/>
              <a:t>Much cheaper than resharding. Good for dynamic capacity planning and bulk operations.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C2424D7-C7E9-C031-7860-10E70062879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SE" dirty="0"/>
              <a:t>Dynamic Reassignment (2.1.1)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CA600372-48A7-6E80-8FD3-5F6C12904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6B66-0B3A-474C-9C9C-E4F07B1F5DAD}" type="datetime1">
              <a:rPr lang="sv-SE" smtClean="0"/>
              <a:t>2026-04-20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65265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ma">
  <a:themeElements>
    <a:clrScheme name="ESS 1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99DC"/>
      </a:accent1>
      <a:accent2>
        <a:srgbClr val="003366"/>
      </a:accent2>
      <a:accent3>
        <a:srgbClr val="99BE00"/>
      </a:accent3>
      <a:accent4>
        <a:srgbClr val="006646"/>
      </a:accent4>
      <a:accent5>
        <a:srgbClr val="FF7D00"/>
      </a:accent5>
      <a:accent6>
        <a:srgbClr val="821482"/>
      </a:accent6>
      <a:hlink>
        <a:srgbClr val="0099DC"/>
      </a:hlink>
      <a:folHlink>
        <a:srgbClr val="0099DC"/>
      </a:folHlink>
    </a:clrScheme>
    <a:fontScheme name="ESS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mtClean="0">
            <a:solidFill>
              <a:srgbClr val="666666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5" id="{C8E05FD6-4408-40A1-AAFA-F1913A6B3D38}" vid="{2ACFAA60-6D1B-4172-9AA5-52CCB5CBBC40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Office-tema</Template>
  <TotalTime>5404</TotalTime>
  <Words>986</Words>
  <Application>Microsoft Macintosh PowerPoint</Application>
  <PresentationFormat>Widescreen</PresentationFormat>
  <Paragraphs>167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Consolas</vt:lpstr>
      <vt:lpstr>Segoe UI</vt:lpstr>
      <vt:lpstr>Segoe UI Light</vt:lpstr>
      <vt:lpstr>Segoe UI Semibold</vt:lpstr>
      <vt:lpstr>Wingdings</vt:lpstr>
      <vt:lpstr>Office-tema</vt:lpstr>
      <vt:lpstr>PowerPoint Presentation</vt:lpstr>
      <vt:lpstr>Archiver Version 2.3.1+</vt:lpstr>
      <vt:lpstr>Archiver Appliance</vt:lpstr>
      <vt:lpstr>ESS Example</vt:lpstr>
      <vt:lpstr>Recent New Features</vt:lpstr>
      <vt:lpstr>New Features</vt:lpstr>
      <vt:lpstr>New Features</vt:lpstr>
      <vt:lpstr>New Features</vt:lpstr>
      <vt:lpstr>New Features</vt:lpstr>
      <vt:lpstr>New Features</vt:lpstr>
      <vt:lpstr>New Features</vt:lpstr>
      <vt:lpstr>Configuration &amp; Tips</vt:lpstr>
      <vt:lpstr>New Configuration</vt:lpstr>
      <vt:lpstr>Lesser Known Features</vt:lpstr>
      <vt:lpstr>Future</vt:lpstr>
      <vt:lpstr>Questions</vt:lpstr>
      <vt:lpstr>Finish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Sky Brewer</dc:creator>
  <cp:lastModifiedBy>Sky Brewer</cp:lastModifiedBy>
  <cp:revision>11</cp:revision>
  <cp:lastPrinted>2019-03-08T10:27:30Z</cp:lastPrinted>
  <dcterms:created xsi:type="dcterms:W3CDTF">2025-09-08T10:44:35Z</dcterms:created>
  <dcterms:modified xsi:type="dcterms:W3CDTF">2026-04-20T19:38:38Z</dcterms:modified>
</cp:coreProperties>
</file>