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5" r:id="rId5"/>
    <p:sldId id="274" r:id="rId6"/>
    <p:sldId id="289" r:id="rId7"/>
    <p:sldId id="275" r:id="rId8"/>
    <p:sldId id="277" r:id="rId9"/>
    <p:sldId id="296" r:id="rId10"/>
    <p:sldId id="304" r:id="rId11"/>
    <p:sldId id="297" r:id="rId12"/>
    <p:sldId id="300" r:id="rId13"/>
    <p:sldId id="303" r:id="rId14"/>
    <p:sldId id="299" r:id="rId15"/>
    <p:sldId id="301" r:id="rId16"/>
    <p:sldId id="295" r:id="rId17"/>
    <p:sldId id="305" r:id="rId18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6" autoAdjust="0"/>
    <p:restoredTop sz="96148" autoAdjust="0"/>
  </p:normalViewPr>
  <p:slideViewPr>
    <p:cSldViewPr showGuides="1">
      <p:cViewPr varScale="1">
        <p:scale>
          <a:sx n="82" d="100"/>
          <a:sy n="82" d="100"/>
        </p:scale>
        <p:origin x="200" y="9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8" d="100"/>
          <a:sy n="108" d="100"/>
        </p:scale>
        <p:origin x="52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4/19/26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4/19/26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de-DE" noProof="1"/>
              <a:t>21.04.2026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ithub.com/KIT-IBPT/conditional-field-adjuster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795A6-68D0-083E-8810-12726F68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041775"/>
            <a:ext cx="9900989" cy="1691479"/>
          </a:xfrm>
        </p:spPr>
        <p:txBody>
          <a:bodyPr/>
          <a:lstStyle/>
          <a:p>
            <a:r>
              <a:rPr lang="en-US" noProof="0" dirty="0"/>
              <a:t>EPICS Module for Gating EPICS Alarms (and more)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C3F538-CAF3-C51F-F1D7-F5346C50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733256"/>
            <a:ext cx="9540949" cy="543718"/>
          </a:xfrm>
        </p:spPr>
        <p:txBody>
          <a:bodyPr/>
          <a:lstStyle/>
          <a:p>
            <a:r>
              <a:rPr lang="en-US" noProof="0" dirty="0"/>
              <a:t>21.04.2026</a:t>
            </a:r>
          </a:p>
          <a:p>
            <a:r>
              <a:rPr lang="en-US" noProof="0" dirty="0"/>
              <a:t>E. Blomley – Spring EPICS collaboration meeting 2026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0005EABD-2806-E2D2-FB0F-B529B111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noProof="0"/>
              <a:t>21.04.2026</a:t>
            </a:r>
            <a:endParaRPr lang="en-US" noProof="0" dirty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22305CA1-C370-83F4-736D-5D0285B0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noProof="0"/>
              <a:t>EPICS Collaboration Meeting Spring 2026 - E. Blomley - EPICS Module for Gating Alarms</a:t>
            </a:r>
            <a:endParaRPr lang="en-US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7A3D0F9D-5B7E-F828-8DFC-B82773CA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D641BCA-A811-F6B4-7F79-56C4E76A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9" y="-1251520"/>
            <a:ext cx="12288689" cy="5080222"/>
          </a:xfrm>
          <a:prstGeom prst="rect">
            <a:avLst/>
          </a:prstGeom>
        </p:spPr>
      </p:pic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BD3FB54C-A89A-9712-7321-0E05E6A7F63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11136560" y="239477"/>
            <a:ext cx="861983" cy="309203"/>
          </a:xfr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99207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4BA71-BD21-8F03-3DE0-69BB0CA7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for Alarms?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8F5528-BEB6-F070-B6CE-D1816101D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7561264" cy="2052761"/>
          </a:xfrm>
        </p:spPr>
        <p:txBody>
          <a:bodyPr/>
          <a:lstStyle/>
          <a:p>
            <a:pPr lvl="1"/>
            <a:r>
              <a:rPr lang="en-US" dirty="0"/>
              <a:t>Adjust SCAN rate? </a:t>
            </a:r>
          </a:p>
          <a:p>
            <a:pPr lvl="1"/>
            <a:r>
              <a:rPr lang="en-US" dirty="0"/>
              <a:t>Precision?</a:t>
            </a:r>
          </a:p>
          <a:p>
            <a:pPr lvl="1"/>
            <a:r>
              <a:rPr lang="en-US" dirty="0"/>
              <a:t>LOPR/HOPR?</a:t>
            </a:r>
          </a:p>
          <a:p>
            <a:pPr lvl="1"/>
            <a:r>
              <a:rPr lang="en-US" dirty="0"/>
              <a:t>CALC parameters?</a:t>
            </a:r>
          </a:p>
          <a:p>
            <a:pPr lvl="1"/>
            <a:r>
              <a:rPr lang="en-US" dirty="0"/>
              <a:t>…</a:t>
            </a:r>
          </a:p>
          <a:p>
            <a:pPr lvl="5"/>
            <a:r>
              <a:rPr lang="en-US" dirty="0"/>
              <a:t>Can be used for any writable EPICS field</a:t>
            </a:r>
          </a:p>
          <a:p>
            <a:pPr lvl="5"/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3011FC-29C8-62D4-9F7D-34EE8A3FCE3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1C9BF5-1CFB-6687-0B29-DE9C93071F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C628CE-5114-4346-D3B2-15E053F3D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B3600B-A18B-66ED-EFB8-090C5B31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581026"/>
            <a:ext cx="3987800" cy="5334000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8BD472C-431B-3186-64CF-086CD8DEEE23}"/>
              </a:ext>
            </a:extLst>
          </p:cNvPr>
          <p:cNvSpPr txBox="1">
            <a:spLocks/>
          </p:cNvSpPr>
          <p:nvPr/>
        </p:nvSpPr>
        <p:spPr bwMode="gray">
          <a:xfrm>
            <a:off x="371474" y="4155586"/>
            <a:ext cx="7561264" cy="2052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r>
              <a:rPr lang="en-US" dirty="0"/>
              <a:t>Limitations:</a:t>
            </a:r>
          </a:p>
          <a:p>
            <a:pPr lvl="1"/>
            <a:r>
              <a:rPr lang="en-US" dirty="0"/>
              <a:t>Using as a central application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Python-based IOCs</a:t>
            </a:r>
          </a:p>
          <a:p>
            <a:pPr lvl="1"/>
            <a:r>
              <a:rPr lang="en-US" dirty="0"/>
              <a:t>Changes require IOC redeployment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7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D779E-F17E-5073-A7AE-0B84C00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D7B052-45C3-5695-B6E1-6DD594BAF2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2F60A6-E5D7-4DEE-38FF-64B76B86B0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2CA3E-ECA0-5C23-97AF-541570EF08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2BADADD-1EA0-2DF4-79EE-55E0A9F8E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Bildschirmaufnahme 2026-04-21 um 00.19.57">
            <a:hlinkClick r:id="" action="ppaction://media"/>
            <a:extLst>
              <a:ext uri="{FF2B5EF4-FFF2-40B4-BE49-F238E27FC236}">
                <a16:creationId xmlns:a16="http://schemas.microsoft.com/office/drawing/2014/main" id="{FEE7A04C-D275-0E48-7EDD-2DBD5E234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59" y="1245679"/>
            <a:ext cx="8077978" cy="40200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E6C2373-5C6B-FAFD-99D5-442507969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540" y="0"/>
            <a:ext cx="2466717" cy="20622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744D64-4BE8-A17C-A3E4-5AD9A2AA5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262" y="2172310"/>
            <a:ext cx="2635679" cy="45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18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AA5F-1052-5A9A-0A03-CDF687B7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D8FB07-106B-F98D-E8A7-BE37C1431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 dirty="0"/>
              <a:t>Introducing new EPICS module: Conditional Field Adjuster (CFA)</a:t>
            </a:r>
          </a:p>
          <a:p>
            <a:pPr lvl="1"/>
            <a:r>
              <a:rPr lang="en-US" dirty="0"/>
              <a:t>Allows to define (alarm) fields in a more flexible way</a:t>
            </a:r>
          </a:p>
          <a:p>
            <a:pPr lvl="1"/>
            <a:r>
              <a:rPr lang="en-US" dirty="0"/>
              <a:t>Use cases beyond alarming</a:t>
            </a:r>
          </a:p>
          <a:p>
            <a:pPr lvl="1"/>
            <a:r>
              <a:rPr lang="en-US" dirty="0"/>
              <a:t>Phoebus properly displays the field adjustments</a:t>
            </a:r>
          </a:p>
          <a:p>
            <a:pPr lvl="1"/>
            <a:endParaRPr lang="en-US" dirty="0"/>
          </a:p>
          <a:p>
            <a:pPr lvl="5"/>
            <a:r>
              <a:rPr lang="en-US" dirty="0"/>
              <a:t>Next steps</a:t>
            </a:r>
          </a:p>
          <a:p>
            <a:pPr lvl="1"/>
            <a:r>
              <a:rPr lang="en-US" dirty="0"/>
              <a:t>More real-word testing</a:t>
            </a:r>
          </a:p>
          <a:p>
            <a:pPr lvl="1"/>
            <a:r>
              <a:rPr lang="en-US" dirty="0"/>
              <a:t>Add tests</a:t>
            </a:r>
          </a:p>
          <a:p>
            <a:pPr lvl="1"/>
            <a:r>
              <a:rPr lang="en-US" dirty="0"/>
              <a:t>Add more examples</a:t>
            </a:r>
          </a:p>
          <a:p>
            <a:pPr lvl="1"/>
            <a:r>
              <a:rPr lang="en-US" dirty="0"/>
              <a:t>Start using in production</a:t>
            </a:r>
          </a:p>
          <a:p>
            <a:pPr lvl="1"/>
            <a:r>
              <a:rPr lang="en-US" dirty="0"/>
              <a:t>Release 1.0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BE9555-41AF-DBEE-3CFA-91694D5E9C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208216-65BE-541A-AFB6-34C2A0419A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1E52F-B71A-0C94-4C78-0F0CA2D285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16B285-AEFE-01C6-3C6B-63C2A5A1540B}"/>
              </a:ext>
            </a:extLst>
          </p:cNvPr>
          <p:cNvSpPr txBox="1"/>
          <p:nvPr/>
        </p:nvSpPr>
        <p:spPr bwMode="gray">
          <a:xfrm>
            <a:off x="5721943" y="5721701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https://github.com/KIT-IBPT/conditional-field-adjuster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7F0406-E2B4-A73C-50AE-0399FEC0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085" y="2828890"/>
            <a:ext cx="2813210" cy="281321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56057A3-EFD5-6FD2-9A44-846C1DC8DB30}"/>
              </a:ext>
            </a:extLst>
          </p:cNvPr>
          <p:cNvSpPr txBox="1"/>
          <p:nvPr/>
        </p:nvSpPr>
        <p:spPr bwMode="gray">
          <a:xfrm>
            <a:off x="8749014" y="2924944"/>
            <a:ext cx="3442986" cy="1656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dirty="0"/>
              <a:t>Try current preview version!</a:t>
            </a:r>
          </a:p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dirty="0"/>
              <a:t>More technical description in README</a:t>
            </a:r>
          </a:p>
        </p:txBody>
      </p:sp>
    </p:spTree>
    <p:extLst>
      <p:ext uri="{BB962C8B-B14F-4D97-AF65-F5344CB8AC3E}">
        <p14:creationId xmlns:p14="http://schemas.microsoft.com/office/powerpoint/2010/main" val="420782197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DDAF662-6596-C42C-4D12-1DA96E99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- Demonstration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23E6B6-B537-63B8-903D-2993A870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14AA9D-6924-9A34-025A-76A7B035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5308D-FEF1-1436-4B45-7221E30B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BA6D378-A6E6-7D10-581A-AC87B6D41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A163CCF-C18F-70AA-5676-07AD77AD7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92D2F2-3217-C29C-D978-21197B2CB5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238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A06F2DC-0E96-4F4A-5851-761F39D0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Backup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C6C035-6E85-EE7A-AF70-98321C048235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EB8DD2-4CC3-CCEB-0C52-36A207FD723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8532240" cy="584200"/>
          </a:xfrm>
        </p:spPr>
        <p:txBody>
          <a:bodyPr/>
          <a:lstStyle/>
          <a:p>
            <a:r>
              <a:rPr lang="en-US" dirty="0"/>
              <a:t>EPICS Collaboration Meeting Spring 2026 - E. Blomley - EPICS Module for Gating Alarms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A1C28D-6D05-1E6D-E51A-A14742A150B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SmartArt-Platzhalter 11">
            <a:extLst>
              <a:ext uri="{FF2B5EF4-FFF2-40B4-BE49-F238E27FC236}">
                <a16:creationId xmlns:a16="http://schemas.microsoft.com/office/drawing/2014/main" id="{35839105-3881-96B5-3F0B-7BB27B1D6BA9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4CEF393-7AB5-AE65-D13C-8B221356C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376362"/>
            <a:ext cx="4377977" cy="21764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B773E65-399D-3658-5B80-99E8B967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7" y="3821902"/>
            <a:ext cx="4391025" cy="218296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DA89BF9-C728-86B6-1816-585857E7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1357877"/>
            <a:ext cx="4415159" cy="21949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9937325-F352-4003-C506-A0A60E78F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912" y="3748784"/>
            <a:ext cx="4538101" cy="225608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E67BD3A-0B29-03CF-99EF-C6E790E71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332" y="0"/>
            <a:ext cx="2466717" cy="206220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AD226CC-8366-1AA6-1635-2F6040C73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262" y="2172310"/>
            <a:ext cx="2635679" cy="45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985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5EB1BF9-E906-25AB-DDF5-AE15BC4D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KIT Accelerators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2B0FD6-0D09-AD54-D7B4-110D425F4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6084566" cy="4684711"/>
          </a:xfrm>
        </p:spPr>
        <p:txBody>
          <a:bodyPr/>
          <a:lstStyle/>
          <a:p>
            <a:pPr lvl="1"/>
            <a:r>
              <a:rPr lang="en-US" noProof="0" dirty="0"/>
              <a:t>KARA (Karlsruhe Research Accelerator)</a:t>
            </a:r>
          </a:p>
          <a:p>
            <a:pPr lvl="3"/>
            <a:r>
              <a:rPr lang="en-US" noProof="0" dirty="0"/>
              <a:t>Mix of user operation and accelerator research</a:t>
            </a:r>
          </a:p>
          <a:p>
            <a:pPr lvl="3"/>
            <a:r>
              <a:rPr lang="en-US" noProof="0" dirty="0"/>
              <a:t>Injection: 1h,</a:t>
            </a:r>
            <a:r>
              <a:rPr lang="en-US" dirty="0"/>
              <a:t> energy ramp 3 min, operation: 23h</a:t>
            </a:r>
            <a:endParaRPr lang="en-US" noProof="0" dirty="0"/>
          </a:p>
          <a:p>
            <a:pPr lvl="1"/>
            <a:r>
              <a:rPr lang="en-US" noProof="0" dirty="0"/>
              <a:t>FLUTE (</a:t>
            </a:r>
            <a:r>
              <a:rPr lang="en-US" noProof="0" dirty="0" err="1"/>
              <a:t>Ferninfrarot</a:t>
            </a:r>
            <a:r>
              <a:rPr lang="en-US" noProof="0" dirty="0"/>
              <a:t> Linac- und Test-Experiment)</a:t>
            </a:r>
          </a:p>
          <a:p>
            <a:pPr lvl="3"/>
            <a:r>
              <a:rPr lang="en-US" noProof="0" dirty="0"/>
              <a:t>Experiments with very different operational s</a:t>
            </a:r>
            <a:r>
              <a:rPr lang="en-US" dirty="0" err="1"/>
              <a:t>etups</a:t>
            </a:r>
            <a:endParaRPr lang="en-US" noProof="0" dirty="0"/>
          </a:p>
          <a:p>
            <a:pPr lvl="1"/>
            <a:r>
              <a:rPr lang="en-US" noProof="0" dirty="0" err="1"/>
              <a:t>cSTART</a:t>
            </a:r>
            <a:endParaRPr lang="en-US" noProof="0" dirty="0"/>
          </a:p>
          <a:p>
            <a:pPr lvl="3"/>
            <a:r>
              <a:rPr lang="en-US" noProof="0" dirty="0"/>
              <a:t>Storage ring for non-equilibrium physics</a:t>
            </a:r>
          </a:p>
          <a:p>
            <a:pPr lvl="3"/>
            <a:r>
              <a:rPr lang="en-US" noProof="0" dirty="0"/>
              <a:t>Injector: FLUTE </a:t>
            </a:r>
            <a:r>
              <a:rPr lang="en-US" b="1" noProof="0" dirty="0">
                <a:solidFill>
                  <a:schemeClr val="accent1"/>
                </a:solidFill>
              </a:rPr>
              <a:t>OR</a:t>
            </a:r>
            <a:r>
              <a:rPr lang="en-US" noProof="0" dirty="0"/>
              <a:t> laser plasma accelerator</a:t>
            </a:r>
          </a:p>
          <a:p>
            <a:pPr lvl="3"/>
            <a:r>
              <a:rPr lang="en-US" noProof="0" dirty="0"/>
              <a:t>Installation starts ~ Mid 2026, commissioning ~ 2027</a:t>
            </a:r>
          </a:p>
          <a:p>
            <a:pPr lvl="3"/>
            <a:endParaRPr lang="en-US" dirty="0"/>
          </a:p>
          <a:p>
            <a:pPr lvl="5"/>
            <a:r>
              <a:rPr lang="en-US" dirty="0"/>
              <a:t>Many different operational modes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E2208-1800-7BFC-E0E9-E42304833BA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0"/>
              <a:t>21.04.2026</a:t>
            </a:r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33E5B-5803-52F9-49CD-74371E7DF4A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0"/>
              <a:t>EPICS Collaboration Meeting Spring 2026 - E. Blomley - EPICS Module for Gating Alarms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DB5A2-4DE6-E003-9D08-3EADFBB61C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E654C6ED-FAC8-06E0-E184-B4C234B5D75C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492E44-0E65-D91F-E286-11AAEF16D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014" y="489586"/>
            <a:ext cx="2380158" cy="1005638"/>
          </a:xfrm>
          <a:prstGeom prst="rect">
            <a:avLst/>
          </a:prstGeom>
        </p:spPr>
      </p:pic>
      <p:pic>
        <p:nvPicPr>
          <p:cNvPr id="26" name="Grafik 5">
            <a:extLst>
              <a:ext uri="{FF2B5EF4-FFF2-40B4-BE49-F238E27FC236}">
                <a16:creationId xmlns:a16="http://schemas.microsoft.com/office/drawing/2014/main" id="{FA37D0A7-F141-983E-1D11-8BB332585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99" y="5850716"/>
            <a:ext cx="867360" cy="538942"/>
          </a:xfrm>
          <a:prstGeom prst="rect">
            <a:avLst/>
          </a:prstGeom>
        </p:spPr>
      </p:pic>
      <p:pic>
        <p:nvPicPr>
          <p:cNvPr id="27" name="Grafik 8">
            <a:extLst>
              <a:ext uri="{FF2B5EF4-FFF2-40B4-BE49-F238E27FC236}">
                <a16:creationId xmlns:a16="http://schemas.microsoft.com/office/drawing/2014/main" id="{C97BD874-9254-49E3-DFB0-1D3CA53A0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2395" y="5411574"/>
            <a:ext cx="1153885" cy="415067"/>
          </a:xfrm>
          <a:prstGeom prst="rect">
            <a:avLst/>
          </a:prstGeom>
        </p:spPr>
      </p:pic>
      <p:pic>
        <p:nvPicPr>
          <p:cNvPr id="28" name="Grafik 10">
            <a:extLst>
              <a:ext uri="{FF2B5EF4-FFF2-40B4-BE49-F238E27FC236}">
                <a16:creationId xmlns:a16="http://schemas.microsoft.com/office/drawing/2014/main" id="{5697731E-261E-3339-90D3-EF16108C7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0011" y="5990997"/>
            <a:ext cx="1717950" cy="446460"/>
          </a:xfrm>
          <a:prstGeom prst="rect">
            <a:avLst/>
          </a:prstGeom>
        </p:spPr>
      </p:pic>
      <p:pic>
        <p:nvPicPr>
          <p:cNvPr id="29" name="Grafik 17">
            <a:extLst>
              <a:ext uri="{FF2B5EF4-FFF2-40B4-BE49-F238E27FC236}">
                <a16:creationId xmlns:a16="http://schemas.microsoft.com/office/drawing/2014/main" id="{B18C9CC7-8D5C-8BFE-86D7-030216441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319346"/>
            <a:ext cx="1764026" cy="677557"/>
          </a:xfrm>
          <a:prstGeom prst="rect">
            <a:avLst/>
          </a:prstGeom>
        </p:spPr>
      </p:pic>
      <p:pic>
        <p:nvPicPr>
          <p:cNvPr id="30" name="Grafik 21">
            <a:extLst>
              <a:ext uri="{FF2B5EF4-FFF2-40B4-BE49-F238E27FC236}">
                <a16:creationId xmlns:a16="http://schemas.microsoft.com/office/drawing/2014/main" id="{BBE8175E-F12F-24BF-8ED4-92ECFE38A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89" y="5405253"/>
            <a:ext cx="1198515" cy="179778"/>
          </a:xfrm>
          <a:prstGeom prst="rect">
            <a:avLst/>
          </a:prstGeom>
        </p:spPr>
      </p:pic>
      <p:pic>
        <p:nvPicPr>
          <p:cNvPr id="31" name="Grafik 16">
            <a:extLst>
              <a:ext uri="{FF2B5EF4-FFF2-40B4-BE49-F238E27FC236}">
                <a16:creationId xmlns:a16="http://schemas.microsoft.com/office/drawing/2014/main" id="{8179D397-9005-8F8D-1BCC-FBCBDB653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62" y="5748198"/>
            <a:ext cx="1174648" cy="417652"/>
          </a:xfrm>
          <a:prstGeom prst="rect">
            <a:avLst/>
          </a:prstGeom>
        </p:spPr>
      </p:pic>
      <p:pic>
        <p:nvPicPr>
          <p:cNvPr id="34" name="Grafik 8" descr="Ein Bild, das Kreis, Kunst enthält.&#10;&#10;KI-generierte Inhalte können fehlerhaft sein.">
            <a:extLst>
              <a:ext uri="{FF2B5EF4-FFF2-40B4-BE49-F238E27FC236}">
                <a16:creationId xmlns:a16="http://schemas.microsoft.com/office/drawing/2014/main" id="{EBAB368B-D106-14BB-4A10-8607E881BD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43" y="300367"/>
            <a:ext cx="4248472" cy="2389713"/>
          </a:xfrm>
          <a:prstGeom prst="rect">
            <a:avLst/>
          </a:prstGeom>
        </p:spPr>
      </p:pic>
      <p:pic>
        <p:nvPicPr>
          <p:cNvPr id="35" name="Grafik 9" descr="Ein Bild, das Screenshot, Raumschiff enthält.&#10;&#10;KI-generierte Inhalte können fehlerhaft sein.">
            <a:extLst>
              <a:ext uri="{FF2B5EF4-FFF2-40B4-BE49-F238E27FC236}">
                <a16:creationId xmlns:a16="http://schemas.microsoft.com/office/drawing/2014/main" id="{448127F9-E7DF-4C83-98A5-5CECE3A812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r="25441"/>
          <a:stretch>
            <a:fillRect/>
          </a:stretch>
        </p:blipFill>
        <p:spPr>
          <a:xfrm>
            <a:off x="7114290" y="1052122"/>
            <a:ext cx="3186380" cy="3649302"/>
          </a:xfrm>
          <a:prstGeom prst="rect">
            <a:avLst/>
          </a:prstGeom>
        </p:spPr>
      </p:pic>
      <p:pic>
        <p:nvPicPr>
          <p:cNvPr id="37" name="Picture 36" descr="A close-up of a logo&#10;&#10;AI-generated content may be incorrect.">
            <a:extLst>
              <a:ext uri="{FF2B5EF4-FFF2-40B4-BE49-F238E27FC236}">
                <a16:creationId xmlns:a16="http://schemas.microsoft.com/office/drawing/2014/main" id="{2A8CBD49-0B42-0ABD-CC0D-544D6E73E4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1558" y="2778935"/>
            <a:ext cx="2104242" cy="626642"/>
          </a:xfrm>
          <a:prstGeom prst="rect">
            <a:avLst/>
          </a:prstGeom>
        </p:spPr>
      </p:pic>
      <p:pic>
        <p:nvPicPr>
          <p:cNvPr id="38" name="Grafik 10" descr="Ein Bild, das Maßstabsmodell enthält.&#10;&#10;KI-generierte Inhalte können fehlerhaft sein.">
            <a:extLst>
              <a:ext uri="{FF2B5EF4-FFF2-40B4-BE49-F238E27FC236}">
                <a16:creationId xmlns:a16="http://schemas.microsoft.com/office/drawing/2014/main" id="{6AFB92AF-DE73-6E2F-C016-853D297A6A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993895"/>
            <a:ext cx="4869632" cy="27393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8C8EE0D-E579-020D-E1FE-D6A05F23BD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3661" y="4808151"/>
            <a:ext cx="1580036" cy="8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17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CF05A-DF04-4EE8-38FE-BCD89AC9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Alarms Guide the Operator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BC781-6A0B-BC4A-60EF-6BF61CCFA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3" y="1086644"/>
            <a:ext cx="7561264" cy="4684711"/>
          </a:xfrm>
        </p:spPr>
        <p:txBody>
          <a:bodyPr/>
          <a:lstStyle/>
          <a:p>
            <a:pPr marL="0" lvl="1" indent="0">
              <a:buNone/>
            </a:pPr>
            <a:endParaRPr lang="en-US" dirty="0"/>
          </a:p>
          <a:p>
            <a:pPr lvl="1"/>
            <a:r>
              <a:rPr lang="en-US" dirty="0"/>
              <a:t>Alarm summaries mapped to navigation menu</a:t>
            </a:r>
          </a:p>
          <a:p>
            <a:pPr lvl="1"/>
            <a:r>
              <a:rPr lang="en-US" dirty="0"/>
              <a:t>Support operator to quickly identify potential issues</a:t>
            </a:r>
          </a:p>
          <a:p>
            <a:pPr lvl="1"/>
            <a:r>
              <a:rPr lang="en-US" dirty="0"/>
              <a:t>Lead to panel where the issue can be fixed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679630-A77C-D1B7-C18A-1C986FF5CA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0C180-A9D4-FC09-7CB2-F05341C0A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F75E24-E9EF-36DD-96DC-A6CCB4486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91E5D8-1DEC-2980-F760-811CB2D8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3" y="2988780"/>
            <a:ext cx="3251631" cy="34183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A33A361-8350-41AC-DC82-5846340C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49" y="799726"/>
            <a:ext cx="6204513" cy="2422249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441A18D-2EAD-B5F0-D265-E8195F598F85}"/>
              </a:ext>
            </a:extLst>
          </p:cNvPr>
          <p:cNvCxnSpPr/>
          <p:nvPr/>
        </p:nvCxnSpPr>
        <p:spPr bwMode="gray">
          <a:xfrm flipH="1">
            <a:off x="3623104" y="2420888"/>
            <a:ext cx="2344345" cy="1728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3FA97747-2113-8141-B0D1-10D6819F1EE7}"/>
              </a:ext>
            </a:extLst>
          </p:cNvPr>
          <p:cNvSpPr txBox="1"/>
          <p:nvPr/>
        </p:nvSpPr>
        <p:spPr bwMode="gray">
          <a:xfrm rot="19431398">
            <a:off x="3515906" y="2651155"/>
            <a:ext cx="2703913" cy="4168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1. and 2. level alarm hierarchy reflects our navigation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7D8E21E-8970-D353-D2E1-6346E33CB322}"/>
              </a:ext>
            </a:extLst>
          </p:cNvPr>
          <p:cNvCxnSpPr>
            <a:cxnSpLocks/>
          </p:cNvCxnSpPr>
          <p:nvPr/>
        </p:nvCxnSpPr>
        <p:spPr bwMode="gray">
          <a:xfrm>
            <a:off x="2450932" y="4653887"/>
            <a:ext cx="2535749" cy="539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77609558-AD14-E461-C64C-DA12DC879998}"/>
              </a:ext>
            </a:extLst>
          </p:cNvPr>
          <p:cNvSpPr/>
          <p:nvPr/>
        </p:nvSpPr>
        <p:spPr bwMode="gray">
          <a:xfrm>
            <a:off x="4986681" y="4746506"/>
            <a:ext cx="2905946" cy="133193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000" dirty="0"/>
              <a:t>Panel shows at least one minor alarm</a:t>
            </a:r>
          </a:p>
        </p:txBody>
      </p:sp>
    </p:spTree>
    <p:extLst>
      <p:ext uri="{BB962C8B-B14F-4D97-AF65-F5344CB8AC3E}">
        <p14:creationId xmlns:p14="http://schemas.microsoft.com/office/powerpoint/2010/main" val="3611691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46E3F5C-5464-A806-71B8-31EF2059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Gating Alarms?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3E42E28-1AF3-14F6-98CF-9481E9A7E7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8316814" cy="2628825"/>
          </a:xfrm>
        </p:spPr>
        <p:txBody>
          <a:bodyPr/>
          <a:lstStyle/>
          <a:p>
            <a:pPr lvl="1"/>
            <a:r>
              <a:rPr lang="en-GB" dirty="0"/>
              <a:t>“Alarms” in EPICS and this talk:</a:t>
            </a:r>
          </a:p>
          <a:p>
            <a:pPr lvl="3"/>
            <a:r>
              <a:rPr lang="en-GB" dirty="0"/>
              <a:t>The alarm </a:t>
            </a:r>
            <a:r>
              <a:rPr lang="en-GB" b="1" dirty="0">
                <a:solidFill>
                  <a:schemeClr val="accent1"/>
                </a:solidFill>
              </a:rPr>
              <a:t>severity</a:t>
            </a:r>
            <a:r>
              <a:rPr lang="en-GB" dirty="0"/>
              <a:t> and alarm </a:t>
            </a:r>
            <a:r>
              <a:rPr lang="en-GB" b="1" dirty="0">
                <a:solidFill>
                  <a:schemeClr val="accent1"/>
                </a:solidFill>
              </a:rPr>
              <a:t>threshold</a:t>
            </a: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fields </a:t>
            </a:r>
            <a:r>
              <a:rPr lang="en-GB" dirty="0"/>
              <a:t>of records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Make “alarms” (dis)appear based on certain conditions</a:t>
            </a:r>
          </a:p>
          <a:p>
            <a:pPr lvl="3"/>
            <a:r>
              <a:rPr lang="en-GB" dirty="0"/>
              <a:t>Kicker magnet </a:t>
            </a:r>
            <a:r>
              <a:rPr lang="en-GB" b="1" dirty="0">
                <a:solidFill>
                  <a:schemeClr val="accent1"/>
                </a:solidFill>
              </a:rPr>
              <a:t>OFF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olidFill>
                  <a:srgbClr val="C00000"/>
                </a:solidFill>
                <a:sym typeface="Wingdings" pitchFamily="2" charset="2"/>
              </a:rPr>
              <a:t>Alarm,      </a:t>
            </a:r>
            <a:r>
              <a:rPr lang="en-GB" b="1" dirty="0">
                <a:solidFill>
                  <a:srgbClr val="A3107C"/>
                </a:solidFill>
              </a:rPr>
              <a:t>ON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olidFill>
                  <a:schemeClr val="accent5"/>
                </a:solidFill>
                <a:sym typeface="Wingdings" pitchFamily="2" charset="2"/>
              </a:rPr>
              <a:t>No alarm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Kicker magnet </a:t>
            </a:r>
            <a:r>
              <a:rPr lang="en-GB" b="1" dirty="0">
                <a:solidFill>
                  <a:schemeClr val="accent1"/>
                </a:solidFill>
              </a:rPr>
              <a:t>OFF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olidFill>
                  <a:schemeClr val="accent5"/>
                </a:solidFill>
                <a:sym typeface="Wingdings" pitchFamily="2" charset="2"/>
              </a:rPr>
              <a:t>No alarm,</a:t>
            </a:r>
            <a:r>
              <a:rPr lang="en-GB" dirty="0"/>
              <a:t> </a:t>
            </a:r>
            <a:r>
              <a:rPr lang="en-GB" b="1" dirty="0">
                <a:solidFill>
                  <a:srgbClr val="A3107C"/>
                </a:solidFill>
              </a:rPr>
              <a:t>ON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olidFill>
                  <a:srgbClr val="C00000"/>
                </a:solidFill>
                <a:sym typeface="Wingdings" pitchFamily="2" charset="2"/>
              </a:rPr>
              <a:t>Alarm, 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28D423-A139-1E45-00A9-305275C125A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noProof="1"/>
              <a:t>21.04.2026</a:t>
            </a:r>
            <a:endParaRPr lang="en-US" noProof="1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2D2237-81F0-D7BD-5F92-673F84E64D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1"/>
              <a:t>EPICS Collaboration Meeting Spring 2026 - E. Blomley - EPICS Module for Gating Alarms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61D9BB-B941-E8E1-3C93-94D3A198EC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4</a:t>
            </a:fld>
            <a:endParaRPr lang="en-US" noProof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7E1E677-AC1E-60FD-256D-1A5B718D7797}"/>
              </a:ext>
            </a:extLst>
          </p:cNvPr>
          <p:cNvSpPr/>
          <p:nvPr/>
        </p:nvSpPr>
        <p:spPr>
          <a:xfrm>
            <a:off x="8257330" y="1153762"/>
            <a:ext cx="2945379" cy="1156561"/>
          </a:xfrm>
          <a:prstGeom prst="rect">
            <a:avLst/>
          </a:prstGeom>
          <a:solidFill>
            <a:srgbClr val="9999FF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99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19DC8D-8018-BE99-7207-68FB9C17A3BF}"/>
              </a:ext>
            </a:extLst>
          </p:cNvPr>
          <p:cNvSpPr txBox="1"/>
          <p:nvPr/>
        </p:nvSpPr>
        <p:spPr>
          <a:xfrm>
            <a:off x="8328248" y="1168160"/>
            <a:ext cx="2945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record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bi</a:t>
            </a:r>
            <a:r>
              <a:rPr lang="de-DE" sz="1600" dirty="0"/>
              <a:t>, </a:t>
            </a:r>
            <a:r>
              <a:rPr lang="de-DE" sz="1600" dirty="0" err="1"/>
              <a:t>Kicker:Status:On</a:t>
            </a:r>
            <a:r>
              <a:rPr lang="de-DE" sz="1600" dirty="0"/>
              <a:t>) {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ZSV</a:t>
            </a:r>
            <a:r>
              <a:rPr lang="de-DE" sz="1600" dirty="0"/>
              <a:t>,  </a:t>
            </a:r>
            <a:r>
              <a:rPr lang="en-US" sz="1600" dirty="0"/>
              <a:t>“MAJOR“)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OSV</a:t>
            </a:r>
            <a:r>
              <a:rPr lang="de-DE" sz="1600" dirty="0"/>
              <a:t>, </a:t>
            </a:r>
            <a:r>
              <a:rPr lang="en-US" sz="1600" dirty="0"/>
              <a:t>“</a:t>
            </a:r>
            <a:r>
              <a:rPr lang="de-DE" sz="1600" dirty="0"/>
              <a:t>NO_ALARM“)</a:t>
            </a:r>
          </a:p>
          <a:p>
            <a:r>
              <a:rPr lang="de-DE" sz="1600" dirty="0"/>
              <a:t>}</a:t>
            </a:r>
            <a:endParaRPr lang="en-US" sz="16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B845CCA-5EC6-8A81-C0EC-ECB9FE228167}"/>
              </a:ext>
            </a:extLst>
          </p:cNvPr>
          <p:cNvSpPr/>
          <p:nvPr/>
        </p:nvSpPr>
        <p:spPr>
          <a:xfrm>
            <a:off x="9049418" y="2910546"/>
            <a:ext cx="2841975" cy="2076501"/>
          </a:xfrm>
          <a:prstGeom prst="rect">
            <a:avLst/>
          </a:prstGeom>
          <a:solidFill>
            <a:srgbClr val="9999FF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99FF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CFEC1C8-4E48-F9D4-0542-BDCC64546265}"/>
              </a:ext>
            </a:extLst>
          </p:cNvPr>
          <p:cNvSpPr txBox="1"/>
          <p:nvPr/>
        </p:nvSpPr>
        <p:spPr>
          <a:xfrm>
            <a:off x="9120336" y="2924944"/>
            <a:ext cx="29453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record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ai</a:t>
            </a:r>
            <a:r>
              <a:rPr lang="de-DE" sz="1600" dirty="0"/>
              <a:t>, </a:t>
            </a:r>
            <a:r>
              <a:rPr lang="de-DE" sz="1600" dirty="0" err="1"/>
              <a:t>Magnet:Current</a:t>
            </a:r>
            <a:r>
              <a:rPr lang="de-DE" sz="1600" dirty="0"/>
              <a:t>) {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LOLO</a:t>
            </a:r>
            <a:r>
              <a:rPr lang="de-DE" sz="1600" dirty="0"/>
              <a:t>,  </a:t>
            </a:r>
            <a:r>
              <a:rPr lang="en-US" sz="1600" dirty="0"/>
              <a:t>“5“)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LLSV</a:t>
            </a:r>
            <a:r>
              <a:rPr lang="de-DE" sz="1600" dirty="0"/>
              <a:t>, </a:t>
            </a:r>
            <a:r>
              <a:rPr lang="en-US" sz="1600" dirty="0"/>
              <a:t>“</a:t>
            </a:r>
            <a:r>
              <a:rPr lang="de-DE" sz="1600" dirty="0"/>
              <a:t>MAJOR“)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LOW</a:t>
            </a:r>
            <a:r>
              <a:rPr lang="de-DE" sz="1600" dirty="0"/>
              <a:t>,  </a:t>
            </a:r>
            <a:r>
              <a:rPr lang="en-US" sz="1600" dirty="0"/>
              <a:t>“8“)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LSV</a:t>
            </a:r>
            <a:r>
              <a:rPr lang="de-DE" sz="1600" dirty="0"/>
              <a:t>, </a:t>
            </a:r>
            <a:r>
              <a:rPr lang="en-US" sz="1600" dirty="0"/>
              <a:t>“</a:t>
            </a:r>
            <a:r>
              <a:rPr lang="de-DE" sz="1600" dirty="0"/>
              <a:t>MINOR“)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HIGH</a:t>
            </a:r>
            <a:r>
              <a:rPr lang="de-DE" sz="1600" dirty="0"/>
              <a:t>,  </a:t>
            </a:r>
            <a:r>
              <a:rPr lang="en-US" sz="1600" dirty="0"/>
              <a:t>“14“)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HSV</a:t>
            </a:r>
            <a:r>
              <a:rPr lang="de-DE" sz="1600" dirty="0"/>
              <a:t>, </a:t>
            </a:r>
            <a:r>
              <a:rPr lang="en-US" sz="1600" dirty="0"/>
              <a:t>“</a:t>
            </a:r>
            <a:r>
              <a:rPr lang="de-DE" sz="1600" dirty="0"/>
              <a:t>NO_ALARM“)</a:t>
            </a:r>
          </a:p>
          <a:p>
            <a:r>
              <a:rPr lang="de-DE" sz="1600" dirty="0"/>
              <a:t>}</a:t>
            </a:r>
            <a:endParaRPr lang="en-US" sz="1600" dirty="0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6169D7AE-1990-EC68-D0CD-A5FB6A03C7DC}"/>
              </a:ext>
            </a:extLst>
          </p:cNvPr>
          <p:cNvSpPr txBox="1">
            <a:spLocks/>
          </p:cNvSpPr>
          <p:nvPr/>
        </p:nvSpPr>
        <p:spPr bwMode="gray">
          <a:xfrm>
            <a:off x="282960" y="4223545"/>
            <a:ext cx="8316814" cy="2050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lvl="3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Not talking about actual (hard-wired) alarms &amp; interlocks: machine protection, personal safety systems, …</a:t>
            </a:r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pPr lvl="5"/>
            <a:r>
              <a:rPr lang="en-GB" strike="sngStrike" dirty="0"/>
              <a:t>Gating Alarms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Dynamic EPICS notifications to support operators</a:t>
            </a:r>
            <a:endParaRPr lang="en-GB" strike="sngStrik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8CE8C18-1AC9-A3F8-3FFD-45897EC9C43A}"/>
              </a:ext>
            </a:extLst>
          </p:cNvPr>
          <p:cNvSpPr txBox="1"/>
          <p:nvPr/>
        </p:nvSpPr>
        <p:spPr bwMode="gray">
          <a:xfrm>
            <a:off x="11554691" y="6525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788680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6B777-0DDE-893E-7A26-32D278AC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40" y="385432"/>
            <a:ext cx="11449050" cy="1007455"/>
          </a:xfrm>
        </p:spPr>
        <p:txBody>
          <a:bodyPr/>
          <a:lstStyle/>
          <a:p>
            <a:r>
              <a:rPr lang="en-GB" dirty="0"/>
              <a:t>Possible System Designs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58E4DB-8754-9739-440D-82FE35FDC5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9F51A0-9029-ACB5-4A60-2E35850C03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8C7C4-A5A1-F122-345D-A1058B3C5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6D3790-332C-BFEF-DAAA-A7FDEFB7D11C}"/>
              </a:ext>
            </a:extLst>
          </p:cNvPr>
          <p:cNvSpPr txBox="1"/>
          <p:nvPr/>
        </p:nvSpPr>
        <p:spPr bwMode="gray">
          <a:xfrm>
            <a:off x="387927" y="-20643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en-US" sz="1400" dirty="0" err="1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97E5A98-548D-DA9E-7445-AEC99BD64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52" y="4201501"/>
            <a:ext cx="3655407" cy="557754"/>
          </a:xfrm>
        </p:spPr>
        <p:txBody>
          <a:bodyPr/>
          <a:lstStyle/>
          <a:p>
            <a:pPr lvl="5"/>
            <a:r>
              <a:rPr lang="en-US" dirty="0"/>
              <a:t>Best approach? Depends…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257E153-D075-4383-625B-AA92BE311072}"/>
              </a:ext>
            </a:extLst>
          </p:cNvPr>
          <p:cNvSpPr/>
          <p:nvPr/>
        </p:nvSpPr>
        <p:spPr bwMode="gray">
          <a:xfrm>
            <a:off x="461091" y="1163635"/>
            <a:ext cx="2988388" cy="108012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Configuration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A2890E5-6B93-0084-D567-81866B9375DC}"/>
              </a:ext>
            </a:extLst>
          </p:cNvPr>
          <p:cNvSpPr/>
          <p:nvPr/>
        </p:nvSpPr>
        <p:spPr bwMode="gray">
          <a:xfrm>
            <a:off x="4637500" y="1163635"/>
            <a:ext cx="2664296" cy="108012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Deploy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8225878-1703-6DDB-0341-053008FD9B6D}"/>
              </a:ext>
            </a:extLst>
          </p:cNvPr>
          <p:cNvSpPr/>
          <p:nvPr/>
        </p:nvSpPr>
        <p:spPr bwMode="gray">
          <a:xfrm>
            <a:off x="8475561" y="1163635"/>
            <a:ext cx="2664296" cy="1080120"/>
          </a:xfrm>
          <a:prstGeom prst="rect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Execute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DCCCA11-C84F-56A8-8FFC-6E2CD82F8013}"/>
              </a:ext>
            </a:extLst>
          </p:cNvPr>
          <p:cNvSpPr txBox="1"/>
          <p:nvPr/>
        </p:nvSpPr>
        <p:spPr bwMode="gray">
          <a:xfrm>
            <a:off x="324578" y="3398708"/>
            <a:ext cx="971997" cy="89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Global file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23F582D-DC38-EAE5-5484-A2D5498986EE}"/>
              </a:ext>
            </a:extLst>
          </p:cNvPr>
          <p:cNvSpPr txBox="1"/>
          <p:nvPr/>
        </p:nvSpPr>
        <p:spPr bwMode="gray">
          <a:xfrm>
            <a:off x="1470524" y="3398259"/>
            <a:ext cx="971997" cy="89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File per IOC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4EE404-8B33-4775-1C4E-7E685099CB96}"/>
              </a:ext>
            </a:extLst>
          </p:cNvPr>
          <p:cNvSpPr txBox="1"/>
          <p:nvPr/>
        </p:nvSpPr>
        <p:spPr bwMode="gray">
          <a:xfrm>
            <a:off x="2704282" y="3381362"/>
            <a:ext cx="1472613" cy="89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Per record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17C74836-6F2F-3E61-190B-18C59D193D3B}"/>
              </a:ext>
            </a:extLst>
          </p:cNvPr>
          <p:cNvCxnSpPr>
            <a:cxnSpLocks/>
          </p:cNvCxnSpPr>
          <p:nvPr/>
        </p:nvCxnSpPr>
        <p:spPr bwMode="gray">
          <a:xfrm flipH="1">
            <a:off x="777894" y="2414225"/>
            <a:ext cx="341982" cy="883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C15A776-BDA0-CDC7-7FED-9DC3ACC8EBED}"/>
              </a:ext>
            </a:extLst>
          </p:cNvPr>
          <p:cNvCxnSpPr>
            <a:cxnSpLocks/>
          </p:cNvCxnSpPr>
          <p:nvPr/>
        </p:nvCxnSpPr>
        <p:spPr bwMode="gray">
          <a:xfrm>
            <a:off x="1877708" y="2439428"/>
            <a:ext cx="46132" cy="8577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1931B0B-54E8-F6FF-471D-8A4C5A57C66E}"/>
              </a:ext>
            </a:extLst>
          </p:cNvPr>
          <p:cNvCxnSpPr>
            <a:cxnSpLocks/>
          </p:cNvCxnSpPr>
          <p:nvPr/>
        </p:nvCxnSpPr>
        <p:spPr bwMode="gray">
          <a:xfrm>
            <a:off x="2608603" y="2271067"/>
            <a:ext cx="493823" cy="987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5E527B36-FC58-CE7F-FBDF-3AD38ACD155F}"/>
              </a:ext>
            </a:extLst>
          </p:cNvPr>
          <p:cNvSpPr/>
          <p:nvPr/>
        </p:nvSpPr>
        <p:spPr bwMode="gray">
          <a:xfrm>
            <a:off x="3629554" y="1443754"/>
            <a:ext cx="783720" cy="519881"/>
          </a:xfrm>
          <a:prstGeom prst="rightArrow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2" name="Pfeil nach rechts 41">
            <a:extLst>
              <a:ext uri="{FF2B5EF4-FFF2-40B4-BE49-F238E27FC236}">
                <a16:creationId xmlns:a16="http://schemas.microsoft.com/office/drawing/2014/main" id="{9D1C5FBF-CDDD-CE63-CBEA-F828EB822AEB}"/>
              </a:ext>
            </a:extLst>
          </p:cNvPr>
          <p:cNvSpPr/>
          <p:nvPr/>
        </p:nvSpPr>
        <p:spPr bwMode="gray">
          <a:xfrm>
            <a:off x="7526022" y="1473973"/>
            <a:ext cx="783720" cy="519881"/>
          </a:xfrm>
          <a:prstGeom prst="rightArrow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9CE7BAD-A8A4-72B2-2F84-9DD5183E32D6}"/>
              </a:ext>
            </a:extLst>
          </p:cNvPr>
          <p:cNvSpPr txBox="1"/>
          <p:nvPr/>
        </p:nvSpPr>
        <p:spPr bwMode="gray">
          <a:xfrm>
            <a:off x="9492678" y="3061874"/>
            <a:ext cx="971997" cy="2814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Condition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8CA7AD8-DBEE-3D1C-ECB5-5C0D40102D3B}"/>
              </a:ext>
            </a:extLst>
          </p:cNvPr>
          <p:cNvSpPr txBox="1"/>
          <p:nvPr/>
        </p:nvSpPr>
        <p:spPr bwMode="gray">
          <a:xfrm>
            <a:off x="9492678" y="3976522"/>
            <a:ext cx="971997" cy="2714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Adjustment</a:t>
            </a:r>
          </a:p>
        </p:txBody>
      </p:sp>
      <p:sp>
        <p:nvSpPr>
          <p:cNvPr id="49" name="Gebogener Pfeil 48">
            <a:extLst>
              <a:ext uri="{FF2B5EF4-FFF2-40B4-BE49-F238E27FC236}">
                <a16:creationId xmlns:a16="http://schemas.microsoft.com/office/drawing/2014/main" id="{69F9B064-A376-F491-0542-ABA39EBFCF3C}"/>
              </a:ext>
            </a:extLst>
          </p:cNvPr>
          <p:cNvSpPr/>
          <p:nvPr/>
        </p:nvSpPr>
        <p:spPr bwMode="gray">
          <a:xfrm rot="5400000">
            <a:off x="9916404" y="2939279"/>
            <a:ext cx="1008112" cy="1253204"/>
          </a:xfrm>
          <a:prstGeom prst="circularArrow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rgbClr val="DF9B1B"/>
              </a:solidFill>
            </a:endParaRPr>
          </a:p>
        </p:txBody>
      </p:sp>
      <p:sp>
        <p:nvSpPr>
          <p:cNvPr id="50" name="Gebogener Pfeil 49">
            <a:extLst>
              <a:ext uri="{FF2B5EF4-FFF2-40B4-BE49-F238E27FC236}">
                <a16:creationId xmlns:a16="http://schemas.microsoft.com/office/drawing/2014/main" id="{595FCA85-B3F5-9098-ADAE-D80C0CD7B8CE}"/>
              </a:ext>
            </a:extLst>
          </p:cNvPr>
          <p:cNvSpPr/>
          <p:nvPr/>
        </p:nvSpPr>
        <p:spPr bwMode="gray">
          <a:xfrm rot="16356720">
            <a:off x="8842488" y="3017611"/>
            <a:ext cx="1008112" cy="1253204"/>
          </a:xfrm>
          <a:prstGeom prst="circularArrow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CC55BAA-F7BA-A677-6C03-65D65C75F425}"/>
              </a:ext>
            </a:extLst>
          </p:cNvPr>
          <p:cNvSpPr txBox="1"/>
          <p:nvPr/>
        </p:nvSpPr>
        <p:spPr bwMode="gray">
          <a:xfrm>
            <a:off x="7918551" y="2710898"/>
            <a:ext cx="1482235" cy="2934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Central application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5021CB5-8F6A-7168-277B-9DCED51E402B}"/>
              </a:ext>
            </a:extLst>
          </p:cNvPr>
          <p:cNvSpPr txBox="1"/>
          <p:nvPr/>
        </p:nvSpPr>
        <p:spPr bwMode="gray">
          <a:xfrm>
            <a:off x="10440878" y="2710898"/>
            <a:ext cx="1482235" cy="2934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Part of IOC(s)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1B2145E3-CC1A-DAFA-4856-09CFF3A4801E}"/>
              </a:ext>
            </a:extLst>
          </p:cNvPr>
          <p:cNvCxnSpPr>
            <a:cxnSpLocks/>
          </p:cNvCxnSpPr>
          <p:nvPr/>
        </p:nvCxnSpPr>
        <p:spPr bwMode="gray">
          <a:xfrm flipH="1">
            <a:off x="9192344" y="2329323"/>
            <a:ext cx="208442" cy="293492"/>
          </a:xfrm>
          <a:prstGeom prst="straightConnector1">
            <a:avLst/>
          </a:prstGeom>
          <a:ln w="38100">
            <a:solidFill>
              <a:srgbClr val="DF9B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FF3B6B9B-23D0-C9E3-748F-4E828E6264E2}"/>
              </a:ext>
            </a:extLst>
          </p:cNvPr>
          <p:cNvCxnSpPr>
            <a:cxnSpLocks/>
          </p:cNvCxnSpPr>
          <p:nvPr/>
        </p:nvCxnSpPr>
        <p:spPr bwMode="gray">
          <a:xfrm>
            <a:off x="10261736" y="2306611"/>
            <a:ext cx="284996" cy="373639"/>
          </a:xfrm>
          <a:prstGeom prst="straightConnector1">
            <a:avLst/>
          </a:prstGeom>
          <a:ln w="38100">
            <a:solidFill>
              <a:srgbClr val="DF9B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feld 75">
            <a:extLst>
              <a:ext uri="{FF2B5EF4-FFF2-40B4-BE49-F238E27FC236}">
                <a16:creationId xmlns:a16="http://schemas.microsoft.com/office/drawing/2014/main" id="{9B608466-49AF-066E-BE2E-933B306CB8B5}"/>
              </a:ext>
            </a:extLst>
          </p:cNvPr>
          <p:cNvSpPr txBox="1"/>
          <p:nvPr/>
        </p:nvSpPr>
        <p:spPr bwMode="gray">
          <a:xfrm>
            <a:off x="4221397" y="3359412"/>
            <a:ext cx="1512082" cy="355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New Alarm PVs</a:t>
            </a:r>
          </a:p>
        </p:txBody>
      </p: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0336FF1B-D1E6-979C-79DD-C5C3FC996009}"/>
              </a:ext>
            </a:extLst>
          </p:cNvPr>
          <p:cNvCxnSpPr>
            <a:cxnSpLocks/>
          </p:cNvCxnSpPr>
          <p:nvPr/>
        </p:nvCxnSpPr>
        <p:spPr bwMode="gray">
          <a:xfrm flipH="1">
            <a:off x="5210127" y="2394563"/>
            <a:ext cx="636419" cy="86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5CCE032C-A5C4-87CA-FC37-7426BFAF30B9}"/>
              </a:ext>
            </a:extLst>
          </p:cNvPr>
          <p:cNvCxnSpPr>
            <a:cxnSpLocks/>
          </p:cNvCxnSpPr>
          <p:nvPr/>
        </p:nvCxnSpPr>
        <p:spPr bwMode="gray">
          <a:xfrm>
            <a:off x="5932674" y="2394563"/>
            <a:ext cx="500356" cy="7904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>
            <a:extLst>
              <a:ext uri="{FF2B5EF4-FFF2-40B4-BE49-F238E27FC236}">
                <a16:creationId xmlns:a16="http://schemas.microsoft.com/office/drawing/2014/main" id="{3994933F-2ED6-DB30-0A35-93F5323671AA}"/>
              </a:ext>
            </a:extLst>
          </p:cNvPr>
          <p:cNvSpPr txBox="1"/>
          <p:nvPr/>
        </p:nvSpPr>
        <p:spPr bwMode="gray">
          <a:xfrm>
            <a:off x="6095916" y="3260304"/>
            <a:ext cx="1297844" cy="355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Change existing records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2BC0EF-6F5C-0D97-41DA-749A13E8C868}"/>
              </a:ext>
            </a:extLst>
          </p:cNvPr>
          <p:cNvSpPr/>
          <p:nvPr/>
        </p:nvSpPr>
        <p:spPr bwMode="gray">
          <a:xfrm>
            <a:off x="136183" y="3300914"/>
            <a:ext cx="1177239" cy="530225"/>
          </a:xfrm>
          <a:prstGeom prst="ellipse">
            <a:avLst/>
          </a:prstGeom>
          <a:noFill/>
          <a:ln w="38100">
            <a:solidFill>
              <a:srgbClr val="A310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64C304-9349-DFD2-2E90-2340A1080681}"/>
              </a:ext>
            </a:extLst>
          </p:cNvPr>
          <p:cNvSpPr/>
          <p:nvPr/>
        </p:nvSpPr>
        <p:spPr bwMode="gray">
          <a:xfrm>
            <a:off x="4104772" y="3237295"/>
            <a:ext cx="1637382" cy="530225"/>
          </a:xfrm>
          <a:prstGeom prst="ellipse">
            <a:avLst/>
          </a:prstGeom>
          <a:noFill/>
          <a:ln w="38100">
            <a:solidFill>
              <a:srgbClr val="A310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D4E96A-45CC-C984-13E7-BA49ACBA6993}"/>
              </a:ext>
            </a:extLst>
          </p:cNvPr>
          <p:cNvSpPr/>
          <p:nvPr/>
        </p:nvSpPr>
        <p:spPr bwMode="gray">
          <a:xfrm>
            <a:off x="7694109" y="2596999"/>
            <a:ext cx="1889287" cy="530225"/>
          </a:xfrm>
          <a:prstGeom prst="ellipse">
            <a:avLst/>
          </a:prstGeom>
          <a:noFill/>
          <a:ln w="38100">
            <a:solidFill>
              <a:srgbClr val="A310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22CD321B-088B-E341-6B78-F830584F7883}"/>
              </a:ext>
            </a:extLst>
          </p:cNvPr>
          <p:cNvSpPr txBox="1">
            <a:spLocks/>
          </p:cNvSpPr>
          <p:nvPr/>
        </p:nvSpPr>
        <p:spPr bwMode="gray">
          <a:xfrm>
            <a:off x="777894" y="4781359"/>
            <a:ext cx="5832474" cy="557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r>
              <a:rPr lang="en-US" dirty="0">
                <a:solidFill>
                  <a:srgbClr val="A3107C"/>
                </a:solidFill>
              </a:rPr>
              <a:t>System we used for the last 10 years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BC41D30-3794-52F8-3FAC-CB5F88B11293}"/>
              </a:ext>
            </a:extLst>
          </p:cNvPr>
          <p:cNvSpPr/>
          <p:nvPr/>
        </p:nvSpPr>
        <p:spPr bwMode="gray">
          <a:xfrm>
            <a:off x="2570484" y="3223264"/>
            <a:ext cx="1177239" cy="530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8863F58-DFC6-1F36-6D57-0D3BCD586F84}"/>
              </a:ext>
            </a:extLst>
          </p:cNvPr>
          <p:cNvSpPr/>
          <p:nvPr/>
        </p:nvSpPr>
        <p:spPr bwMode="gray">
          <a:xfrm>
            <a:off x="5901967" y="3127224"/>
            <a:ext cx="1581680" cy="762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A6F861-5A53-CE72-4BD6-6100AAA33366}"/>
              </a:ext>
            </a:extLst>
          </p:cNvPr>
          <p:cNvSpPr/>
          <p:nvPr/>
        </p:nvSpPr>
        <p:spPr bwMode="gray">
          <a:xfrm>
            <a:off x="10270126" y="2580651"/>
            <a:ext cx="1550399" cy="564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59047F4-D193-3165-00E3-7D34187B271E}"/>
              </a:ext>
            </a:extLst>
          </p:cNvPr>
          <p:cNvSpPr txBox="1"/>
          <p:nvPr/>
        </p:nvSpPr>
        <p:spPr bwMode="gray">
          <a:xfrm>
            <a:off x="3471620" y="50834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en-US" sz="1400" dirty="0" err="1"/>
          </a:p>
        </p:txBody>
      </p:sp>
      <p:sp>
        <p:nvSpPr>
          <p:cNvPr id="48" name="Textplatzhalter 11">
            <a:extLst>
              <a:ext uri="{FF2B5EF4-FFF2-40B4-BE49-F238E27FC236}">
                <a16:creationId xmlns:a16="http://schemas.microsoft.com/office/drawing/2014/main" id="{B4699FBC-4F4A-DCF7-7F2D-93CDD07DA1E9}"/>
              </a:ext>
            </a:extLst>
          </p:cNvPr>
          <p:cNvSpPr txBox="1">
            <a:spLocks/>
          </p:cNvSpPr>
          <p:nvPr/>
        </p:nvSpPr>
        <p:spPr bwMode="gray">
          <a:xfrm>
            <a:off x="3339374" y="5403117"/>
            <a:ext cx="5832474" cy="557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r>
              <a:rPr lang="en-US" dirty="0">
                <a:solidFill>
                  <a:srgbClr val="D30015"/>
                </a:solidFill>
              </a:rPr>
              <a:t>Setup we are moving to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B20A3834-1A62-55BB-2995-5D528B6F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300" y="4442518"/>
            <a:ext cx="2369115" cy="2369115"/>
          </a:xfrm>
          <a:prstGeom prst="rect">
            <a:avLst/>
          </a:prstGeom>
        </p:spPr>
      </p:pic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E50BF3A1-EFF1-D0BC-7686-ED6E2E6D1D6D}"/>
              </a:ext>
            </a:extLst>
          </p:cNvPr>
          <p:cNvCxnSpPr>
            <a:cxnSpLocks/>
          </p:cNvCxnSpPr>
          <p:nvPr/>
        </p:nvCxnSpPr>
        <p:spPr bwMode="gray">
          <a:xfrm>
            <a:off x="8309742" y="4534812"/>
            <a:ext cx="3042842" cy="1846516"/>
          </a:xfrm>
          <a:prstGeom prst="line">
            <a:avLst/>
          </a:prstGeom>
          <a:ln w="50800">
            <a:solidFill>
              <a:srgbClr val="D30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BC4532C6-119D-D4AF-B5E7-4B296B11C824}"/>
              </a:ext>
            </a:extLst>
          </p:cNvPr>
          <p:cNvCxnSpPr>
            <a:cxnSpLocks/>
          </p:cNvCxnSpPr>
          <p:nvPr/>
        </p:nvCxnSpPr>
        <p:spPr bwMode="gray">
          <a:xfrm flipV="1">
            <a:off x="8309742" y="4620568"/>
            <a:ext cx="3330874" cy="1340303"/>
          </a:xfrm>
          <a:prstGeom prst="line">
            <a:avLst/>
          </a:prstGeom>
          <a:ln w="50800">
            <a:solidFill>
              <a:srgbClr val="D30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742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6" grpId="0" animBg="1"/>
      <p:bldP spid="17" grpId="0" animBg="1"/>
      <p:bldP spid="23" grpId="0"/>
      <p:bldP spid="24" grpId="0"/>
      <p:bldP spid="25" grpId="0"/>
      <p:bldP spid="41" grpId="0" animBg="1"/>
      <p:bldP spid="42" grpId="0" animBg="1"/>
      <p:bldP spid="43" grpId="0"/>
      <p:bldP spid="44" grpId="0"/>
      <p:bldP spid="49" grpId="0" animBg="1"/>
      <p:bldP spid="50" grpId="0" animBg="1"/>
      <p:bldP spid="52" grpId="0"/>
      <p:bldP spid="53" grpId="0"/>
      <p:bldP spid="76" grpId="0"/>
      <p:bldP spid="79" grpId="0"/>
      <p:bldP spid="3" grpId="0" animBg="1"/>
      <p:bldP spid="7" grpId="0" animBg="1"/>
      <p:bldP spid="8" grpId="0" animBg="1"/>
      <p:bldP spid="20" grpId="0"/>
      <p:bldP spid="38" grpId="0" animBg="1"/>
      <p:bldP spid="39" grpId="0" animBg="1"/>
      <p:bldP spid="40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82310-535C-0AB6-C425-7C480EEC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New EPICS Module:</a:t>
            </a:r>
            <a:br>
              <a:rPr lang="en-US" dirty="0"/>
            </a:br>
            <a:r>
              <a:rPr lang="en-US" dirty="0"/>
              <a:t>Conditional Field Adjuster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DB0525-34C0-C4EC-5C25-F07496B57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6732638" cy="4684711"/>
          </a:xfrm>
        </p:spPr>
        <p:txBody>
          <a:bodyPr/>
          <a:lstStyle/>
          <a:p>
            <a:pPr marL="0" lvl="1" indent="0">
              <a:buNone/>
            </a:pPr>
            <a:endParaRPr lang="en-US" dirty="0"/>
          </a:p>
          <a:p>
            <a:pPr lvl="1"/>
            <a:r>
              <a:rPr lang="en-US" dirty="0"/>
              <a:t>Features</a:t>
            </a:r>
          </a:p>
          <a:p>
            <a:pPr lvl="3"/>
            <a:r>
              <a:rPr lang="en-US" dirty="0"/>
              <a:t>Use </a:t>
            </a:r>
            <a:r>
              <a:rPr lang="en-US" b="1" dirty="0">
                <a:solidFill>
                  <a:schemeClr val="accent1"/>
                </a:solidFill>
              </a:rPr>
              <a:t>info</a:t>
            </a:r>
            <a:r>
              <a:rPr lang="en-US" dirty="0"/>
              <a:t> fields for configuration</a:t>
            </a:r>
          </a:p>
          <a:p>
            <a:pPr lvl="3"/>
            <a:endParaRPr lang="en-US" dirty="0"/>
          </a:p>
          <a:p>
            <a:pPr lvl="3"/>
            <a:r>
              <a:rPr lang="en-US" dirty="0"/>
              <a:t>Only requires </a:t>
            </a:r>
            <a:r>
              <a:rPr lang="en-US" b="1" dirty="0">
                <a:solidFill>
                  <a:schemeClr val="accent1"/>
                </a:solidFill>
              </a:rPr>
              <a:t>EPICS base</a:t>
            </a:r>
          </a:p>
          <a:p>
            <a:pPr marL="270000" lvl="3" indent="0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lvl="3"/>
            <a:r>
              <a:rPr lang="en-US" b="1" dirty="0">
                <a:solidFill>
                  <a:schemeClr val="accent1"/>
                </a:solidFill>
              </a:rPr>
              <a:t>Passive</a:t>
            </a:r>
            <a:r>
              <a:rPr lang="en-US" dirty="0"/>
              <a:t> while IOC is running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5"/>
            <a:r>
              <a:rPr lang="en-US" dirty="0"/>
              <a:t>In-place, compact &amp; easy to understand and use.</a:t>
            </a:r>
          </a:p>
          <a:p>
            <a:pPr lvl="5"/>
            <a:r>
              <a:rPr lang="en-US" dirty="0"/>
              <a:t> Scales with IOC.</a:t>
            </a:r>
          </a:p>
          <a:p>
            <a:pPr lvl="3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58934E-DFBD-226D-6F23-D98AB93CB8B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B32989-59BE-281F-CD31-DC1D59E13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53A89C-2117-4CB6-EBEF-5C7F504279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C8430D2-24F0-8722-76D4-9315FE18D662}"/>
              </a:ext>
            </a:extLst>
          </p:cNvPr>
          <p:cNvSpPr/>
          <p:nvPr/>
        </p:nvSpPr>
        <p:spPr>
          <a:xfrm>
            <a:off x="4728938" y="1849331"/>
            <a:ext cx="3743326" cy="2443765"/>
          </a:xfrm>
          <a:prstGeom prst="rect">
            <a:avLst/>
          </a:prstGeom>
          <a:solidFill>
            <a:srgbClr val="9999FF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99F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2C8C6A-E2C8-5F3D-E9AF-1584D09EEAB5}"/>
              </a:ext>
            </a:extLst>
          </p:cNvPr>
          <p:cNvSpPr txBox="1"/>
          <p:nvPr/>
        </p:nvSpPr>
        <p:spPr>
          <a:xfrm>
            <a:off x="4799856" y="1863729"/>
            <a:ext cx="3672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record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bi</a:t>
            </a:r>
            <a:r>
              <a:rPr lang="de-DE" sz="1600" dirty="0"/>
              <a:t>, </a:t>
            </a:r>
            <a:r>
              <a:rPr lang="de-DE" sz="1600" dirty="0" err="1"/>
              <a:t>Kicker:Status:On</a:t>
            </a:r>
            <a:r>
              <a:rPr lang="de-DE" sz="1600" dirty="0"/>
              <a:t>) {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dirty="0">
                <a:solidFill>
                  <a:srgbClr val="000000"/>
                </a:solidFill>
              </a:rPr>
              <a:t>ZSV</a:t>
            </a:r>
            <a:r>
              <a:rPr lang="de-DE" sz="1600" dirty="0"/>
              <a:t>,  </a:t>
            </a:r>
            <a:r>
              <a:rPr lang="en-US" sz="1600" dirty="0"/>
              <a:t>“MAJOR“)</a:t>
            </a:r>
          </a:p>
          <a:p>
            <a:r>
              <a:rPr lang="de-DE" sz="1600" i="1" dirty="0"/>
              <a:t>    </a:t>
            </a:r>
            <a:r>
              <a:rPr lang="de-DE" sz="1600" i="1" dirty="0" err="1"/>
              <a:t>field</a:t>
            </a:r>
            <a:r>
              <a:rPr lang="de-DE" sz="1600" dirty="0"/>
              <a:t>(</a:t>
            </a:r>
            <a:r>
              <a:rPr lang="de-DE" sz="1600" dirty="0">
                <a:solidFill>
                  <a:srgbClr val="000000"/>
                </a:solidFill>
              </a:rPr>
              <a:t>OSV</a:t>
            </a:r>
            <a:r>
              <a:rPr lang="de-DE" sz="1600" dirty="0"/>
              <a:t>, </a:t>
            </a:r>
            <a:r>
              <a:rPr lang="en-US" sz="1600" dirty="0"/>
              <a:t>“</a:t>
            </a:r>
            <a:r>
              <a:rPr lang="de-DE" sz="1600" dirty="0"/>
              <a:t>NO_ALARM“)</a:t>
            </a:r>
          </a:p>
          <a:p>
            <a:endParaRPr lang="de-DE" sz="1600" dirty="0"/>
          </a:p>
          <a:p>
            <a:r>
              <a:rPr lang="de-DE" sz="1600" dirty="0"/>
              <a:t>    </a:t>
            </a:r>
            <a:r>
              <a:rPr lang="de-DE" sz="1600" i="1" dirty="0" err="1"/>
              <a:t>info</a:t>
            </a:r>
            <a:r>
              <a:rPr lang="de-DE" sz="1600" dirty="0"/>
              <a:t>(</a:t>
            </a:r>
            <a:r>
              <a:rPr lang="de-DE" sz="1600" b="1" dirty="0" err="1">
                <a:solidFill>
                  <a:schemeClr val="accent1"/>
                </a:solidFill>
              </a:rPr>
              <a:t>cfa:</a:t>
            </a:r>
            <a:r>
              <a:rPr lang="de-DE" sz="1600" b="1" dirty="0" err="1">
                <a:solidFill>
                  <a:srgbClr val="A3107C"/>
                </a:solidFill>
              </a:rPr>
              <a:t>select</a:t>
            </a:r>
            <a:r>
              <a:rPr lang="de-DE" sz="1600" dirty="0"/>
              <a:t>, „STATUS:PV CP“)</a:t>
            </a:r>
          </a:p>
          <a:p>
            <a:endParaRPr lang="de-DE" sz="1600" dirty="0"/>
          </a:p>
          <a:p>
            <a:r>
              <a:rPr lang="de-DE" sz="1600" dirty="0"/>
              <a:t>    </a:t>
            </a:r>
            <a:r>
              <a:rPr lang="de-DE" sz="1600" i="1" dirty="0" err="1"/>
              <a:t>info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cfa:</a:t>
            </a:r>
            <a:r>
              <a:rPr lang="de-DE" sz="1600" b="1" dirty="0">
                <a:solidFill>
                  <a:srgbClr val="A3107C"/>
                </a:solidFill>
              </a:rPr>
              <a:t>1</a:t>
            </a:r>
            <a:r>
              <a:rPr lang="de-DE" sz="1600" b="1" dirty="0">
                <a:solidFill>
                  <a:schemeClr val="accent1"/>
                </a:solidFill>
              </a:rPr>
              <a:t>:</a:t>
            </a:r>
            <a:r>
              <a:rPr lang="de-DE" sz="1600" b="1" dirty="0">
                <a:solidFill>
                  <a:srgbClr val="DF9B1B"/>
                </a:solidFill>
              </a:rPr>
              <a:t>ZSV</a:t>
            </a:r>
            <a:r>
              <a:rPr lang="de-DE" sz="1600" dirty="0"/>
              <a:t>, „NO_ALARM“)</a:t>
            </a:r>
          </a:p>
          <a:p>
            <a:r>
              <a:rPr lang="de-DE" sz="1600" dirty="0"/>
              <a:t>    </a:t>
            </a:r>
            <a:r>
              <a:rPr lang="de-DE" sz="1600" i="1" dirty="0" err="1"/>
              <a:t>info</a:t>
            </a:r>
            <a:r>
              <a:rPr lang="de-DE" sz="1600" dirty="0"/>
              <a:t>(</a:t>
            </a:r>
            <a:r>
              <a:rPr lang="de-DE" sz="1600" b="1" dirty="0">
                <a:solidFill>
                  <a:schemeClr val="accent1"/>
                </a:solidFill>
              </a:rPr>
              <a:t>cfa</a:t>
            </a:r>
            <a:r>
              <a:rPr lang="de-DE" sz="1600" b="1" dirty="0"/>
              <a:t>:</a:t>
            </a:r>
            <a:r>
              <a:rPr lang="de-DE" sz="1600" b="1" dirty="0">
                <a:solidFill>
                  <a:srgbClr val="A3107C"/>
                </a:solidFill>
              </a:rPr>
              <a:t>1</a:t>
            </a:r>
            <a:r>
              <a:rPr lang="de-DE" sz="1600" b="1" dirty="0"/>
              <a:t>:</a:t>
            </a:r>
            <a:r>
              <a:rPr lang="de-DE" sz="1600" b="1" dirty="0">
                <a:solidFill>
                  <a:srgbClr val="DF9B1B"/>
                </a:solidFill>
              </a:rPr>
              <a:t>OSV</a:t>
            </a:r>
            <a:r>
              <a:rPr lang="de-DE" sz="1600" dirty="0"/>
              <a:t>, „MAJOR“)</a:t>
            </a:r>
          </a:p>
          <a:p>
            <a:r>
              <a:rPr lang="de-DE" sz="1600" dirty="0"/>
              <a:t>}</a:t>
            </a:r>
            <a:endParaRPr lang="en-US" sz="16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C9C4C9B-64C4-6B11-6C89-3DD16A57FA9F}"/>
              </a:ext>
            </a:extLst>
          </p:cNvPr>
          <p:cNvCxnSpPr>
            <a:cxnSpLocks/>
          </p:cNvCxnSpPr>
          <p:nvPr/>
        </p:nvCxnSpPr>
        <p:spPr bwMode="gray">
          <a:xfrm flipV="1">
            <a:off x="8184232" y="2348880"/>
            <a:ext cx="648072" cy="57606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C52D2D1E-597D-36CC-2DE2-71CFEE60EF13}"/>
              </a:ext>
            </a:extLst>
          </p:cNvPr>
          <p:cNvSpPr/>
          <p:nvPr/>
        </p:nvSpPr>
        <p:spPr bwMode="gray">
          <a:xfrm>
            <a:off x="9012213" y="1573913"/>
            <a:ext cx="2808312" cy="576064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STATUS:PV == 0: Injection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98C3B746-D842-B4E8-9213-E50B27E7435C}"/>
              </a:ext>
            </a:extLst>
          </p:cNvPr>
          <p:cNvSpPr/>
          <p:nvPr/>
        </p:nvSpPr>
        <p:spPr bwMode="gray">
          <a:xfrm>
            <a:off x="9012213" y="2253736"/>
            <a:ext cx="2808312" cy="576064"/>
          </a:xfrm>
          <a:prstGeom prst="round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STATUS:PV == 1: Operation</a:t>
            </a:r>
          </a:p>
        </p:txBody>
      </p:sp>
    </p:spTree>
    <p:extLst>
      <p:ext uri="{BB962C8B-B14F-4D97-AF65-F5344CB8AC3E}">
        <p14:creationId xmlns:p14="http://schemas.microsoft.com/office/powerpoint/2010/main" val="9582127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912FE-8C9D-EC1C-D8D0-24893941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&amp; Usage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4E1F02-1917-5166-61F2-E280BB220B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3" y="1592263"/>
            <a:ext cx="5940551" cy="4684711"/>
          </a:xfrm>
        </p:spPr>
        <p:txBody>
          <a:bodyPr/>
          <a:lstStyle/>
          <a:p>
            <a:pPr lvl="4"/>
            <a:endParaRPr lang="de-DE" dirty="0"/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info(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cfa: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“&lt;PV&gt; CP”) </a:t>
            </a:r>
            <a:r>
              <a:rPr lang="en-US" dirty="0"/>
              <a:t>- gate PV, expects positive integer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info(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&lt;int&gt;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1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&lt;field&gt;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“&lt;value&gt;”)</a:t>
            </a:r>
          </a:p>
          <a:p>
            <a:pPr lvl="3"/>
            <a:r>
              <a:rPr lang="en-US" dirty="0"/>
              <a:t>&lt;int&gt;: integer to match the select PV</a:t>
            </a:r>
          </a:p>
          <a:p>
            <a:pPr lvl="3"/>
            <a:r>
              <a:rPr lang="en-US" dirty="0"/>
              <a:t>&lt;field&gt;: any field which exists for the record and is writable while IOC is running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Default values are the actual record fields</a:t>
            </a:r>
          </a:p>
          <a:p>
            <a:pPr marL="0" lvl="1" indent="0">
              <a:buNone/>
            </a:pPr>
            <a:endParaRPr lang="en-US" dirty="0"/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info(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cfa: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 “Passive”) </a:t>
            </a:r>
            <a:r>
              <a:rPr lang="en-US" dirty="0"/>
              <a:t>– optional</a:t>
            </a:r>
          </a:p>
          <a:p>
            <a:pPr lvl="1"/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B5ABB8-09E9-87CC-0D64-6BAC2147B9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8CC62A-2BA5-A0DC-C617-DEEF237F05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AFD483-380C-E839-3F5B-DB3FCA0153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2B22089-2D37-C0FA-CF6A-AC54B7076382}"/>
              </a:ext>
            </a:extLst>
          </p:cNvPr>
          <p:cNvSpPr/>
          <p:nvPr/>
        </p:nvSpPr>
        <p:spPr bwMode="gray">
          <a:xfrm>
            <a:off x="7104112" y="188640"/>
            <a:ext cx="4896544" cy="1620713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/>
              <a:t>Configuration</a:t>
            </a:r>
          </a:p>
          <a:p>
            <a:endParaRPr lang="en-US" sz="1400" dirty="0"/>
          </a:p>
          <a:p>
            <a:r>
              <a:rPr lang="en-US" sz="1400" dirty="0"/>
              <a:t>- configure/RELEASE</a:t>
            </a:r>
          </a:p>
          <a:p>
            <a:r>
              <a:rPr lang="de-DE" sz="1400" dirty="0"/>
              <a:t>- </a:t>
            </a:r>
            <a:r>
              <a:rPr lang="de-DE" sz="1400" dirty="0" err="1"/>
              <a:t>myIocApp</a:t>
            </a:r>
            <a:r>
              <a:rPr lang="de-DE" sz="1400" dirty="0"/>
              <a:t>/</a:t>
            </a:r>
            <a:r>
              <a:rPr lang="de-DE" sz="1400" dirty="0" err="1"/>
              <a:t>src</a:t>
            </a:r>
            <a:r>
              <a:rPr lang="de-DE" sz="1400" dirty="0"/>
              <a:t>/</a:t>
            </a:r>
            <a:r>
              <a:rPr lang="de-DE" sz="1400" dirty="0" err="1"/>
              <a:t>Makefile</a:t>
            </a:r>
            <a:r>
              <a:rPr lang="en-US" sz="1400" dirty="0"/>
              <a:t>  </a:t>
            </a:r>
          </a:p>
          <a:p>
            <a:r>
              <a:rPr lang="en-US" sz="1400" dirty="0"/>
              <a:t>     </a:t>
            </a:r>
            <a:r>
              <a:rPr lang="de-DE" sz="1400" dirty="0" err="1"/>
              <a:t>myIoc_DBD</a:t>
            </a:r>
            <a:r>
              <a:rPr lang="de-DE" sz="1400" dirty="0"/>
              <a:t> += </a:t>
            </a:r>
            <a:r>
              <a:rPr lang="de-DE" sz="1400" dirty="0" err="1"/>
              <a:t>conditionalFieldAdjuster.dbd</a:t>
            </a:r>
            <a:endParaRPr lang="de-DE" sz="1400" dirty="0"/>
          </a:p>
          <a:p>
            <a:r>
              <a:rPr lang="de-DE" sz="1400" dirty="0"/>
              <a:t>     </a:t>
            </a:r>
            <a:r>
              <a:rPr lang="de-DE" sz="1400" dirty="0" err="1"/>
              <a:t>myIoc_LIBS</a:t>
            </a:r>
            <a:r>
              <a:rPr lang="de-DE" sz="1400" dirty="0"/>
              <a:t> += </a:t>
            </a:r>
            <a:r>
              <a:rPr lang="de-DE" sz="1400" dirty="0" err="1"/>
              <a:t>conditionalFieldAdjuster</a:t>
            </a:r>
            <a:r>
              <a:rPr lang="de-DE" sz="1400" dirty="0"/>
              <a:t> 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1A63E-30A5-E75C-9D16-ACF432E4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000" y="1981200"/>
            <a:ext cx="3987800" cy="4292600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60ACAC0-107B-5F43-FD0D-FB6B45ABC086}"/>
              </a:ext>
            </a:extLst>
          </p:cNvPr>
          <p:cNvSpPr/>
          <p:nvPr/>
        </p:nvSpPr>
        <p:spPr bwMode="gray">
          <a:xfrm rot="19996518">
            <a:off x="10458754" y="1407002"/>
            <a:ext cx="1728192" cy="432991"/>
          </a:xfrm>
          <a:prstGeom prst="roundRect">
            <a:avLst/>
          </a:prstGeom>
          <a:solidFill>
            <a:srgbClr val="D30015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 </a:t>
            </a:r>
            <a:r>
              <a:rPr lang="en-US" sz="1400" b="1" dirty="0" err="1">
                <a:solidFill>
                  <a:schemeClr val="bg1"/>
                </a:solidFill>
              </a:rPr>
              <a:t>st.cmd</a:t>
            </a:r>
            <a:r>
              <a:rPr lang="en-US" sz="1400" b="1" dirty="0">
                <a:solidFill>
                  <a:schemeClr val="bg1"/>
                </a:solidFill>
              </a:rPr>
              <a:t>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3643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3A9F8-6FE4-6B43-839B-DA75515CA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C3109B-035D-6AEA-754E-E85BE669B6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798CE0-AA9A-623D-4AD6-82B07B240F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59A1A-9792-D6F1-AE5D-1C0C3AF1C0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E8A15A-FD2A-EB5A-60D3-F53F3D39E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4610644" cy="4684711"/>
          </a:xfrm>
        </p:spPr>
        <p:txBody>
          <a:bodyPr/>
          <a:lstStyle/>
          <a:p>
            <a:pPr lvl="1"/>
            <a:r>
              <a:rPr lang="en-US" dirty="0"/>
              <a:t>Auto-generated records injected into IOC during startup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initHookAfterInitDevSup</a:t>
            </a:r>
            <a:endParaRPr lang="en-US" dirty="0"/>
          </a:p>
          <a:p>
            <a:pPr lvl="1"/>
            <a:r>
              <a:rPr lang="en-US" dirty="0"/>
              <a:t>Record naming:</a:t>
            </a:r>
          </a:p>
          <a:p>
            <a:pPr lvl="3"/>
            <a:r>
              <a:rPr lang="en-US" b="1" dirty="0" err="1">
                <a:solidFill>
                  <a:schemeClr val="accent1"/>
                </a:solidFill>
              </a:rPr>
              <a:t>cfa</a:t>
            </a:r>
            <a:r>
              <a:rPr lang="en-US" b="1" dirty="0">
                <a:solidFill>
                  <a:schemeClr val="accent1"/>
                </a:solidFill>
              </a:rPr>
              <a:t>:&lt;30 random characters&gt;</a:t>
            </a:r>
          </a:p>
          <a:p>
            <a:pPr lvl="3"/>
            <a:r>
              <a:rPr lang="en-US" dirty="0"/>
              <a:t>Avoid potential PV length conflicts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CB64923-0978-B898-E7E7-58779C75A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073" y="140421"/>
            <a:ext cx="6826297" cy="44407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E360A7E-1AF3-F2D5-6967-1A37264B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73" y="3606982"/>
            <a:ext cx="2397184" cy="2882111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3DC5F4E5-050F-FFB6-C99A-7716A9FD195B}"/>
              </a:ext>
            </a:extLst>
          </p:cNvPr>
          <p:cNvSpPr txBox="1">
            <a:spLocks/>
          </p:cNvSpPr>
          <p:nvPr/>
        </p:nvSpPr>
        <p:spPr bwMode="gray">
          <a:xfrm>
            <a:off x="3719736" y="5765798"/>
            <a:ext cx="7834410" cy="584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r>
              <a:rPr lang="en-US" b="0" dirty="0">
                <a:solidFill>
                  <a:srgbClr val="000000"/>
                </a:solidFill>
              </a:rPr>
              <a:t>Considering to add configuration options for record naming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282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CC9A2-DDF9-09EB-7B57-9931E334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Gate PV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F7FCEB-47AA-A285-7689-346968E8D1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21.04.2026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5124D4-3D69-EF8A-E606-CDF80ED73D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EPICS Collaboration Meeting Spring 2026 - E. Blomley - EPICS Module for Gating Alarms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8D6556-2570-EABF-94DE-247027B5A8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F58FE18A-1C00-967F-DAD8-887005D110B4}"/>
              </a:ext>
            </a:extLst>
          </p:cNvPr>
          <p:cNvSpPr/>
          <p:nvPr/>
        </p:nvSpPr>
        <p:spPr bwMode="gray">
          <a:xfrm>
            <a:off x="494340" y="3125483"/>
            <a:ext cx="1800200" cy="864096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Magnet IOC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C36FB3F3-A6BD-AD6D-371C-B9011D123908}"/>
              </a:ext>
            </a:extLst>
          </p:cNvPr>
          <p:cNvSpPr/>
          <p:nvPr/>
        </p:nvSpPr>
        <p:spPr bwMode="gray">
          <a:xfrm>
            <a:off x="1528216" y="4180815"/>
            <a:ext cx="1800200" cy="864096"/>
          </a:xfrm>
          <a:prstGeom prst="round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Timing IOC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14DF58B-BDD5-3DB3-3A02-E68C63DE3216}"/>
              </a:ext>
            </a:extLst>
          </p:cNvPr>
          <p:cNvSpPr/>
          <p:nvPr/>
        </p:nvSpPr>
        <p:spPr bwMode="gray">
          <a:xfrm>
            <a:off x="3644690" y="3776972"/>
            <a:ext cx="1800200" cy="864096"/>
          </a:xfrm>
          <a:prstGeom prst="roundRect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Vacuum IOC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F490A0-9E0D-90DC-621D-0CA8C27A06BE}"/>
              </a:ext>
            </a:extLst>
          </p:cNvPr>
          <p:cNvSpPr/>
          <p:nvPr/>
        </p:nvSpPr>
        <p:spPr bwMode="gray">
          <a:xfrm>
            <a:off x="2428316" y="1027910"/>
            <a:ext cx="1932154" cy="1260222"/>
          </a:xfrm>
          <a:prstGeom prst="ellipse">
            <a:avLst/>
          </a:prstGeom>
          <a:solidFill>
            <a:srgbClr val="A3107C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PV:GlobalOperation:Mode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E1DB585-5524-2B77-AD48-8C9DE78C548B}"/>
              </a:ext>
            </a:extLst>
          </p:cNvPr>
          <p:cNvCxnSpPr>
            <a:cxnSpLocks/>
            <a:stCxn id="7" idx="0"/>
            <a:endCxn id="10" idx="3"/>
          </p:cNvCxnSpPr>
          <p:nvPr/>
        </p:nvCxnSpPr>
        <p:spPr bwMode="gray">
          <a:xfrm flipV="1">
            <a:off x="1394440" y="2103577"/>
            <a:ext cx="1316833" cy="102190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888EF3C-A223-E635-0C88-3E457D86E29A}"/>
              </a:ext>
            </a:extLst>
          </p:cNvPr>
          <p:cNvCxnSpPr>
            <a:cxnSpLocks/>
            <a:stCxn id="8" idx="0"/>
            <a:endCxn id="10" idx="4"/>
          </p:cNvCxnSpPr>
          <p:nvPr/>
        </p:nvCxnSpPr>
        <p:spPr bwMode="gray">
          <a:xfrm flipV="1">
            <a:off x="2428316" y="2288132"/>
            <a:ext cx="966077" cy="18926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8F01E6A-C5A8-3DC6-5A8A-65F2E1841903}"/>
              </a:ext>
            </a:extLst>
          </p:cNvPr>
          <p:cNvCxnSpPr>
            <a:cxnSpLocks/>
            <a:stCxn id="9" idx="0"/>
            <a:endCxn id="10" idx="5"/>
          </p:cNvCxnSpPr>
          <p:nvPr/>
        </p:nvCxnSpPr>
        <p:spPr bwMode="gray">
          <a:xfrm flipH="1" flipV="1">
            <a:off x="4077513" y="2103577"/>
            <a:ext cx="467277" cy="167339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F0E92ECD-DA86-3E85-C3FF-ACF5A659B57E}"/>
              </a:ext>
            </a:extLst>
          </p:cNvPr>
          <p:cNvSpPr txBox="1"/>
          <p:nvPr/>
        </p:nvSpPr>
        <p:spPr bwMode="gray">
          <a:xfrm>
            <a:off x="1895152" y="5485129"/>
            <a:ext cx="2465318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2400" b="1" dirty="0">
                <a:solidFill>
                  <a:schemeClr val="accent1"/>
                </a:solidFill>
              </a:rPr>
              <a:t>Global Approach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DEE6E73D-14C5-6285-5CE1-E53459321114}"/>
              </a:ext>
            </a:extLst>
          </p:cNvPr>
          <p:cNvSpPr/>
          <p:nvPr/>
        </p:nvSpPr>
        <p:spPr bwMode="gray">
          <a:xfrm>
            <a:off x="7932738" y="551457"/>
            <a:ext cx="3411998" cy="5161022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RF IOC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77D3D8-09D7-203F-30A2-6E42C5E8CEA2}"/>
              </a:ext>
            </a:extLst>
          </p:cNvPr>
          <p:cNvSpPr/>
          <p:nvPr/>
        </p:nvSpPr>
        <p:spPr bwMode="gray">
          <a:xfrm>
            <a:off x="8720747" y="1115301"/>
            <a:ext cx="1932154" cy="1007455"/>
          </a:xfrm>
          <a:prstGeom prst="ellipse">
            <a:avLst/>
          </a:prstGeom>
          <a:solidFill>
            <a:srgbClr val="A3107C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PV:InternalState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570BCF6-20A3-438F-D611-E11CCE621ECB}"/>
              </a:ext>
            </a:extLst>
          </p:cNvPr>
          <p:cNvSpPr/>
          <p:nvPr/>
        </p:nvSpPr>
        <p:spPr bwMode="gray">
          <a:xfrm>
            <a:off x="8337635" y="2605905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Error:PV1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0788BE4-7837-7171-8F70-CE3E38A29E23}"/>
              </a:ext>
            </a:extLst>
          </p:cNvPr>
          <p:cNvSpPr/>
          <p:nvPr/>
        </p:nvSpPr>
        <p:spPr bwMode="gray">
          <a:xfrm>
            <a:off x="9841185" y="2310318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Error:PV2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B47042C-9C5D-BF51-8BD9-461BDB75479C}"/>
              </a:ext>
            </a:extLst>
          </p:cNvPr>
          <p:cNvSpPr/>
          <p:nvPr/>
        </p:nvSpPr>
        <p:spPr bwMode="gray">
          <a:xfrm>
            <a:off x="8409281" y="3513954"/>
            <a:ext cx="1215754" cy="648072"/>
          </a:xfrm>
          <a:prstGeom prst="rect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Error:PV4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07C9A91-26D8-27F0-ACA2-F270EFBC15EF}"/>
              </a:ext>
            </a:extLst>
          </p:cNvPr>
          <p:cNvSpPr/>
          <p:nvPr/>
        </p:nvSpPr>
        <p:spPr bwMode="gray">
          <a:xfrm>
            <a:off x="9919389" y="3925135"/>
            <a:ext cx="1215754" cy="648072"/>
          </a:xfrm>
          <a:prstGeom prst="rect">
            <a:avLst/>
          </a:prstGeom>
          <a:solidFill>
            <a:srgbClr val="DF9B1B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Error:PV5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2FB8E78-9B8B-037E-327B-6CE0D06CC83F}"/>
              </a:ext>
            </a:extLst>
          </p:cNvPr>
          <p:cNvSpPr/>
          <p:nvPr/>
        </p:nvSpPr>
        <p:spPr bwMode="gray">
          <a:xfrm>
            <a:off x="8409281" y="4537149"/>
            <a:ext cx="1215754" cy="648072"/>
          </a:xfrm>
          <a:prstGeom prst="rect">
            <a:avLst/>
          </a:prstGeom>
          <a:solidFill>
            <a:srgbClr val="D30015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Error:PV6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08F2A6B-1417-BBFA-B815-7370C6C71F81}"/>
              </a:ext>
            </a:extLst>
          </p:cNvPr>
          <p:cNvSpPr/>
          <p:nvPr/>
        </p:nvSpPr>
        <p:spPr bwMode="gray">
          <a:xfrm>
            <a:off x="9877008" y="3114515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Error:PV3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F6600EB-A0AE-2AF5-5C44-38F12F978826}"/>
              </a:ext>
            </a:extLst>
          </p:cNvPr>
          <p:cNvSpPr txBox="1"/>
          <p:nvPr/>
        </p:nvSpPr>
        <p:spPr bwMode="gray">
          <a:xfrm>
            <a:off x="8392376" y="5913029"/>
            <a:ext cx="2465318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2400" b="1" dirty="0">
                <a:solidFill>
                  <a:schemeClr val="accent1"/>
                </a:solidFill>
              </a:rPr>
              <a:t>Local Approach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B8409186-2E82-6708-DEB2-2301194D84E9}"/>
              </a:ext>
            </a:extLst>
          </p:cNvPr>
          <p:cNvSpPr/>
          <p:nvPr/>
        </p:nvSpPr>
        <p:spPr bwMode="gray">
          <a:xfrm>
            <a:off x="8409281" y="3507531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Error:PV4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FA151B2-4094-6AF6-FDEB-5FA8EB4AB4A6}"/>
              </a:ext>
            </a:extLst>
          </p:cNvPr>
          <p:cNvSpPr/>
          <p:nvPr/>
        </p:nvSpPr>
        <p:spPr bwMode="gray">
          <a:xfrm>
            <a:off x="9919389" y="3918712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Error:PV5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0C2394A3-287B-0824-5194-3BA308F1B88B}"/>
              </a:ext>
            </a:extLst>
          </p:cNvPr>
          <p:cNvSpPr/>
          <p:nvPr/>
        </p:nvSpPr>
        <p:spPr bwMode="gray">
          <a:xfrm>
            <a:off x="8409281" y="4530726"/>
            <a:ext cx="1215754" cy="64807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Error:PV6</a:t>
            </a:r>
          </a:p>
        </p:txBody>
      </p:sp>
    </p:spTree>
    <p:extLst>
      <p:ext uri="{BB962C8B-B14F-4D97-AF65-F5344CB8AC3E}">
        <p14:creationId xmlns:p14="http://schemas.microsoft.com/office/powerpoint/2010/main" val="839689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159617-DEC9-404F-99CE-1D26659791CE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a316b092-a2a1-4f3b-b455-46c1e19af03e"/>
    <ds:schemaRef ds:uri="http://www.w3.org/XML/1998/namespace"/>
    <ds:schemaRef ds:uri="http://schemas.openxmlformats.org/package/2006/metadata/core-properties"/>
    <ds:schemaRef ds:uri="81b2a3e8-42da-4da6-905d-11a8afbb605c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KIT_PPT Template_EN</Template>
  <TotalTime>0</TotalTime>
  <Words>1016</Words>
  <Application>Microsoft Macintosh PowerPoint</Application>
  <PresentationFormat>Breitbild</PresentationFormat>
  <Paragraphs>214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Courier New</vt:lpstr>
      <vt:lpstr>Franklin Gothic Medium</vt:lpstr>
      <vt:lpstr>Menlo</vt:lpstr>
      <vt:lpstr>Symbol</vt:lpstr>
      <vt:lpstr>Wingdings</vt:lpstr>
      <vt:lpstr>KIT</vt:lpstr>
      <vt:lpstr>EPICS Module for Gating EPICS Alarms (and more)</vt:lpstr>
      <vt:lpstr>KIT Accelerators</vt:lpstr>
      <vt:lpstr>Motivation: Alarms Guide the Operator</vt:lpstr>
      <vt:lpstr>Gating Alarms?</vt:lpstr>
      <vt:lpstr>Possible System Designs</vt:lpstr>
      <vt:lpstr>Introducing New EPICS Module: Conditional Field Adjuster</vt:lpstr>
      <vt:lpstr>Configuration &amp; Usage</vt:lpstr>
      <vt:lpstr>Backend</vt:lpstr>
      <vt:lpstr>More on the Gate PV</vt:lpstr>
      <vt:lpstr>Only for Alarms?</vt:lpstr>
      <vt:lpstr>Demonstration</vt:lpstr>
      <vt:lpstr>Summary</vt:lpstr>
      <vt:lpstr>Backup - Demonstration</vt:lpstr>
      <vt:lpstr>Demonstration 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 to Phoebus Transition at KIT</dc:title>
  <dc:creator>Blomley, Edmund (IBPT)</dc:creator>
  <cp:lastModifiedBy>Blomley, Edmund (IBPT)</cp:lastModifiedBy>
  <cp:revision>49</cp:revision>
  <dcterms:created xsi:type="dcterms:W3CDTF">2025-09-18T07:11:38Z</dcterms:created>
  <dcterms:modified xsi:type="dcterms:W3CDTF">2026-04-21T00:29:28Z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