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643" r:id="rId3"/>
    <p:sldId id="2997" r:id="rId4"/>
    <p:sldId id="296" r:id="rId5"/>
    <p:sldId id="385" r:id="rId6"/>
    <p:sldId id="271" r:id="rId7"/>
    <p:sldId id="301" r:id="rId8"/>
    <p:sldId id="302" r:id="rId9"/>
    <p:sldId id="284" r:id="rId10"/>
    <p:sldId id="283" r:id="rId11"/>
    <p:sldId id="386" r:id="rId12"/>
    <p:sldId id="309" r:id="rId13"/>
    <p:sldId id="303" r:id="rId14"/>
    <p:sldId id="266" r:id="rId15"/>
    <p:sldId id="270" r:id="rId16"/>
    <p:sldId id="310" r:id="rId17"/>
    <p:sldId id="384" r:id="rId18"/>
    <p:sldId id="2996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1F65"/>
    <a:srgbClr val="BDD7EE"/>
    <a:srgbClr val="0092E6"/>
    <a:srgbClr val="C9C9C9"/>
    <a:srgbClr val="92D050"/>
    <a:srgbClr val="9D7DD0"/>
    <a:srgbClr val="44BFD6"/>
    <a:srgbClr val="CA5B52"/>
    <a:srgbClr val="A82821"/>
    <a:srgbClr val="BC59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87747" autoAdjust="0"/>
  </p:normalViewPr>
  <p:slideViewPr>
    <p:cSldViewPr snapToGrid="0">
      <p:cViewPr varScale="1">
        <p:scale>
          <a:sx n="74" d="100"/>
          <a:sy n="74" d="100"/>
        </p:scale>
        <p:origin x="1008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2938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5DCC774E-4EB1-4EC2-959D-08CF636D10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CCFF476-13E0-4A73-8515-32AE9E7EA5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BF172-E232-4010-AD36-4BD94739A489}" type="datetimeFigureOut">
              <a:rPr lang="zh-CN" altLang="en-US" smtClean="0"/>
              <a:t>2026/4/18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AEE206C-FC97-463F-A09F-077AE70C01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8C4010-424F-4587-B879-C06041B95E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799A4-4807-4C5C-9FA5-CC20137423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489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94D07-05CF-43BE-B6C6-6C521C28D33C}" type="datetimeFigureOut">
              <a:rPr lang="zh-CN" altLang="en-US" smtClean="0"/>
              <a:t>2026/4/18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7D832-7D99-44C8-A731-896AE3147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111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693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937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338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7D832-7D99-44C8-A731-896AE314794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8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7D832-7D99-44C8-A731-896AE314794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382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7D832-7D99-44C8-A731-896AE314794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901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id="{D136FB63-6B36-4C91-BC62-1E2B68D15A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DA3A7B-4D14-4102-8EBA-44D88B299411}"/>
              </a:ext>
            </a:extLst>
          </p:cNvPr>
          <p:cNvSpPr/>
          <p:nvPr userDrawn="1"/>
        </p:nvSpPr>
        <p:spPr>
          <a:xfrm>
            <a:off x="0" y="1833563"/>
            <a:ext cx="12192000" cy="2363787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rgbClr val="F6D265"/>
              </a:solidFill>
            </a:endParaRPr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B179492D-9B93-4CC0-B32A-6391E20C6E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68263"/>
            <a:ext cx="113347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使用机器学习对CSNS加速器数据进行分析和研究课题推进讨论">
            <a:extLst>
              <a:ext uri="{FF2B5EF4-FFF2-40B4-BE49-F238E27FC236}">
                <a16:creationId xmlns:a16="http://schemas.microsoft.com/office/drawing/2014/main" id="{3A86AF0B-D957-4EFC-AA62-67CA8122BB5A}"/>
              </a:ext>
            </a:extLst>
          </p:cNvPr>
          <p:cNvSpPr txBox="1">
            <a:spLocks/>
          </p:cNvSpPr>
          <p:nvPr userDrawn="1"/>
        </p:nvSpPr>
        <p:spPr>
          <a:xfrm>
            <a:off x="327166" y="2337628"/>
            <a:ext cx="11686162" cy="1470026"/>
          </a:xfrm>
          <a:prstGeom prst="rect">
            <a:avLst/>
          </a:prstGeom>
          <a:ln w="9525">
            <a:rou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 defTabSz="63093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36">
                <a:solidFill>
                  <a:srgbClr val="A82821"/>
                </a:solidFill>
              </a:defRPr>
            </a:pPr>
            <a:r>
              <a:rPr lang="en-US" altLang="zh-CN" sz="3600" b="1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beam synchronized data acquisition system for CSNS accelerator</a:t>
            </a:r>
            <a:endParaRPr lang="zh-CN" altLang="en-US" sz="3600" b="1" kern="120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8" name="彭娜">
            <a:extLst>
              <a:ext uri="{FF2B5EF4-FFF2-40B4-BE49-F238E27FC236}">
                <a16:creationId xmlns:a16="http://schemas.microsoft.com/office/drawing/2014/main" id="{0FD30849-71AA-4EA3-B52B-84E49D597D6C}"/>
              </a:ext>
            </a:extLst>
          </p:cNvPr>
          <p:cNvSpPr txBox="1"/>
          <p:nvPr userDrawn="1"/>
        </p:nvSpPr>
        <p:spPr>
          <a:xfrm>
            <a:off x="257909" y="4348176"/>
            <a:ext cx="11824676" cy="1111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spcBef>
                <a:spcPts val="400"/>
              </a:spcBef>
              <a:defRPr sz="2000" u="sng"/>
            </a:lvl1pPr>
          </a:lstStyle>
          <a:p>
            <a:pPr>
              <a:lnSpc>
                <a:spcPct val="150000"/>
              </a:lnSpc>
            </a:pPr>
            <a:r>
              <a:rPr lang="en-US" altLang="zh-CN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Sinong Cheng</a:t>
            </a:r>
            <a:r>
              <a:rPr lang="en-US" altLang="zh-CN" sz="2400" u="none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zh-CN" altLang="en-US" sz="2400" u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u="none" dirty="0">
                <a:latin typeface="Calibri" panose="020F0502020204030204" pitchFamily="34" charset="0"/>
                <a:cs typeface="Calibri" panose="020F0502020204030204" pitchFamily="34" charset="0"/>
              </a:rPr>
              <a:t>Zhihong Xu, Yuliang</a:t>
            </a:r>
            <a:r>
              <a:rPr lang="zh-CN" altLang="en-US" sz="2400" u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u="none" dirty="0">
                <a:latin typeface="Calibri" panose="020F0502020204030204" pitchFamily="34" charset="0"/>
                <a:cs typeface="Calibri" panose="020F0502020204030204" pitchFamily="34" charset="0"/>
              </a:rPr>
              <a:t>Zhang</a:t>
            </a:r>
          </a:p>
          <a:p>
            <a:pPr>
              <a:lnSpc>
                <a:spcPct val="150000"/>
              </a:lnSpc>
            </a:pPr>
            <a:r>
              <a:rPr lang="zh-CN" altLang="en-US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Institute of High Energy Physics(IHEP), Chinese Academy of Sciences(CAS)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60266E-FE7D-4C3B-8728-98BE842BA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76327" y="5824110"/>
            <a:ext cx="3414712" cy="413605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rgbClr val="071F65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702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间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ge">
            <a:extLst>
              <a:ext uri="{FF2B5EF4-FFF2-40B4-BE49-F238E27FC236}">
                <a16:creationId xmlns:a16="http://schemas.microsoft.com/office/drawing/2014/main" id="{F5C4560B-15D2-4D55-8A69-B9104605EDA8}"/>
              </a:ext>
            </a:extLst>
          </p:cNvPr>
          <p:cNvSpPr txBox="1"/>
          <p:nvPr userDrawn="1"/>
        </p:nvSpPr>
        <p:spPr>
          <a:xfrm>
            <a:off x="11417457" y="6420141"/>
            <a:ext cx="696664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100">
                <a:solidFill>
                  <a:srgbClr val="A82821"/>
                </a:solidFill>
              </a:defRPr>
            </a:lvl1pPr>
          </a:lstStyle>
          <a:p>
            <a:r>
              <a:rPr sz="1100" dirty="0">
                <a:solidFill>
                  <a:srgbClr val="071F65"/>
                </a:solidFill>
              </a:rPr>
              <a:t>Page</a:t>
            </a:r>
            <a:r>
              <a:rPr lang="en-US" altLang="zh-CN" sz="1100" dirty="0">
                <a:solidFill>
                  <a:srgbClr val="071F65"/>
                </a:solidFill>
              </a:rPr>
              <a:t>  </a:t>
            </a:r>
            <a:fld id="{DD415600-267E-495F-8131-8EA8B2C8C164}" type="slidenum">
              <a:rPr lang="en-US" altLang="zh-CN" sz="1100" smtClean="0">
                <a:solidFill>
                  <a:srgbClr val="071F65"/>
                </a:solidFill>
              </a:rPr>
              <a:t>‹#›</a:t>
            </a:fld>
            <a:endParaRPr sz="1100" dirty="0">
              <a:solidFill>
                <a:srgbClr val="071F65"/>
              </a:solidFill>
            </a:endParaRPr>
          </a:p>
        </p:txBody>
      </p:sp>
      <p:sp>
        <p:nvSpPr>
          <p:cNvPr id="12" name="竖排文字占位符 11">
            <a:extLst>
              <a:ext uri="{FF2B5EF4-FFF2-40B4-BE49-F238E27FC236}">
                <a16:creationId xmlns:a16="http://schemas.microsoft.com/office/drawing/2014/main" id="{042CEBD7-5229-4065-B815-022B8E84CF9F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>
          <a:xfrm>
            <a:off x="53975" y="1296988"/>
            <a:ext cx="12052300" cy="5064125"/>
          </a:xfrm>
        </p:spPr>
        <p:txBody>
          <a:bodyPr vert="horz">
            <a:noAutofit/>
          </a:bodyPr>
          <a:lstStyle>
            <a:lvl1pPr marL="0" marR="0" indent="0" algn="l" defTabSz="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2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342000" marR="0" indent="0" algn="l" defTabSz="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2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799200" marR="0" indent="0" algn="l" defTabSz="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2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202400" marR="0" indent="0" algn="l" defTabSz="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2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59600" marR="0" indent="0" algn="l" defTabSz="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2"/>
              </a:buBlip>
              <a:tabLst/>
              <a:def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DF29909-A6EF-47BE-AAC7-74DD4023997A}"/>
              </a:ext>
            </a:extLst>
          </p:cNvPr>
          <p:cNvSpPr/>
          <p:nvPr userDrawn="1"/>
        </p:nvSpPr>
        <p:spPr>
          <a:xfrm>
            <a:off x="0" y="9728"/>
            <a:ext cx="12192000" cy="836613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 dirty="0"/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7E0353B6-688D-47CD-B178-440B71553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013" y="170066"/>
            <a:ext cx="12827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标题 4">
            <a:extLst>
              <a:ext uri="{FF2B5EF4-FFF2-40B4-BE49-F238E27FC236}">
                <a16:creationId xmlns:a16="http://schemas.microsoft.com/office/drawing/2014/main" id="{0F39BE0F-B235-4C64-921D-D4F15E1F52E2}"/>
              </a:ext>
            </a:extLst>
          </p:cNvPr>
          <p:cNvSpPr txBox="1">
            <a:spLocks/>
          </p:cNvSpPr>
          <p:nvPr userDrawn="1"/>
        </p:nvSpPr>
        <p:spPr>
          <a:xfrm>
            <a:off x="161925" y="125043"/>
            <a:ext cx="10479088" cy="582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标题 4">
            <a:extLst>
              <a:ext uri="{FF2B5EF4-FFF2-40B4-BE49-F238E27FC236}">
                <a16:creationId xmlns:a16="http://schemas.microsoft.com/office/drawing/2014/main" id="{470F664C-A568-4473-9DF9-54A62FE70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115315"/>
            <a:ext cx="10479088" cy="58261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5980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ge">
            <a:extLst>
              <a:ext uri="{FF2B5EF4-FFF2-40B4-BE49-F238E27FC236}">
                <a16:creationId xmlns:a16="http://schemas.microsoft.com/office/drawing/2014/main" id="{C04CB680-80E3-45F2-908E-57238BD0C08F}"/>
              </a:ext>
            </a:extLst>
          </p:cNvPr>
          <p:cNvSpPr txBox="1"/>
          <p:nvPr userDrawn="1"/>
        </p:nvSpPr>
        <p:spPr>
          <a:xfrm>
            <a:off x="11417456" y="6420141"/>
            <a:ext cx="696664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100">
                <a:solidFill>
                  <a:srgbClr val="A82821"/>
                </a:solidFill>
              </a:defRPr>
            </a:lvl1pPr>
          </a:lstStyle>
          <a:p>
            <a:r>
              <a:rPr sz="1100" dirty="0">
                <a:solidFill>
                  <a:srgbClr val="071F65"/>
                </a:solidFill>
              </a:rPr>
              <a:t>Page</a:t>
            </a:r>
            <a:r>
              <a:rPr lang="en-US" altLang="zh-CN" sz="1100" dirty="0">
                <a:solidFill>
                  <a:srgbClr val="071F65"/>
                </a:solidFill>
              </a:rPr>
              <a:t>  </a:t>
            </a:r>
            <a:fld id="{DD415600-267E-495F-8131-8EA8B2C8C164}" type="slidenum">
              <a:rPr lang="en-US" altLang="zh-CN" sz="1100" smtClean="0">
                <a:solidFill>
                  <a:srgbClr val="071F65"/>
                </a:solidFill>
              </a:rPr>
              <a:t>‹#›</a:t>
            </a:fld>
            <a:endParaRPr sz="1100" dirty="0">
              <a:solidFill>
                <a:srgbClr val="071F65"/>
              </a:solidFill>
            </a:endParaRPr>
          </a:p>
        </p:txBody>
      </p:sp>
      <p:sp>
        <p:nvSpPr>
          <p:cNvPr id="12" name="竖排文字占位符 11">
            <a:extLst>
              <a:ext uri="{FF2B5EF4-FFF2-40B4-BE49-F238E27FC236}">
                <a16:creationId xmlns:a16="http://schemas.microsoft.com/office/drawing/2014/main" id="{66F78093-0D0A-4EB1-A396-C03A5BEAB72D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>
          <a:xfrm>
            <a:off x="2379124" y="1288610"/>
            <a:ext cx="7433752" cy="5064125"/>
          </a:xfrm>
        </p:spPr>
        <p:txBody>
          <a:bodyPr vert="horz">
            <a:noAutofit/>
          </a:bodyPr>
          <a:lstStyle>
            <a:lvl1pPr marL="342900" marR="0" indent="-342900" algn="l" defTabSz="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tabLst/>
              <a:defRPr kumimoji="0" lang="zh-CN" alt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Arial"/>
                <a:cs typeface="Arial"/>
                <a:sym typeface="Arial"/>
              </a:defRPr>
            </a:lvl1pPr>
            <a:lvl2pPr marL="342000" marR="0" indent="0" algn="l" defTabSz="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2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799200" marR="0" indent="0" algn="l" defTabSz="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2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202400" marR="0" indent="0" algn="l" defTabSz="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2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59600" marR="0" indent="0" algn="l" defTabSz="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2"/>
              </a:buBlip>
              <a:tabLst/>
              <a:def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D6CE5F0-5CE7-4C75-BDA9-91B3093E3762}"/>
              </a:ext>
            </a:extLst>
          </p:cNvPr>
          <p:cNvSpPr/>
          <p:nvPr userDrawn="1"/>
        </p:nvSpPr>
        <p:spPr>
          <a:xfrm>
            <a:off x="0" y="9728"/>
            <a:ext cx="12192000" cy="836613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/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7ED12522-A927-4D7A-93A5-44AE5A2607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013" y="170066"/>
            <a:ext cx="12827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标题 4">
            <a:extLst>
              <a:ext uri="{FF2B5EF4-FFF2-40B4-BE49-F238E27FC236}">
                <a16:creationId xmlns:a16="http://schemas.microsoft.com/office/drawing/2014/main" id="{DDB30068-01FE-472A-8C0E-E8BB1EC31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115315"/>
            <a:ext cx="10479088" cy="58261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2097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313687" y="6420142"/>
            <a:ext cx="444420" cy="261610"/>
          </a:xfrm>
          <a:prstGeom prst="rect">
            <a:avLst/>
          </a:prstGeom>
        </p:spPr>
        <p:txBody>
          <a:bodyPr wrap="square"/>
          <a:lstStyle>
            <a:lvl1pPr>
              <a:defRPr sz="1100">
                <a:solidFill>
                  <a:srgbClr val="A8282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18430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E756-CFBE-4DB4-9769-AC8800052947}" type="datetimeFigureOut">
              <a:rPr lang="zh-CN" altLang="en-US" smtClean="0"/>
              <a:t>2026/4/18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03A2-D78F-4469-96D9-FE4450EF57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875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3973" y="182086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641267" y="160423"/>
            <a:ext cx="1281828" cy="5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81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289357" y="174365"/>
            <a:ext cx="1280143" cy="57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527385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 dirty="0">
              <a:cs typeface="Times New Roman" panose="02020603050405020304" pitchFamily="18" charset="0"/>
            </a:endParaRPr>
          </a:p>
        </p:txBody>
      </p:sp>
      <p:sp>
        <p:nvSpPr>
          <p:cNvPr id="8" name="圆角矩形 7"/>
          <p:cNvSpPr/>
          <p:nvPr userDrawn="1"/>
        </p:nvSpPr>
        <p:spPr>
          <a:xfrm>
            <a:off x="260288" y="663896"/>
            <a:ext cx="267094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>
              <a:cs typeface="Times New Roman" panose="02020603050405020304" pitchFamily="18" charset="0"/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09600" y="174365"/>
            <a:ext cx="9175768" cy="575938"/>
          </a:xfrm>
        </p:spPr>
        <p:txBody>
          <a:bodyPr/>
          <a:lstStyle>
            <a:lvl1pPr algn="l">
              <a:defRPr sz="384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6484440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956F39D-7F89-4241-8D96-CEA65BB8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55C74A-B0FD-4D5D-8D0B-40EDD83FC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6E7BC9-5323-42FC-94A9-DA4646CF7B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60427-1767-4174-B9F6-8E41A07F31C3}" type="datetimeFigureOut">
              <a:rPr lang="zh-CN" altLang="en-US" smtClean="0"/>
              <a:t>2026/4/18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9CE438-4A3E-46A6-B5B9-2871400A53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5326A0-C49B-40C9-B451-95F46E1C6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B84FC-8F28-4199-965F-13B2E4FC07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12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66" r:id="rId4"/>
    <p:sldLayoutId id="2147483667" r:id="rId5"/>
    <p:sldLayoutId id="2147483668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99"/>
            <a:ext cx="12192000" cy="244441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2444670"/>
            <a:ext cx="12191999" cy="3151989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D265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89708" y="4443842"/>
            <a:ext cx="8412582" cy="9723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Yuliang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Zhang,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Sinong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Cheng,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Zhihong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</a:p>
          <a:p>
            <a:pPr algn="ctr">
              <a:lnSpc>
                <a:spcPct val="125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High Energy Physics, CAS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0" y="2497543"/>
            <a:ext cx="12191999" cy="1765864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eam 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ynchronous 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ata 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cquisition System</a:t>
            </a:r>
            <a:br>
              <a:rPr lang="en-US" altLang="zh-CN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CSNS Accelerator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1816"/>
            <a:ext cx="1512300" cy="81484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609725" y="6036908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Spring EPICS Collaboration Meeting</a:t>
            </a:r>
            <a:endParaRPr lang="zh-CN" altLang="en-US" sz="2800" cap="all" dirty="0">
              <a:solidFill>
                <a:srgbClr val="C0C5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62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辐射防护考试…">
            <a:extLst>
              <a:ext uri="{FF2B5EF4-FFF2-40B4-BE49-F238E27FC236}">
                <a16:creationId xmlns:a16="http://schemas.microsoft.com/office/drawing/2014/main" id="{E26B283A-231B-4EC1-B05A-F3CC9F446DED}"/>
              </a:ext>
            </a:extLst>
          </p:cNvPr>
          <p:cNvSpPr txBox="1"/>
          <p:nvPr/>
        </p:nvSpPr>
        <p:spPr>
          <a:xfrm>
            <a:off x="360000" y="860316"/>
            <a:ext cx="11400200" cy="1076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 defTabSz="0" hangingPunct="0">
              <a:lnSpc>
                <a:spcPts val="2600"/>
              </a:lnSpc>
              <a:buSzPct val="100000"/>
              <a:buFont typeface="Wingdings" panose="05000000000000000000" pitchFamily="2" charset="2"/>
              <a:buChar char="p"/>
              <a:defRPr sz="1800"/>
            </a:pP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BSA prototype has been deployed at the CSNS </a:t>
            </a:r>
            <a:r>
              <a:rPr lang="en-US" altLang="zh-CN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Linac</a:t>
            </a: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accelerator to collect cached critical waveforms, such as beam intensity, beam loss, beam position, and </a:t>
            </a:r>
            <a:r>
              <a:rPr lang="en-US" altLang="zh-CN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Linac</a:t>
            </a: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RF.</a:t>
            </a:r>
          </a:p>
          <a:p>
            <a:pPr marL="342900" indent="-342900" defTabSz="0" hangingPunct="0">
              <a:lnSpc>
                <a:spcPts val="2600"/>
              </a:lnSpc>
              <a:buSzPct val="100000"/>
              <a:buFont typeface="Wingdings" panose="05000000000000000000" pitchFamily="2" charset="2"/>
              <a:buChar char="p"/>
              <a:defRPr sz="1800"/>
            </a:pP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Fast Protection System’s (FPS) interlock output PV was used as a global trigger.</a:t>
            </a:r>
          </a:p>
        </p:txBody>
      </p:sp>
      <p:sp>
        <p:nvSpPr>
          <p:cNvPr id="55" name="标题 4">
            <a:extLst>
              <a:ext uri="{FF2B5EF4-FFF2-40B4-BE49-F238E27FC236}">
                <a16:creationId xmlns:a16="http://schemas.microsoft.com/office/drawing/2014/main" id="{4E58FB34-5AB1-4793-88AB-B9709D7D750A}"/>
              </a:ext>
            </a:extLst>
          </p:cNvPr>
          <p:cNvSpPr txBox="1">
            <a:spLocks/>
          </p:cNvSpPr>
          <p:nvPr/>
        </p:nvSpPr>
        <p:spPr>
          <a:xfrm>
            <a:off x="161925" y="125043"/>
            <a:ext cx="10935162" cy="582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Prototype of BSA and application at the CSNS accelerator</a:t>
            </a:r>
            <a:endParaRPr lang="zh-CN" altLang="en-US" b="1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54D4304-D86C-4978-A7AD-DC532D145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01" y="2324945"/>
            <a:ext cx="11503221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54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02B5F037-4662-441C-B43B-EB541A074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115315"/>
            <a:ext cx="11606742" cy="582613"/>
          </a:xfrm>
        </p:spPr>
        <p:txBody>
          <a:bodyPr>
            <a:normAutofit/>
          </a:bodyPr>
          <a:lstStyle/>
          <a:p>
            <a:r>
              <a:rPr lang="en-US" altLang="zh-CN" sz="2700" b="1">
                <a:latin typeface="Calibri" panose="020F0502020204030204" pitchFamily="34" charset="0"/>
                <a:cs typeface="Calibri" panose="020F0502020204030204" pitchFamily="34" charset="0"/>
              </a:rPr>
              <a:t>Prototype Deployment &amp; Containerization</a:t>
            </a:r>
          </a:p>
        </p:txBody>
      </p:sp>
      <p:sp>
        <p:nvSpPr>
          <p:cNvPr id="14" name="辐射防护考试…">
            <a:extLst>
              <a:ext uri="{FF2B5EF4-FFF2-40B4-BE49-F238E27FC236}">
                <a16:creationId xmlns:a16="http://schemas.microsoft.com/office/drawing/2014/main" id="{F1497529-D6EA-40F7-8158-95764D748A0F}"/>
              </a:ext>
            </a:extLst>
          </p:cNvPr>
          <p:cNvSpPr txBox="1"/>
          <p:nvPr/>
        </p:nvSpPr>
        <p:spPr>
          <a:xfrm>
            <a:off x="360000" y="860316"/>
            <a:ext cx="11400200" cy="410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 defTabSz="0" hangingPunct="0">
              <a:lnSpc>
                <a:spcPts val="2600"/>
              </a:lnSpc>
              <a:buSzPct val="100000"/>
              <a:buFont typeface="Wingdings" panose="05000000000000000000" pitchFamily="2" charset="2"/>
              <a:buChar char="Ø"/>
              <a:defRPr sz="1800"/>
            </a:pP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All core modules are deployed as containerized services on a unified Docker platform.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99A9494-FCA4-4B0E-B60B-C93F5E686CD8}"/>
              </a:ext>
            </a:extLst>
          </p:cNvPr>
          <p:cNvSpPr/>
          <p:nvPr/>
        </p:nvSpPr>
        <p:spPr>
          <a:xfrm>
            <a:off x="360000" y="1433153"/>
            <a:ext cx="4886596" cy="4616549"/>
          </a:xfrm>
          <a:prstGeom prst="rect">
            <a:avLst/>
          </a:prstGeom>
          <a:noFill/>
          <a:ln>
            <a:solidFill>
              <a:srgbClr val="C9C9C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CF6F517-AF3A-47B3-85A8-10225BEAFA94}"/>
              </a:ext>
            </a:extLst>
          </p:cNvPr>
          <p:cNvSpPr txBox="1"/>
          <p:nvPr/>
        </p:nvSpPr>
        <p:spPr>
          <a:xfrm>
            <a:off x="360000" y="1432816"/>
            <a:ext cx="4886596" cy="410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/>
              <a:t>Server Host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6454ED4-AB76-41AE-8026-3813C9FB7402}"/>
              </a:ext>
            </a:extLst>
          </p:cNvPr>
          <p:cNvSpPr/>
          <p:nvPr/>
        </p:nvSpPr>
        <p:spPr>
          <a:xfrm>
            <a:off x="359999" y="1842927"/>
            <a:ext cx="4886596" cy="4206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AAD869B-51C3-4D0F-B50D-19EB67D93D1B}"/>
              </a:ext>
            </a:extLst>
          </p:cNvPr>
          <p:cNvSpPr txBox="1"/>
          <p:nvPr/>
        </p:nvSpPr>
        <p:spPr>
          <a:xfrm>
            <a:off x="359999" y="1820407"/>
            <a:ext cx="4886595" cy="4101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/>
              <a:t>Docker Compose</a:t>
            </a:r>
            <a:endParaRPr lang="zh-CN" altLang="en-US" dirty="0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58BD60B-AAB7-44AD-BE70-45E16578A6DD}"/>
              </a:ext>
            </a:extLst>
          </p:cNvPr>
          <p:cNvGrpSpPr/>
          <p:nvPr/>
        </p:nvGrpSpPr>
        <p:grpSpPr>
          <a:xfrm>
            <a:off x="486277" y="2309641"/>
            <a:ext cx="1402080" cy="1608430"/>
            <a:chOff x="4109043" y="5393261"/>
            <a:chExt cx="1246728" cy="1608430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D35FDBE-E95E-405D-97E8-00A479F85063}"/>
                </a:ext>
              </a:extLst>
            </p:cNvPr>
            <p:cNvSpPr/>
            <p:nvPr/>
          </p:nvSpPr>
          <p:spPr>
            <a:xfrm>
              <a:off x="4109043" y="5393261"/>
              <a:ext cx="1246728" cy="16084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altLang="zh-CN">
                  <a:solidFill>
                    <a:schemeClr val="tx1"/>
                  </a:solidFill>
                </a:rPr>
                <a:t>Data Source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4EF495C-2C5E-4A01-85FF-77237CA7F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5543" y="6270959"/>
              <a:ext cx="933728" cy="493167"/>
            </a:xfrm>
            <a:prstGeom prst="rect">
              <a:avLst/>
            </a:prstGeom>
          </p:spPr>
        </p:pic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78DB392A-602E-4828-BE0B-0684130B920F}"/>
              </a:ext>
            </a:extLst>
          </p:cNvPr>
          <p:cNvSpPr/>
          <p:nvPr/>
        </p:nvSpPr>
        <p:spPr>
          <a:xfrm>
            <a:off x="3533829" y="2299813"/>
            <a:ext cx="1402080" cy="16084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zh-CN">
                <a:solidFill>
                  <a:schemeClr val="tx1"/>
                </a:solidFill>
              </a:rPr>
              <a:t>Messaging Cluster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2CE1F2D5-1572-4AE4-A041-E0C4FE4DC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444" y="3215176"/>
            <a:ext cx="1134849" cy="593904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60481038-21EF-422F-9F9B-EB3179A8FA4E}"/>
              </a:ext>
            </a:extLst>
          </p:cNvPr>
          <p:cNvSpPr/>
          <p:nvPr/>
        </p:nvSpPr>
        <p:spPr>
          <a:xfrm>
            <a:off x="1187317" y="4314259"/>
            <a:ext cx="1402080" cy="16084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zh-CN">
                <a:solidFill>
                  <a:schemeClr val="tx1"/>
                </a:solidFill>
              </a:rPr>
              <a:t>Database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33D779A1-EC7A-4FA0-A225-6EA0BC58A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02" y="5014829"/>
            <a:ext cx="1256509" cy="37843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BF5A1FD-0E3E-4979-84BF-B0B575716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7262" y="5393267"/>
            <a:ext cx="1062187" cy="468452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271C729A-CEFD-4FDE-8D20-B66D117AB790}"/>
              </a:ext>
            </a:extLst>
          </p:cNvPr>
          <p:cNvSpPr/>
          <p:nvPr/>
        </p:nvSpPr>
        <p:spPr>
          <a:xfrm>
            <a:off x="2995327" y="4314259"/>
            <a:ext cx="1402080" cy="16084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zh-CN">
                <a:solidFill>
                  <a:schemeClr val="tx1"/>
                </a:solidFill>
              </a:rPr>
              <a:t>Data Service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4048784A-F789-4672-AD26-CD0DBB3E3E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133" y="5119262"/>
            <a:ext cx="559307" cy="593904"/>
          </a:xfrm>
          <a:prstGeom prst="rect">
            <a:avLst/>
          </a:prstGeom>
        </p:spPr>
      </p:pic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C14B3062-6549-4155-9AE3-A13DB133055C}"/>
              </a:ext>
            </a:extLst>
          </p:cNvPr>
          <p:cNvCxnSpPr>
            <a:cxnSpLocks/>
          </p:cNvCxnSpPr>
          <p:nvPr/>
        </p:nvCxnSpPr>
        <p:spPr>
          <a:xfrm>
            <a:off x="486277" y="4116401"/>
            <a:ext cx="4538569" cy="0"/>
          </a:xfrm>
          <a:prstGeom prst="line">
            <a:avLst/>
          </a:prstGeom>
          <a:ln w="57150">
            <a:solidFill>
              <a:srgbClr val="0092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C1572AD3-D52A-4541-9590-C58F48015B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7008" y="1655842"/>
            <a:ext cx="1067725" cy="600595"/>
          </a:xfrm>
          <a:prstGeom prst="rect">
            <a:avLst/>
          </a:prstGeom>
        </p:spPr>
      </p:pic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0B833C60-58B6-4B5B-84DF-0B202A506FC8}"/>
              </a:ext>
            </a:extLst>
          </p:cNvPr>
          <p:cNvCxnSpPr>
            <a:stCxn id="19" idx="2"/>
          </p:cNvCxnSpPr>
          <p:nvPr/>
        </p:nvCxnSpPr>
        <p:spPr>
          <a:xfrm>
            <a:off x="1187317" y="3918071"/>
            <a:ext cx="0" cy="19833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33D63039-7C38-4939-902E-04C95A84AD8D}"/>
              </a:ext>
            </a:extLst>
          </p:cNvPr>
          <p:cNvCxnSpPr/>
          <p:nvPr/>
        </p:nvCxnSpPr>
        <p:spPr>
          <a:xfrm>
            <a:off x="2692257" y="3927898"/>
            <a:ext cx="0" cy="20815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79D7A91B-AC45-4E08-9CFC-C778683FB57D}"/>
              </a:ext>
            </a:extLst>
          </p:cNvPr>
          <p:cNvCxnSpPr/>
          <p:nvPr/>
        </p:nvCxnSpPr>
        <p:spPr>
          <a:xfrm>
            <a:off x="4234868" y="3908243"/>
            <a:ext cx="0" cy="20815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3B36A994-BF78-4488-9649-3929DD0CB7D9}"/>
              </a:ext>
            </a:extLst>
          </p:cNvPr>
          <p:cNvCxnSpPr/>
          <p:nvPr/>
        </p:nvCxnSpPr>
        <p:spPr>
          <a:xfrm>
            <a:off x="1835017" y="4119120"/>
            <a:ext cx="0" cy="19833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AD26EC23-BF65-4853-BA66-27A758B011F0}"/>
              </a:ext>
            </a:extLst>
          </p:cNvPr>
          <p:cNvCxnSpPr/>
          <p:nvPr/>
        </p:nvCxnSpPr>
        <p:spPr>
          <a:xfrm>
            <a:off x="3656728" y="4119120"/>
            <a:ext cx="0" cy="19833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8DE5939B-5DD6-451C-A16C-B3E3E3E7B458}"/>
              </a:ext>
            </a:extLst>
          </p:cNvPr>
          <p:cNvSpPr/>
          <p:nvPr/>
        </p:nvSpPr>
        <p:spPr>
          <a:xfrm>
            <a:off x="5709043" y="1919887"/>
            <a:ext cx="58877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>
                <a:solidFill>
                  <a:srgbClr val="2B2D31"/>
                </a:solidFill>
                <a:latin typeface="Inter"/>
              </a:rPr>
              <a:t>Rapid Deployment:</a:t>
            </a:r>
            <a:r>
              <a:rPr lang="en-US" altLang="zh-CN" sz="2000">
                <a:solidFill>
                  <a:srgbClr val="2B2D31"/>
                </a:solidFill>
                <a:latin typeface="Inter"/>
              </a:rPr>
              <a:t> One-click deployment using Docker Compose, reducing setup time from hours to minutes.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>
                <a:solidFill>
                  <a:srgbClr val="2B2D31"/>
                </a:solidFill>
                <a:latin typeface="Inter"/>
              </a:rPr>
              <a:t>Environment Consistency:</a:t>
            </a:r>
            <a:r>
              <a:rPr lang="en-US" altLang="zh-CN" sz="2000">
                <a:solidFill>
                  <a:srgbClr val="2B2D31"/>
                </a:solidFill>
                <a:latin typeface="Inter"/>
              </a:rPr>
              <a:t> Eliminates the "it works on my machine" problem by bundling all EPICS 7 and Python dependencies into images.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>
                <a:solidFill>
                  <a:srgbClr val="2B2D31"/>
                </a:solidFill>
                <a:latin typeface="Inter"/>
              </a:rPr>
              <a:t>Decoupled Architecture:</a:t>
            </a:r>
            <a:r>
              <a:rPr lang="en-US" altLang="zh-CN" sz="2000">
                <a:solidFill>
                  <a:srgbClr val="2B2D31"/>
                </a:solidFill>
                <a:latin typeface="Inter"/>
              </a:rPr>
              <a:t> Each service runs in an isolated container, improving system reliability and fault tolerance.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>
                <a:solidFill>
                  <a:srgbClr val="2B2D31"/>
                </a:solidFill>
                <a:latin typeface="Inter"/>
              </a:rPr>
              <a:t>Scalable &amp; Maintainable:</a:t>
            </a:r>
            <a:r>
              <a:rPr lang="en-US" altLang="zh-CN" sz="2000">
                <a:solidFill>
                  <a:srgbClr val="2B2D31"/>
                </a:solidFill>
                <a:latin typeface="Inter"/>
              </a:rPr>
              <a:t> Easy to scale individual modules (e.g., adding more data processing workers) and supports seamless online updates.</a:t>
            </a:r>
            <a:endParaRPr lang="zh-CN" altLang="en-US" sz="2000" b="0" i="0">
              <a:solidFill>
                <a:srgbClr val="2B2D31"/>
              </a:solidFill>
              <a:effectLst/>
              <a:latin typeface="Inter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20D4C061-A03D-429F-8877-A40F508A5C6D}"/>
              </a:ext>
            </a:extLst>
          </p:cNvPr>
          <p:cNvSpPr/>
          <p:nvPr/>
        </p:nvSpPr>
        <p:spPr>
          <a:xfrm>
            <a:off x="662278" y="6167088"/>
            <a:ext cx="10236632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dirty="0">
                <a:solidFill>
                  <a:prstClr val="black"/>
                </a:solidFill>
              </a:rPr>
              <a:t>Containerization ensures the BSA system can be rapidly iterated and reliably deployed within the complex network environment of the CSNS accelerator.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1E577E-7A3A-4F1C-83F0-01711476028E}"/>
              </a:ext>
            </a:extLst>
          </p:cNvPr>
          <p:cNvGrpSpPr/>
          <p:nvPr/>
        </p:nvGrpSpPr>
        <p:grpSpPr>
          <a:xfrm>
            <a:off x="1975128" y="2319468"/>
            <a:ext cx="1402080" cy="1608430"/>
            <a:chOff x="2010053" y="2319468"/>
            <a:chExt cx="1402080" cy="1608430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146F213E-C6B4-484F-9880-C21C61E36A7B}"/>
                </a:ext>
              </a:extLst>
            </p:cNvPr>
            <p:cNvSpPr/>
            <p:nvPr/>
          </p:nvSpPr>
          <p:spPr>
            <a:xfrm>
              <a:off x="2010053" y="2319468"/>
              <a:ext cx="1402080" cy="16084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altLang="zh-CN">
                  <a:solidFill>
                    <a:schemeClr val="tx1"/>
                  </a:solidFill>
                </a:rPr>
                <a:t>Data Acq / Processing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4599E192-A72A-4AB6-A840-40A6FD87B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9668" y="3146193"/>
              <a:ext cx="559307" cy="593904"/>
            </a:xfrm>
            <a:prstGeom prst="rect">
              <a:avLst/>
            </a:prstGeom>
          </p:spPr>
        </p:pic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B2FFF1BC-451D-4E64-8E8C-C9F32F2101DD}"/>
              </a:ext>
            </a:extLst>
          </p:cNvPr>
          <p:cNvSpPr/>
          <p:nvPr/>
        </p:nvSpPr>
        <p:spPr>
          <a:xfrm>
            <a:off x="397340" y="4077368"/>
            <a:ext cx="12469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rgbClr val="2B2D31"/>
                </a:solidFill>
                <a:latin typeface="Inter"/>
              </a:rPr>
              <a:t>Internal Network</a:t>
            </a:r>
            <a:endParaRPr lang="zh-CN" altLang="en-US" sz="1200"/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6521D588-D8E6-4CD1-8BC5-FAB613E00864}"/>
              </a:ext>
            </a:extLst>
          </p:cNvPr>
          <p:cNvGrpSpPr/>
          <p:nvPr/>
        </p:nvGrpSpPr>
        <p:grpSpPr>
          <a:xfrm>
            <a:off x="2050397" y="2255644"/>
            <a:ext cx="1402080" cy="1608430"/>
            <a:chOff x="2010053" y="2319468"/>
            <a:chExt cx="1402080" cy="1608430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17BE20C7-CD48-4D46-8699-14BF6F622A99}"/>
                </a:ext>
              </a:extLst>
            </p:cNvPr>
            <p:cNvSpPr/>
            <p:nvPr/>
          </p:nvSpPr>
          <p:spPr>
            <a:xfrm>
              <a:off x="2010053" y="2319468"/>
              <a:ext cx="1402080" cy="1608430"/>
            </a:xfrm>
            <a:prstGeom prst="rect">
              <a:avLst/>
            </a:prstGeom>
            <a:solidFill>
              <a:srgbClr val="BDD7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altLang="zh-CN">
                  <a:solidFill>
                    <a:schemeClr val="tx1"/>
                  </a:solidFill>
                </a:rPr>
                <a:t>Data Acq / Processing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305A98DC-F7DC-4BB7-AD37-481BDC918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9668" y="3146193"/>
              <a:ext cx="559307" cy="593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0369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104F54-0736-425A-A7C6-65011D0506B3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>
          <a:xfrm>
            <a:off x="370391" y="832044"/>
            <a:ext cx="11263964" cy="2534027"/>
          </a:xfrm>
        </p:spPr>
        <p:txBody>
          <a:bodyPr wrap="square">
            <a:spAutoFit/>
          </a:bodyPr>
          <a:lstStyle/>
          <a:p>
            <a:pPr indent="-342900">
              <a:lnSpc>
                <a:spcPct val="130000"/>
              </a:lnSpc>
              <a:buSzPct val="100000"/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BSA data use cases:</a:t>
            </a:r>
          </a:p>
          <a:p>
            <a:pPr lvl="2" indent="-342900">
              <a:lnSpc>
                <a:spcPct val="13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Intra-pulse beam chopping by the FPS</a:t>
            </a:r>
          </a:p>
          <a:p>
            <a:pPr lvl="2" indent="-342900">
              <a:lnSpc>
                <a:spcPct val="13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Automatic recovery of beam after FPS mitigation beam stop</a:t>
            </a:r>
          </a:p>
          <a:p>
            <a:pPr lvl="2" indent="-342900">
              <a:lnSpc>
                <a:spcPct val="13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Beam loss due to off-energy beam following VSWR protection</a:t>
            </a:r>
          </a:p>
          <a:p>
            <a:pPr lvl="2" indent="-342900">
              <a:lnSpc>
                <a:spcPct val="13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Time overhead statistics for FPS  due to VSWR protection input</a:t>
            </a:r>
          </a:p>
          <a:p>
            <a:pPr lvl="2" indent="-342900">
              <a:lnSpc>
                <a:spcPct val="13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RF amplitude waveform capturing during cavity arc</a:t>
            </a: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0ED024A-FDC1-44F6-A65A-D40FBFA51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115315"/>
            <a:ext cx="10479088" cy="582613"/>
          </a:xfrm>
        </p:spPr>
        <p:txBody>
          <a:bodyPr/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How we do business now with BSA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Linac beam2">
            <a:extLst>
              <a:ext uri="{FF2B5EF4-FFF2-40B4-BE49-F238E27FC236}">
                <a16:creationId xmlns:a16="http://schemas.microsoft.com/office/drawing/2014/main" id="{CF665EDB-EAD5-44A7-82DF-E5E9675E7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125" y="3500187"/>
            <a:ext cx="5308688" cy="300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81919EC-7B43-4945-849F-D432E5D871B8}"/>
              </a:ext>
            </a:extLst>
          </p:cNvPr>
          <p:cNvSpPr txBox="1"/>
          <p:nvPr/>
        </p:nvSpPr>
        <p:spPr>
          <a:xfrm>
            <a:off x="2422208" y="6488744"/>
            <a:ext cx="6372272" cy="2297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dirty="0"/>
              <a:t>Time structure of the CSNS </a:t>
            </a:r>
            <a:r>
              <a:rPr lang="en-US" altLang="zh-CN" sz="1600" dirty="0" err="1"/>
              <a:t>Linac</a:t>
            </a:r>
            <a:r>
              <a:rPr lang="en-US" altLang="zh-CN" sz="1600" dirty="0"/>
              <a:t> beam pulse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19218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C8165B0-B1F8-49B8-BE3F-D7F6C2B0B17D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>
          <a:xfrm>
            <a:off x="69289" y="882299"/>
            <a:ext cx="11878546" cy="991671"/>
          </a:xfrm>
        </p:spPr>
        <p:txBody>
          <a:bodyPr/>
          <a:lstStyle/>
          <a:p>
            <a:pPr marL="684900" lvl="1" indent="-342900">
              <a:buSzPct val="100000"/>
              <a:buFont typeface="Wingdings" panose="05000000000000000000" pitchFamily="2" charset="2"/>
              <a:buChar char="Ø"/>
            </a:pPr>
            <a:r>
              <a:rPr lang="en-US" altLang="zh-CN" b="1" dirty="0"/>
              <a:t>Intra-pulse beam chopping:  </a:t>
            </a:r>
            <a:r>
              <a:rPr lang="en-US" altLang="zh-CN" dirty="0"/>
              <a:t>FPS utilizes the LEBT chopper to deflect beam, thereby preventing downstream transmission, with a response time of FPS is within several microseconds.</a:t>
            </a:r>
            <a:endParaRPr lang="zh-CN" altLang="en-US" dirty="0"/>
          </a:p>
          <a:p>
            <a:endParaRPr lang="en-US" altLang="zh-C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01A7E5A7-7D64-4CDC-A3A5-707521AB3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Intra-pulse beam chopping phenomenon by the FPS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225F363-E56C-45A9-9564-80C2D3F4D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041" y="2627760"/>
            <a:ext cx="5996604" cy="366663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370961C-4700-4CF7-9D48-78A2FDC76AC8}"/>
              </a:ext>
            </a:extLst>
          </p:cNvPr>
          <p:cNvSpPr/>
          <p:nvPr/>
        </p:nvSpPr>
        <p:spPr>
          <a:xfrm>
            <a:off x="5971268" y="2830550"/>
            <a:ext cx="1649461" cy="3118712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8B33852-F70A-4D1E-A084-ECC873CB6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365" y="2149901"/>
            <a:ext cx="3962402" cy="4288868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84C0AB1D-326D-46B9-9C93-80617D759A67}"/>
              </a:ext>
            </a:extLst>
          </p:cNvPr>
          <p:cNvCxnSpPr/>
          <p:nvPr/>
        </p:nvCxnSpPr>
        <p:spPr>
          <a:xfrm flipH="1">
            <a:off x="5538485" y="2053445"/>
            <a:ext cx="528918" cy="43927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C655165F-16B2-4079-A7AF-03AE8B1CD7BE}"/>
              </a:ext>
            </a:extLst>
          </p:cNvPr>
          <p:cNvCxnSpPr/>
          <p:nvPr/>
        </p:nvCxnSpPr>
        <p:spPr>
          <a:xfrm flipH="1">
            <a:off x="7512389" y="2309227"/>
            <a:ext cx="528918" cy="43927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AB433EF3-2864-4860-8AF5-AD82AC011C12}"/>
              </a:ext>
            </a:extLst>
          </p:cNvPr>
          <p:cNvSpPr/>
          <p:nvPr/>
        </p:nvSpPr>
        <p:spPr>
          <a:xfrm>
            <a:off x="1762837" y="6411482"/>
            <a:ext cx="3516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Consecutive multi-cycle mode</a:t>
            </a:r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8377CE0-7C7B-45D0-9082-0C33EE3F7813}"/>
              </a:ext>
            </a:extLst>
          </p:cNvPr>
          <p:cNvSpPr/>
          <p:nvPr/>
        </p:nvSpPr>
        <p:spPr>
          <a:xfrm>
            <a:off x="7449052" y="6411482"/>
            <a:ext cx="2986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Infinite persistence mode</a:t>
            </a:r>
            <a:endParaRPr lang="zh-CN" altLang="en-US" dirty="0"/>
          </a:p>
        </p:txBody>
      </p:sp>
      <p:sp>
        <p:nvSpPr>
          <p:cNvPr id="22" name="Text Box 15">
            <a:extLst>
              <a:ext uri="{FF2B5EF4-FFF2-40B4-BE49-F238E27FC236}">
                <a16:creationId xmlns:a16="http://schemas.microsoft.com/office/drawing/2014/main" id="{09AA0138-8C3B-477D-927E-3AF93CB8F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0596" y="3162628"/>
            <a:ext cx="1167276" cy="3077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LRBT CT01</a:t>
            </a:r>
            <a:endParaRPr lang="en-GB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7AE4D676-A08D-406D-8ADE-903BB5B57EA6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10237696" y="3316517"/>
            <a:ext cx="562900" cy="95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88DC5EB-4189-42CF-BB7C-149DBBCE94AD}"/>
              </a:ext>
            </a:extLst>
          </p:cNvPr>
          <p:cNvGrpSpPr/>
          <p:nvPr/>
        </p:nvGrpSpPr>
        <p:grpSpPr>
          <a:xfrm>
            <a:off x="69289" y="2052918"/>
            <a:ext cx="1556722" cy="786757"/>
            <a:chOff x="695325" y="3759268"/>
            <a:chExt cx="1556722" cy="786757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DD07C0E9-E7F3-41A9-8627-143FBA006196}"/>
                </a:ext>
              </a:extLst>
            </p:cNvPr>
            <p:cNvSpPr/>
            <p:nvPr/>
          </p:nvSpPr>
          <p:spPr>
            <a:xfrm>
              <a:off x="695325" y="3759268"/>
              <a:ext cx="1297676" cy="78675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993AFB7-433F-455E-8782-3B48BAB5F4D9}"/>
                </a:ext>
              </a:extLst>
            </p:cNvPr>
            <p:cNvGrpSpPr/>
            <p:nvPr/>
          </p:nvGrpSpPr>
          <p:grpSpPr>
            <a:xfrm>
              <a:off x="781408" y="3759268"/>
              <a:ext cx="1470639" cy="786757"/>
              <a:chOff x="161925" y="3220702"/>
              <a:chExt cx="1470639" cy="786757"/>
            </a:xfrm>
            <a:noFill/>
          </p:grpSpPr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045D641F-0192-43F2-8CD3-53AB429137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925" y="3374591"/>
                <a:ext cx="348615" cy="0"/>
              </a:xfrm>
              <a:prstGeom prst="line">
                <a:avLst/>
              </a:prstGeom>
              <a:grpFill/>
              <a:ln w="19050">
                <a:solidFill>
                  <a:srgbClr val="D14D5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7DA75A77-26CE-48FB-AC27-C67FB1EB75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925" y="3612462"/>
                <a:ext cx="348615" cy="0"/>
              </a:xfrm>
              <a:prstGeom prst="line">
                <a:avLst/>
              </a:prstGeom>
              <a:grpFill/>
              <a:ln w="19050">
                <a:solidFill>
                  <a:srgbClr val="43A0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14394642-7D32-4F75-91AC-BA14CEC5BC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925" y="3851222"/>
                <a:ext cx="348615" cy="0"/>
              </a:xfrm>
              <a:prstGeom prst="line">
                <a:avLst/>
              </a:prstGeom>
              <a:grpFill/>
              <a:ln w="19050">
                <a:solidFill>
                  <a:srgbClr val="AAADB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45DEADE5-6387-40B2-AA75-80A02F8155E6}"/>
                  </a:ext>
                </a:extLst>
              </p:cNvPr>
              <p:cNvSpPr/>
              <p:nvPr/>
            </p:nvSpPr>
            <p:spPr>
              <a:xfrm>
                <a:off x="480325" y="3220702"/>
                <a:ext cx="1152239" cy="307777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/>
                  <a:t>MEBT CT01</a:t>
                </a: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E17AC91B-73C8-459D-B526-D6E68C58B0D9}"/>
                  </a:ext>
                </a:extLst>
              </p:cNvPr>
              <p:cNvSpPr/>
              <p:nvPr/>
            </p:nvSpPr>
            <p:spPr>
              <a:xfrm>
                <a:off x="480325" y="3475585"/>
                <a:ext cx="1152239" cy="307777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/>
                  <a:t>MEBT CT02</a:t>
                </a: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8989131F-3B56-4D6F-8805-DDE0C202196E}"/>
                  </a:ext>
                </a:extLst>
              </p:cNvPr>
              <p:cNvSpPr/>
              <p:nvPr/>
            </p:nvSpPr>
            <p:spPr>
              <a:xfrm>
                <a:off x="480325" y="3699682"/>
                <a:ext cx="1139414" cy="307777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/>
                  <a:t>LRBT CT01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242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654FE42C-D6B5-449D-9953-84951975A569}"/>
              </a:ext>
            </a:extLst>
          </p:cNvPr>
          <p:cNvGrpSpPr/>
          <p:nvPr/>
        </p:nvGrpSpPr>
        <p:grpSpPr>
          <a:xfrm>
            <a:off x="1399197" y="1804966"/>
            <a:ext cx="9393606" cy="4937719"/>
            <a:chOff x="1056038" y="2105172"/>
            <a:chExt cx="8190237" cy="4255941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4EE1658-3C6B-4581-A20D-5D6C526C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621"/>
            <a:stretch>
              <a:fillRect/>
            </a:stretch>
          </p:blipFill>
          <p:spPr>
            <a:xfrm>
              <a:off x="1056038" y="2105172"/>
              <a:ext cx="8190237" cy="4255941"/>
            </a:xfrm>
            <a:custGeom>
              <a:avLst/>
              <a:gdLst>
                <a:gd name="connsiteX0" fmla="*/ 0 w 8190237"/>
                <a:gd name="connsiteY0" fmla="*/ 0 h 4255941"/>
                <a:gd name="connsiteX1" fmla="*/ 8085046 w 8190237"/>
                <a:gd name="connsiteY1" fmla="*/ 0 h 4255941"/>
                <a:gd name="connsiteX2" fmla="*/ 8049378 w 8190237"/>
                <a:gd name="connsiteY2" fmla="*/ 43230 h 4255941"/>
                <a:gd name="connsiteX3" fmla="*/ 7992713 w 8190237"/>
                <a:gd name="connsiteY3" fmla="*/ 228738 h 4255941"/>
                <a:gd name="connsiteX4" fmla="*/ 7992713 w 8190237"/>
                <a:gd name="connsiteY4" fmla="*/ 3953001 h 4255941"/>
                <a:gd name="connsiteX5" fmla="*/ 8138997 w 8190237"/>
                <a:gd name="connsiteY5" fmla="*/ 4228129 h 4255941"/>
                <a:gd name="connsiteX6" fmla="*/ 8190237 w 8190237"/>
                <a:gd name="connsiteY6" fmla="*/ 4255941 h 4255941"/>
                <a:gd name="connsiteX7" fmla="*/ 0 w 8190237"/>
                <a:gd name="connsiteY7" fmla="*/ 4255941 h 425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90237" h="4255941">
                  <a:moveTo>
                    <a:pt x="0" y="0"/>
                  </a:moveTo>
                  <a:lnTo>
                    <a:pt x="8085046" y="0"/>
                  </a:lnTo>
                  <a:lnTo>
                    <a:pt x="8049378" y="43230"/>
                  </a:lnTo>
                  <a:cubicBezTo>
                    <a:pt x="8013603" y="96184"/>
                    <a:pt x="7992713" y="160022"/>
                    <a:pt x="7992713" y="228738"/>
                  </a:cubicBezTo>
                  <a:lnTo>
                    <a:pt x="7992713" y="3953001"/>
                  </a:lnTo>
                  <a:cubicBezTo>
                    <a:pt x="7992713" y="4067529"/>
                    <a:pt x="8050740" y="4168504"/>
                    <a:pt x="8138997" y="4228129"/>
                  </a:cubicBezTo>
                  <a:lnTo>
                    <a:pt x="8190237" y="4255941"/>
                  </a:lnTo>
                  <a:lnTo>
                    <a:pt x="0" y="4255941"/>
                  </a:lnTo>
                  <a:close/>
                </a:path>
              </a:pathLst>
            </a:custGeom>
          </p:spPr>
        </p:pic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6A813B37-7F20-42AA-9816-943ADF4055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48612" y="3379470"/>
              <a:ext cx="0" cy="8458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88999F6A-88CB-4C33-865D-EDF4C28450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4223" y="3329940"/>
              <a:ext cx="0" cy="9448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96BF63B4-C62F-4D22-8B65-F372454F12EE}"/>
                </a:ext>
              </a:extLst>
            </p:cNvPr>
            <p:cNvCxnSpPr>
              <a:cxnSpLocks/>
            </p:cNvCxnSpPr>
            <p:nvPr/>
          </p:nvCxnSpPr>
          <p:spPr>
            <a:xfrm>
              <a:off x="3648612" y="3797516"/>
              <a:ext cx="4575611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BF0515B-2D8A-4C8A-B2CA-E8B43E097FAB}"/>
                </a:ext>
              </a:extLst>
            </p:cNvPr>
            <p:cNvSpPr txBox="1"/>
            <p:nvPr/>
          </p:nvSpPr>
          <p:spPr>
            <a:xfrm>
              <a:off x="4827270" y="3310256"/>
              <a:ext cx="2374897" cy="4674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dirty="0"/>
                <a:t>29 pulse cycles, 1.16s</a:t>
              </a:r>
              <a:endParaRPr lang="zh-CN" altLang="en-US" dirty="0"/>
            </a:p>
          </p:txBody>
        </p:sp>
      </p:grpSp>
      <p:sp>
        <p:nvSpPr>
          <p:cNvPr id="12" name="竖排文字占位符 2">
            <a:extLst>
              <a:ext uri="{FF2B5EF4-FFF2-40B4-BE49-F238E27FC236}">
                <a16:creationId xmlns:a16="http://schemas.microsoft.com/office/drawing/2014/main" id="{5962B599-6715-4CF9-92A8-F08AF1D13E6B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>
          <a:xfrm>
            <a:off x="360000" y="851158"/>
            <a:ext cx="11074613" cy="961289"/>
          </a:xfrm>
        </p:spPr>
        <p:txBody>
          <a:bodyPr wrap="square">
            <a:spAutoFit/>
          </a:bodyPr>
          <a:lstStyle/>
          <a:p>
            <a:pPr marL="6849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altLang="zh-CN" dirty="0"/>
              <a:t>After the beam stopped for 29 cycles, it automatically recovers</a:t>
            </a:r>
          </a:p>
          <a:p>
            <a:pPr marL="6849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altLang="zh-CN" dirty="0"/>
              <a:t>The beam quality post-recovery is consistent with its pre-stop condition</a:t>
            </a:r>
          </a:p>
        </p:txBody>
      </p:sp>
      <p:sp>
        <p:nvSpPr>
          <p:cNvPr id="14" name="标题 3">
            <a:extLst>
              <a:ext uri="{FF2B5EF4-FFF2-40B4-BE49-F238E27FC236}">
                <a16:creationId xmlns:a16="http://schemas.microsoft.com/office/drawing/2014/main" id="{7BB87ECA-9372-45C9-9FC4-81A292498EA3}"/>
              </a:ext>
            </a:extLst>
          </p:cNvPr>
          <p:cNvSpPr txBox="1">
            <a:spLocks/>
          </p:cNvSpPr>
          <p:nvPr/>
        </p:nvSpPr>
        <p:spPr>
          <a:xfrm>
            <a:off x="161925" y="115315"/>
            <a:ext cx="10479088" cy="582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Automatic beam recovery following FPS mitigation action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8F7F590-1141-43D3-8558-08EB3B95E707}"/>
              </a:ext>
            </a:extLst>
          </p:cNvPr>
          <p:cNvGrpSpPr/>
          <p:nvPr/>
        </p:nvGrpSpPr>
        <p:grpSpPr>
          <a:xfrm>
            <a:off x="111031" y="1988885"/>
            <a:ext cx="1338906" cy="786757"/>
            <a:chOff x="695325" y="3759268"/>
            <a:chExt cx="1338906" cy="786757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6E8E696-D87E-48CD-84E6-74B3396F203F}"/>
                </a:ext>
              </a:extLst>
            </p:cNvPr>
            <p:cNvSpPr/>
            <p:nvPr/>
          </p:nvSpPr>
          <p:spPr>
            <a:xfrm>
              <a:off x="695325" y="3759268"/>
              <a:ext cx="1297676" cy="78675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72D7CD34-8CFC-4C90-8A04-DF093748DC73}"/>
                </a:ext>
              </a:extLst>
            </p:cNvPr>
            <p:cNvGrpSpPr/>
            <p:nvPr/>
          </p:nvGrpSpPr>
          <p:grpSpPr>
            <a:xfrm>
              <a:off x="781407" y="3759268"/>
              <a:ext cx="1252824" cy="786757"/>
              <a:chOff x="161924" y="3220702"/>
              <a:chExt cx="1252824" cy="786757"/>
            </a:xfrm>
            <a:noFill/>
          </p:grpSpPr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660846B4-D192-4089-9123-D38787D2A9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924" y="3626657"/>
                <a:ext cx="348615" cy="0"/>
              </a:xfrm>
              <a:prstGeom prst="line">
                <a:avLst/>
              </a:prstGeom>
              <a:grpFill/>
              <a:ln w="19050">
                <a:solidFill>
                  <a:srgbClr val="A36AE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C584813B-65B4-4710-9884-C645F58F1C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924" y="3853570"/>
                <a:ext cx="348615" cy="0"/>
              </a:xfrm>
              <a:prstGeom prst="line">
                <a:avLst/>
              </a:prstGeom>
              <a:grpFill/>
              <a:ln w="19050">
                <a:solidFill>
                  <a:srgbClr val="B7E49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4066040C-4FFD-48CF-AFA6-2FA4FC963F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924" y="3375883"/>
                <a:ext cx="348615" cy="0"/>
              </a:xfrm>
              <a:prstGeom prst="line">
                <a:avLst/>
              </a:prstGeom>
              <a:grpFill/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BB142F77-23C6-46C4-A343-B797F53D321F}"/>
                  </a:ext>
                </a:extLst>
              </p:cNvPr>
              <p:cNvSpPr/>
              <p:nvPr/>
            </p:nvSpPr>
            <p:spPr>
              <a:xfrm>
                <a:off x="480325" y="3220702"/>
                <a:ext cx="893193" cy="307777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/>
                  <a:t>MECT02</a:t>
                </a: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66349A34-C9B3-4B02-80DF-E32533B2640C}"/>
                  </a:ext>
                </a:extLst>
              </p:cNvPr>
              <p:cNvSpPr/>
              <p:nvPr/>
            </p:nvSpPr>
            <p:spPr>
              <a:xfrm>
                <a:off x="480325" y="3475585"/>
                <a:ext cx="934423" cy="307777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/>
                  <a:t>DTLCT02</a:t>
                </a: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DB356DEA-8CDD-4794-9C18-2D93ECC60EC6}"/>
                  </a:ext>
                </a:extLst>
              </p:cNvPr>
              <p:cNvSpPr/>
              <p:nvPr/>
            </p:nvSpPr>
            <p:spPr>
              <a:xfrm>
                <a:off x="480325" y="3699682"/>
                <a:ext cx="877676" cy="307777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/>
                  <a:t>LRCT02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8758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>
            <a:extLst>
              <a:ext uri="{FF2B5EF4-FFF2-40B4-BE49-F238E27FC236}">
                <a16:creationId xmlns:a16="http://schemas.microsoft.com/office/drawing/2014/main" id="{1E855BEF-0B37-4A92-9F83-BFF4F64185D9}"/>
              </a:ext>
            </a:extLst>
          </p:cNvPr>
          <p:cNvSpPr txBox="1"/>
          <p:nvPr/>
        </p:nvSpPr>
        <p:spPr>
          <a:xfrm>
            <a:off x="1188626" y="5739223"/>
            <a:ext cx="3970006" cy="42046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zh-CN" dirty="0"/>
              <a:t>ΔT=T1+T2+T4</a:t>
            </a:r>
            <a:r>
              <a:rPr lang="zh-CN" altLang="en-US" dirty="0"/>
              <a:t>≈</a:t>
            </a:r>
            <a:r>
              <a:rPr lang="en-US" altLang="zh-CN" dirty="0"/>
              <a:t>3.8</a:t>
            </a:r>
            <a:r>
              <a:rPr lang="en-US" altLang="zh-CN" sz="24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μs</a:t>
            </a:r>
            <a:r>
              <a:rPr lang="en-US" altLang="zh-CN" sz="2400" dirty="0">
                <a:solidFill>
                  <a:prstClr val="black"/>
                </a:solidFill>
              </a:rPr>
              <a:t> </a:t>
            </a:r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8BB10338-8B06-4194-938C-63EE81EE4BAA}"/>
              </a:ext>
            </a:extLst>
          </p:cNvPr>
          <p:cNvSpPr txBox="1"/>
          <p:nvPr/>
        </p:nvSpPr>
        <p:spPr>
          <a:xfrm>
            <a:off x="480313" y="854514"/>
            <a:ext cx="5081287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0" hangingPunct="0">
              <a:lnSpc>
                <a:spcPct val="150000"/>
              </a:lnSpc>
              <a:buSzPct val="60000"/>
            </a:pPr>
            <a:r>
              <a:rPr lang="en-US" altLang="zh-CN" sz="2000" b="1" dirty="0"/>
              <a:t>Estimate the FPS overhead time 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504E0A64-A877-4797-BDF0-305062808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115315"/>
            <a:ext cx="10944040" cy="58261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FPS Time overhead due to RF cavity VSWR protection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024FC9C-18A4-4B6C-8BA0-D68E20886D2C}"/>
              </a:ext>
            </a:extLst>
          </p:cNvPr>
          <p:cNvSpPr/>
          <p:nvPr/>
        </p:nvSpPr>
        <p:spPr>
          <a:xfrm>
            <a:off x="1145753" y="6159685"/>
            <a:ext cx="3954096" cy="4648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defTabSz="0" hangingPunct="0">
              <a:lnSpc>
                <a:spcPct val="150000"/>
              </a:lnSpc>
              <a:buSzPct val="60000"/>
            </a:pP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estimated FPS overhead time: 3.8μs</a:t>
            </a:r>
            <a:endParaRPr lang="zh-CN" alt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BA528BE-572F-48A2-AC8E-8BA906F1F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54" y="2303264"/>
            <a:ext cx="6018350" cy="336229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0EE6D255-AC3B-4903-9A7E-B7193174EDA8}"/>
              </a:ext>
            </a:extLst>
          </p:cNvPr>
          <p:cNvGrpSpPr/>
          <p:nvPr/>
        </p:nvGrpSpPr>
        <p:grpSpPr>
          <a:xfrm>
            <a:off x="6577369" y="1632482"/>
            <a:ext cx="2785244" cy="4698850"/>
            <a:chOff x="5478238" y="1206237"/>
            <a:chExt cx="2785244" cy="469885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9F8FC6F-31CB-45F8-8605-4891D2736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238" y="1206237"/>
              <a:ext cx="2785244" cy="4698850"/>
            </a:xfrm>
            <a:prstGeom prst="rect">
              <a:avLst/>
            </a:prstGeom>
          </p:spPr>
        </p:pic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4DEFD16A-2C87-4469-A61B-C39B5561B044}"/>
                </a:ext>
              </a:extLst>
            </p:cNvPr>
            <p:cNvCxnSpPr>
              <a:cxnSpLocks/>
            </p:cNvCxnSpPr>
            <p:nvPr/>
          </p:nvCxnSpPr>
          <p:spPr>
            <a:xfrm>
              <a:off x="5478238" y="3202832"/>
              <a:ext cx="2383969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4D0BFDA-9E98-43F6-B23A-1E73028EFD39}"/>
                </a:ext>
              </a:extLst>
            </p:cNvPr>
            <p:cNvSpPr/>
            <p:nvPr/>
          </p:nvSpPr>
          <p:spPr>
            <a:xfrm>
              <a:off x="6604986" y="3099590"/>
              <a:ext cx="316149" cy="2064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对话气泡: 椭圆形 12">
              <a:extLst>
                <a:ext uri="{FF2B5EF4-FFF2-40B4-BE49-F238E27FC236}">
                  <a16:creationId xmlns:a16="http://schemas.microsoft.com/office/drawing/2014/main" id="{88AA8139-6C9F-4556-8B14-3B41419C68AA}"/>
                </a:ext>
              </a:extLst>
            </p:cNvPr>
            <p:cNvSpPr/>
            <p:nvPr/>
          </p:nvSpPr>
          <p:spPr>
            <a:xfrm>
              <a:off x="6506938" y="1310365"/>
              <a:ext cx="1471817" cy="635024"/>
            </a:xfrm>
            <a:prstGeom prst="wedgeEllipseCallout">
              <a:avLst>
                <a:gd name="adj1" fmla="val -64942"/>
                <a:gd name="adj2" fmla="val 4000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/>
                <a:t>Normal</a:t>
              </a:r>
              <a:endParaRPr lang="zh-CN" altLang="en-US" sz="1400" dirty="0"/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4ACDFEE3-9DC3-4004-AD59-B0EFCE10EE4D}"/>
                </a:ext>
              </a:extLst>
            </p:cNvPr>
            <p:cNvGrpSpPr/>
            <p:nvPr/>
          </p:nvGrpSpPr>
          <p:grpSpPr>
            <a:xfrm>
              <a:off x="5897727" y="4066164"/>
              <a:ext cx="1023408" cy="788829"/>
              <a:chOff x="6705989" y="4426087"/>
              <a:chExt cx="1023408" cy="788829"/>
            </a:xfrm>
          </p:grpSpPr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5319D99-A743-4E3B-BF04-469BDB9CA769}"/>
                  </a:ext>
                </a:extLst>
              </p:cNvPr>
              <p:cNvSpPr txBox="1"/>
              <p:nvPr/>
            </p:nvSpPr>
            <p:spPr>
              <a:xfrm>
                <a:off x="6705989" y="4925083"/>
                <a:ext cx="922564" cy="289833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altLang="zh-CN" sz="1400" dirty="0"/>
                  <a:t>MECT02</a:t>
                </a:r>
                <a:endParaRPr lang="zh-CN" altLang="en-US" sz="1400" dirty="0"/>
              </a:p>
            </p:txBody>
          </p:sp>
          <p:cxnSp>
            <p:nvCxnSpPr>
              <p:cNvPr id="21" name="直接箭头连接符 20">
                <a:extLst>
                  <a:ext uri="{FF2B5EF4-FFF2-40B4-BE49-F238E27FC236}">
                    <a16:creationId xmlns:a16="http://schemas.microsoft.com/office/drawing/2014/main" id="{02F7D8E3-E59F-4649-B691-9CE223316CC9}"/>
                  </a:ext>
                </a:extLst>
              </p:cNvPr>
              <p:cNvCxnSpPr>
                <a:cxnSpLocks/>
                <a:stCxn id="20" idx="0"/>
              </p:cNvCxnSpPr>
              <p:nvPr/>
            </p:nvCxnSpPr>
            <p:spPr>
              <a:xfrm flipV="1">
                <a:off x="7167271" y="4426087"/>
                <a:ext cx="562126" cy="4989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2214E645-C5E8-4EB4-8088-DF9D904B77C4}"/>
                </a:ext>
              </a:extLst>
            </p:cNvPr>
            <p:cNvGrpSpPr/>
            <p:nvPr/>
          </p:nvGrpSpPr>
          <p:grpSpPr>
            <a:xfrm>
              <a:off x="7284993" y="3381916"/>
              <a:ext cx="922564" cy="778957"/>
              <a:chOff x="8325735" y="4146126"/>
              <a:chExt cx="922564" cy="778957"/>
            </a:xfrm>
          </p:grpSpPr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3BFB95E7-FA98-4BB9-9F48-0609472454CC}"/>
                  </a:ext>
                </a:extLst>
              </p:cNvPr>
              <p:cNvSpPr txBox="1"/>
              <p:nvPr/>
            </p:nvSpPr>
            <p:spPr>
              <a:xfrm>
                <a:off x="8325735" y="4146126"/>
                <a:ext cx="922564" cy="289833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altLang="zh-CN" sz="1400" dirty="0"/>
                  <a:t>LRCT02</a:t>
                </a:r>
                <a:endParaRPr lang="zh-CN" altLang="en-US" sz="1400" dirty="0"/>
              </a:p>
            </p:txBody>
          </p:sp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8FEF9D25-41D8-4FCF-8AE3-08E716D63947}"/>
                  </a:ext>
                </a:extLst>
              </p:cNvPr>
              <p:cNvCxnSpPr>
                <a:cxnSpLocks/>
                <a:stCxn id="18" idx="2"/>
              </p:cNvCxnSpPr>
              <p:nvPr/>
            </p:nvCxnSpPr>
            <p:spPr>
              <a:xfrm flipH="1">
                <a:off x="8325735" y="4435959"/>
                <a:ext cx="461282" cy="4891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EAE25471-9C3A-44CD-841B-9847D407760F}"/>
              </a:ext>
            </a:extLst>
          </p:cNvPr>
          <p:cNvGrpSpPr/>
          <p:nvPr/>
        </p:nvGrpSpPr>
        <p:grpSpPr>
          <a:xfrm>
            <a:off x="9362613" y="1632482"/>
            <a:ext cx="2785244" cy="4698850"/>
            <a:chOff x="9071744" y="1187187"/>
            <a:chExt cx="2785244" cy="469885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5288332-E77A-45A5-B6A5-6D36DD24A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744" y="1187187"/>
              <a:ext cx="2785244" cy="469885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4CA466B-891C-4FD2-9E32-7672A88E68B6}"/>
                </a:ext>
              </a:extLst>
            </p:cNvPr>
            <p:cNvSpPr/>
            <p:nvPr/>
          </p:nvSpPr>
          <p:spPr>
            <a:xfrm>
              <a:off x="10274497" y="3099589"/>
              <a:ext cx="196770" cy="20648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对话气泡: 椭圆形 24">
              <a:extLst>
                <a:ext uri="{FF2B5EF4-FFF2-40B4-BE49-F238E27FC236}">
                  <a16:creationId xmlns:a16="http://schemas.microsoft.com/office/drawing/2014/main" id="{71FED0EA-DE13-47C6-8137-8011924A6AD1}"/>
                </a:ext>
              </a:extLst>
            </p:cNvPr>
            <p:cNvSpPr/>
            <p:nvPr/>
          </p:nvSpPr>
          <p:spPr>
            <a:xfrm>
              <a:off x="9948380" y="1310365"/>
              <a:ext cx="1702056" cy="635024"/>
            </a:xfrm>
            <a:prstGeom prst="wedgeEllipseCallout">
              <a:avLst>
                <a:gd name="adj1" fmla="val -64942"/>
                <a:gd name="adj2" fmla="val 4000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/>
                <a:t>intra-pulse chopping</a:t>
              </a:r>
              <a:endParaRPr lang="zh-CN" altLang="en-US" sz="1400" dirty="0"/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AC9C945B-81CC-400E-9C75-B6E08FC1CD0D}"/>
                </a:ext>
              </a:extLst>
            </p:cNvPr>
            <p:cNvCxnSpPr>
              <a:cxnSpLocks/>
            </p:cNvCxnSpPr>
            <p:nvPr/>
          </p:nvCxnSpPr>
          <p:spPr>
            <a:xfrm>
              <a:off x="9071744" y="3202832"/>
              <a:ext cx="2383969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F10D84A2-48CC-4AA5-A706-84E32D48712B}"/>
                </a:ext>
              </a:extLst>
            </p:cNvPr>
            <p:cNvGrpSpPr/>
            <p:nvPr/>
          </p:nvGrpSpPr>
          <p:grpSpPr>
            <a:xfrm>
              <a:off x="9685955" y="4066164"/>
              <a:ext cx="1023408" cy="788829"/>
              <a:chOff x="6705989" y="4426087"/>
              <a:chExt cx="1023408" cy="788829"/>
            </a:xfrm>
          </p:grpSpPr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B9399EBB-2510-4D2C-A053-E49C1D71E504}"/>
                  </a:ext>
                </a:extLst>
              </p:cNvPr>
              <p:cNvSpPr txBox="1"/>
              <p:nvPr/>
            </p:nvSpPr>
            <p:spPr>
              <a:xfrm>
                <a:off x="6705989" y="4925083"/>
                <a:ext cx="922564" cy="289833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altLang="zh-CN" sz="1400" dirty="0"/>
                  <a:t>LRCT02</a:t>
                </a:r>
                <a:endParaRPr lang="zh-CN" altLang="en-US" sz="1400" dirty="0"/>
              </a:p>
            </p:txBody>
          </p:sp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B76D1AD6-83BB-4570-A630-022734FA094C}"/>
                  </a:ext>
                </a:extLst>
              </p:cNvPr>
              <p:cNvCxnSpPr>
                <a:cxnSpLocks/>
                <a:stCxn id="31" idx="0"/>
              </p:cNvCxnSpPr>
              <p:nvPr/>
            </p:nvCxnSpPr>
            <p:spPr>
              <a:xfrm flipV="1">
                <a:off x="7167271" y="4426087"/>
                <a:ext cx="562126" cy="4989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BD870D37-239C-46BB-B088-CFD6ED12A11E}"/>
                </a:ext>
              </a:extLst>
            </p:cNvPr>
            <p:cNvGrpSpPr/>
            <p:nvPr/>
          </p:nvGrpSpPr>
          <p:grpSpPr>
            <a:xfrm>
              <a:off x="10852784" y="3357424"/>
              <a:ext cx="922564" cy="778957"/>
              <a:chOff x="8325735" y="4146126"/>
              <a:chExt cx="922564" cy="778957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A4EC13A-57A8-45B5-A988-B79C2561112C}"/>
                  </a:ext>
                </a:extLst>
              </p:cNvPr>
              <p:cNvSpPr txBox="1"/>
              <p:nvPr/>
            </p:nvSpPr>
            <p:spPr>
              <a:xfrm>
                <a:off x="8325735" y="4146126"/>
                <a:ext cx="922564" cy="289833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altLang="zh-CN" sz="1400" dirty="0"/>
                  <a:t>MECT02</a:t>
                </a:r>
                <a:endParaRPr lang="zh-CN" altLang="en-US" sz="1400" dirty="0"/>
              </a:p>
            </p:txBody>
          </p:sp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916A4E41-4A79-4493-80CF-2AA5797F9D04}"/>
                  </a:ext>
                </a:extLst>
              </p:cNvPr>
              <p:cNvCxnSpPr>
                <a:cxnSpLocks/>
                <a:stCxn id="29" idx="2"/>
              </p:cNvCxnSpPr>
              <p:nvPr/>
            </p:nvCxnSpPr>
            <p:spPr>
              <a:xfrm flipH="1">
                <a:off x="8325735" y="4435959"/>
                <a:ext cx="461282" cy="4891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CFD12618-C54B-4FCB-A9E4-BCE41F6A1926}"/>
              </a:ext>
            </a:extLst>
          </p:cNvPr>
          <p:cNvSpPr txBox="1"/>
          <p:nvPr/>
        </p:nvSpPr>
        <p:spPr>
          <a:xfrm>
            <a:off x="352467" y="1366017"/>
            <a:ext cx="6018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0" hangingPunct="0">
              <a:buSzPct val="100000"/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By comparing the waveform falling edges of the Normal mode and intra-pulse chopping</a:t>
            </a:r>
            <a:endParaRPr lang="zh-CN" alt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5766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B11FD0-EC5E-4A76-BD97-7A655626848B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>
          <a:xfrm>
            <a:off x="359999" y="921959"/>
            <a:ext cx="11599272" cy="1050993"/>
          </a:xfr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2400" b="1" dirty="0"/>
              <a:t>Example</a:t>
            </a:r>
            <a:r>
              <a:rPr lang="zh-CN" altLang="en-US" sz="2400" b="1" dirty="0"/>
              <a:t>：</a:t>
            </a:r>
            <a:r>
              <a:rPr lang="en-US" altLang="zh-CN" sz="2400" b="1" dirty="0"/>
              <a:t>DTL3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VSWR protection caused off-energy beam</a:t>
            </a:r>
          </a:p>
          <a:p>
            <a:pPr marL="684900" lvl="1" indent="-342900">
              <a:buSzPct val="100000"/>
              <a:buFont typeface="Wingdings" panose="05000000000000000000" pitchFamily="2" charset="2"/>
              <a:buChar char="Ø"/>
            </a:pPr>
            <a:r>
              <a:rPr lang="en-US" altLang="zh-CN" dirty="0"/>
              <a:t>Even several microseconds off-energy beam can lead to beam loss trip</a:t>
            </a:r>
            <a:endParaRPr lang="zh-CN" altLang="en-US" dirty="0"/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14D61CB9-6D09-40F0-9CF8-0CA234EEE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Beam loss trip due to off-energy beam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9BADD1-0092-4FCF-B1D8-DC7BF6C11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0" y="2653767"/>
            <a:ext cx="5980248" cy="2966620"/>
          </a:xfrm>
          <a:custGeom>
            <a:avLst/>
            <a:gdLst>
              <a:gd name="connsiteX0" fmla="*/ 61987 w 6288346"/>
              <a:gd name="connsiteY0" fmla="*/ 0 h 3540335"/>
              <a:gd name="connsiteX1" fmla="*/ 6288346 w 6288346"/>
              <a:gd name="connsiteY1" fmla="*/ 0 h 3540335"/>
              <a:gd name="connsiteX2" fmla="*/ 6288346 w 6288346"/>
              <a:gd name="connsiteY2" fmla="*/ 3540335 h 3540335"/>
              <a:gd name="connsiteX3" fmla="*/ 0 w 6288346"/>
              <a:gd name="connsiteY3" fmla="*/ 3540335 h 3540335"/>
              <a:gd name="connsiteX4" fmla="*/ 0 w 6288346"/>
              <a:gd name="connsiteY4" fmla="*/ 3370796 h 3540335"/>
              <a:gd name="connsiteX5" fmla="*/ 22947 w 6288346"/>
              <a:gd name="connsiteY5" fmla="*/ 3370796 h 3540335"/>
              <a:gd name="connsiteX6" fmla="*/ 22947 w 6288346"/>
              <a:gd name="connsiteY6" fmla="*/ 3287416 h 3540335"/>
              <a:gd name="connsiteX7" fmla="*/ 61987 w 6288346"/>
              <a:gd name="connsiteY7" fmla="*/ 3287416 h 3540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88346" h="3540335">
                <a:moveTo>
                  <a:pt x="61987" y="0"/>
                </a:moveTo>
                <a:lnTo>
                  <a:pt x="6288346" y="0"/>
                </a:lnTo>
                <a:lnTo>
                  <a:pt x="6288346" y="3540335"/>
                </a:lnTo>
                <a:lnTo>
                  <a:pt x="0" y="3540335"/>
                </a:lnTo>
                <a:lnTo>
                  <a:pt x="0" y="3370796"/>
                </a:lnTo>
                <a:lnTo>
                  <a:pt x="22947" y="3370796"/>
                </a:lnTo>
                <a:lnTo>
                  <a:pt x="22947" y="3287416"/>
                </a:lnTo>
                <a:lnTo>
                  <a:pt x="61987" y="3287416"/>
                </a:lnTo>
                <a:close/>
              </a:path>
            </a:pathLst>
          </a:cu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4AD3AD8-76B2-41C9-BE3D-7782FF6D3888}"/>
              </a:ext>
            </a:extLst>
          </p:cNvPr>
          <p:cNvSpPr txBox="1"/>
          <p:nvPr/>
        </p:nvSpPr>
        <p:spPr>
          <a:xfrm>
            <a:off x="359999" y="2081555"/>
            <a:ext cx="5736001" cy="4160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R="0" indent="0" defTabSz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3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342000" marR="0" indent="0" defTabSz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3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799200" marR="0" indent="0" defTabSz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3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202400" marR="0" indent="0" defTabSz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3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59600" marR="0" indent="0" defTabSz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3"/>
              </a:buBlip>
              <a:tabLst/>
              <a:def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None/>
            </a:pPr>
            <a:r>
              <a:rPr lang="en-US" altLang="zh-CN" sz="1600" dirty="0"/>
              <a:t>Data from the first 20 </a:t>
            </a:r>
            <a:r>
              <a:rPr lang="en-US" altLang="zh-CN" sz="1600" dirty="0" err="1"/>
              <a:t>Linac</a:t>
            </a:r>
            <a:r>
              <a:rPr lang="en-US" altLang="zh-CN" sz="1600" dirty="0"/>
              <a:t> BLMs over 50 consecutive cycles</a:t>
            </a:r>
            <a:endParaRPr lang="zh-CN" altLang="en-US" sz="16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A6A708A-C839-460D-9365-E96A42135139}"/>
              </a:ext>
            </a:extLst>
          </p:cNvPr>
          <p:cNvSpPr txBox="1"/>
          <p:nvPr/>
        </p:nvSpPr>
        <p:spPr>
          <a:xfrm>
            <a:off x="6520195" y="1990118"/>
            <a:ext cx="5311806" cy="46487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R="0" indent="0" defTabSz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3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342000" marR="0" indent="0" defTabSz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3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799200" marR="0" indent="0" defTabSz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3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202400" marR="0" indent="0" defTabSz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3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59600" marR="0" indent="0" defTabSz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3"/>
              </a:buBlip>
              <a:tabLst/>
              <a:def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None/>
            </a:pPr>
            <a:r>
              <a:rPr lang="en-US" altLang="zh-CN" sz="1800" dirty="0">
                <a:latin typeface="Calibri" panose="020F0502020204030204" pitchFamily="34" charset="0"/>
                <a:cs typeface="Calibri" panose="020F0502020204030204" pitchFamily="34" charset="0"/>
              </a:rPr>
              <a:t>MECT02 and BLM data during VSWR protection events</a:t>
            </a:r>
            <a:endParaRPr lang="zh-CN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DCE8349-92AE-45C8-A4DE-DB34EC0F59CB}"/>
              </a:ext>
            </a:extLst>
          </p:cNvPr>
          <p:cNvGrpSpPr/>
          <p:nvPr/>
        </p:nvGrpSpPr>
        <p:grpSpPr>
          <a:xfrm>
            <a:off x="6181866" y="2453639"/>
            <a:ext cx="5847428" cy="3341903"/>
            <a:chOff x="6181866" y="2453639"/>
            <a:chExt cx="5847428" cy="334190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AD13503-FC17-486C-9028-5F06C60F3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1866" y="2453639"/>
              <a:ext cx="5847428" cy="3341903"/>
            </a:xfrm>
            <a:prstGeom prst="rect">
              <a:avLst/>
            </a:prstGeom>
          </p:spPr>
        </p:pic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CF131E0A-4803-4284-BAC5-176C5AA3693B}"/>
                </a:ext>
              </a:extLst>
            </p:cNvPr>
            <p:cNvGrpSpPr/>
            <p:nvPr/>
          </p:nvGrpSpPr>
          <p:grpSpPr>
            <a:xfrm>
              <a:off x="7481493" y="3742663"/>
              <a:ext cx="1023408" cy="788829"/>
              <a:chOff x="6705989" y="4426087"/>
              <a:chExt cx="1023408" cy="788829"/>
            </a:xfrm>
          </p:grpSpPr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73F7A55-C8F2-4C43-9864-47C29ED93F4C}"/>
                  </a:ext>
                </a:extLst>
              </p:cNvPr>
              <p:cNvSpPr txBox="1"/>
              <p:nvPr/>
            </p:nvSpPr>
            <p:spPr>
              <a:xfrm>
                <a:off x="6705989" y="4925083"/>
                <a:ext cx="922564" cy="289833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altLang="zh-CN" sz="1400" dirty="0"/>
                  <a:t>MECT02</a:t>
                </a:r>
                <a:endParaRPr lang="zh-CN" altLang="en-US" sz="1400" dirty="0"/>
              </a:p>
            </p:txBody>
          </p:sp>
          <p:cxnSp>
            <p:nvCxnSpPr>
              <p:cNvPr id="22" name="直接箭头连接符 21">
                <a:extLst>
                  <a:ext uri="{FF2B5EF4-FFF2-40B4-BE49-F238E27FC236}">
                    <a16:creationId xmlns:a16="http://schemas.microsoft.com/office/drawing/2014/main" id="{B9213377-CC18-41C6-A8BD-79FA7CD9CAB0}"/>
                  </a:ext>
                </a:extLst>
              </p:cNvPr>
              <p:cNvCxnSpPr>
                <a:cxnSpLocks/>
                <a:stCxn id="21" idx="0"/>
              </p:cNvCxnSpPr>
              <p:nvPr/>
            </p:nvCxnSpPr>
            <p:spPr>
              <a:xfrm flipV="1">
                <a:off x="7167271" y="4426087"/>
                <a:ext cx="562126" cy="4989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2750BAE0-7FC0-4A81-892A-81EFE180DC6D}"/>
                </a:ext>
              </a:extLst>
            </p:cNvPr>
            <p:cNvSpPr txBox="1"/>
            <p:nvPr/>
          </p:nvSpPr>
          <p:spPr>
            <a:xfrm>
              <a:off x="10129309" y="4850617"/>
              <a:ext cx="922564" cy="289833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400" dirty="0"/>
                <a:t>BLM20</a:t>
              </a:r>
              <a:endParaRPr lang="zh-CN" altLang="en-US" sz="1400" dirty="0"/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5055D008-0231-4952-8E7A-D4DCB9288AFD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 flipH="1" flipV="1">
              <a:off x="10129309" y="4531492"/>
              <a:ext cx="461282" cy="3191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C2D607FA-83DE-41F8-BC50-8A59CF0CB1B4}"/>
                </a:ext>
              </a:extLst>
            </p:cNvPr>
            <p:cNvSpPr txBox="1"/>
            <p:nvPr/>
          </p:nvSpPr>
          <p:spPr>
            <a:xfrm>
              <a:off x="10336234" y="3575527"/>
              <a:ext cx="922564" cy="289833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400" dirty="0"/>
                <a:t>BLM15</a:t>
              </a:r>
              <a:endParaRPr lang="zh-CN" altLang="en-US" sz="1400" dirty="0"/>
            </a:p>
          </p:txBody>
        </p: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CE4D8F08-7755-4A93-88EC-DB08340C551D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 flipV="1">
              <a:off x="10062660" y="3128766"/>
              <a:ext cx="734856" cy="4467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C1879B1-460A-44F6-BC2B-93ACD0823C86}"/>
                </a:ext>
              </a:extLst>
            </p:cNvPr>
            <p:cNvSpPr txBox="1"/>
            <p:nvPr/>
          </p:nvSpPr>
          <p:spPr>
            <a:xfrm>
              <a:off x="10717947" y="2975375"/>
              <a:ext cx="1081701" cy="289833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400" dirty="0"/>
                <a:t>BLM17/18</a:t>
              </a:r>
              <a:endParaRPr lang="zh-CN" altLang="en-US" sz="1400" dirty="0"/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F6BD4586-5F21-465D-A72F-90A4294E0427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H="1" flipV="1">
              <a:off x="10062660" y="2780902"/>
              <a:ext cx="1196138" cy="1944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B2EF7BE0-8C2F-4EAB-9E3F-B6D277E72B0E}"/>
              </a:ext>
            </a:extLst>
          </p:cNvPr>
          <p:cNvSpPr txBox="1"/>
          <p:nvPr/>
        </p:nvSpPr>
        <p:spPr>
          <a:xfrm>
            <a:off x="360000" y="5819639"/>
            <a:ext cx="11085766" cy="87203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R="0" indent="0" defTabSz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3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342000" marR="0" indent="0" defTabSz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3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799200" marR="0" indent="0" defTabSz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3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202400" marR="0" indent="0" defTabSz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3"/>
              </a:buBlip>
              <a:tabLst/>
              <a:def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59600" marR="0" indent="0" defTabSz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3"/>
              </a:buBlip>
              <a:tabLst/>
              <a:def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85750" indent="-285750">
              <a:buSzPct val="100000"/>
              <a:buFont typeface="Wingdings" panose="05000000000000000000" pitchFamily="2" charset="2"/>
              <a:buChar char="Ø"/>
            </a:pPr>
            <a:r>
              <a:rPr lang="en-US" altLang="zh-CN" sz="1800" dirty="0">
                <a:latin typeface="Calibri" panose="020F0502020204030204" pitchFamily="34" charset="0"/>
                <a:cs typeface="Calibri" panose="020F0502020204030204" pitchFamily="34" charset="0"/>
              </a:rPr>
              <a:t>The last cycle showed a marked increase in beam loss, correlating with the VSWR protection event in DTL3. From BLM15 onwards, the beam loss was evident.</a:t>
            </a:r>
            <a:endParaRPr lang="zh-CN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994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44D970BC-2FC0-4F75-9B52-8BAF18C4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Capture of RF Cavity Amplitude During VSWR Protection</a:t>
            </a:r>
            <a:endParaRPr lang="zh-CN" altLang="en-US" sz="2800" b="1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388019D-602D-4027-95D7-80C5F480AEB2}"/>
              </a:ext>
            </a:extLst>
          </p:cNvPr>
          <p:cNvSpPr/>
          <p:nvPr/>
        </p:nvSpPr>
        <p:spPr>
          <a:xfrm>
            <a:off x="161925" y="901474"/>
            <a:ext cx="11756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Capture the cached data from LLRF of DTL1–4 and RFQ when VSWR protection event occurs.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By configuring parameters including data points, maximum values and pulse width points, qualified events are identified and flagged.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0351C72-7750-4D2A-A519-6804DC76D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283" y="2120683"/>
            <a:ext cx="8393611" cy="450914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31AEEF1-00EE-4FC1-9F30-E6258D6E66CC}"/>
              </a:ext>
            </a:extLst>
          </p:cNvPr>
          <p:cNvSpPr/>
          <p:nvPr/>
        </p:nvSpPr>
        <p:spPr>
          <a:xfrm>
            <a:off x="8549725" y="3533561"/>
            <a:ext cx="3548802" cy="73866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 dirty="0"/>
              <a:t>Efficiently identifies abnormal VSWR protection events across multi-systems via configurable parameters.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04496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-761" y="21337"/>
            <a:ext cx="12200382" cy="907542"/>
          </a:xfrm>
          <a:prstGeom prst="rect">
            <a:avLst/>
          </a:prstGeom>
          <a:gradFill>
            <a:gsLst>
              <a:gs pos="0">
                <a:srgbClr val="56BDFF">
                  <a:alpha val="0"/>
                </a:srgbClr>
              </a:gs>
              <a:gs pos="38000">
                <a:srgbClr val="4EB4FC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/>
          </a:p>
        </p:txBody>
      </p:sp>
      <p:sp>
        <p:nvSpPr>
          <p:cNvPr id="6" name="文本框 5"/>
          <p:cNvSpPr txBox="1"/>
          <p:nvPr/>
        </p:nvSpPr>
        <p:spPr>
          <a:xfrm>
            <a:off x="479298" y="1009650"/>
            <a:ext cx="6096000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160"/>
              <a:t>Welcome and Acknowledgements</a:t>
            </a:r>
            <a:endParaRPr lang="zh-CN" altLang="en-US" sz="2160"/>
          </a:p>
        </p:txBody>
      </p:sp>
      <p:pic>
        <p:nvPicPr>
          <p:cNvPr id="8" name="图片 7" descr="微信图片_20251107081904_475_158"/>
          <p:cNvPicPr>
            <a:picLocks noChangeAspect="1"/>
          </p:cNvPicPr>
          <p:nvPr/>
        </p:nvPicPr>
        <p:blipFill>
          <a:blip r:embed="rId3"/>
          <a:srcRect l="20119" t="-400" r="-219" b="8787"/>
          <a:stretch>
            <a:fillRect/>
          </a:stretch>
        </p:blipFill>
        <p:spPr>
          <a:xfrm>
            <a:off x="-762" y="573786"/>
            <a:ext cx="9427464" cy="630936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22097" y="1786129"/>
            <a:ext cx="12214098" cy="5097018"/>
          </a:xfrm>
          <a:prstGeom prst="rect">
            <a:avLst/>
          </a:prstGeom>
          <a:gradFill>
            <a:gsLst>
              <a:gs pos="63000">
                <a:srgbClr val="011A4E">
                  <a:alpha val="0"/>
                </a:srgbClr>
              </a:gs>
              <a:gs pos="100000">
                <a:srgbClr val="3B8ED1">
                  <a:alpha val="100000"/>
                </a:srgbClr>
              </a:gs>
              <a:gs pos="75000">
                <a:srgbClr val="2867A5">
                  <a:alpha val="100000"/>
                </a:srgbClr>
              </a:gs>
            </a:gsLst>
            <a:lin ang="0"/>
          </a:gra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/>
          </a:p>
        </p:txBody>
      </p:sp>
      <p:sp>
        <p:nvSpPr>
          <p:cNvPr id="24" name="矩形 23"/>
          <p:cNvSpPr/>
          <p:nvPr/>
        </p:nvSpPr>
        <p:spPr>
          <a:xfrm>
            <a:off x="1" y="21337"/>
            <a:ext cx="12200382" cy="1764030"/>
          </a:xfrm>
          <a:prstGeom prst="rect">
            <a:avLst/>
          </a:prstGeom>
          <a:gradFill>
            <a:gsLst>
              <a:gs pos="100000">
                <a:srgbClr val="347EBA"/>
              </a:gs>
              <a:gs pos="77000">
                <a:srgbClr val="48A5E8">
                  <a:alpha val="100000"/>
                </a:srgbClr>
              </a:gs>
              <a:gs pos="44000">
                <a:srgbClr val="54BBFE">
                  <a:alpha val="0"/>
                </a:srgbClr>
              </a:gs>
            </a:gsLst>
            <a:lin ang="0"/>
          </a:gra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6359" y="247028"/>
            <a:ext cx="11019282" cy="2220191"/>
          </a:xfrm>
          <a:ln>
            <a:noFill/>
          </a:ln>
          <a:effectLst>
            <a:glow rad="165100">
              <a:schemeClr val="accent1">
                <a:alpha val="85000"/>
              </a:schemeClr>
            </a:glow>
            <a:outerShdw blurRad="50800" dist="38100" dir="5400000" algn="ctr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FFFF00"/>
                </a:solidFill>
                <a:latin typeface="Microsoft YaHei UI" panose="020B0503020204020204" charset="-122"/>
                <a:ea typeface="Microsoft YaHei UI" panose="020B0503020204020204" charset="-122"/>
                <a:cs typeface="Times New Roman" panose="02020603050405020304"/>
                <a:sym typeface="+mn-ea"/>
              </a:rPr>
              <a:t>Thank you for your attention!</a:t>
            </a:r>
            <a:br>
              <a:rPr lang="en-US" altLang="zh-CN" sz="3600" dirty="0">
                <a:solidFill>
                  <a:srgbClr val="FFFF00"/>
                </a:solidFill>
                <a:latin typeface="Microsoft YaHei UI" panose="020B0503020204020204" charset="-122"/>
                <a:ea typeface="Microsoft YaHei UI" panose="020B0503020204020204" charset="-122"/>
                <a:cs typeface="Times New Roman" panose="02020603050405020304"/>
                <a:sym typeface="+mn-ea"/>
              </a:rPr>
            </a:br>
            <a:br>
              <a:rPr lang="en-US" altLang="zh-CN" sz="3600" dirty="0">
                <a:solidFill>
                  <a:srgbClr val="FFFF00"/>
                </a:solidFill>
                <a:latin typeface="Microsoft YaHei UI" panose="020B0503020204020204" charset="-122"/>
                <a:ea typeface="Microsoft YaHei UI" panose="020B0503020204020204" charset="-122"/>
                <a:cs typeface="Times New Roman" panose="02020603050405020304"/>
                <a:sym typeface="+mn-ea"/>
              </a:rPr>
            </a:br>
            <a:endParaRPr lang="en-US" altLang="zh-CN" sz="3600" dirty="0">
              <a:solidFill>
                <a:srgbClr val="FFFF00"/>
              </a:solidFill>
              <a:latin typeface="Microsoft YaHei UI" panose="020B0503020204020204" charset="-122"/>
              <a:ea typeface="Microsoft YaHei UI" panose="020B0503020204020204" charset="-122"/>
              <a:cs typeface="Times New Roman" panose="02020603050405020304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09538"/>
            <a:r>
              <a:rPr lang="en-US" altLang="zh-CN" b="1" dirty="0">
                <a:latin typeface="Times New Roman"/>
                <a:cs typeface="Times New Roman"/>
              </a:rPr>
              <a:t>Brief Introduction of CSNS and CSNS-II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72767CE-D27A-4E9B-945D-F9BBEFEB9D61}"/>
              </a:ext>
            </a:extLst>
          </p:cNvPr>
          <p:cNvSpPr/>
          <p:nvPr/>
        </p:nvSpPr>
        <p:spPr>
          <a:xfrm>
            <a:off x="523973" y="850315"/>
            <a:ext cx="1100763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CSNS is an accelerator-driven pulsed neutron source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 Jan. 2024, construction of the upgrade project CSNS-II began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0936F4E-61EF-4941-B16F-28E2B9C04F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8" y="1890521"/>
            <a:ext cx="6803695" cy="443177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68335C1-A0F2-4E6F-B58C-073120D3CF91}"/>
              </a:ext>
            </a:extLst>
          </p:cNvPr>
          <p:cNvSpPr/>
          <p:nvPr/>
        </p:nvSpPr>
        <p:spPr>
          <a:xfrm>
            <a:off x="2020389" y="2244632"/>
            <a:ext cx="1950720" cy="29609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6D486F5-5CCD-4AD2-83FE-4E7AA2F104C5}"/>
              </a:ext>
            </a:extLst>
          </p:cNvPr>
          <p:cNvGrpSpPr/>
          <p:nvPr/>
        </p:nvGrpSpPr>
        <p:grpSpPr>
          <a:xfrm>
            <a:off x="7280270" y="1837972"/>
            <a:ext cx="4643127" cy="4944165"/>
            <a:chOff x="6888480" y="1798369"/>
            <a:chExt cx="4643127" cy="494416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DA2D5D1-59E9-4E49-A88F-7B8E8E6F6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8480" y="1798369"/>
              <a:ext cx="4643127" cy="4944165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78CB3F7-6C70-436E-8557-73E5381381EB}"/>
                </a:ext>
              </a:extLst>
            </p:cNvPr>
            <p:cNvSpPr/>
            <p:nvPr/>
          </p:nvSpPr>
          <p:spPr>
            <a:xfrm>
              <a:off x="7587149" y="1934233"/>
              <a:ext cx="166333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Parameters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0DF609E-212E-4E57-91EA-1F1BCE3BB451}"/>
                </a:ext>
              </a:extLst>
            </p:cNvPr>
            <p:cNvSpPr/>
            <p:nvPr/>
          </p:nvSpPr>
          <p:spPr>
            <a:xfrm>
              <a:off x="9305530" y="1955540"/>
              <a:ext cx="74416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CSNS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BF7C582-7F26-4197-9641-B89C0ED58CC7}"/>
                </a:ext>
              </a:extLst>
            </p:cNvPr>
            <p:cNvSpPr/>
            <p:nvPr/>
          </p:nvSpPr>
          <p:spPr>
            <a:xfrm>
              <a:off x="10317789" y="1953232"/>
              <a:ext cx="104689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CSNS-II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C2AC8A7-BCBF-4C6B-B945-5CD72FAC6BFF}"/>
                </a:ext>
              </a:extLst>
            </p:cNvPr>
            <p:cNvSpPr/>
            <p:nvPr/>
          </p:nvSpPr>
          <p:spPr>
            <a:xfrm>
              <a:off x="7073336" y="2470207"/>
              <a:ext cx="204930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Beam Power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KW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）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A9B1CFC-ABF3-4F89-A1EF-75C06282DAFE}"/>
                </a:ext>
              </a:extLst>
            </p:cNvPr>
            <p:cNvSpPr/>
            <p:nvPr/>
          </p:nvSpPr>
          <p:spPr>
            <a:xfrm>
              <a:off x="7059232" y="3027122"/>
              <a:ext cx="204930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Rep-Rate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Hz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）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EBD9B02-B986-41E5-BEEB-98D937A48C8D}"/>
                </a:ext>
              </a:extLst>
            </p:cNvPr>
            <p:cNvSpPr/>
            <p:nvPr/>
          </p:nvSpPr>
          <p:spPr>
            <a:xfrm>
              <a:off x="6998268" y="3587771"/>
              <a:ext cx="218533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Beam Energy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GeV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）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EF81BF76-E52C-408E-A54C-F14C9820366A}"/>
                </a:ext>
              </a:extLst>
            </p:cNvPr>
            <p:cNvSpPr/>
            <p:nvPr/>
          </p:nvSpPr>
          <p:spPr>
            <a:xfrm>
              <a:off x="7012372" y="4101174"/>
              <a:ext cx="211027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Avg Current (µA)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61FEC7F-E35E-4495-B86C-BF6C3D7DD6FF}"/>
                </a:ext>
              </a:extLst>
            </p:cNvPr>
            <p:cNvSpPr/>
            <p:nvPr/>
          </p:nvSpPr>
          <p:spPr>
            <a:xfrm>
              <a:off x="6998267" y="4621642"/>
              <a:ext cx="225221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6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Linac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Energy(MeV)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0461B419-D5EC-4340-B33C-D0EFC8A5AFD7}"/>
                </a:ext>
              </a:extLst>
            </p:cNvPr>
            <p:cNvSpPr/>
            <p:nvPr/>
          </p:nvSpPr>
          <p:spPr>
            <a:xfrm>
              <a:off x="6976607" y="5161620"/>
              <a:ext cx="227936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6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Linac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6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Pk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Current (mA)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9E6610D-CA03-4F65-B427-5E1C3F5ED480}"/>
                </a:ext>
              </a:extLst>
            </p:cNvPr>
            <p:cNvSpPr/>
            <p:nvPr/>
          </p:nvSpPr>
          <p:spPr>
            <a:xfrm>
              <a:off x="6998267" y="5593614"/>
              <a:ext cx="218534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6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Linac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RF Frequency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MHz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）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27820670-2705-42CB-B44E-E215DF856265}"/>
                </a:ext>
              </a:extLst>
            </p:cNvPr>
            <p:cNvSpPr/>
            <p:nvPr/>
          </p:nvSpPr>
          <p:spPr>
            <a:xfrm>
              <a:off x="6976607" y="6306479"/>
              <a:ext cx="229865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CN" sz="16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Linac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Beam Width(µS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）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文本框 1">
            <a:extLst>
              <a:ext uri="{FF2B5EF4-FFF2-40B4-BE49-F238E27FC236}">
                <a16:creationId xmlns:a16="http://schemas.microsoft.com/office/drawing/2014/main" id="{7D94942D-CE2F-4AAE-8BF0-A6C67F3F23A2}"/>
              </a:ext>
            </a:extLst>
          </p:cNvPr>
          <p:cNvSpPr txBox="1"/>
          <p:nvPr/>
        </p:nvSpPr>
        <p:spPr>
          <a:xfrm>
            <a:off x="580209" y="2760961"/>
            <a:ext cx="4831080" cy="378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865" b="1" i="0" u="none" strike="noStrike" kern="1200" cap="none" spc="0" normalizeH="0" baseline="0" noProof="0" dirty="0" err="1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Linac</a:t>
            </a:r>
            <a:r>
              <a:rPr kumimoji="1" lang="en-US" altLang="zh-CN" sz="1865" b="1" i="0" u="none" strike="noStrike" kern="1200" cap="none" spc="0" normalizeH="0" baseline="0" noProof="0" dirty="0">
                <a:ln>
                  <a:noFill/>
                </a:ln>
                <a:solidFill>
                  <a:srgbClr val="071F65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upgrade from 80MeV to 300MeV</a:t>
            </a:r>
            <a:endParaRPr kumimoji="1" lang="zh-CN" altLang="en-US" sz="1865" b="1" i="0" u="none" strike="noStrike" kern="1200" cap="none" spc="0" normalizeH="0" baseline="0" noProof="0" dirty="0">
              <a:ln>
                <a:noFill/>
              </a:ln>
              <a:solidFill>
                <a:srgbClr val="071F65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8" name="TextBox 23">
            <a:extLst>
              <a:ext uri="{FF2B5EF4-FFF2-40B4-BE49-F238E27FC236}">
                <a16:creationId xmlns:a16="http://schemas.microsoft.com/office/drawing/2014/main" id="{96D9B923-BCD4-476F-81D2-97C9640E2E6B}"/>
              </a:ext>
            </a:extLst>
          </p:cNvPr>
          <p:cNvSpPr txBox="1"/>
          <p:nvPr/>
        </p:nvSpPr>
        <p:spPr bwMode="auto">
          <a:xfrm>
            <a:off x="3724943" y="6212840"/>
            <a:ext cx="2703424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ctr" defTabSz="914400" rtl="0" eaLnBrk="0" fontAlgn="auto" latinLnBrk="0" hangingPunct="0">
              <a:lnSpc>
                <a:spcPct val="100000"/>
              </a:lnSpc>
              <a:spcAft>
                <a:spcPts val="0"/>
              </a:spcAft>
              <a:buClr>
                <a:prstClr val="black"/>
              </a:buClr>
              <a:buSzTx/>
              <a:buFontTx/>
              <a:buNone/>
              <a:defRPr/>
            </a:pPr>
            <a:r>
              <a:rPr lang="en-US" altLang="zh-CN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Proton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&amp;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muon</a:t>
            </a:r>
          </a:p>
          <a:p>
            <a:pPr marL="457200" marR="0" lvl="0" indent="-457200" algn="ctr" defTabSz="914400" rtl="0" eaLnBrk="0" fontAlgn="auto" latinLnBrk="0" hangingPunct="0">
              <a:lnSpc>
                <a:spcPct val="100000"/>
              </a:lnSpc>
              <a:spcAft>
                <a:spcPts val="0"/>
              </a:spcAft>
              <a:buClr>
                <a:prstClr val="black"/>
              </a:buClr>
              <a:buSzTx/>
              <a:buFontTx/>
              <a:buNone/>
              <a:defRPr/>
            </a:pPr>
            <a:r>
              <a:rPr lang="en-GB" altLang="zh-CN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Experimental station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3587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09538"/>
            <a:r>
              <a:rPr lang="en-US" altLang="zh-CN" b="1" dirty="0">
                <a:latin typeface="Times New Roman"/>
                <a:cs typeface="Times New Roman"/>
              </a:rPr>
              <a:t>CSNS Operation Overview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72767CE-D27A-4E9B-945D-F9BBEFEB9D61}"/>
              </a:ext>
            </a:extLst>
          </p:cNvPr>
          <p:cNvSpPr/>
          <p:nvPr/>
        </p:nvSpPr>
        <p:spPr>
          <a:xfrm>
            <a:off x="523973" y="1085201"/>
            <a:ext cx="1100763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 recent years, the beam availability of CSNS has remained above 95%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 March 2026, the beam power reached 185kW and maintained stable operation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9A69F81A-0901-4C95-B9AD-B70E489BAD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4651"/>
          <a:stretch/>
        </p:blipFill>
        <p:spPr>
          <a:xfrm>
            <a:off x="100445" y="2190527"/>
            <a:ext cx="5995555" cy="323592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AC9E989-FBAC-438B-8024-740DF8E00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527" y="2044846"/>
            <a:ext cx="5638792" cy="352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32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竖排文字占位符 2">
            <a:extLst>
              <a:ext uri="{FF2B5EF4-FFF2-40B4-BE49-F238E27FC236}">
                <a16:creationId xmlns:a16="http://schemas.microsoft.com/office/drawing/2014/main" id="{22873FCC-DFA0-465E-B610-D1DA7E71D341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>
          <a:xfrm>
            <a:off x="360000" y="854736"/>
            <a:ext cx="11429923" cy="3327193"/>
          </a:xfrm>
        </p:spPr>
        <p:txBody>
          <a:bodyPr wrap="square">
            <a:spAutoFit/>
          </a:bodyPr>
          <a:lstStyle/>
          <a:p>
            <a:pPr marL="684900" lvl="1" indent="-342900" defTabSz="914400">
              <a:buSzPct val="100000"/>
              <a:buFont typeface="Wingdings" panose="05000000000000000000" pitchFamily="2" charset="2"/>
              <a:buChar char="u"/>
              <a:defRPr/>
            </a:pPr>
            <a:r>
              <a:rPr lang="en-US" altLang="zh-CN" sz="2400" dirty="0"/>
              <a:t>Full data storage of every pulse(only very few PVs) </a:t>
            </a:r>
            <a:endParaRPr lang="en-US" altLang="zh-CN" kern="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142100" lvl="2" indent="-342900" defTabSz="914400">
              <a:buSzPct val="100000"/>
              <a:buFont typeface="Wingdings" panose="05000000000000000000" pitchFamily="2" charset="2"/>
              <a:buChar char="p"/>
              <a:defRPr/>
            </a:pP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approach would consume excessive network bandwidth and storage resources. </a:t>
            </a:r>
          </a:p>
          <a:p>
            <a:pPr lvl="2" defTabSz="914400">
              <a:buSzPct val="100000"/>
              <a:buNone/>
              <a:defRPr/>
            </a:pPr>
            <a:endParaRPr lang="en-US" altLang="zh-CN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 defTabSz="914400">
              <a:buSzPct val="100000"/>
              <a:buNone/>
              <a:defRPr/>
            </a:pPr>
            <a:endParaRPr lang="en-US" altLang="zh-CN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4900" lvl="1" indent="-342900" defTabSz="914400">
              <a:buSzPct val="100000"/>
              <a:buFont typeface="Wingdings" panose="05000000000000000000" pitchFamily="2" charset="2"/>
              <a:buChar char="u"/>
              <a:defRPr/>
            </a:pPr>
            <a:r>
              <a:rPr lang="en-US" altLang="zh-CN" sz="2400" dirty="0"/>
              <a:t>Single shot mode, trig once and freeze data(take a photo of the accelerator )</a:t>
            </a:r>
            <a:r>
              <a:rPr lang="zh-CN" altLang="en-US" sz="2400" dirty="0">
                <a:solidFill>
                  <a:srgbClr val="C00000"/>
                </a:solidFill>
                <a:sym typeface="Wingdings 2" panose="05020102010507070707" pitchFamily="18" charset="2"/>
              </a:rPr>
              <a:t> </a:t>
            </a:r>
            <a:endParaRPr lang="en-US" altLang="zh-CN" sz="2400" dirty="0">
              <a:solidFill>
                <a:srgbClr val="C00000"/>
              </a:solidFill>
              <a:sym typeface="Wingdings 2" panose="05020102010507070707" pitchFamily="18" charset="2"/>
            </a:endParaRPr>
          </a:p>
          <a:p>
            <a:pPr marL="1141200" lvl="1" indent="-342900" defTabSz="914400">
              <a:buSzPct val="100000"/>
              <a:buFont typeface="Wingdings" panose="05000000000000000000" pitchFamily="2" charset="2"/>
              <a:buChar char="p"/>
              <a:defRPr/>
            </a:pP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one beam cycle of data is saved</a:t>
            </a:r>
            <a:r>
              <a:rPr lang="en-US" altLang="zh-CN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lvl="1" defTabSz="914400">
              <a:buNone/>
              <a:defRPr/>
            </a:pPr>
            <a:endParaRPr lang="en-US" altLang="zh-CN" sz="1800" b="1" dirty="0">
              <a:solidFill>
                <a:schemeClr val="tx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7" name="标题 4">
            <a:extLst>
              <a:ext uri="{FF2B5EF4-FFF2-40B4-BE49-F238E27FC236}">
                <a16:creationId xmlns:a16="http://schemas.microsoft.com/office/drawing/2014/main" id="{055A5A36-3250-4CE0-A444-7CB4430B1FF2}"/>
              </a:ext>
            </a:extLst>
          </p:cNvPr>
          <p:cNvSpPr txBox="1">
            <a:spLocks/>
          </p:cNvSpPr>
          <p:nvPr/>
        </p:nvSpPr>
        <p:spPr>
          <a:xfrm>
            <a:off x="161925" y="125043"/>
            <a:ext cx="10479088" cy="582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How we did business without BSA</a:t>
            </a:r>
            <a:endParaRPr lang="zh-CN" altLang="en-US" b="1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1A003CC-837E-496C-B70B-77C6603F3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35"/>
          <a:stretch/>
        </p:blipFill>
        <p:spPr>
          <a:xfrm>
            <a:off x="5674791" y="3237587"/>
            <a:ext cx="634337" cy="83043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9A273CE-63E2-471C-A80B-173A52FC97EA}"/>
              </a:ext>
            </a:extLst>
          </p:cNvPr>
          <p:cNvGrpSpPr/>
          <p:nvPr/>
        </p:nvGrpSpPr>
        <p:grpSpPr>
          <a:xfrm>
            <a:off x="-773256" y="1959535"/>
            <a:ext cx="13530435" cy="830440"/>
            <a:chOff x="-773256" y="2094618"/>
            <a:chExt cx="13530435" cy="83044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7E44C9B-611C-4167-95F1-06CEFF808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73256" y="2094619"/>
              <a:ext cx="4510145" cy="83043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5C2FFC6-7586-4CDB-9263-195A8DF44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889" y="2094619"/>
              <a:ext cx="4510145" cy="830439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3FCAF2-6B40-4249-BB38-E1CD35035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034" y="2094618"/>
              <a:ext cx="4510145" cy="830439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7D8F6ADF-8F31-4DD5-8DBB-60DBB7A7E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719" y="4937671"/>
            <a:ext cx="4510145" cy="830439"/>
          </a:xfrm>
          <a:prstGeom prst="rect">
            <a:avLst/>
          </a:prstGeom>
        </p:spPr>
      </p:pic>
      <p:sp>
        <p:nvSpPr>
          <p:cNvPr id="14" name="竖排文字占位符 2">
            <a:extLst>
              <a:ext uri="{FF2B5EF4-FFF2-40B4-BE49-F238E27FC236}">
                <a16:creationId xmlns:a16="http://schemas.microsoft.com/office/drawing/2014/main" id="{BCAA1E23-F6E8-4797-8196-BCB50FF3A2F8}"/>
              </a:ext>
            </a:extLst>
          </p:cNvPr>
          <p:cNvSpPr txBox="1">
            <a:spLocks/>
          </p:cNvSpPr>
          <p:nvPr/>
        </p:nvSpPr>
        <p:spPr>
          <a:xfrm>
            <a:off x="402077" y="4107232"/>
            <a:ext cx="11429923" cy="58669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marR="0" indent="0" algn="l" defTabSz="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3"/>
              </a:buBlip>
              <a:tabLst/>
              <a:defRPr kumimoji="0" lang="zh-CN" alt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342000" marR="0" indent="0" algn="l" defTabSz="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3"/>
              </a:buBlip>
              <a:tabLst/>
              <a:defRPr kumimoji="0" lang="zh-CN" alt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799200" marR="0" indent="0" algn="l" defTabSz="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3"/>
              </a:buBlip>
              <a:tabLst/>
              <a:defRPr kumimoji="0" lang="zh-CN" alt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202400" marR="0" indent="0" algn="l" defTabSz="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3"/>
              </a:buBlip>
              <a:tabLst/>
              <a:defRPr kumimoji="0" lang="zh-CN" alt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59600" marR="0" indent="0" algn="l" defTabSz="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Blip>
                <a:blip r:embed="rId3"/>
              </a:buBlip>
              <a:tabLst/>
              <a:defRPr kumimoji="0" lang="zh-CN" altLang="en-US" sz="20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4900" lvl="1" indent="-342900" defTabSz="914400">
              <a:buSzPct val="100000"/>
              <a:buFont typeface="Wingdings" panose="05000000000000000000" pitchFamily="2" charset="2"/>
              <a:buChar char="u"/>
              <a:defRPr/>
            </a:pPr>
            <a:r>
              <a:rPr lang="en-US" altLang="zh-CN" sz="2400" dirty="0">
                <a:solidFill>
                  <a:srgbClr val="C00000"/>
                </a:solidFill>
              </a:rPr>
              <a:t>We were unable to take a short video of accelerator</a:t>
            </a:r>
            <a:endParaRPr lang="en-US" altLang="zh-CN" sz="1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52D45ED-252B-458B-838B-5EC8F4774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415" y="908556"/>
            <a:ext cx="718407" cy="5866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755C419-A5D6-47CD-9200-730C30FD2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719" y="2750768"/>
            <a:ext cx="718407" cy="58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45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竖排文字占位符 2">
            <a:extLst>
              <a:ext uri="{FF2B5EF4-FFF2-40B4-BE49-F238E27FC236}">
                <a16:creationId xmlns:a16="http://schemas.microsoft.com/office/drawing/2014/main" id="{22873FCC-DFA0-465E-B610-D1DA7E71D341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>
          <a:xfrm>
            <a:off x="381038" y="886267"/>
            <a:ext cx="11693197" cy="752514"/>
          </a:xfr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BSA system collects data, particularly waveforms, in synchronization with beam cycle, thereby provide time correlated data</a:t>
            </a:r>
          </a:p>
        </p:txBody>
      </p:sp>
      <p:sp>
        <p:nvSpPr>
          <p:cNvPr id="7" name="标题 4">
            <a:extLst>
              <a:ext uri="{FF2B5EF4-FFF2-40B4-BE49-F238E27FC236}">
                <a16:creationId xmlns:a16="http://schemas.microsoft.com/office/drawing/2014/main" id="{055A5A36-3250-4CE0-A444-7CB4430B1FF2}"/>
              </a:ext>
            </a:extLst>
          </p:cNvPr>
          <p:cNvSpPr txBox="1">
            <a:spLocks/>
          </p:cNvSpPr>
          <p:nvPr/>
        </p:nvSpPr>
        <p:spPr>
          <a:xfrm>
            <a:off x="161925" y="125043"/>
            <a:ext cx="10479088" cy="582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CSNS BSA System overview</a:t>
            </a:r>
            <a:endParaRPr lang="zh-CN" altLang="en-US" b="1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D21A157-7470-4188-9E6F-6640D5580CBC}"/>
              </a:ext>
            </a:extLst>
          </p:cNvPr>
          <p:cNvSpPr/>
          <p:nvPr/>
        </p:nvSpPr>
        <p:spPr>
          <a:xfrm>
            <a:off x="683171" y="1557090"/>
            <a:ext cx="108592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zh-CN" altLang="zh-CN" b="1" dirty="0">
                <a:solidFill>
                  <a:srgbClr val="000000"/>
                </a:solidFill>
                <a:latin typeface="Calibri" panose="020F0502020204030204" pitchFamily="34" charset="0"/>
                <a:ea typeface="ui-sans-serif"/>
                <a:cs typeface="Calibri" panose="020F0502020204030204" pitchFamily="34" charset="0"/>
              </a:rPr>
              <a:t>Periodic </a:t>
            </a:r>
            <a:r>
              <a:rPr lang="en-US" altLang="zh-CN" b="1" dirty="0">
                <a:solidFill>
                  <a:srgbClr val="000000"/>
                </a:solidFill>
                <a:latin typeface="Calibri" panose="020F0502020204030204" pitchFamily="34" charset="0"/>
                <a:ea typeface="ui-sans-serif"/>
                <a:cs typeface="Calibri" panose="020F0502020204030204" pitchFamily="34" charset="0"/>
              </a:rPr>
              <a:t>t</a:t>
            </a:r>
            <a:r>
              <a:rPr lang="zh-CN" altLang="zh-CN" b="1" dirty="0">
                <a:solidFill>
                  <a:srgbClr val="000000"/>
                </a:solidFill>
                <a:latin typeface="Calibri" panose="020F0502020204030204" pitchFamily="34" charset="0"/>
                <a:ea typeface="ui-sans-serif"/>
                <a:cs typeface="Calibri" panose="020F0502020204030204" pitchFamily="34" charset="0"/>
              </a:rPr>
              <a:t>riggered </a:t>
            </a:r>
            <a:r>
              <a:rPr lang="en-US" altLang="zh-CN" b="1" dirty="0">
                <a:solidFill>
                  <a:srgbClr val="000000"/>
                </a:solidFill>
                <a:latin typeface="Calibri" panose="020F0502020204030204" pitchFamily="34" charset="0"/>
                <a:ea typeface="ui-sans-serif"/>
                <a:cs typeface="Calibri" panose="020F0502020204030204" pitchFamily="34" charset="0"/>
              </a:rPr>
              <a:t>mode</a:t>
            </a: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ui-sans-serif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dirty="0">
                <a:solidFill>
                  <a:srgbClr val="000000"/>
                </a:solidFill>
                <a:latin typeface="Calibri" panose="020F0502020204030204" pitchFamily="34" charset="0"/>
                <a:ea typeface="ui-sans-serif"/>
                <a:cs typeface="Calibri" panose="020F0502020204030204" pitchFamily="34" charset="0"/>
              </a:rPr>
              <a:t>Ideal for </a:t>
            </a:r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zh-CN" altLang="zh-CN" dirty="0">
                <a:solidFill>
                  <a:srgbClr val="000000"/>
                </a:solidFill>
                <a:latin typeface="Calibri" panose="020F0502020204030204" pitchFamily="34" charset="0"/>
                <a:ea typeface="ui-sans-serif"/>
                <a:cs typeface="Calibri" panose="020F0502020204030204" pitchFamily="34" charset="0"/>
              </a:rPr>
              <a:t>achine </a:t>
            </a:r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zh-CN" altLang="zh-CN" dirty="0">
                <a:solidFill>
                  <a:srgbClr val="000000"/>
                </a:solidFill>
                <a:latin typeface="Calibri" panose="020F0502020204030204" pitchFamily="34" charset="0"/>
                <a:ea typeface="ui-sans-serif"/>
                <a:cs typeface="Calibri" panose="020F0502020204030204" pitchFamily="34" charset="0"/>
              </a:rPr>
              <a:t>earning research (time-stamp aligned</a:t>
            </a:r>
            <a:r>
              <a:rPr lang="zh-CN" altLang="en-US" dirty="0">
                <a:solidFill>
                  <a:srgbClr val="000000"/>
                </a:solidFill>
                <a:latin typeface="Calibri" panose="020F0502020204030204" pitchFamily="34" charset="0"/>
                <a:ea typeface="ui-sans-serif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  <a:ea typeface="ui-sans-serif"/>
                <a:cs typeface="Calibri" panose="020F0502020204030204" pitchFamily="34" charset="0"/>
              </a:rPr>
              <a:t>data</a:t>
            </a:r>
            <a:r>
              <a:rPr lang="zh-CN" altLang="zh-CN" dirty="0">
                <a:solidFill>
                  <a:srgbClr val="000000"/>
                </a:solidFill>
                <a:latin typeface="Calibri" panose="020F0502020204030204" pitchFamily="34" charset="0"/>
                <a:ea typeface="ui-sans-serif"/>
                <a:cs typeface="Calibri" panose="020F0502020204030204" pitchFamily="34" charset="0"/>
              </a:rPr>
              <a:t>)</a:t>
            </a:r>
            <a:r>
              <a:rPr lang="zh-CN" altLang="zh-CN" sz="10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ui-sans-serif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zh-CN" altLang="zh-CN" b="1" dirty="0">
                <a:solidFill>
                  <a:srgbClr val="000000"/>
                </a:solidFill>
                <a:latin typeface="Calibri" panose="020F0502020204030204" pitchFamily="34" charset="0"/>
                <a:ea typeface="ui-sans-serif"/>
                <a:cs typeface="Calibri" panose="020F0502020204030204" pitchFamily="34" charset="0"/>
              </a:rPr>
              <a:t>Random </a:t>
            </a:r>
            <a:r>
              <a:rPr lang="en-US" altLang="zh-CN" b="1" dirty="0">
                <a:solidFill>
                  <a:srgbClr val="000000"/>
                </a:solidFill>
                <a:latin typeface="Calibri" panose="020F0502020204030204" pitchFamily="34" charset="0"/>
                <a:ea typeface="ui-sans-serif"/>
                <a:cs typeface="Calibri" panose="020F0502020204030204" pitchFamily="34" charset="0"/>
              </a:rPr>
              <a:t>t</a:t>
            </a:r>
            <a:r>
              <a:rPr lang="zh-CN" altLang="zh-CN" b="1" dirty="0">
                <a:solidFill>
                  <a:srgbClr val="000000"/>
                </a:solidFill>
                <a:latin typeface="Calibri" panose="020F0502020204030204" pitchFamily="34" charset="0"/>
                <a:ea typeface="ui-sans-serif"/>
                <a:cs typeface="Calibri" panose="020F0502020204030204" pitchFamily="34" charset="0"/>
              </a:rPr>
              <a:t>riggered </a:t>
            </a:r>
            <a:r>
              <a:rPr lang="en-US" altLang="zh-CN" b="1" dirty="0">
                <a:solidFill>
                  <a:srgbClr val="000000"/>
                </a:solidFill>
                <a:latin typeface="Calibri" panose="020F0502020204030204" pitchFamily="34" charset="0"/>
                <a:ea typeface="ui-sans-serif"/>
                <a:cs typeface="Calibri" panose="020F0502020204030204" pitchFamily="34" charset="0"/>
              </a:rPr>
              <a:t>mode</a:t>
            </a: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ui-sans-serif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dirty="0">
                <a:solidFill>
                  <a:srgbClr val="000000"/>
                </a:solidFill>
                <a:latin typeface="Calibri" panose="020F0502020204030204" pitchFamily="34" charset="0"/>
                <a:ea typeface="ui-sans-serif"/>
                <a:cs typeface="Calibri" panose="020F0502020204030204" pitchFamily="34" charset="0"/>
              </a:rPr>
              <a:t>Includes manual trigger (on-demand accelerator status check) and fault trigger (</a:t>
            </a:r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  <a:ea typeface="ui-sans-serif"/>
                <a:cs typeface="Calibri" panose="020F0502020204030204" pitchFamily="34" charset="0"/>
              </a:rPr>
              <a:t>post mortem</a:t>
            </a:r>
            <a:r>
              <a:rPr lang="zh-CN" altLang="zh-CN" dirty="0">
                <a:solidFill>
                  <a:srgbClr val="000000"/>
                </a:solidFill>
                <a:latin typeface="Calibri" panose="020F0502020204030204" pitchFamily="34" charset="0"/>
                <a:ea typeface="ui-sans-serif"/>
                <a:cs typeface="Calibri" panose="020F0502020204030204" pitchFamily="34" charset="0"/>
              </a:rPr>
              <a:t> analysis)</a:t>
            </a:r>
            <a:r>
              <a:rPr lang="zh-CN" altLang="zh-CN" sz="10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32D0724-9A51-48C6-BA24-DB6063D1C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33" y="2843580"/>
            <a:ext cx="8507816" cy="38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30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辐射防护考试…">
            <a:extLst>
              <a:ext uri="{FF2B5EF4-FFF2-40B4-BE49-F238E27FC236}">
                <a16:creationId xmlns:a16="http://schemas.microsoft.com/office/drawing/2014/main" id="{0829E4EF-EA68-448A-B00E-96E50EABCC3D}"/>
              </a:ext>
            </a:extLst>
          </p:cNvPr>
          <p:cNvSpPr txBox="1"/>
          <p:nvPr/>
        </p:nvSpPr>
        <p:spPr>
          <a:xfrm>
            <a:off x="276136" y="851830"/>
            <a:ext cx="11652627" cy="759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hangingPunct="0">
              <a:lnSpc>
                <a:spcPts val="2600"/>
              </a:lnSpc>
              <a:buSzPct val="60000"/>
              <a:defRPr sz="1800"/>
            </a:pPr>
            <a:r>
              <a:rPr lang="en-US" altLang="zh-CN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ensure a comprehensive and precise representation of  data attributes, </a:t>
            </a:r>
            <a:r>
              <a:rPr lang="en-US" altLang="zh-CN" sz="24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EPICS 7 Normative Types </a:t>
            </a:r>
            <a:r>
              <a:rPr lang="en-US" altLang="zh-CN" sz="2400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is utilized</a:t>
            </a:r>
            <a:r>
              <a:rPr lang="en-US" altLang="zh-CN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to assemble the metadata and waveform data.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01990B1-F548-4263-9F81-CD4A5383E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491" y="2582430"/>
            <a:ext cx="4936277" cy="362914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A626B51-579E-4CC2-89D8-8AD8B977D9A4}"/>
              </a:ext>
            </a:extLst>
          </p:cNvPr>
          <p:cNvSpPr/>
          <p:nvPr/>
        </p:nvSpPr>
        <p:spPr>
          <a:xfrm>
            <a:off x="7144887" y="1928153"/>
            <a:ext cx="4296578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anchor="ctr">
            <a:spAutoFit/>
          </a:bodyPr>
          <a:lstStyle/>
          <a:p>
            <a:pPr hangingPunct="0">
              <a:buSzPct val="60000"/>
              <a:defRPr sz="1800"/>
            </a:pPr>
            <a:r>
              <a:rPr lang="en-US" altLang="zh-CN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Definition of the structure data (PV)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A10DFA7-89F9-46B5-93B2-9849552C89A1}"/>
              </a:ext>
            </a:extLst>
          </p:cNvPr>
          <p:cNvSpPr/>
          <p:nvPr/>
        </p:nvSpPr>
        <p:spPr>
          <a:xfrm>
            <a:off x="333411" y="1646501"/>
            <a:ext cx="5459059" cy="1253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hangingPunct="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zh-CN" sz="2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Data </a:t>
            </a:r>
            <a:r>
              <a:rPr lang="en-US" altLang="zh-CN" sz="2000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composition</a:t>
            </a:r>
            <a:r>
              <a:rPr lang="zh-CN" altLang="en-US" sz="2000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：</a:t>
            </a:r>
            <a:endParaRPr lang="en-US" altLang="zh-CN" sz="2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 sz="1800"/>
            </a:pPr>
            <a:r>
              <a:rPr lang="en-US" altLang="zh-CN" sz="160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Metadata</a:t>
            </a:r>
            <a:r>
              <a:rPr lang="zh-CN" altLang="en-US" sz="160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：</a:t>
            </a:r>
            <a:r>
              <a:rPr lang="en-US" altLang="zh-CN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describes the attributes of the waveform data</a:t>
            </a:r>
            <a:endParaRPr lang="en-US" altLang="zh-CN" sz="1600" dirty="0">
              <a:solidFill>
                <a:srgbClr val="00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 sz="1800"/>
            </a:pPr>
            <a:r>
              <a:rPr lang="en-US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Waveform</a:t>
            </a:r>
            <a:r>
              <a:rPr lang="zh-CN" altLang="en-US" sz="160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Data</a:t>
            </a:r>
            <a:r>
              <a:rPr lang="zh-CN" altLang="en-US" sz="160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：</a:t>
            </a:r>
            <a:r>
              <a:rPr lang="en-US" altLang="zh-CN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raw data collected from hardware devices</a:t>
            </a:r>
            <a:endParaRPr lang="en-US" altLang="zh-CN" sz="1600" dirty="0">
              <a:solidFill>
                <a:srgbClr val="00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标题 4">
            <a:extLst>
              <a:ext uri="{FF2B5EF4-FFF2-40B4-BE49-F238E27FC236}">
                <a16:creationId xmlns:a16="http://schemas.microsoft.com/office/drawing/2014/main" id="{A79D1FF3-0F94-4A59-A56A-4C39EB17AE56}"/>
              </a:ext>
            </a:extLst>
          </p:cNvPr>
          <p:cNvSpPr txBox="1">
            <a:spLocks/>
          </p:cNvSpPr>
          <p:nvPr/>
        </p:nvSpPr>
        <p:spPr>
          <a:xfrm>
            <a:off x="161925" y="125043"/>
            <a:ext cx="10479088" cy="582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Data Assembly Module</a:t>
            </a:r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412EFF43-5C2D-43E5-83AC-2AA2E6C9C51E}"/>
              </a:ext>
            </a:extLst>
          </p:cNvPr>
          <p:cNvGrpSpPr/>
          <p:nvPr/>
        </p:nvGrpSpPr>
        <p:grpSpPr>
          <a:xfrm>
            <a:off x="333411" y="3094109"/>
            <a:ext cx="6136364" cy="3151087"/>
            <a:chOff x="3905707" y="1605063"/>
            <a:chExt cx="6136364" cy="3151087"/>
          </a:xfrm>
        </p:grpSpPr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95E27075-587B-40B5-84DA-54F1E5156032}"/>
                </a:ext>
              </a:extLst>
            </p:cNvPr>
            <p:cNvSpPr/>
            <p:nvPr/>
          </p:nvSpPr>
          <p:spPr>
            <a:xfrm>
              <a:off x="3905707" y="1605063"/>
              <a:ext cx="6136364" cy="315108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EPICS 7 IOCs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E1BAC37E-8BB1-4B47-B956-38C5C608029A}"/>
                </a:ext>
              </a:extLst>
            </p:cNvPr>
            <p:cNvSpPr/>
            <p:nvPr/>
          </p:nvSpPr>
          <p:spPr>
            <a:xfrm>
              <a:off x="4079418" y="2102038"/>
              <a:ext cx="5682020" cy="2378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BBE0E3"/>
              </a:solidFill>
              <a:prstDash val="solid"/>
              <a:round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A1902048-C952-4F51-9202-731925DE8E17}"/>
                </a:ext>
              </a:extLst>
            </p:cNvPr>
            <p:cNvSpPr/>
            <p:nvPr/>
          </p:nvSpPr>
          <p:spPr>
            <a:xfrm>
              <a:off x="4254897" y="2179274"/>
              <a:ext cx="5468702" cy="369330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Structured Data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AB5D8C57-560F-41E7-8ABF-A4C38D7FC205}"/>
                </a:ext>
              </a:extLst>
            </p:cNvPr>
            <p:cNvSpPr/>
            <p:nvPr/>
          </p:nvSpPr>
          <p:spPr>
            <a:xfrm>
              <a:off x="4254896" y="2549206"/>
              <a:ext cx="1073331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timeStamp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5C46AF41-1647-4D62-97DB-4CE42680FE30}"/>
                </a:ext>
              </a:extLst>
            </p:cNvPr>
            <p:cNvSpPr/>
            <p:nvPr/>
          </p:nvSpPr>
          <p:spPr>
            <a:xfrm>
              <a:off x="5328227" y="2549206"/>
              <a:ext cx="1073331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attribute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6988F973-9E7E-4ADE-B4DD-E3F2EF4335F8}"/>
                </a:ext>
              </a:extLst>
            </p:cNvPr>
            <p:cNvSpPr/>
            <p:nvPr/>
          </p:nvSpPr>
          <p:spPr>
            <a:xfrm>
              <a:off x="4254896" y="2856981"/>
              <a:ext cx="1073331" cy="507829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secPastEpoc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nanosec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D03FA256-42CF-43F8-808D-04564754D999}"/>
                </a:ext>
              </a:extLst>
            </p:cNvPr>
            <p:cNvSpPr/>
            <p:nvPr/>
          </p:nvSpPr>
          <p:spPr>
            <a:xfrm>
              <a:off x="5328227" y="2856981"/>
              <a:ext cx="1073331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pvName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74C0D2A4-1E37-439A-A905-9DD9515A551D}"/>
                </a:ext>
              </a:extLst>
            </p:cNvPr>
            <p:cNvSpPr/>
            <p:nvPr/>
          </p:nvSpPr>
          <p:spPr>
            <a:xfrm>
              <a:off x="5328227" y="3166279"/>
              <a:ext cx="1073331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eventID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B25F7D15-B5F3-4A45-B0BA-24CD1DA20A14}"/>
                </a:ext>
              </a:extLst>
            </p:cNvPr>
            <p:cNvSpPr/>
            <p:nvPr/>
          </p:nvSpPr>
          <p:spPr>
            <a:xfrm>
              <a:off x="5328227" y="3471949"/>
              <a:ext cx="1073331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sampleRate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54E48400-A7C5-456B-BE9D-1E94F198E976}"/>
                </a:ext>
              </a:extLst>
            </p:cNvPr>
            <p:cNvSpPr/>
            <p:nvPr/>
          </p:nvSpPr>
          <p:spPr>
            <a:xfrm>
              <a:off x="5328226" y="3779724"/>
              <a:ext cx="1073331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numCount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799974CE-5D44-45E3-A4A9-046864328C45}"/>
                </a:ext>
              </a:extLst>
            </p:cNvPr>
            <p:cNvSpPr/>
            <p:nvPr/>
          </p:nvSpPr>
          <p:spPr>
            <a:xfrm>
              <a:off x="6401556" y="2549206"/>
              <a:ext cx="3322043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Arial"/>
                </a:rPr>
                <a:t>v</a:t>
              </a: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alue(Arrays)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FE971EB3-B4D3-422B-A365-2DE0BA908EE2}"/>
                </a:ext>
              </a:extLst>
            </p:cNvPr>
            <p:cNvSpPr/>
            <p:nvPr/>
          </p:nvSpPr>
          <p:spPr>
            <a:xfrm>
              <a:off x="5347200" y="2856981"/>
              <a:ext cx="741856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pulseID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5BCB37F9-43F9-42BB-90C1-CBE4DEEFDEF6}"/>
                </a:ext>
              </a:extLst>
            </p:cNvPr>
            <p:cNvSpPr/>
            <p:nvPr/>
          </p:nvSpPr>
          <p:spPr>
            <a:xfrm>
              <a:off x="6091142" y="2856981"/>
              <a:ext cx="1126490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Arial"/>
                </a:rPr>
                <a:t>d</a:t>
              </a: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evice data1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9A902A60-C898-41EF-8368-77EF8D5D7B2B}"/>
                </a:ext>
              </a:extLst>
            </p:cNvPr>
            <p:cNvSpPr/>
            <p:nvPr/>
          </p:nvSpPr>
          <p:spPr>
            <a:xfrm>
              <a:off x="8271990" y="2856981"/>
              <a:ext cx="1126490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Arial"/>
                </a:rPr>
                <a:t>d</a:t>
              </a: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evice data2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BED28243-8615-4BD0-B390-B99E7402920E}"/>
                </a:ext>
              </a:extLst>
            </p:cNvPr>
            <p:cNvSpPr/>
            <p:nvPr/>
          </p:nvSpPr>
          <p:spPr>
            <a:xfrm>
              <a:off x="9400511" y="2856981"/>
              <a:ext cx="323088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...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C67A81F3-93F2-467F-8406-A5EC43C032EF}"/>
                </a:ext>
              </a:extLst>
            </p:cNvPr>
            <p:cNvSpPr/>
            <p:nvPr/>
          </p:nvSpPr>
          <p:spPr>
            <a:xfrm>
              <a:off x="4144609" y="2172798"/>
              <a:ext cx="5687589" cy="2378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BBE0E3"/>
              </a:solidFill>
              <a:prstDash val="solid"/>
              <a:round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7E14848A-F450-4CF7-8FA9-7AA7CECECEF4}"/>
                </a:ext>
              </a:extLst>
            </p:cNvPr>
            <p:cNvSpPr/>
            <p:nvPr/>
          </p:nvSpPr>
          <p:spPr>
            <a:xfrm>
              <a:off x="4325657" y="2250034"/>
              <a:ext cx="5468702" cy="369330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Structured Data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62DC8164-D9A0-4029-A047-38121D85784E}"/>
                </a:ext>
              </a:extLst>
            </p:cNvPr>
            <p:cNvSpPr/>
            <p:nvPr/>
          </p:nvSpPr>
          <p:spPr>
            <a:xfrm>
              <a:off x="4325656" y="2619966"/>
              <a:ext cx="1073331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timeStamp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CD77DBF7-FF49-4B19-AFE8-4EF95A72F265}"/>
                </a:ext>
              </a:extLst>
            </p:cNvPr>
            <p:cNvSpPr/>
            <p:nvPr/>
          </p:nvSpPr>
          <p:spPr>
            <a:xfrm>
              <a:off x="5398987" y="2619966"/>
              <a:ext cx="1073331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attribute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9CF1C7E1-DEA9-4CA8-826F-56E4784F89B9}"/>
                </a:ext>
              </a:extLst>
            </p:cNvPr>
            <p:cNvSpPr/>
            <p:nvPr/>
          </p:nvSpPr>
          <p:spPr>
            <a:xfrm>
              <a:off x="4325656" y="2927741"/>
              <a:ext cx="1073331" cy="507829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secPastEpoc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nanosec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25BEBE2F-E56C-4524-9906-5ECEB72DC6F8}"/>
                </a:ext>
              </a:extLst>
            </p:cNvPr>
            <p:cNvSpPr/>
            <p:nvPr/>
          </p:nvSpPr>
          <p:spPr>
            <a:xfrm>
              <a:off x="4344629" y="2927741"/>
              <a:ext cx="1073331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pvName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CC7758E5-17BA-4ADF-8BCF-DA68FACFC502}"/>
                </a:ext>
              </a:extLst>
            </p:cNvPr>
            <p:cNvSpPr/>
            <p:nvPr/>
          </p:nvSpPr>
          <p:spPr>
            <a:xfrm>
              <a:off x="4344629" y="3237039"/>
              <a:ext cx="1073331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eventID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423C50BF-374F-4F02-BB46-C02FF140D293}"/>
                </a:ext>
              </a:extLst>
            </p:cNvPr>
            <p:cNvSpPr/>
            <p:nvPr/>
          </p:nvSpPr>
          <p:spPr>
            <a:xfrm>
              <a:off x="4344629" y="3542709"/>
              <a:ext cx="1073331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sampleRate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B004B037-1913-42C7-A240-6F39E1DF9F5C}"/>
                </a:ext>
              </a:extLst>
            </p:cNvPr>
            <p:cNvSpPr/>
            <p:nvPr/>
          </p:nvSpPr>
          <p:spPr>
            <a:xfrm>
              <a:off x="4344628" y="3850484"/>
              <a:ext cx="1073331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numCount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B34EBA9C-8AD0-44A4-AC0D-8A51EB772DCA}"/>
                </a:ext>
              </a:extLst>
            </p:cNvPr>
            <p:cNvSpPr/>
            <p:nvPr/>
          </p:nvSpPr>
          <p:spPr>
            <a:xfrm>
              <a:off x="6472316" y="2619966"/>
              <a:ext cx="3322043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Arial"/>
                </a:rPr>
                <a:t>v</a:t>
              </a: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alue(Arrays)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A8528075-0380-4D42-832E-15A3682BB1F6}"/>
                </a:ext>
              </a:extLst>
            </p:cNvPr>
            <p:cNvSpPr/>
            <p:nvPr/>
          </p:nvSpPr>
          <p:spPr>
            <a:xfrm>
              <a:off x="5417960" y="2927741"/>
              <a:ext cx="741856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pulseID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1155DFE9-1831-4278-A0E1-7E780736F110}"/>
                </a:ext>
              </a:extLst>
            </p:cNvPr>
            <p:cNvSpPr/>
            <p:nvPr/>
          </p:nvSpPr>
          <p:spPr>
            <a:xfrm>
              <a:off x="6161902" y="2927741"/>
              <a:ext cx="1126490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Arial"/>
                </a:rPr>
                <a:t>d</a:t>
              </a: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evice data1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BDBDB1C9-5C28-4122-9311-A25F802067C1}"/>
                </a:ext>
              </a:extLst>
            </p:cNvPr>
            <p:cNvSpPr/>
            <p:nvPr/>
          </p:nvSpPr>
          <p:spPr>
            <a:xfrm>
              <a:off x="8342750" y="2927741"/>
              <a:ext cx="1126490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Arial"/>
                </a:rPr>
                <a:t>d</a:t>
              </a: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evice data2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045DAA6D-4DB7-495A-BBDE-B3902F1E7D61}"/>
                </a:ext>
              </a:extLst>
            </p:cNvPr>
            <p:cNvSpPr/>
            <p:nvPr/>
          </p:nvSpPr>
          <p:spPr>
            <a:xfrm>
              <a:off x="9471271" y="2927741"/>
              <a:ext cx="323088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...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83B1F965-745F-499F-8A5A-F798044062E8}"/>
                </a:ext>
              </a:extLst>
            </p:cNvPr>
            <p:cNvSpPr/>
            <p:nvPr/>
          </p:nvSpPr>
          <p:spPr>
            <a:xfrm>
              <a:off x="4231556" y="2243558"/>
              <a:ext cx="5671401" cy="24134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BBE0E3"/>
              </a:solidFill>
              <a:prstDash val="solid"/>
              <a:round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407D826A-98F5-41BC-AA72-C87AD8B98974}"/>
                </a:ext>
              </a:extLst>
            </p:cNvPr>
            <p:cNvSpPr/>
            <p:nvPr/>
          </p:nvSpPr>
          <p:spPr>
            <a:xfrm>
              <a:off x="4325655" y="2320794"/>
              <a:ext cx="5539464" cy="369330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Structured Data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34716536-7B99-4782-836D-C5F52DE5A3E0}"/>
                </a:ext>
              </a:extLst>
            </p:cNvPr>
            <p:cNvSpPr/>
            <p:nvPr/>
          </p:nvSpPr>
          <p:spPr>
            <a:xfrm>
              <a:off x="4325655" y="2690726"/>
              <a:ext cx="3199248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attributes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矩形 107">
              <a:extLst>
                <a:ext uri="{FF2B5EF4-FFF2-40B4-BE49-F238E27FC236}">
                  <a16:creationId xmlns:a16="http://schemas.microsoft.com/office/drawing/2014/main" id="{E4C68D5B-5B90-4A83-9219-B9176B25467C}"/>
                </a:ext>
              </a:extLst>
            </p:cNvPr>
            <p:cNvSpPr/>
            <p:nvPr/>
          </p:nvSpPr>
          <p:spPr>
            <a:xfrm>
              <a:off x="4325657" y="2998501"/>
              <a:ext cx="1254126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pv_identifier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矩形 108">
              <a:extLst>
                <a:ext uri="{FF2B5EF4-FFF2-40B4-BE49-F238E27FC236}">
                  <a16:creationId xmlns:a16="http://schemas.microsoft.com/office/drawing/2014/main" id="{211A7D65-ECBD-433A-897A-3E29D5A05BF2}"/>
                </a:ext>
              </a:extLst>
            </p:cNvPr>
            <p:cNvSpPr/>
            <p:nvPr/>
          </p:nvSpPr>
          <p:spPr>
            <a:xfrm>
              <a:off x="4325656" y="3307799"/>
              <a:ext cx="1254127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phy_attribute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3E207411-8CF8-4B09-8DA0-E3048CF0C031}"/>
                </a:ext>
              </a:extLst>
            </p:cNvPr>
            <p:cNvSpPr/>
            <p:nvPr/>
          </p:nvSpPr>
          <p:spPr>
            <a:xfrm>
              <a:off x="4325656" y="3613469"/>
              <a:ext cx="1254128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dev_identifier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4C487F84-B6D4-49C9-BE11-8D494C20587F}"/>
                </a:ext>
              </a:extLst>
            </p:cNvPr>
            <p:cNvSpPr/>
            <p:nvPr/>
          </p:nvSpPr>
          <p:spPr>
            <a:xfrm>
              <a:off x="4325655" y="3921244"/>
              <a:ext cx="1254127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dev_location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矩形 111">
              <a:extLst>
                <a:ext uri="{FF2B5EF4-FFF2-40B4-BE49-F238E27FC236}">
                  <a16:creationId xmlns:a16="http://schemas.microsoft.com/office/drawing/2014/main" id="{4383E1BC-F01E-45BD-BDA1-B4C224A97092}"/>
                </a:ext>
              </a:extLst>
            </p:cNvPr>
            <p:cNvSpPr/>
            <p:nvPr/>
          </p:nvSpPr>
          <p:spPr>
            <a:xfrm>
              <a:off x="7543876" y="2681200"/>
              <a:ext cx="2321244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Arial"/>
                </a:rPr>
                <a:t>data_points(Arrays)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D2E1E574-5787-47EF-8DBD-ECF41D6036A6}"/>
                </a:ext>
              </a:extLst>
            </p:cNvPr>
            <p:cNvSpPr/>
            <p:nvPr/>
          </p:nvSpPr>
          <p:spPr>
            <a:xfrm>
              <a:off x="7541925" y="3003687"/>
              <a:ext cx="2321243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pulse_ID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91571ED9-A30B-4041-9C4A-3B1AC25D819B}"/>
                </a:ext>
              </a:extLst>
            </p:cNvPr>
            <p:cNvSpPr/>
            <p:nvPr/>
          </p:nvSpPr>
          <p:spPr>
            <a:xfrm>
              <a:off x="7539894" y="3315857"/>
              <a:ext cx="2323193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device data1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C8C13DCC-8221-4AEC-BC4F-9AAE692011EC}"/>
                </a:ext>
              </a:extLst>
            </p:cNvPr>
            <p:cNvSpPr/>
            <p:nvPr/>
          </p:nvSpPr>
          <p:spPr>
            <a:xfrm>
              <a:off x="5579783" y="3003687"/>
              <a:ext cx="692606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evt_ID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CDAB9AE2-1AD6-400A-BB08-F073CCFC336E}"/>
                </a:ext>
              </a:extLst>
            </p:cNvPr>
            <p:cNvSpPr/>
            <p:nvPr/>
          </p:nvSpPr>
          <p:spPr>
            <a:xfrm>
              <a:off x="6272390" y="3003687"/>
              <a:ext cx="943156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pv_name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BE307622-CD67-48C1-AE86-2412406EAEB0}"/>
                </a:ext>
              </a:extLst>
            </p:cNvPr>
            <p:cNvSpPr/>
            <p:nvPr/>
          </p:nvSpPr>
          <p:spPr>
            <a:xfrm>
              <a:off x="7208540" y="3003687"/>
              <a:ext cx="314332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...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id="{F6C206F4-3CC6-4DD0-B641-0ADF83A4A8E5}"/>
                </a:ext>
              </a:extLst>
            </p:cNvPr>
            <p:cNvSpPr/>
            <p:nvPr/>
          </p:nvSpPr>
          <p:spPr>
            <a:xfrm>
              <a:off x="5579783" y="3308535"/>
              <a:ext cx="692607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unit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E0326887-0643-4A0F-8442-832B52C38558}"/>
                </a:ext>
              </a:extLst>
            </p:cNvPr>
            <p:cNvSpPr/>
            <p:nvPr/>
          </p:nvSpPr>
          <p:spPr>
            <a:xfrm>
              <a:off x="6279010" y="3308535"/>
              <a:ext cx="936535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data_type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矩形 119">
              <a:extLst>
                <a:ext uri="{FF2B5EF4-FFF2-40B4-BE49-F238E27FC236}">
                  <a16:creationId xmlns:a16="http://schemas.microsoft.com/office/drawing/2014/main" id="{265B1A6C-15EE-4AA3-9F6C-CD905D435811}"/>
                </a:ext>
              </a:extLst>
            </p:cNvPr>
            <p:cNvSpPr/>
            <p:nvPr/>
          </p:nvSpPr>
          <p:spPr>
            <a:xfrm>
              <a:off x="7208540" y="3308535"/>
              <a:ext cx="314332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...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矩形 120">
              <a:extLst>
                <a:ext uri="{FF2B5EF4-FFF2-40B4-BE49-F238E27FC236}">
                  <a16:creationId xmlns:a16="http://schemas.microsoft.com/office/drawing/2014/main" id="{550E31D8-BFD4-4DFC-8656-DE4A94D4DAE3}"/>
                </a:ext>
              </a:extLst>
            </p:cNvPr>
            <p:cNvSpPr/>
            <p:nvPr/>
          </p:nvSpPr>
          <p:spPr>
            <a:xfrm>
              <a:off x="5579783" y="3610419"/>
              <a:ext cx="692606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dev_ID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矩形 121">
              <a:extLst>
                <a:ext uri="{FF2B5EF4-FFF2-40B4-BE49-F238E27FC236}">
                  <a16:creationId xmlns:a16="http://schemas.microsoft.com/office/drawing/2014/main" id="{1B0A0618-10AD-49D2-A2EF-C731135DE2B3}"/>
                </a:ext>
              </a:extLst>
            </p:cNvPr>
            <p:cNvSpPr/>
            <p:nvPr/>
          </p:nvSpPr>
          <p:spPr>
            <a:xfrm>
              <a:off x="6279010" y="3610419"/>
              <a:ext cx="936535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dev_name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矩形 122">
              <a:extLst>
                <a:ext uri="{FF2B5EF4-FFF2-40B4-BE49-F238E27FC236}">
                  <a16:creationId xmlns:a16="http://schemas.microsoft.com/office/drawing/2014/main" id="{A5690A56-C344-4D95-83A4-9DF1452A8D7E}"/>
                </a:ext>
              </a:extLst>
            </p:cNvPr>
            <p:cNvSpPr/>
            <p:nvPr/>
          </p:nvSpPr>
          <p:spPr>
            <a:xfrm>
              <a:off x="7208540" y="3610419"/>
              <a:ext cx="314332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...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矩形 123">
              <a:extLst>
                <a:ext uri="{FF2B5EF4-FFF2-40B4-BE49-F238E27FC236}">
                  <a16:creationId xmlns:a16="http://schemas.microsoft.com/office/drawing/2014/main" id="{BF5006A7-7372-4BDB-ADE3-BA8D25DB23B5}"/>
                </a:ext>
              </a:extLst>
            </p:cNvPr>
            <p:cNvSpPr/>
            <p:nvPr/>
          </p:nvSpPr>
          <p:spPr>
            <a:xfrm>
              <a:off x="5579783" y="3920232"/>
              <a:ext cx="692606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region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0B57C3BD-CE8E-42FD-826D-7B0C9071139E}"/>
                </a:ext>
              </a:extLst>
            </p:cNvPr>
            <p:cNvSpPr/>
            <p:nvPr/>
          </p:nvSpPr>
          <p:spPr>
            <a:xfrm>
              <a:off x="6279010" y="3920232"/>
              <a:ext cx="936535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inst_locat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矩形 125">
              <a:extLst>
                <a:ext uri="{FF2B5EF4-FFF2-40B4-BE49-F238E27FC236}">
                  <a16:creationId xmlns:a16="http://schemas.microsoft.com/office/drawing/2014/main" id="{AAD21B6A-EFF1-4884-A890-AF369773F418}"/>
                </a:ext>
              </a:extLst>
            </p:cNvPr>
            <p:cNvSpPr/>
            <p:nvPr/>
          </p:nvSpPr>
          <p:spPr>
            <a:xfrm>
              <a:off x="7208540" y="3920232"/>
              <a:ext cx="314332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...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矩形 126">
              <a:extLst>
                <a:ext uri="{FF2B5EF4-FFF2-40B4-BE49-F238E27FC236}">
                  <a16:creationId xmlns:a16="http://schemas.microsoft.com/office/drawing/2014/main" id="{CA3A7A68-BA67-4411-B475-CDC1F8E73496}"/>
                </a:ext>
              </a:extLst>
            </p:cNvPr>
            <p:cNvSpPr/>
            <p:nvPr/>
          </p:nvSpPr>
          <p:spPr>
            <a:xfrm>
              <a:off x="7539893" y="3616875"/>
              <a:ext cx="2325225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device data2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矩形 127">
              <a:extLst>
                <a:ext uri="{FF2B5EF4-FFF2-40B4-BE49-F238E27FC236}">
                  <a16:creationId xmlns:a16="http://schemas.microsoft.com/office/drawing/2014/main" id="{28FEFDE9-2FB4-4EB2-8553-5EC1EA140986}"/>
                </a:ext>
              </a:extLst>
            </p:cNvPr>
            <p:cNvSpPr/>
            <p:nvPr/>
          </p:nvSpPr>
          <p:spPr>
            <a:xfrm>
              <a:off x="7539893" y="3905704"/>
              <a:ext cx="2325226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device data3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D5AD8575-1FAB-4FEF-ACAB-31F7B181C5A4}"/>
                </a:ext>
              </a:extLst>
            </p:cNvPr>
            <p:cNvSpPr/>
            <p:nvPr/>
          </p:nvSpPr>
          <p:spPr>
            <a:xfrm>
              <a:off x="7537861" y="4219935"/>
              <a:ext cx="2325226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...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23BE0C1E-84D8-4EFF-86FD-C08BD9D81CE9}"/>
                </a:ext>
              </a:extLst>
            </p:cNvPr>
            <p:cNvSpPr/>
            <p:nvPr/>
          </p:nvSpPr>
          <p:spPr>
            <a:xfrm>
              <a:off x="4325655" y="4236023"/>
              <a:ext cx="1254127" cy="307775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timeStamp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矩形 130">
              <a:extLst>
                <a:ext uri="{FF2B5EF4-FFF2-40B4-BE49-F238E27FC236}">
                  <a16:creationId xmlns:a16="http://schemas.microsoft.com/office/drawing/2014/main" id="{BDA76899-BFCF-4AF8-B5CE-1B7BB06404CB}"/>
                </a:ext>
              </a:extLst>
            </p:cNvPr>
            <p:cNvSpPr/>
            <p:nvPr/>
          </p:nvSpPr>
          <p:spPr>
            <a:xfrm>
              <a:off x="5586403" y="4241079"/>
              <a:ext cx="1073331" cy="292386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secPastEpoc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矩形 131">
              <a:extLst>
                <a:ext uri="{FF2B5EF4-FFF2-40B4-BE49-F238E27FC236}">
                  <a16:creationId xmlns:a16="http://schemas.microsoft.com/office/drawing/2014/main" id="{4BF04677-E447-4361-B9D4-CF5AAC5D7283}"/>
                </a:ext>
              </a:extLst>
            </p:cNvPr>
            <p:cNvSpPr/>
            <p:nvPr/>
          </p:nvSpPr>
          <p:spPr>
            <a:xfrm>
              <a:off x="6659733" y="4241079"/>
              <a:ext cx="863139" cy="292386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100000"/>
                    <a:shade val="100000"/>
                    <a:satMod val="129999"/>
                  </a:srgbClr>
                </a:gs>
                <a:gs pos="100000">
                  <a:srgbClr val="4BACC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solidFill>
                <a:srgbClr val="BBE0E3"/>
              </a:solidFill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nanosec</a:t>
              </a:r>
              <a:endPara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" name="矩形 132">
            <a:extLst>
              <a:ext uri="{FF2B5EF4-FFF2-40B4-BE49-F238E27FC236}">
                <a16:creationId xmlns:a16="http://schemas.microsoft.com/office/drawing/2014/main" id="{F290980C-1F23-4471-9587-B2A373E4C667}"/>
              </a:ext>
            </a:extLst>
          </p:cNvPr>
          <p:cNvSpPr/>
          <p:nvPr/>
        </p:nvSpPr>
        <p:spPr>
          <a:xfrm>
            <a:off x="728483" y="4493266"/>
            <a:ext cx="3198316" cy="151613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38F99D1E-E581-42DB-BCA4-109EB0CA3B59}"/>
              </a:ext>
            </a:extLst>
          </p:cNvPr>
          <p:cNvSpPr txBox="1"/>
          <p:nvPr/>
        </p:nvSpPr>
        <p:spPr>
          <a:xfrm>
            <a:off x="1812881" y="6314847"/>
            <a:ext cx="1029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/>
              <a:t>Metadata</a:t>
            </a:r>
            <a:endParaRPr lang="zh-CN" altLang="en-US" sz="1400" dirty="0"/>
          </a:p>
        </p:txBody>
      </p:sp>
      <p:cxnSp>
        <p:nvCxnSpPr>
          <p:cNvPr id="135" name="直接箭头连接符 134">
            <a:extLst>
              <a:ext uri="{FF2B5EF4-FFF2-40B4-BE49-F238E27FC236}">
                <a16:creationId xmlns:a16="http://schemas.microsoft.com/office/drawing/2014/main" id="{7AEBE49D-0E3D-446C-9044-778B345A8128}"/>
              </a:ext>
            </a:extLst>
          </p:cNvPr>
          <p:cNvCxnSpPr>
            <a:cxnSpLocks/>
            <a:stCxn id="134" idx="0"/>
            <a:endCxn id="133" idx="2"/>
          </p:cNvCxnSpPr>
          <p:nvPr/>
        </p:nvCxnSpPr>
        <p:spPr>
          <a:xfrm flipV="1">
            <a:off x="2327641" y="6009403"/>
            <a:ext cx="0" cy="305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文本框 135">
            <a:extLst>
              <a:ext uri="{FF2B5EF4-FFF2-40B4-BE49-F238E27FC236}">
                <a16:creationId xmlns:a16="http://schemas.microsoft.com/office/drawing/2014/main" id="{6B4525C3-3E58-4E9B-A8A2-9FFED081556E}"/>
              </a:ext>
            </a:extLst>
          </p:cNvPr>
          <p:cNvSpPr txBox="1"/>
          <p:nvPr/>
        </p:nvSpPr>
        <p:spPr>
          <a:xfrm>
            <a:off x="4311928" y="6304688"/>
            <a:ext cx="1628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/>
              <a:t>Waveform Data</a:t>
            </a:r>
            <a:endParaRPr lang="zh-CN" altLang="en-US" sz="1400" dirty="0"/>
          </a:p>
        </p:txBody>
      </p:sp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0B431459-A63F-433B-9256-6DFB7C1C9B96}"/>
              </a:ext>
            </a:extLst>
          </p:cNvPr>
          <p:cNvCxnSpPr>
            <a:cxnSpLocks/>
            <a:stCxn id="136" idx="0"/>
            <a:endCxn id="129" idx="2"/>
          </p:cNvCxnSpPr>
          <p:nvPr/>
        </p:nvCxnSpPr>
        <p:spPr>
          <a:xfrm flipV="1">
            <a:off x="5126401" y="6016756"/>
            <a:ext cx="1777" cy="287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矩形 137">
            <a:extLst>
              <a:ext uri="{FF2B5EF4-FFF2-40B4-BE49-F238E27FC236}">
                <a16:creationId xmlns:a16="http://schemas.microsoft.com/office/drawing/2014/main" id="{4ABB3F7D-56D9-4F87-9E5C-BF7ABC9D0D9E}"/>
              </a:ext>
            </a:extLst>
          </p:cNvPr>
          <p:cNvSpPr/>
          <p:nvPr/>
        </p:nvSpPr>
        <p:spPr>
          <a:xfrm>
            <a:off x="4048670" y="4813351"/>
            <a:ext cx="2155463" cy="119605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509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766B190-3EC9-4439-A2E1-CE1F397E4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668" y="2239675"/>
            <a:ext cx="4444332" cy="3007990"/>
          </a:xfrm>
          <a:prstGeom prst="rect">
            <a:avLst/>
          </a:prstGeom>
        </p:spPr>
      </p:pic>
      <p:sp>
        <p:nvSpPr>
          <p:cNvPr id="6" name="标题 4">
            <a:extLst>
              <a:ext uri="{FF2B5EF4-FFF2-40B4-BE49-F238E27FC236}">
                <a16:creationId xmlns:a16="http://schemas.microsoft.com/office/drawing/2014/main" id="{3B2FA882-6447-477C-9748-354EA63F28CD}"/>
              </a:ext>
            </a:extLst>
          </p:cNvPr>
          <p:cNvSpPr txBox="1">
            <a:spLocks/>
          </p:cNvSpPr>
          <p:nvPr/>
        </p:nvSpPr>
        <p:spPr>
          <a:xfrm>
            <a:off x="161925" y="125043"/>
            <a:ext cx="10479088" cy="582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Data Transmission Module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BF128B5-0692-4991-8469-47311A11ACC1}"/>
              </a:ext>
            </a:extLst>
          </p:cNvPr>
          <p:cNvSpPr txBox="1"/>
          <p:nvPr/>
        </p:nvSpPr>
        <p:spPr>
          <a:xfrm>
            <a:off x="272372" y="875489"/>
            <a:ext cx="7344625" cy="4384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hangingPunct="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zh-CN" sz="2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Large amount of data:</a:t>
            </a:r>
            <a:endParaRPr lang="zh-CN" altLang="en-US" sz="2400" b="1" kern="0" dirty="0">
              <a:solidFill>
                <a:srgbClr val="00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Cache data for multiple consecutive cycles (e.g., 125 pulses)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number of waveform PVs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hangingPunct="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altLang="zh-CN" sz="2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used:</a:t>
            </a:r>
            <a:endParaRPr lang="zh-CN" altLang="en-US" sz="24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PVAccess</a:t>
            </a:r>
            <a:r>
              <a:rPr lang="en-US" altLang="zh-CN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protocol</a:t>
            </a: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provides an efficient mechanism for data transmission</a:t>
            </a:r>
            <a:endParaRPr lang="zh-CN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Multi-threaded queuing technology</a:t>
            </a:r>
            <a:r>
              <a:rPr lang="zh-CN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：</a:t>
            </a: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creates and manages multiple worker threads,</a:t>
            </a:r>
            <a:r>
              <a:rPr lang="zh-CN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increases the data processing efficiency</a:t>
            </a:r>
            <a:endParaRPr lang="zh-CN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Kafka </a:t>
            </a: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decouples, manages peaks in data traffic</a:t>
            </a:r>
            <a:endParaRPr lang="zh-CN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F5EBA7E-5AED-49ED-9713-AD0A6B441FB6}"/>
              </a:ext>
            </a:extLst>
          </p:cNvPr>
          <p:cNvSpPr/>
          <p:nvPr/>
        </p:nvSpPr>
        <p:spPr>
          <a:xfrm>
            <a:off x="238501" y="5789333"/>
            <a:ext cx="7998048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kern="0" dirty="0">
                <a:solidFill>
                  <a:prstClr val="black"/>
                </a:solidFill>
              </a:rPr>
              <a:t>The application of multithreading and Kafka message queue improves data transmission efficiency while ensuring its integrity and reliability.</a:t>
            </a:r>
          </a:p>
        </p:txBody>
      </p:sp>
    </p:spTree>
    <p:extLst>
      <p:ext uri="{BB962C8B-B14F-4D97-AF65-F5344CB8AC3E}">
        <p14:creationId xmlns:p14="http://schemas.microsoft.com/office/powerpoint/2010/main" val="3683423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运行完成EPICS简单的例子，同时补充一些概念上的基本知识…">
            <a:extLst>
              <a:ext uri="{FF2B5EF4-FFF2-40B4-BE49-F238E27FC236}">
                <a16:creationId xmlns:a16="http://schemas.microsoft.com/office/drawing/2014/main" id="{C6751835-25FB-42A2-9096-CBC13B1B14BC}"/>
              </a:ext>
            </a:extLst>
          </p:cNvPr>
          <p:cNvSpPr txBox="1"/>
          <p:nvPr/>
        </p:nvSpPr>
        <p:spPr>
          <a:xfrm>
            <a:off x="359999" y="839832"/>
            <a:ext cx="11159807" cy="2968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lnSpc>
                <a:spcPct val="150000"/>
              </a:lnSpc>
              <a:buSzPct val="60000"/>
              <a:buFont typeface="Wingdings" panose="05000000000000000000" pitchFamily="2" charset="2"/>
              <a:buChar char="p"/>
              <a:defRPr sz="1800"/>
            </a:pPr>
            <a:r>
              <a:rPr lang="en-US" altLang="zh-CN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Hybrid storage  strategy: </a:t>
            </a:r>
          </a:p>
          <a:p>
            <a:pPr marL="324000" algn="l">
              <a:buFont typeface="Arial" panose="020B0604020202020204" pitchFamily="34" charset="0"/>
              <a:buChar char="•"/>
            </a:pPr>
            <a:r>
              <a:rPr lang="en-US" altLang="zh-CN" sz="2000" b="1" i="0" dirty="0">
                <a:solidFill>
                  <a:srgbClr val="0F1115"/>
                </a:solidFill>
                <a:effectLst/>
                <a:latin typeface="quote-cjk-patch"/>
              </a:rPr>
              <a:t>Metadata:</a:t>
            </a:r>
            <a:r>
              <a:rPr lang="en-US" altLang="zh-CN" sz="2000" b="0" i="0" dirty="0">
                <a:solidFill>
                  <a:srgbClr val="0F1115"/>
                </a:solidFill>
                <a:effectLst/>
                <a:latin typeface="quote-cjk-patch"/>
              </a:rPr>
              <a:t> stored in MongoDB</a:t>
            </a:r>
          </a:p>
          <a:p>
            <a:pPr marL="324000" algn="l">
              <a:buFont typeface="Arial" panose="020B0604020202020204" pitchFamily="34" charset="0"/>
              <a:buChar char="•"/>
            </a:pPr>
            <a:r>
              <a:rPr lang="en-US" altLang="zh-CN" sz="2000" b="1" i="0" dirty="0">
                <a:solidFill>
                  <a:srgbClr val="0F1115"/>
                </a:solidFill>
                <a:effectLst/>
                <a:latin typeface="quote-cjk-patch"/>
              </a:rPr>
              <a:t>Waveform data:</a:t>
            </a:r>
            <a:r>
              <a:rPr lang="en-US" altLang="zh-CN" sz="2000" b="0" i="0" dirty="0">
                <a:solidFill>
                  <a:srgbClr val="0F1115"/>
                </a:solidFill>
                <a:effectLst/>
                <a:latin typeface="quote-cjk-patch"/>
              </a:rPr>
              <a:t> stored in HDF5 files</a:t>
            </a:r>
            <a:endParaRPr lang="en-US" altLang="zh-CN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indent="-342900">
              <a:lnSpc>
                <a:spcPct val="150000"/>
              </a:lnSpc>
              <a:buSzPct val="60000"/>
              <a:buFont typeface="Wingdings" panose="05000000000000000000" pitchFamily="2" charset="2"/>
              <a:buChar char="p"/>
              <a:defRPr sz="1800"/>
            </a:pPr>
            <a:r>
              <a:rPr lang="en-US" altLang="zh-CN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Data Retrieval:</a:t>
            </a:r>
          </a:p>
          <a:p>
            <a:pPr marL="36000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system queries only necessary metadata in MongoDB.</a:t>
            </a:r>
          </a:p>
          <a:p>
            <a:pPr marL="36000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avoids loading extensive waveform data from HDF5 files.</a:t>
            </a:r>
          </a:p>
          <a:p>
            <a:pPr marL="36000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ensures fast and efficient performance</a:t>
            </a:r>
          </a:p>
          <a:p>
            <a:pPr>
              <a:lnSpc>
                <a:spcPct val="150000"/>
              </a:lnSpc>
              <a:buSzPct val="60000"/>
              <a:defRPr sz="1800"/>
            </a:pPr>
            <a:endParaRPr lang="en-US" altLang="zh-CN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6F22A9C-84BC-49FF-9A54-535CCECD8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76" y="2845806"/>
            <a:ext cx="4173852" cy="3548597"/>
          </a:xfrm>
          <a:prstGeom prst="rect">
            <a:avLst/>
          </a:prstGeom>
        </p:spPr>
      </p:pic>
      <p:sp>
        <p:nvSpPr>
          <p:cNvPr id="22" name="标题 4">
            <a:extLst>
              <a:ext uri="{FF2B5EF4-FFF2-40B4-BE49-F238E27FC236}">
                <a16:creationId xmlns:a16="http://schemas.microsoft.com/office/drawing/2014/main" id="{B39C05EB-2167-4B94-94E2-F00A9E26BF3E}"/>
              </a:ext>
            </a:extLst>
          </p:cNvPr>
          <p:cNvSpPr txBox="1">
            <a:spLocks/>
          </p:cNvSpPr>
          <p:nvPr/>
        </p:nvSpPr>
        <p:spPr>
          <a:xfrm>
            <a:off x="161925" y="125043"/>
            <a:ext cx="10479088" cy="582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Data Processing and Storage Module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1FC262D-9F95-45EC-883B-769187411460}"/>
              </a:ext>
            </a:extLst>
          </p:cNvPr>
          <p:cNvSpPr txBox="1"/>
          <p:nvPr/>
        </p:nvSpPr>
        <p:spPr>
          <a:xfrm>
            <a:off x="7372493" y="6394403"/>
            <a:ext cx="3463018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Schematic of hybrid data storage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40BD3CEC-7846-45EB-BB01-283A3E88A0C1}"/>
              </a:ext>
            </a:extLst>
          </p:cNvPr>
          <p:cNvSpPr/>
          <p:nvPr/>
        </p:nvSpPr>
        <p:spPr>
          <a:xfrm>
            <a:off x="2037772" y="4500401"/>
            <a:ext cx="3565311" cy="149698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t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Data Processing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E48AF1D8-D79A-433D-A3C0-68B0840DBB95}"/>
              </a:ext>
            </a:extLst>
          </p:cNvPr>
          <p:cNvSpPr/>
          <p:nvPr/>
        </p:nvSpPr>
        <p:spPr>
          <a:xfrm>
            <a:off x="3945257" y="5136164"/>
            <a:ext cx="1619447" cy="61271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en-US" altLang="zh-CN" sz="1800" dirty="0"/>
              <a:t>Data Classification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C9C97D25-ACBF-4641-BD4D-9903EE0718C9}"/>
              </a:ext>
            </a:extLst>
          </p:cNvPr>
          <p:cNvSpPr/>
          <p:nvPr/>
        </p:nvSpPr>
        <p:spPr>
          <a:xfrm>
            <a:off x="2108335" y="5136164"/>
            <a:ext cx="1587399" cy="61271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en-US" altLang="zh-CN" sz="1800"/>
              <a:t>Data Type Conversion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E2F51CD2-16F8-4012-ACEE-678C04E9B05D}"/>
              </a:ext>
            </a:extLst>
          </p:cNvPr>
          <p:cNvCxnSpPr>
            <a:cxnSpLocks/>
            <a:stCxn id="10" idx="3"/>
            <a:endCxn id="9" idx="1"/>
          </p:cNvCxnSpPr>
          <p:nvPr/>
        </p:nvCxnSpPr>
        <p:spPr>
          <a:xfrm>
            <a:off x="3695734" y="5442520"/>
            <a:ext cx="249523" cy="0"/>
          </a:xfrm>
          <a:prstGeom prst="straightConnector1">
            <a:avLst/>
          </a:prstGeom>
          <a:noFill/>
          <a:ln w="25400" cap="flat">
            <a:solidFill>
              <a:srgbClr val="92D05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5CECB17-F4AA-4F4D-909C-D0FED624F787}"/>
              </a:ext>
            </a:extLst>
          </p:cNvPr>
          <p:cNvSpPr/>
          <p:nvPr/>
        </p:nvSpPr>
        <p:spPr>
          <a:xfrm>
            <a:off x="3122886" y="3499025"/>
            <a:ext cx="1395081" cy="61271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Raw Data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65FDFDB4-A5C2-4C8E-804E-C27BFB6438F5}"/>
              </a:ext>
            </a:extLst>
          </p:cNvPr>
          <p:cNvCxnSpPr>
            <a:cxnSpLocks/>
            <a:stCxn id="13" idx="2"/>
            <a:endCxn id="8" idx="0"/>
          </p:cNvCxnSpPr>
          <p:nvPr/>
        </p:nvCxnSpPr>
        <p:spPr>
          <a:xfrm>
            <a:off x="3820427" y="4111736"/>
            <a:ext cx="1" cy="388665"/>
          </a:xfrm>
          <a:prstGeom prst="straightConnector1">
            <a:avLst/>
          </a:prstGeom>
          <a:noFill/>
          <a:ln w="25400" cap="flat">
            <a:solidFill>
              <a:srgbClr val="92D05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箭头: 右 15">
            <a:extLst>
              <a:ext uri="{FF2B5EF4-FFF2-40B4-BE49-F238E27FC236}">
                <a16:creationId xmlns:a16="http://schemas.microsoft.com/office/drawing/2014/main" id="{9FBCE40A-E36A-405C-BB19-4FADB47CEA8B}"/>
              </a:ext>
            </a:extLst>
          </p:cNvPr>
          <p:cNvSpPr/>
          <p:nvPr/>
        </p:nvSpPr>
        <p:spPr>
          <a:xfrm>
            <a:off x="5852606" y="4760945"/>
            <a:ext cx="962205" cy="388665"/>
          </a:xfrm>
          <a:prstGeom prst="rightArrow">
            <a:avLst/>
          </a:prstGeom>
          <a:solidFill>
            <a:srgbClr val="92D050"/>
          </a:solidFill>
          <a:ln w="25400" cap="flat">
            <a:solidFill>
              <a:srgbClr val="92D05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800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02B5F037-4662-441C-B43B-EB541A074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Data Access Microservice Module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29F2646-8055-4B65-9B53-250722D37E44}"/>
              </a:ext>
            </a:extLst>
          </p:cNvPr>
          <p:cNvSpPr/>
          <p:nvPr/>
        </p:nvSpPr>
        <p:spPr>
          <a:xfrm>
            <a:off x="325542" y="1086334"/>
            <a:ext cx="117924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2200" b="1" dirty="0">
                <a:latin typeface="Calibri" panose="020F0502020204030204" pitchFamily="34" charset="0"/>
                <a:cs typeface="Calibri" panose="020F0502020204030204" pitchFamily="34" charset="0"/>
              </a:rPr>
              <a:t>The data access microservice provides data retrieval, processing, and visualization functionalities via an HTTP RESTful interfaces.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731B9BB-2560-4C2E-926D-129A253D43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542" y="2123436"/>
            <a:ext cx="7321540" cy="3193926"/>
          </a:xfrm>
        </p:spPr>
        <p:txBody>
          <a:bodyPr/>
          <a:lstStyle/>
          <a:p>
            <a:pPr marL="342900" indent="-342900">
              <a:buSzPct val="100000"/>
              <a:buFont typeface="Wingdings" panose="05000000000000000000" pitchFamily="2" charset="2"/>
              <a:buChar char="Ø"/>
            </a:pPr>
            <a:r>
              <a:rPr lang="en-US" altLang="zh-CN" dirty="0"/>
              <a:t>Main Functional Modules</a:t>
            </a:r>
          </a:p>
          <a:p>
            <a:pPr marL="627750" lvl="1" indent="-285750" algn="just" defTabSz="914400" fontAlgn="base" hangingPunct="1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</a:pPr>
            <a:r>
              <a:rPr lang="zh-CN" altLang="zh-CN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Data Processing: </a:t>
            </a:r>
            <a:r>
              <a:rPr lang="zh-CN" altLang="zh-CN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Raw data processing &amp; plotting </a:t>
            </a:r>
          </a:p>
          <a:p>
            <a:pPr marL="627750" lvl="1" indent="-285750" algn="just" defTabSz="914400" fontAlgn="base" hangingPunct="1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</a:pPr>
            <a:r>
              <a:rPr lang="zh-CN" altLang="zh-CN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HTML Generation: </a:t>
            </a:r>
            <a:r>
              <a:rPr lang="zh-CN" altLang="zh-CN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Graphics to HTML conversion </a:t>
            </a:r>
          </a:p>
          <a:p>
            <a:pPr marL="627750" lvl="1" indent="-285750" algn="just" defTabSz="914400" fontAlgn="base" hangingPunct="1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</a:pPr>
            <a:r>
              <a:rPr lang="zh-CN" altLang="zh-CN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Background Tasks: </a:t>
            </a:r>
            <a:r>
              <a:rPr lang="zh-CN" altLang="zh-CN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Background computing for faster response </a:t>
            </a:r>
          </a:p>
          <a:p>
            <a:pPr marL="627750" lvl="1" indent="-285750" algn="just" defTabSz="914400" fontAlgn="base" hangingPunct="1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</a:pPr>
            <a:r>
              <a:rPr lang="zh-CN" altLang="zh-CN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REST API: </a:t>
            </a:r>
            <a:r>
              <a:rPr lang="zh-CN" altLang="zh-CN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Access &amp; download for waveform &amp; metadata </a:t>
            </a:r>
          </a:p>
          <a:p>
            <a:pPr marL="627750" lvl="1" indent="-285750" algn="just" defTabSz="914400" fontAlgn="base" hangingPunct="1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</a:pPr>
            <a:r>
              <a:rPr lang="zh-CN" altLang="zh-CN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Data Reading: </a:t>
            </a:r>
            <a:r>
              <a:rPr lang="zh-CN" altLang="zh-CN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Function </a:t>
            </a:r>
            <a:r>
              <a:rPr lang="zh-CN" altLang="zh-CN" dirty="0">
                <a:latin typeface="Arial" panose="020B0604020202020204" pitchFamily="34" charset="0"/>
                <a:ea typeface="ui-sans-serif"/>
              </a:rPr>
              <a:t>invocation for targeted data view</a:t>
            </a:r>
            <a:r>
              <a:rPr lang="zh-CN" altLang="zh-CN" sz="11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zh-CN" altLang="zh-CN" sz="3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5B37B98-F977-4BBF-BE69-9BDD94DF3E84}"/>
              </a:ext>
            </a:extLst>
          </p:cNvPr>
          <p:cNvGrpSpPr/>
          <p:nvPr/>
        </p:nvGrpSpPr>
        <p:grpSpPr>
          <a:xfrm>
            <a:off x="7490873" y="2269008"/>
            <a:ext cx="4627146" cy="2807435"/>
            <a:chOff x="1838010" y="3576446"/>
            <a:chExt cx="6174994" cy="2898661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1F362A8-0BA4-4CDD-B1A9-9DC736F3D3A0}"/>
                </a:ext>
              </a:extLst>
            </p:cNvPr>
            <p:cNvSpPr/>
            <p:nvPr/>
          </p:nvSpPr>
          <p:spPr>
            <a:xfrm>
              <a:off x="1838010" y="3576446"/>
              <a:ext cx="6174994" cy="289866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t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algn="ctr">
                <a:defRPr/>
              </a:pPr>
              <a:r>
                <a:rPr lang="en-US" altLang="zh-CN" sz="1800" kern="0" dirty="0"/>
                <a:t>Data Access Microservice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246FCE84-4B2F-4CD2-B600-901A646F83AF}"/>
                </a:ext>
              </a:extLst>
            </p:cNvPr>
            <p:cNvSpPr/>
            <p:nvPr/>
          </p:nvSpPr>
          <p:spPr>
            <a:xfrm>
              <a:off x="2341751" y="4159928"/>
              <a:ext cx="4971760" cy="211387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t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algn="ctr">
                <a:defRPr/>
              </a:pPr>
              <a:r>
                <a:rPr lang="en-US" altLang="zh-CN" sz="1800" kern="0"/>
                <a:t>Data Reading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D02F3A80-74B3-4909-B7B6-9427896DAD63}"/>
                </a:ext>
              </a:extLst>
            </p:cNvPr>
            <p:cNvSpPr/>
            <p:nvPr/>
          </p:nvSpPr>
          <p:spPr>
            <a:xfrm>
              <a:off x="2917127" y="4800327"/>
              <a:ext cx="1816139" cy="61271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algn="ctr">
                <a:defRPr/>
              </a:pPr>
              <a:r>
                <a:rPr lang="en-US" altLang="zh-CN" sz="1800" kern="0"/>
                <a:t>Data Processing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ED92DE1C-D7FD-4987-A726-7E1EBD10A54F}"/>
                </a:ext>
              </a:extLst>
            </p:cNvPr>
            <p:cNvSpPr/>
            <p:nvPr/>
          </p:nvSpPr>
          <p:spPr>
            <a:xfrm>
              <a:off x="5278336" y="4787016"/>
              <a:ext cx="1885945" cy="61271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algn="ctr">
                <a:defRPr/>
              </a:pPr>
              <a:r>
                <a:rPr lang="en-US" altLang="zh-CN" sz="1800" kern="0"/>
                <a:t>Background Tasks</a:t>
              </a:r>
              <a:endParaRPr lang="zh-CN" altLang="en-US" sz="1800" kern="0"/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307FDA66-6704-4B7D-BBEE-41FF3CDF2DF3}"/>
                </a:ext>
              </a:extLst>
            </p:cNvPr>
            <p:cNvSpPr/>
            <p:nvPr/>
          </p:nvSpPr>
          <p:spPr>
            <a:xfrm>
              <a:off x="2917129" y="5537063"/>
              <a:ext cx="1816139" cy="61271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HTML</a:t>
              </a:r>
              <a:r>
                <a: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Generation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83DF2A4A-61F9-4687-8D4E-7D8754EBA0AD}"/>
                </a:ext>
              </a:extLst>
            </p:cNvPr>
            <p:cNvSpPr/>
            <p:nvPr/>
          </p:nvSpPr>
          <p:spPr>
            <a:xfrm>
              <a:off x="5278338" y="5530408"/>
              <a:ext cx="1816139" cy="61271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REST</a:t>
              </a:r>
              <a:r>
                <a: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API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9362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ctr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8763</TotalTime>
  <Words>1213</Words>
  <Application>Microsoft Office PowerPoint</Application>
  <PresentationFormat>宽屏</PresentationFormat>
  <Paragraphs>213</Paragraphs>
  <Slides>18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Inter</vt:lpstr>
      <vt:lpstr>Microsoft YaHei UI</vt:lpstr>
      <vt:lpstr>quote-cjk-patch</vt:lpstr>
      <vt:lpstr>等线</vt:lpstr>
      <vt:lpstr>微软雅黑</vt:lpstr>
      <vt:lpstr>Arial</vt:lpstr>
      <vt:lpstr>Arial Black</vt:lpstr>
      <vt:lpstr>Calibri</vt:lpstr>
      <vt:lpstr>Cambria Math</vt:lpstr>
      <vt:lpstr>Helvetica</vt:lpstr>
      <vt:lpstr>Times New Roman</vt:lpstr>
      <vt:lpstr>Wingdings</vt:lpstr>
      <vt:lpstr>Office 主题​​</vt:lpstr>
      <vt:lpstr>The Beam Synchronous Data Acquisition System for CSNS Accelerator</vt:lpstr>
      <vt:lpstr>Brief Introduction of CSNS and CSNS-II</vt:lpstr>
      <vt:lpstr>CSNS Operation Overview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Data Access Microservice Module</vt:lpstr>
      <vt:lpstr>PowerPoint 演示文稿</vt:lpstr>
      <vt:lpstr>Prototype Deployment &amp; Containerization</vt:lpstr>
      <vt:lpstr>How we do business now with BSA</vt:lpstr>
      <vt:lpstr>Intra-pulse beam chopping phenomenon by the FPS</vt:lpstr>
      <vt:lpstr>PowerPoint 演示文稿</vt:lpstr>
      <vt:lpstr>FPS Time overhead due to RF cavity VSWR protection</vt:lpstr>
      <vt:lpstr>Beam loss trip due to off-energy beam</vt:lpstr>
      <vt:lpstr>Capture of RF Cavity Amplitude During VSWR Protection</vt:lpstr>
      <vt:lpstr>Thank you for your attention!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chengsn</dc:creator>
  <cp:lastModifiedBy>zhang</cp:lastModifiedBy>
  <cp:revision>399</cp:revision>
  <dcterms:created xsi:type="dcterms:W3CDTF">2023-10-07T00:16:33Z</dcterms:created>
  <dcterms:modified xsi:type="dcterms:W3CDTF">2026-04-18T15:10:20Z</dcterms:modified>
</cp:coreProperties>
</file>