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528" r:id="rId3"/>
    <p:sldId id="517" r:id="rId4"/>
    <p:sldId id="518" r:id="rId5"/>
    <p:sldId id="499" r:id="rId6"/>
    <p:sldId id="535" r:id="rId7"/>
    <p:sldId id="525" r:id="rId8"/>
    <p:sldId id="522" r:id="rId9"/>
    <p:sldId id="523" r:id="rId10"/>
    <p:sldId id="519" r:id="rId11"/>
    <p:sldId id="543" r:id="rId12"/>
    <p:sldId id="544" r:id="rId13"/>
    <p:sldId id="520" r:id="rId14"/>
    <p:sldId id="526" r:id="rId15"/>
    <p:sldId id="521" r:id="rId16"/>
    <p:sldId id="527" r:id="rId17"/>
    <p:sldId id="524" r:id="rId18"/>
    <p:sldId id="546" r:id="rId19"/>
    <p:sldId id="536" r:id="rId20"/>
    <p:sldId id="547" r:id="rId21"/>
    <p:sldId id="51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071F65"/>
    <a:srgbClr val="4FD1CE"/>
    <a:srgbClr val="1B0C64"/>
    <a:srgbClr val="C0C5CE"/>
    <a:srgbClr val="BDD3FF"/>
    <a:srgbClr val="6F7B91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5" autoAdjust="0"/>
    <p:restoredTop sz="98485" autoAdjust="0"/>
  </p:normalViewPr>
  <p:slideViewPr>
    <p:cSldViewPr snapToGrid="0" showGuides="1">
      <p:cViewPr varScale="1">
        <p:scale>
          <a:sx n="112" d="100"/>
          <a:sy n="112" d="100"/>
        </p:scale>
        <p:origin x="189" y="39"/>
      </p:cViewPr>
      <p:guideLst>
        <p:guide orient="horz" pos="2180"/>
        <p:guide pos="3839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756-CFBE-4DB4-9769-AC8800052947}" type="datetimeFigureOut">
              <a:rPr lang="zh-CN" altLang="en-US" smtClean="0"/>
              <a:t>2026/4/16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641267" y="160423"/>
            <a:ext cx="1281828" cy="51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5BC7-9F60-42AE-98CD-0B0BD60C8F5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1566577" y="65346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12192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3617"/>
            <a:ext cx="12191999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1" y="4547184"/>
            <a:ext cx="12191999" cy="9723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Kangjia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Xue</a:t>
            </a:r>
          </a:p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 / China Spallation Neutron Source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96472" y="2619863"/>
            <a:ext cx="11641764" cy="14805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Design and Implementation of the CSNS-II Accelerator Control Network Management System</a:t>
            </a:r>
            <a:endParaRPr lang="zh-CN" altLang="en-US" sz="4400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816"/>
            <a:ext cx="1512300" cy="81484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11063" y="5885407"/>
            <a:ext cx="8412582" cy="506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 EPICS Collaboration Meeting 2026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" y="2487420"/>
            <a:ext cx="11783065" cy="40590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61961" y="5587624"/>
            <a:ext cx="4530039" cy="91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9971" y="799169"/>
            <a:ext cx="11967121" cy="165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IP-to-MAC mappings from the core-switch ARP table, the system maps a device to its switch port.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Because switch locations are recorded, the physical location of any connected IP address can be found directly.</a:t>
            </a:r>
          </a:p>
        </p:txBody>
      </p:sp>
      <p:sp>
        <p:nvSpPr>
          <p:cNvPr id="7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Locating Connected Devices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5156" y="5129158"/>
            <a:ext cx="266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Dynamic Information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5156" y="2891359"/>
            <a:ext cx="266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Registered Information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51566" y="5546583"/>
            <a:ext cx="222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Access Switch Location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51566" y="5854360"/>
            <a:ext cx="222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Access Switch Name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10151566" y="6121945"/>
            <a:ext cx="222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Access Switch </a:t>
            </a:r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-58234" y="956936"/>
            <a:ext cx="12147517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reading the core switch ARP table, the system can identify whether an IP address is online.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4" y="1842015"/>
            <a:ext cx="11783065" cy="40590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7525" y="4878423"/>
            <a:ext cx="3916763" cy="91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Real-Time Online Status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93662" y="4466658"/>
            <a:ext cx="266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Dynamic Information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109" y="4931951"/>
            <a:ext cx="191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Online Status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08109" y="5239728"/>
            <a:ext cx="191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MAC Address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52226" y="640080"/>
            <a:ext cx="117210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Using Filters to Identify Abnormal Conditions.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8907" y="1064776"/>
            <a:ext cx="11952057" cy="777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example, filtering for online and unassigned IP addresses identifies unauthorized devices connected to the control network and shows their physical location.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5" y="1890254"/>
            <a:ext cx="11061227" cy="23599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2531" y="2727364"/>
            <a:ext cx="1849794" cy="364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64" y="3751343"/>
            <a:ext cx="9263704" cy="30749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314764" y="6188618"/>
            <a:ext cx="2046140" cy="637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98426" y="3248859"/>
            <a:ext cx="255182" cy="213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连接符: 肘形 9"/>
          <p:cNvCxnSpPr>
            <a:stCxn id="12" idx="2"/>
            <a:endCxn id="11" idx="3"/>
          </p:cNvCxnSpPr>
          <p:nvPr/>
        </p:nvCxnSpPr>
        <p:spPr>
          <a:xfrm rot="5400000">
            <a:off x="8620712" y="4202152"/>
            <a:ext cx="3045499" cy="156511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23372" y="2428784"/>
            <a:ext cx="191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Online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980835" y="2428784"/>
            <a:ext cx="191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Unassigned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1" y="1787396"/>
            <a:ext cx="9377915" cy="51710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7947" y="822411"/>
            <a:ext cx="12064053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Derived from changes in the core switch ARP table.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Provides an overview of all IP online/offline events, or detailed history for a single IP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addresses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IP Online / Offline Logs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15250" y="2751719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IP Address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3400" y="2751718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Online / Offline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10393" y="2751718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MAC Address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08752" y="2751718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87" y="1957000"/>
            <a:ext cx="7445004" cy="4903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4654" y="841275"/>
            <a:ext cx="11952057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Similarly, the system records MAC address changes.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Used to detect device changes.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MAC Address Change Logs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6587" y="2590104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IP Address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39244" y="2590104"/>
            <a:ext cx="19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New MAC Address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85057" y="2590104"/>
            <a:ext cx="224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Previous MAC Address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8221" y="2590104"/>
            <a:ext cx="2240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84018" y="735348"/>
            <a:ext cx="1172100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Access control based on IP-port binding.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3" y="2471089"/>
            <a:ext cx="11368207" cy="41593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6972" y="1163254"/>
            <a:ext cx="11805027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MAC address binding, replacing a device requires re-registration.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IP-and-port binding, a replacement device simply needs to be configured with the same IP address and connected to the same port.</a:t>
            </a:r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Network Access Control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37401" y="4491206"/>
            <a:ext cx="7717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Bind IP 10.1.200.58 to switch CCR5736-1 (10.1.200.13), port GigabitEthernet0/0/3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400" y="766146"/>
            <a:ext cx="110695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IP-port binding depends on switch hardware: Huawei switches use IPSG rules, while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Ruijie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switches use port-security rules.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414622" y="5559816"/>
            <a:ext cx="463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IP Address and Switch Port Binding Workflow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49726" y="2032945"/>
            <a:ext cx="9084458" cy="32663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11" y="2176317"/>
            <a:ext cx="10572977" cy="38338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582" y="811754"/>
            <a:ext cx="1152678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Unlike generic tools, this page also shows whether the port is assigned, plus the related IP address and device information.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Change Port VLAN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12" y="1475756"/>
            <a:ext cx="11710775" cy="4666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7534" y="804496"/>
            <a:ext cx="1152678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Unassigned ports can be viewed and disabled on the page to reduce security risks.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Disable / Enable Ports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15361" y="3808858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Disabled Port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9670" y="728599"/>
            <a:ext cx="1162485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example,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caPutLog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mainly records the hostname of the operating host. After linking with this system, a hostname can be mapped to the exact control-room computer.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0" y="1720482"/>
            <a:ext cx="9673600" cy="48534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01958" y="3282455"/>
            <a:ext cx="797525" cy="20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Integration with Other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007" y="764705"/>
            <a:ext cx="1197398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 now has about 650 online control-network devices; CSNS-II will exceed 1,500. Previously, each subsystem allocated IP addresses from its own range, which caused several problems.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245958" y="6519694"/>
            <a:ext cx="2896114" cy="31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CSNS-II Network Topology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3479" y="1643303"/>
            <a:ext cx="11378521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Subsystems used inconsistent records, often missing information needed for operation and maintenance.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 data was kept in Excel files, making management difficult and leaving no approval workflow.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network access control was available.</a:t>
            </a: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69486" y="2836767"/>
            <a:ext cx="4985740" cy="36060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1999" y="676983"/>
            <a:ext cx="11624850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system also provides an API for AI-assisted queries.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99" y="1176607"/>
            <a:ext cx="11728665" cy="58196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26959" y="1861975"/>
            <a:ext cx="2634831" cy="664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0" y="2438702"/>
            <a:ext cx="12192000" cy="1980596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5907" y="1104362"/>
            <a:ext cx="131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Features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97995" y="877602"/>
            <a:ext cx="9788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 accelerator devices, such as serial servers and power supplies, cannot request network access by themselves.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MAC-address binding is not suitable because it complicates device replacement after failures.</a:t>
            </a:r>
          </a:p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Accelerator networks require detailed device records, not just the IP user.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2032699" y="969026"/>
            <a:ext cx="165296" cy="97855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5495" y="2024309"/>
            <a:ext cx="1195650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Goal: build a system for accelerator operation and maintenance, covering IP address management and network access control.</a:t>
            </a:r>
          </a:p>
        </p:txBody>
      </p:sp>
      <p:sp>
        <p:nvSpPr>
          <p:cNvPr id="31" name="矩形: 圆角 30"/>
          <p:cNvSpPr/>
          <p:nvPr/>
        </p:nvSpPr>
        <p:spPr>
          <a:xfrm>
            <a:off x="2115347" y="3146291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IP Address Management</a:t>
            </a:r>
          </a:p>
        </p:txBody>
      </p:sp>
      <p:sp>
        <p:nvSpPr>
          <p:cNvPr id="32" name="矩形: 圆角 31"/>
          <p:cNvSpPr/>
          <p:nvPr/>
        </p:nvSpPr>
        <p:spPr>
          <a:xfrm>
            <a:off x="4601705" y="4132305"/>
            <a:ext cx="1969964" cy="13620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 Functions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2115347" y="4440526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Device Online Status</a:t>
            </a:r>
          </a:p>
        </p:txBody>
      </p:sp>
      <p:sp>
        <p:nvSpPr>
          <p:cNvPr id="34" name="矩形: 圆角 33"/>
          <p:cNvSpPr/>
          <p:nvPr/>
        </p:nvSpPr>
        <p:spPr>
          <a:xfrm>
            <a:off x="2115347" y="5686619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Device Location</a:t>
            </a:r>
          </a:p>
        </p:txBody>
      </p:sp>
      <p:sp>
        <p:nvSpPr>
          <p:cNvPr id="35" name="矩形: 圆角 34"/>
          <p:cNvSpPr/>
          <p:nvPr/>
        </p:nvSpPr>
        <p:spPr>
          <a:xfrm>
            <a:off x="7419235" y="3146291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Switch Information</a:t>
            </a:r>
          </a:p>
        </p:txBody>
      </p:sp>
      <p:sp>
        <p:nvSpPr>
          <p:cNvPr id="36" name="矩形: 圆角 35"/>
          <p:cNvSpPr/>
          <p:nvPr/>
        </p:nvSpPr>
        <p:spPr>
          <a:xfrm>
            <a:off x="7419233" y="3981789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Port Information</a:t>
            </a:r>
          </a:p>
        </p:txBody>
      </p:sp>
      <p:sp>
        <p:nvSpPr>
          <p:cNvPr id="37" name="矩形: 圆角 36"/>
          <p:cNvSpPr/>
          <p:nvPr/>
        </p:nvSpPr>
        <p:spPr>
          <a:xfrm>
            <a:off x="7419233" y="4831401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Subnet Information</a:t>
            </a:r>
          </a:p>
        </p:txBody>
      </p:sp>
      <p:sp>
        <p:nvSpPr>
          <p:cNvPr id="38" name="矩形: 圆角 37"/>
          <p:cNvSpPr/>
          <p:nvPr/>
        </p:nvSpPr>
        <p:spPr>
          <a:xfrm>
            <a:off x="7419233" y="5697056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Network Access Control</a:t>
            </a:r>
          </a:p>
        </p:txBody>
      </p:sp>
      <p:cxnSp>
        <p:nvCxnSpPr>
          <p:cNvPr id="39" name="直接连接符 38"/>
          <p:cNvCxnSpPr>
            <a:stCxn id="31" idx="3"/>
            <a:endCxn id="32" idx="1"/>
          </p:cNvCxnSpPr>
          <p:nvPr/>
        </p:nvCxnSpPr>
        <p:spPr>
          <a:xfrm>
            <a:off x="3767137" y="3519093"/>
            <a:ext cx="834568" cy="129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3" idx="3"/>
            <a:endCxn id="32" idx="1"/>
          </p:cNvCxnSpPr>
          <p:nvPr/>
        </p:nvCxnSpPr>
        <p:spPr>
          <a:xfrm>
            <a:off x="3767137" y="4813328"/>
            <a:ext cx="834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4" idx="3"/>
            <a:endCxn id="32" idx="1"/>
          </p:cNvCxnSpPr>
          <p:nvPr/>
        </p:nvCxnSpPr>
        <p:spPr>
          <a:xfrm flipV="1">
            <a:off x="3767137" y="4813328"/>
            <a:ext cx="834568" cy="124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2" idx="3"/>
            <a:endCxn id="35" idx="1"/>
          </p:cNvCxnSpPr>
          <p:nvPr/>
        </p:nvCxnSpPr>
        <p:spPr>
          <a:xfrm flipV="1">
            <a:off x="6571669" y="3519093"/>
            <a:ext cx="847566" cy="1294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32" idx="3"/>
            <a:endCxn id="36" idx="1"/>
          </p:cNvCxnSpPr>
          <p:nvPr/>
        </p:nvCxnSpPr>
        <p:spPr>
          <a:xfrm flipV="1">
            <a:off x="6571669" y="4354591"/>
            <a:ext cx="847564" cy="458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2" idx="3"/>
            <a:endCxn id="37" idx="1"/>
          </p:cNvCxnSpPr>
          <p:nvPr/>
        </p:nvCxnSpPr>
        <p:spPr>
          <a:xfrm>
            <a:off x="6571669" y="4813328"/>
            <a:ext cx="847564" cy="39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2" idx="3"/>
            <a:endCxn id="38" idx="1"/>
          </p:cNvCxnSpPr>
          <p:nvPr/>
        </p:nvCxnSpPr>
        <p:spPr>
          <a:xfrm>
            <a:off x="6571669" y="4813328"/>
            <a:ext cx="847564" cy="1256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Main Functions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/>
          <p:nvPr/>
        </p:nvSpPr>
        <p:spPr>
          <a:xfrm>
            <a:off x="4322701" y="5179646"/>
            <a:ext cx="337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System Architecture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5692" y="1017576"/>
            <a:ext cx="1194061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 interface: Web-based application built with Vue.js and the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PrimeVue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component library.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Back-end services: Node.js and MongoDB.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Hardware interaction: Python, using the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Netmiko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library to connect to switches.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95925" y="2981073"/>
            <a:ext cx="7773486" cy="200347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System Architecture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92" y="1941492"/>
            <a:ext cx="11429505" cy="424470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17747" y="859094"/>
            <a:ext cx="11956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Centralized IP management — records device name, purpose, manufacturer, and model for each IP address.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4695797" y="6307306"/>
            <a:ext cx="337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IP Overview Page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IP Address Management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747" y="2271115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Online IPs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0092" y="2905536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Online Status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2344" y="2269626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Unregistered IPs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6269" y="3317002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Allocation Status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32379" y="2910510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Port Binding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2145" y="2926360"/>
            <a:ext cx="2106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Using Subsystem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39205" y="3358689"/>
            <a:ext cx="202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Reserved Subsystem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6959" y="3358689"/>
            <a:ext cx="202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Device Name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30767" y="2926360"/>
            <a:ext cx="202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Device Purpose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29068" y="2905535"/>
            <a:ext cx="103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10943591" y="3317001"/>
            <a:ext cx="107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Actions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" y="1399691"/>
            <a:ext cx="11932156" cy="48237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747" y="782539"/>
            <a:ext cx="119565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Users can select an unassigned IP address and submit an application.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292929" y="6260187"/>
            <a:ext cx="337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IP Address Application Form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28720" y="4198455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455" y="4427410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Device Name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1698455" y="4713922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Device Purpose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698455" y="5000434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Using Subsystem</a:t>
            </a:r>
          </a:p>
        </p:txBody>
      </p:sp>
      <p:sp>
        <p:nvSpPr>
          <p:cNvPr id="11" name="文本框 4"/>
          <p:cNvSpPr txBox="1"/>
          <p:nvPr/>
        </p:nvSpPr>
        <p:spPr>
          <a:xfrm>
            <a:off x="5264533" y="3987506"/>
            <a:ext cx="17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</a:t>
            </a:r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nufacturer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5264533" y="4256509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Device Model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5264533" y="4530262"/>
            <a:ext cx="17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Operating System</a:t>
            </a:r>
          </a:p>
        </p:txBody>
      </p:sp>
      <p:sp>
        <p:nvSpPr>
          <p:cNvPr id="14" name="文本框 4"/>
          <p:cNvSpPr txBox="1"/>
          <p:nvPr/>
        </p:nvSpPr>
        <p:spPr>
          <a:xfrm>
            <a:off x="5264533" y="4874759"/>
            <a:ext cx="312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Maintenance Information</a:t>
            </a:r>
          </a:p>
        </p:txBody>
      </p:sp>
      <p:sp>
        <p:nvSpPr>
          <p:cNvPr id="15" name="文本框 4"/>
          <p:cNvSpPr txBox="1"/>
          <p:nvPr/>
        </p:nvSpPr>
        <p:spPr>
          <a:xfrm>
            <a:off x="8870389" y="4238730"/>
            <a:ext cx="17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Name</a:t>
            </a:r>
          </a:p>
        </p:txBody>
      </p:sp>
      <p:sp>
        <p:nvSpPr>
          <p:cNvPr id="16" name="文本框 4"/>
          <p:cNvSpPr txBox="1"/>
          <p:nvPr/>
        </p:nvSpPr>
        <p:spPr>
          <a:xfrm>
            <a:off x="8870389" y="4522905"/>
            <a:ext cx="17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Port</a:t>
            </a:r>
          </a:p>
        </p:txBody>
      </p:sp>
      <p:sp>
        <p:nvSpPr>
          <p:cNvPr id="17" name="文本框 4"/>
          <p:cNvSpPr txBox="1"/>
          <p:nvPr/>
        </p:nvSpPr>
        <p:spPr>
          <a:xfrm>
            <a:off x="8870389" y="4810212"/>
            <a:ext cx="1740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979811" y="6111725"/>
            <a:ext cx="337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IP Address Application Workflow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3999" y="827213"/>
            <a:ext cx="1087064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application and approval workflow ensures that every networked device has complete maintenance information.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57363" y="1788502"/>
            <a:ext cx="7505721" cy="4130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18382" y="700634"/>
            <a:ext cx="11956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 data imported by administrators.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Including information such as the name and location of the switch.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0" y="1843095"/>
            <a:ext cx="11100994" cy="5014313"/>
          </a:xfrm>
          <a:prstGeom prst="rect">
            <a:avLst/>
          </a:prstGeom>
        </p:spPr>
      </p:pic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Switch Information Query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3973" y="2783026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IP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4999" y="2783026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Name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90834" y="2783025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6865675" y="2783024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5521860" y="2783025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anufacturer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7930023" y="2774528"/>
            <a:ext cx="213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Commissioning Date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9239337" y="2292544"/>
            <a:ext cx="213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Remarks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10582084" y="2741993"/>
            <a:ext cx="107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Actions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48" y="1735233"/>
            <a:ext cx="8653687" cy="4620451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19500" y="709574"/>
            <a:ext cx="1195650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collecting interface data and MAC tables from access switches, the system reports link status, VLAN ID, and connected MAC address for each port.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5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Port Information Query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95087" y="2458260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Switch Port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9935" y="2458260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Link Status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5974" y="2458260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Port Security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0315" y="2458259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Cable ID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63128" y="2458259"/>
            <a:ext cx="1662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Binding Status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791</Words>
  <Application>Microsoft Office PowerPoint</Application>
  <PresentationFormat>宽屏</PresentationFormat>
  <Paragraphs>144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微软雅黑</vt:lpstr>
      <vt:lpstr>Arial</vt:lpstr>
      <vt:lpstr>Arial Black</vt:lpstr>
      <vt:lpstr>Calibri</vt:lpstr>
      <vt:lpstr>Calibri Light</vt:lpstr>
      <vt:lpstr>Times New Roman</vt:lpstr>
      <vt:lpstr>Wingdings</vt:lpstr>
      <vt:lpstr>Office 主题</vt:lpstr>
      <vt:lpstr>Design and Implementation of the CSNS-II Accelerator Control Network Management System</vt:lpstr>
      <vt:lpstr>Background</vt:lpstr>
      <vt:lpstr>Main Functions</vt:lpstr>
      <vt:lpstr>System Architecture</vt:lpstr>
      <vt:lpstr>IP Address Management</vt:lpstr>
      <vt:lpstr>PowerPoint 演示文稿</vt:lpstr>
      <vt:lpstr>PowerPoint 演示文稿</vt:lpstr>
      <vt:lpstr>Switch Information Query</vt:lpstr>
      <vt:lpstr>Port Information Query</vt:lpstr>
      <vt:lpstr>Locating Connected Devices</vt:lpstr>
      <vt:lpstr>Real-Time Online Status</vt:lpstr>
      <vt:lpstr>PowerPoint 演示文稿</vt:lpstr>
      <vt:lpstr>IP Online / Offline Logs</vt:lpstr>
      <vt:lpstr>MAC Address Change Logs</vt:lpstr>
      <vt:lpstr>Network Access Control</vt:lpstr>
      <vt:lpstr>PowerPoint 演示文稿</vt:lpstr>
      <vt:lpstr>Change Port VLAN</vt:lpstr>
      <vt:lpstr>Disable / Enable Ports</vt:lpstr>
      <vt:lpstr>Integration with Other Systems</vt:lpstr>
      <vt:lpstr>PowerPoint 演示文稿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薛康佳</cp:lastModifiedBy>
  <cp:revision>2108</cp:revision>
  <dcterms:created xsi:type="dcterms:W3CDTF">2018-05-04T02:09:00Z</dcterms:created>
  <dcterms:modified xsi:type="dcterms:W3CDTF">2026-04-16T01:21:22Z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2784A185A1A24C8F9924909B47DC51AD_12</vt:lpwstr>
  </property>
  <property fmtid="{D5CDD505-2E9C-101B-9397-08002B2CF9AE}" pid="3" name="KSOProductBuildVer">
    <vt:lpwstr>2052-12.1.0.25225</vt:lpwstr>
  </property>
</Properties>
</file>