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79" r:id="rId4"/>
    <p:sldId id="263" r:id="rId5"/>
    <p:sldId id="278" r:id="rId6"/>
    <p:sldId id="264" r:id="rId7"/>
    <p:sldId id="271" r:id="rId8"/>
    <p:sldId id="27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4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869FB-2945-4F10-8904-29087F4CE19E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6555D-385E-4CFA-9BC0-9C2DC4D5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7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AB9A-F81E-4440-BDED-9BA4C420D690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84B4-982F-4BFE-B0C4-CFE3DA9F4219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0519-9A7C-442D-9F11-88D0D81E1D8E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45AF-1098-467F-9087-477835A0A22A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26AC-4BE9-4839-8FA1-C95270D80ACC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4266C-CD0C-404C-834F-91A150383C31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24AD-85E8-41AC-B891-3AE7AE50CCA1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CC34-14C6-48CB-A350-02E5DD550617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3CAD-2D1D-46E0-9BD6-F824C94E7E06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7B99-B71A-4FFD-A202-FFEC51F36A60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6B04-F03C-496C-8BA2-CFE422FCA2D5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879200"/>
            <a:ext cx="4396339" cy="43776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200"/>
            </a:lvl4pPr>
            <a:lvl5pPr>
              <a:spcBef>
                <a:spcPts val="800"/>
              </a:spcBef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2" y="1879200"/>
            <a:ext cx="4575600" cy="43776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200"/>
            </a:lvl4pPr>
            <a:lvl5pPr>
              <a:spcBef>
                <a:spcPts val="800"/>
              </a:spcBef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3AB8-E15D-4E49-8BF1-48EF9F4FF5DA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DFC3-4799-4ADF-B29D-80CB1C0A5516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E6CB-3FD5-4F5B-93CB-CE17FE34C423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2BC3-4582-43E9-A259-AAE1AA3F94D5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6A0D-78F0-4F86-A69A-FCDE376979B3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0D7B-3DAD-4D19-AE7F-6EB3EF74D3BB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2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872000"/>
            <a:ext cx="8946541" cy="437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7239603-A030-4CC3-9DA2-96785DC6FE3A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3" name="Grafik 10">
            <a:extLst>
              <a:ext uri="{FF2B5EF4-FFF2-40B4-BE49-F238E27FC236}">
                <a16:creationId xmlns:a16="http://schemas.microsoft.com/office/drawing/2014/main" id="{E3195E9B-F05D-4615-B542-936C8762006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1190739" y="6244813"/>
            <a:ext cx="656278" cy="34705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opcua-srs-1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pics-modules/opcu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132046" cy="3329581"/>
          </a:xfrm>
        </p:spPr>
        <p:txBody>
          <a:bodyPr/>
          <a:lstStyle/>
          <a:p>
            <a:r>
              <a:rPr lang="en-US" dirty="0"/>
              <a:t>OPC UA</a:t>
            </a:r>
            <a:br>
              <a:rPr lang="en-US" dirty="0"/>
            </a:br>
            <a:r>
              <a:rPr lang="en-US" sz="4800" dirty="0"/>
              <a:t>EPICS Device Support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Interfacing Industrial Controllers</a:t>
            </a:r>
          </a:p>
          <a:p>
            <a:r>
              <a:rPr lang="en-US" cap="none" dirty="0"/>
              <a:t>Ralph Lange, ITER		   Dirk </a:t>
            </a:r>
            <a:r>
              <a:rPr lang="en-US" cap="none" dirty="0" err="1"/>
              <a:t>Zimoch</a:t>
            </a:r>
            <a:r>
              <a:rPr lang="en-US" cap="none" dirty="0"/>
              <a:t>, PSI</a:t>
            </a:r>
          </a:p>
        </p:txBody>
      </p:sp>
      <p:pic>
        <p:nvPicPr>
          <p:cNvPr id="5" name="Picture 4" descr="File:ESS Logo Frugal Blue cmyk.pn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94" y="835750"/>
            <a:ext cx="1234628" cy="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File:ITER Logo NoonYellow.sv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75" y="874891"/>
            <a:ext cx="1121877" cy="53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93" y="728063"/>
            <a:ext cx="2113929" cy="1117331"/>
          </a:xfrm>
          <a:prstGeom prst="rect">
            <a:avLst/>
          </a:prstGeom>
        </p:spPr>
      </p:pic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87" y="881811"/>
            <a:ext cx="1604200" cy="55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EBD0713-ED91-3227-AD15-43B157552D78}"/>
              </a:ext>
            </a:extLst>
          </p:cNvPr>
          <p:cNvGrpSpPr/>
          <p:nvPr/>
        </p:nvGrpSpPr>
        <p:grpSpPr>
          <a:xfrm>
            <a:off x="1283934" y="2654498"/>
            <a:ext cx="4619144" cy="1261463"/>
            <a:chOff x="2150624" y="2679003"/>
            <a:chExt cx="4619144" cy="12614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F9CFA1-B9A5-E665-FC96-E1796DC789C7}"/>
                </a:ext>
              </a:extLst>
            </p:cNvPr>
            <p:cNvSpPr/>
            <p:nvPr/>
          </p:nvSpPr>
          <p:spPr>
            <a:xfrm>
              <a:off x="2150624" y="2679003"/>
              <a:ext cx="4619144" cy="126146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2" descr="FDI / FDT &amp; PACTware / OPC UA – wetcon it solutions">
              <a:extLst>
                <a:ext uri="{FF2B5EF4-FFF2-40B4-BE49-F238E27FC236}">
                  <a16:creationId xmlns:a16="http://schemas.microsoft.com/office/drawing/2014/main" id="{5890C303-ED8A-834C-C48D-523E80AACB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296" y="2926784"/>
              <a:ext cx="4139800" cy="765900"/>
            </a:xfrm>
            <a:prstGeom prst="rect">
              <a:avLst/>
            </a:prstGeom>
            <a:noFill/>
          </p:spPr>
        </p:pic>
      </p:grpSp>
      <p:pic>
        <p:nvPicPr>
          <p:cNvPr id="14" name="Grafik 1">
            <a:extLst>
              <a:ext uri="{FF2B5EF4-FFF2-40B4-BE49-F238E27FC236}">
                <a16:creationId xmlns:a16="http://schemas.microsoft.com/office/drawing/2014/main" id="{323E1FE5-C264-4458-BEB7-759D8F8B6B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0501" y="869285"/>
            <a:ext cx="1346153" cy="5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1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OPC UA Standard</a:t>
            </a:r>
            <a:br>
              <a:rPr lang="en-US"/>
            </a:br>
            <a:r>
              <a:rPr lang="en-US" sz="2800" i="1"/>
              <a:t>Interfacing SCADA to Controllers (PLCs)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/>
              <a:t>Industrial standard (2008) to interface controllers</a:t>
            </a:r>
          </a:p>
          <a:p>
            <a:pPr lvl="1"/>
            <a:r>
              <a:rPr lang="en-US"/>
              <a:t>Covers data, alarms, events, historical data, remote methods</a:t>
            </a:r>
          </a:p>
          <a:p>
            <a:pPr lvl="1"/>
            <a:r>
              <a:rPr lang="en-US"/>
              <a:t>Symbolic addressing</a:t>
            </a:r>
          </a:p>
          <a:p>
            <a:pPr lvl="1"/>
            <a:r>
              <a:rPr lang="en-US"/>
              <a:t>Browsable</a:t>
            </a:r>
            <a:br>
              <a:rPr lang="en-US" sz="1600"/>
            </a:br>
            <a:endParaRPr lang="en-US" sz="1600"/>
          </a:p>
          <a:p>
            <a:pPr marL="0" indent="0">
              <a:buNone/>
            </a:pPr>
            <a:r>
              <a:rPr lang="en-US"/>
              <a:t>Based on OPC Classic (Microsoft, 1996), adding</a:t>
            </a:r>
          </a:p>
          <a:p>
            <a:pPr lvl="1"/>
            <a:r>
              <a:rPr lang="en-US"/>
              <a:t>Portability (does not require DCOM/Windows)</a:t>
            </a:r>
          </a:p>
          <a:p>
            <a:pPr lvl="1"/>
            <a:r>
              <a:rPr lang="en-US"/>
              <a:t>WAN Support (TCP instead of DCOM)</a:t>
            </a:r>
          </a:p>
          <a:p>
            <a:pPr lvl="1"/>
            <a:r>
              <a:rPr lang="en-US"/>
              <a:t>Safety/security (certificate-based authentication and encrypted connection)</a:t>
            </a:r>
          </a:p>
          <a:p>
            <a:pPr lvl="1"/>
            <a:r>
              <a:rPr lang="en-US"/>
              <a:t>Information modeling (user-defined structures)</a:t>
            </a:r>
            <a:endParaRPr lang="en-US" dirty="0"/>
          </a:p>
        </p:txBody>
      </p:sp>
      <p:pic>
        <p:nvPicPr>
          <p:cNvPr id="1026" name="Picture 2" descr="OPC Unified Architecture (UA) Vector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2" b="30767"/>
          <a:stretch/>
        </p:blipFill>
        <p:spPr bwMode="auto">
          <a:xfrm>
            <a:off x="7379746" y="2790607"/>
            <a:ext cx="4812254" cy="96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2" descr="OPC Certified Logo Sample">
            <a:extLst>
              <a:ext uri="{FF2B5EF4-FFF2-40B4-BE49-F238E27FC236}">
                <a16:creationId xmlns:a16="http://schemas.microsoft.com/office/drawing/2014/main" id="{38B23271-17CA-249F-0DC7-1F279B45C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70" y="4019417"/>
            <a:ext cx="1309332" cy="196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4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0599A-9AB0-090B-C80B-56D043E70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224B0-EC16-D47F-F0C7-4D6F3BF0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Device Support Module</a:t>
            </a:r>
            <a:br>
              <a:rPr lang="en-US" dirty="0"/>
            </a:br>
            <a:r>
              <a:rPr lang="en-US" sz="2800" i="1" dirty="0"/>
              <a:t>Two Low-Level OPC UA Client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FE0E0-0B82-3794-9B3F-B9C6084A9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72000"/>
            <a:ext cx="8946541" cy="4606954"/>
          </a:xfrm>
        </p:spPr>
        <p:txBody>
          <a:bodyPr>
            <a:noAutofit/>
          </a:bodyPr>
          <a:lstStyle/>
          <a:p>
            <a:r>
              <a:rPr lang="en-US" dirty="0"/>
              <a:t>Commercial C++ Client SDK by Unified Automation</a:t>
            </a:r>
            <a:endParaRPr lang="en-GB" dirty="0"/>
          </a:p>
          <a:p>
            <a:pPr lvl="1"/>
            <a:r>
              <a:rPr lang="en-GB" dirty="0"/>
              <a:t>4k€ for source code and 1 year support (extend support: 20% per year)</a:t>
            </a:r>
            <a:br>
              <a:rPr lang="en-GB" dirty="0"/>
            </a:br>
            <a:r>
              <a:rPr lang="en-GB" i="1" dirty="0"/>
              <a:t>one developer/many products</a:t>
            </a:r>
            <a:r>
              <a:rPr lang="en-GB" dirty="0"/>
              <a:t>   or   </a:t>
            </a:r>
            <a:r>
              <a:rPr lang="en-GB" i="1" dirty="0"/>
              <a:t>many developers/one product</a:t>
            </a:r>
          </a:p>
          <a:p>
            <a:pPr lvl="1"/>
            <a:r>
              <a:rPr lang="en-US" dirty="0"/>
              <a:t>Binaries can be deployed/distributed royalty-free</a:t>
            </a:r>
            <a:endParaRPr lang="en-GB" dirty="0"/>
          </a:p>
          <a:p>
            <a:pPr lvl="1"/>
            <a:r>
              <a:rPr lang="en-US" dirty="0"/>
              <a:t>Platforms: Windows and Linux; evaluation bundles available</a:t>
            </a:r>
          </a:p>
          <a:p>
            <a:pPr lvl="1"/>
            <a:r>
              <a:rPr lang="en-US" dirty="0"/>
              <a:t>Newest versions (1.7.9 and 1.8) have issues</a:t>
            </a:r>
            <a:endParaRPr lang="en-US" sz="2000" dirty="0"/>
          </a:p>
          <a:p>
            <a:r>
              <a:rPr lang="en-US" dirty="0"/>
              <a:t>New (2024): Free open62541 SDK C client libraries</a:t>
            </a:r>
          </a:p>
          <a:p>
            <a:pPr marL="477838" lvl="1" indent="0">
              <a:buNone/>
            </a:pPr>
            <a:r>
              <a:rPr lang="en-US" i="1" dirty="0"/>
              <a:t>Work by Dirk </a:t>
            </a:r>
            <a:r>
              <a:rPr lang="en-US" i="1" dirty="0" err="1"/>
              <a:t>Zimoch</a:t>
            </a:r>
            <a:r>
              <a:rPr lang="en-US" i="1" dirty="0"/>
              <a:t> (PSI) and Carsten Winkler (HZB/BESSY)</a:t>
            </a:r>
            <a:endParaRPr lang="en-US" dirty="0"/>
          </a:p>
          <a:p>
            <a:pPr lvl="1"/>
            <a:r>
              <a:rPr lang="en-US" dirty="0"/>
              <a:t>Not trivial to set up</a:t>
            </a:r>
          </a:p>
          <a:p>
            <a:pPr lvl="1"/>
            <a:r>
              <a:rPr lang="en-US" dirty="0"/>
              <a:t>More complexity on the Device Support side</a:t>
            </a:r>
          </a:p>
          <a:p>
            <a:pPr lvl="1"/>
            <a:r>
              <a:rPr lang="en-US" dirty="0"/>
              <a:t>Platforms: Windows and Linux</a:t>
            </a:r>
          </a:p>
          <a:p>
            <a:pPr lvl="1"/>
            <a:r>
              <a:rPr lang="en-US" dirty="0"/>
              <a:t>Less documentation than the Unified Automation SDK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7DC98-941A-B39D-EAE4-8045B07A1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2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Device Support Module</a:t>
            </a:r>
            <a:br>
              <a:rPr lang="en-US" dirty="0"/>
            </a:br>
            <a:r>
              <a:rPr lang="en-US" sz="2800" i="1" dirty="0"/>
              <a:t>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Requirements Specification v1.1: </a:t>
            </a:r>
            <a:r>
              <a:rPr lang="en-US" dirty="0">
                <a:hlinkClick r:id="rId2"/>
              </a:rPr>
              <a:t>https://bit.ly/opcua-srs-11</a:t>
            </a:r>
            <a:endParaRPr lang="en-US" dirty="0"/>
          </a:p>
          <a:p>
            <a:r>
              <a:rPr lang="en-US" dirty="0"/>
              <a:t>Design done (no formal doc)</a:t>
            </a:r>
          </a:p>
          <a:p>
            <a:r>
              <a:rPr lang="en-US" dirty="0"/>
              <a:t>Implementation nearly complete</a:t>
            </a:r>
          </a:p>
          <a:p>
            <a:pPr lvl="1"/>
            <a:r>
              <a:rPr lang="en-US"/>
              <a:t>All basic </a:t>
            </a:r>
            <a:r>
              <a:rPr lang="en-US" dirty="0"/>
              <a:t>data types and arrays thereof (</a:t>
            </a:r>
            <a:r>
              <a:rPr lang="en-US" i="1" dirty="0"/>
              <a:t>read/write/subscribe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Supporting all applicable EPICS record types (bidirectional outputs)</a:t>
            </a:r>
          </a:p>
          <a:p>
            <a:pPr lvl="1"/>
            <a:r>
              <a:rPr lang="en-US" dirty="0"/>
              <a:t>User-defined structures (</a:t>
            </a:r>
            <a:r>
              <a:rPr lang="en-US" i="1" dirty="0"/>
              <a:t>read/write/subscribe</a:t>
            </a:r>
            <a:r>
              <a:rPr lang="en-US" dirty="0"/>
              <a:t>), timestamps from data</a:t>
            </a:r>
          </a:p>
          <a:p>
            <a:pPr lvl="1"/>
            <a:r>
              <a:rPr lang="en-US" dirty="0"/>
              <a:t>Server-side queues, configurable connection behavior</a:t>
            </a:r>
          </a:p>
          <a:p>
            <a:pPr lvl="1"/>
            <a:r>
              <a:rPr lang="en-US" dirty="0"/>
              <a:t>Configurable server-side deadband filters</a:t>
            </a:r>
          </a:p>
          <a:p>
            <a:pPr lvl="1"/>
            <a:r>
              <a:rPr lang="en-US" dirty="0"/>
              <a:t>OPC UA Security (encrypt, sign, authenticate)</a:t>
            </a:r>
            <a:br>
              <a:rPr lang="en-US" dirty="0"/>
            </a:br>
            <a:r>
              <a:rPr lang="en-US" i="1" dirty="0"/>
              <a:t>Lots of testing help by Roland </a:t>
            </a:r>
            <a:r>
              <a:rPr lang="en-US" i="1" dirty="0" err="1"/>
              <a:t>Fleischhauer</a:t>
            </a:r>
            <a:r>
              <a:rPr lang="en-US" i="1" dirty="0"/>
              <a:t> (HZB/BESSY)</a:t>
            </a:r>
          </a:p>
          <a:p>
            <a:pPr lvl="1"/>
            <a:r>
              <a:rPr lang="en-US" dirty="0"/>
              <a:t>Integrated end-to-end test against a software server</a:t>
            </a:r>
            <a:br>
              <a:rPr lang="en-US" dirty="0"/>
            </a:br>
            <a:r>
              <a:rPr lang="en-US" i="1" dirty="0"/>
              <a:t>Work by Ross Elliot and Karl Vestin (ESS)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50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C2008-D364-398F-4CCC-4306088D9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6575F-A058-9C55-638D-FCC222974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Device Support Module</a:t>
            </a:r>
            <a:br>
              <a:rPr lang="en-US" dirty="0"/>
            </a:br>
            <a:r>
              <a:rPr lang="en-US" sz="2800" i="1" dirty="0"/>
              <a:t>New in version 0.11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ED489-9A47-0F00-868A-40F39EB89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Better Enum support</a:t>
            </a:r>
          </a:p>
          <a:p>
            <a:pPr lvl="1"/>
            <a:r>
              <a:rPr lang="en-US" dirty="0"/>
              <a:t>Automatic choice strings from server</a:t>
            </a:r>
            <a:br>
              <a:rPr lang="en-US" dirty="0"/>
            </a:br>
            <a:r>
              <a:rPr lang="en-US" dirty="0"/>
              <a:t>for string and </a:t>
            </a:r>
            <a:r>
              <a:rPr lang="en-US" dirty="0" err="1"/>
              <a:t>mbbi</a:t>
            </a:r>
            <a:r>
              <a:rPr lang="en-US" dirty="0"/>
              <a:t>/</a:t>
            </a:r>
            <a:r>
              <a:rPr lang="en-US" dirty="0" err="1"/>
              <a:t>mbbo</a:t>
            </a:r>
            <a:r>
              <a:rPr lang="en-US" dirty="0"/>
              <a:t> records</a:t>
            </a:r>
          </a:p>
          <a:p>
            <a:r>
              <a:rPr lang="en-US" dirty="0"/>
              <a:t>Support for Unions and </a:t>
            </a:r>
            <a:r>
              <a:rPr lang="en-US" dirty="0" err="1"/>
              <a:t>OptStructs</a:t>
            </a:r>
            <a:endParaRPr lang="en-US" dirty="0"/>
          </a:p>
          <a:p>
            <a:r>
              <a:rPr lang="en-US" dirty="0"/>
              <a:t>More OPC UA string types</a:t>
            </a:r>
          </a:p>
          <a:p>
            <a:pPr lvl="1"/>
            <a:r>
              <a:rPr lang="en-US" dirty="0" err="1"/>
              <a:t>LocalizedText</a:t>
            </a:r>
            <a:r>
              <a:rPr lang="en-US" dirty="0"/>
              <a:t> and </a:t>
            </a:r>
            <a:r>
              <a:rPr lang="en-US" dirty="0" err="1"/>
              <a:t>QualifiedName</a:t>
            </a:r>
            <a:r>
              <a:rPr lang="en-US" dirty="0"/>
              <a:t> (as string or structure)</a:t>
            </a:r>
          </a:p>
          <a:p>
            <a:pPr lvl="1"/>
            <a:r>
              <a:rPr lang="en-US" dirty="0" err="1"/>
              <a:t>XmlElement</a:t>
            </a:r>
            <a:r>
              <a:rPr lang="en-US" dirty="0"/>
              <a:t> (as string)</a:t>
            </a:r>
          </a:p>
          <a:p>
            <a:pPr lvl="1"/>
            <a:r>
              <a:rPr lang="en-US" dirty="0" err="1"/>
              <a:t>ByteString</a:t>
            </a:r>
            <a:r>
              <a:rPr lang="en-US" dirty="0"/>
              <a:t> (as hex string or UCHAR array)</a:t>
            </a:r>
          </a:p>
          <a:p>
            <a:r>
              <a:rPr lang="en-US" dirty="0"/>
              <a:t>Limited support for server-side deadband filters</a:t>
            </a:r>
          </a:p>
          <a:p>
            <a:pPr lvl="1"/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369F8-5CD5-44A2-A17F-68F9D88E8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Device Support Module</a:t>
            </a:r>
            <a:br>
              <a:rPr lang="en-US" dirty="0"/>
            </a:br>
            <a:r>
              <a:rPr lang="en-US" sz="2800" i="1" dirty="0"/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Started:</a:t>
            </a:r>
          </a:p>
          <a:p>
            <a:pPr lvl="1"/>
            <a:r>
              <a:rPr lang="en-US" dirty="0"/>
              <a:t>Wiki pages: List of servers that have been integrated</a:t>
            </a:r>
            <a:br>
              <a:rPr lang="en-US" dirty="0"/>
            </a:br>
            <a:r>
              <a:rPr lang="en-US" dirty="0"/>
              <a:t>Useful tricks and hints </a:t>
            </a:r>
            <a:r>
              <a:rPr lang="en-US" i="1" dirty="0"/>
              <a:t>(zero feedback so far)</a:t>
            </a:r>
          </a:p>
          <a:p>
            <a:r>
              <a:rPr lang="en-US" dirty="0"/>
              <a:t>Currently:</a:t>
            </a:r>
          </a:p>
          <a:p>
            <a:pPr lvl="1"/>
            <a:r>
              <a:rPr lang="en-US" dirty="0"/>
              <a:t>Performance improvements for large data structures </a:t>
            </a:r>
            <a:r>
              <a:rPr lang="en-US" i="1" dirty="0"/>
              <a:t>(Ralph)</a:t>
            </a:r>
          </a:p>
          <a:p>
            <a:pPr lvl="1"/>
            <a:r>
              <a:rPr lang="en-US" dirty="0"/>
              <a:t>User Manual </a:t>
            </a:r>
            <a:r>
              <a:rPr lang="en-US" i="1" dirty="0"/>
              <a:t>(Ralph)</a:t>
            </a:r>
            <a:endParaRPr lang="en-US" dirty="0"/>
          </a:p>
          <a:p>
            <a:pPr lvl="1"/>
            <a:r>
              <a:rPr lang="en-US" dirty="0"/>
              <a:t>Support for array/matrix slicing and arrays of structures </a:t>
            </a:r>
            <a:r>
              <a:rPr lang="en-US" i="1" dirty="0"/>
              <a:t>(Dirk)</a:t>
            </a:r>
            <a:endParaRPr lang="en-GB" i="1" dirty="0"/>
          </a:p>
          <a:p>
            <a:r>
              <a:rPr lang="en-US" dirty="0"/>
              <a:t>Soon:</a:t>
            </a:r>
          </a:p>
          <a:p>
            <a:pPr lvl="1"/>
            <a:r>
              <a:rPr lang="en-US" dirty="0"/>
              <a:t>Support for OPC UA methods (remote execution of PLC code) </a:t>
            </a:r>
            <a:r>
              <a:rPr lang="en-US" i="1" dirty="0"/>
              <a:t>(Ralph)</a:t>
            </a:r>
          </a:p>
          <a:p>
            <a:pPr lvl="1"/>
            <a:r>
              <a:rPr lang="en-US" dirty="0"/>
              <a:t>Support for servers that change structures on-the-fly </a:t>
            </a:r>
            <a:r>
              <a:rPr lang="en-US" i="1" dirty="0"/>
              <a:t>(Karl)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2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 </a:t>
            </a:r>
            <a:r>
              <a:rPr lang="en-US" sz="2800" i="1" dirty="0"/>
              <a:t>(as known)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311391"/>
              </p:ext>
            </p:extLst>
          </p:nvPr>
        </p:nvGraphicFramePr>
        <p:xfrm>
          <a:off x="646111" y="1164542"/>
          <a:ext cx="9640889" cy="539678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18893">
                  <a:extLst>
                    <a:ext uri="{9D8B030D-6E8A-4147-A177-3AD203B41FA5}">
                      <a16:colId xmlns:a16="http://schemas.microsoft.com/office/drawing/2014/main" val="2647507765"/>
                    </a:ext>
                  </a:extLst>
                </a:gridCol>
                <a:gridCol w="3273598">
                  <a:extLst>
                    <a:ext uri="{9D8B030D-6E8A-4147-A177-3AD203B41FA5}">
                      <a16:colId xmlns:a16="http://schemas.microsoft.com/office/drawing/2014/main" val="1110225714"/>
                    </a:ext>
                  </a:extLst>
                </a:gridCol>
                <a:gridCol w="2748398">
                  <a:extLst>
                    <a:ext uri="{9D8B030D-6E8A-4147-A177-3AD203B41FA5}">
                      <a16:colId xmlns:a16="http://schemas.microsoft.com/office/drawing/2014/main" val="595537372"/>
                    </a:ext>
                  </a:extLst>
                </a:gridCol>
              </a:tblGrid>
              <a:tr h="221132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500" kern="800" dirty="0">
                          <a:effectLst/>
                          <a:latin typeface="+mn-lt"/>
                        </a:rPr>
                        <a:t>Facility</a:t>
                      </a:r>
                      <a:endParaRPr lang="en-GB" sz="15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500" kern="800" dirty="0">
                          <a:effectLst/>
                          <a:latin typeface="+mn-lt"/>
                        </a:rPr>
                        <a:t>OPC UA Server</a:t>
                      </a:r>
                      <a:endParaRPr lang="en-GB" sz="15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500" kern="800" dirty="0">
                          <a:effectLst/>
                          <a:latin typeface="+mn-lt"/>
                        </a:rPr>
                        <a:t>Status</a:t>
                      </a:r>
                      <a:endParaRPr lang="en-GB" sz="15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4161917928"/>
                  </a:ext>
                </a:extLst>
              </a:tr>
              <a:tr h="17433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ASIPP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LabVIEW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b="1" kern="800" dirty="0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production</a:t>
                      </a:r>
                      <a:endParaRPr lang="en-GB" sz="1300" b="1" kern="800" dirty="0">
                        <a:solidFill>
                          <a:srgbClr val="92D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1553826123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 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PLC Siemens</a:t>
                      </a:r>
                      <a:r>
                        <a:rPr lang="en-US" sz="1300" kern="8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kern="800" dirty="0">
                          <a:effectLst/>
                          <a:latin typeface="+mn-lt"/>
                        </a:rPr>
                        <a:t>S7-1500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b="1" kern="800" dirty="0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production</a:t>
                      </a:r>
                      <a:endParaRPr lang="en-GB" sz="1300" b="1" kern="800" dirty="0">
                        <a:solidFill>
                          <a:srgbClr val="92D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1877123445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Australian Synchrotron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PLC Siemens</a:t>
                      </a:r>
                      <a:r>
                        <a:rPr lang="en-US" sz="1300" kern="8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kern="800" dirty="0">
                          <a:effectLst/>
                          <a:latin typeface="+mn-lt"/>
                        </a:rPr>
                        <a:t>S7-1500F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near production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3700107121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BESSY II @HZB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PLC Siemens S7-1500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marL="0" marR="0" lvl="0" indent="11874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800" dirty="0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production</a:t>
                      </a:r>
                      <a:endParaRPr lang="en-GB" sz="1300" b="1" kern="800" dirty="0">
                        <a:solidFill>
                          <a:srgbClr val="92D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3127723910"/>
                  </a:ext>
                </a:extLst>
              </a:tr>
              <a:tr h="17433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 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Phoenix Contact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marL="0" marR="0" lvl="0" indent="11874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800" dirty="0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production</a:t>
                      </a:r>
                      <a:endParaRPr lang="en-GB" sz="1300" b="1" kern="800" dirty="0">
                        <a:solidFill>
                          <a:srgbClr val="92D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3237248793"/>
                  </a:ext>
                </a:extLst>
              </a:tr>
              <a:tr h="17433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 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 err="1">
                          <a:effectLst/>
                          <a:latin typeface="+mn-lt"/>
                        </a:rPr>
                        <a:t>SoftIng</a:t>
                      </a:r>
                      <a:r>
                        <a:rPr lang="en-US" sz="1300" kern="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kern="800" dirty="0" err="1">
                          <a:effectLst/>
                          <a:latin typeface="+mn-lt"/>
                        </a:rPr>
                        <a:t>uaGate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b="1" kern="800" dirty="0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production</a:t>
                      </a:r>
                      <a:endParaRPr lang="en-GB" sz="1300" b="1" kern="800" dirty="0">
                        <a:solidFill>
                          <a:srgbClr val="92D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587327583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CHIMERA @CCFE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PLC Siemens S7-1500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development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2905933074"/>
                  </a:ext>
                </a:extLst>
              </a:tr>
              <a:tr h="17433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 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LabVIEW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>
                          <a:effectLst/>
                          <a:latin typeface="+mn-lt"/>
                        </a:rPr>
                        <a:t>development</a:t>
                      </a:r>
                      <a:endParaRPr lang="en-GB" sz="1300" kern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1238658252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ESS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PLC Siemens S7-1500F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b="1" kern="800" dirty="0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production</a:t>
                      </a:r>
                      <a:endParaRPr lang="en-GB" sz="1300" b="1" kern="800" dirty="0">
                        <a:solidFill>
                          <a:srgbClr val="92D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2130539766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>
                          <a:effectLst/>
                          <a:latin typeface="+mn-lt"/>
                        </a:rPr>
                        <a:t> </a:t>
                      </a:r>
                      <a:endParaRPr lang="en-GB" sz="1300" kern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ABB Power SCADA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>
                          <a:effectLst/>
                          <a:latin typeface="+mn-lt"/>
                        </a:rPr>
                        <a:t>near production</a:t>
                      </a:r>
                      <a:endParaRPr lang="en-GB" sz="1300" kern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895770794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 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Siemens DESIGO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>
                          <a:effectLst/>
                          <a:latin typeface="+mn-lt"/>
                        </a:rPr>
                        <a:t>development</a:t>
                      </a:r>
                      <a:endParaRPr lang="en-GB" sz="1300" kern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1793344590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>
                          <a:effectLst/>
                          <a:latin typeface="+mn-lt"/>
                        </a:rPr>
                        <a:t>Fermilab</a:t>
                      </a:r>
                      <a:endParaRPr lang="en-GB" sz="1300" kern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 err="1">
                          <a:effectLst/>
                          <a:latin typeface="+mn-lt"/>
                        </a:rPr>
                        <a:t>Kepware</a:t>
                      </a:r>
                      <a:r>
                        <a:rPr lang="en-US" sz="1300" kern="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kern="800" dirty="0" err="1">
                          <a:effectLst/>
                          <a:latin typeface="+mn-lt"/>
                        </a:rPr>
                        <a:t>KEPServerEX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>
                          <a:effectLst/>
                          <a:latin typeface="+mn-lt"/>
                        </a:rPr>
                        <a:t>testing</a:t>
                      </a:r>
                      <a:endParaRPr lang="en-GB" sz="1300" kern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565673740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>
                          <a:effectLst/>
                          <a:latin typeface="+mn-lt"/>
                        </a:rPr>
                        <a:t> </a:t>
                      </a:r>
                      <a:endParaRPr lang="en-GB" sz="1300" kern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PLC Siemens S7-400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development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1680688910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>
                          <a:effectLst/>
                          <a:latin typeface="+mn-lt"/>
                        </a:rPr>
                        <a:t>IPR</a:t>
                      </a:r>
                      <a:endParaRPr lang="en-GB" sz="1300" kern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PLC Siemens S7-1500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testing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2985276046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>
                          <a:effectLst/>
                          <a:latin typeface="+mn-lt"/>
                        </a:rPr>
                        <a:t>ITER</a:t>
                      </a:r>
                      <a:endParaRPr lang="en-GB" sz="1300" kern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PLC </a:t>
                      </a:r>
                      <a:r>
                        <a:rPr lang="en-US" sz="1300" kern="800">
                          <a:effectLst/>
                          <a:latin typeface="+mn-lt"/>
                        </a:rPr>
                        <a:t>Siemens S7-1500 / S7-1200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b="1" kern="800" dirty="0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production</a:t>
                      </a:r>
                      <a:endParaRPr lang="en-GB" sz="1300" b="1" kern="800" dirty="0">
                        <a:solidFill>
                          <a:srgbClr val="92D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4117835620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>
                          <a:effectLst/>
                          <a:latin typeface="+mn-lt"/>
                        </a:rPr>
                        <a:t> </a:t>
                      </a:r>
                      <a:endParaRPr lang="en-GB" sz="1300" kern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Siemens </a:t>
                      </a:r>
                      <a:r>
                        <a:rPr lang="en-US" sz="1300" kern="800" dirty="0" err="1">
                          <a:effectLst/>
                          <a:latin typeface="+mn-lt"/>
                        </a:rPr>
                        <a:t>WinCC</a:t>
                      </a:r>
                      <a:r>
                        <a:rPr lang="en-US" sz="1300" kern="800" dirty="0">
                          <a:effectLst/>
                          <a:latin typeface="+mn-lt"/>
                        </a:rPr>
                        <a:t> OA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b="1" kern="800" dirty="0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production</a:t>
                      </a:r>
                      <a:endParaRPr lang="en-GB" sz="1300" b="1" kern="800" dirty="0">
                        <a:solidFill>
                          <a:srgbClr val="92D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3184010558"/>
                  </a:ext>
                </a:extLst>
              </a:tr>
              <a:tr h="17433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 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 err="1">
                          <a:effectLst/>
                          <a:latin typeface="+mn-lt"/>
                        </a:rPr>
                        <a:t>PCVue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b="1" kern="800" dirty="0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production</a:t>
                      </a:r>
                      <a:endParaRPr lang="en-GB" sz="1300" b="1" kern="800" dirty="0">
                        <a:solidFill>
                          <a:srgbClr val="92D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4065553740"/>
                  </a:ext>
                </a:extLst>
              </a:tr>
              <a:tr h="17433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endParaRPr lang="en-GB" sz="1300" kern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LabVIEW (</a:t>
                      </a:r>
                      <a:r>
                        <a:rPr lang="en-US" sz="1300" kern="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compactRIO</a:t>
                      </a:r>
                      <a:r>
                        <a:rPr lang="en-US" sz="1300" kern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marL="0" marR="0" lvl="0" indent="11874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800">
                          <a:effectLst/>
                          <a:latin typeface="+mn-lt"/>
                        </a:rPr>
                        <a:t>prototyping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2920133696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KATRIN @KIT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LabVIEW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prototyping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3809500464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IBPT @KIT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PLC Siemens S7-1500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marL="0" marR="0" lvl="0" indent="11874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800" dirty="0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production</a:t>
                      </a:r>
                      <a:endParaRPr lang="en-GB" sz="1300" b="1" kern="800" dirty="0">
                        <a:solidFill>
                          <a:srgbClr val="92D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3501193286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PSI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PLC Siemens S7-1500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b="1" kern="800" dirty="0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production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2286469902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PLC WAGO 750-8212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b="1" kern="800" dirty="0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production</a:t>
                      </a:r>
                      <a:endParaRPr lang="en-GB" sz="1300" b="1" kern="800" dirty="0">
                        <a:solidFill>
                          <a:srgbClr val="92D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3893462021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PLC Beckhoff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b="1" kern="800" dirty="0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production</a:t>
                      </a:r>
                      <a:endParaRPr lang="en-GB" sz="1300" b="1" kern="800" dirty="0">
                        <a:solidFill>
                          <a:srgbClr val="92D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1192241980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open</a:t>
                      </a:r>
                      <a:r>
                        <a:rPr lang="en-US" sz="1300" dirty="0">
                          <a:latin typeface="+mn-lt"/>
                        </a:rPr>
                        <a:t>62541 server on</a:t>
                      </a:r>
                      <a:r>
                        <a:rPr lang="en-US" sz="1300" kern="800" dirty="0">
                          <a:effectLst/>
                          <a:latin typeface="+mn-lt"/>
                        </a:rPr>
                        <a:t> Red Pitaya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near production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3094588548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Varian </a:t>
                      </a:r>
                      <a:r>
                        <a:rPr lang="en-US" sz="1300" kern="800" dirty="0" err="1">
                          <a:effectLst/>
                          <a:latin typeface="+mn-lt"/>
                        </a:rPr>
                        <a:t>ProBeam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PLC Siemens S7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b="1" kern="800" dirty="0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production</a:t>
                      </a:r>
                      <a:endParaRPr lang="en-GB" sz="1300" b="1" kern="800" dirty="0">
                        <a:solidFill>
                          <a:srgbClr val="92D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2251586194"/>
                  </a:ext>
                </a:extLst>
              </a:tr>
              <a:tr h="15679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>
                          <a:effectLst/>
                          <a:latin typeface="+mn-lt"/>
                        </a:rPr>
                        <a:t> </a:t>
                      </a:r>
                      <a:endParaRPr lang="en-GB" sz="1300" kern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kern="800" dirty="0">
                          <a:effectLst/>
                          <a:latin typeface="+mn-lt"/>
                        </a:rPr>
                        <a:t>PLC Beckhoff</a:t>
                      </a:r>
                      <a:endParaRPr lang="en-GB" sz="1300" kern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300" b="1" kern="800" dirty="0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production</a:t>
                      </a:r>
                      <a:endParaRPr lang="en-GB" sz="1300" b="1" kern="800" dirty="0">
                        <a:solidFill>
                          <a:srgbClr val="92D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401375541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11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Device Support Module</a:t>
            </a:r>
            <a:br>
              <a:rPr lang="en-US" dirty="0"/>
            </a:br>
            <a:r>
              <a:rPr lang="en-US" sz="2800" i="1" dirty="0"/>
              <a:t>Download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Device Support under EPICS license</a:t>
            </a:r>
          </a:p>
          <a:p>
            <a:r>
              <a:rPr lang="en-US" dirty="0"/>
              <a:t>Upstream repository, Wiki pages, binaries, (future manual):</a:t>
            </a:r>
            <a:br>
              <a:rPr lang="en-US" dirty="0"/>
            </a:br>
            <a:r>
              <a:rPr lang="en-US" dirty="0">
                <a:hlinkClick r:id="rId2"/>
              </a:rPr>
              <a:t>https://github.com/epics-modules/opcua</a:t>
            </a:r>
            <a:endParaRPr lang="en-US" dirty="0"/>
          </a:p>
          <a:p>
            <a:pPr marL="0" indent="0">
              <a:buNone/>
            </a:pPr>
            <a:endParaRPr lang="en-US" sz="2200" dirty="0"/>
          </a:p>
          <a:p>
            <a:pPr>
              <a:buSzPct val="100000"/>
              <a:buFont typeface="Arial" panose="020B0604020202020204" pitchFamily="34" charset="0"/>
              <a:buChar char="‼"/>
            </a:pPr>
            <a:r>
              <a:rPr lang="en-US" dirty="0"/>
              <a:t>The GitHub download area has statically linked shared libraries containing the Unified Automation SDK client</a:t>
            </a:r>
            <a:br>
              <a:rPr lang="en-US" dirty="0"/>
            </a:br>
            <a:r>
              <a:rPr lang="en-US" dirty="0"/>
              <a:t>(i.e., plug-in libraries to link your IOCs against)</a:t>
            </a:r>
          </a:p>
          <a:p>
            <a:pPr lvl="1"/>
            <a:r>
              <a:rPr lang="en-US" dirty="0"/>
              <a:t>Easy to use, fully functional, free forever</a:t>
            </a:r>
          </a:p>
          <a:p>
            <a:pPr lvl="1"/>
            <a:r>
              <a:rPr lang="en-US" dirty="0"/>
              <a:t>Needs to match exactly your Linux distro and EPICS Base</a:t>
            </a:r>
            <a:endParaRPr lang="en-GB" dirty="0"/>
          </a:p>
          <a:p>
            <a:pPr marL="0" indent="0">
              <a:buSzPct val="100000"/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288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830</TotalTime>
  <Words>715</Words>
  <Application>Microsoft Office PowerPoint</Application>
  <PresentationFormat>Widescreen</PresentationFormat>
  <Paragraphs>148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OPC UA EPICS Device Support</vt:lpstr>
      <vt:lpstr>The OPC UA Standard Interfacing SCADA to Controllers (PLCs)</vt:lpstr>
      <vt:lpstr>EPICS Device Support Module Two Low-Level OPC UA Client Choices</vt:lpstr>
      <vt:lpstr>EPICS Device Support Module Status</vt:lpstr>
      <vt:lpstr>EPICS Device Support Module New in version 0.11</vt:lpstr>
      <vt:lpstr>EPICS Device Support Module Roadmap</vt:lpstr>
      <vt:lpstr>Users (as known)</vt:lpstr>
      <vt:lpstr>EPICS Device Support Module Download</vt:lpstr>
    </vt:vector>
  </TitlesOfParts>
  <Company>ITER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OPC UA EPICS Support</dc:title>
  <dc:creator>Lange Ralph</dc:creator>
  <cp:lastModifiedBy>Lange Ralph</cp:lastModifiedBy>
  <cp:revision>86</cp:revision>
  <dcterms:created xsi:type="dcterms:W3CDTF">2023-11-12T14:10:48Z</dcterms:created>
  <dcterms:modified xsi:type="dcterms:W3CDTF">2026-04-18T18:22:14Z</dcterms:modified>
</cp:coreProperties>
</file>