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349" r:id="rId3"/>
    <p:sldId id="363" r:id="rId4"/>
    <p:sldId id="376" r:id="rId5"/>
    <p:sldId id="384" r:id="rId6"/>
    <p:sldId id="375" r:id="rId7"/>
    <p:sldId id="354" r:id="rId8"/>
    <p:sldId id="277" r:id="rId9"/>
    <p:sldId id="377" r:id="rId10"/>
    <p:sldId id="352" r:id="rId11"/>
    <p:sldId id="355" r:id="rId12"/>
    <p:sldId id="378" r:id="rId13"/>
    <p:sldId id="382" r:id="rId14"/>
    <p:sldId id="387" r:id="rId15"/>
    <p:sldId id="391" r:id="rId16"/>
    <p:sldId id="390" r:id="rId17"/>
    <p:sldId id="388" r:id="rId18"/>
    <p:sldId id="379" r:id="rId19"/>
    <p:sldId id="386" r:id="rId20"/>
    <p:sldId id="397" r:id="rId21"/>
    <p:sldId id="392" r:id="rId22"/>
    <p:sldId id="393" r:id="rId23"/>
    <p:sldId id="394" r:id="rId24"/>
    <p:sldId id="395" r:id="rId25"/>
    <p:sldId id="396" r:id="rId26"/>
    <p:sldId id="361" r:id="rId27"/>
    <p:sldId id="289" r:id="rId28"/>
    <p:sldId id="398" r:id="rId29"/>
    <p:sldId id="383" r:id="rId3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113" d="100"/>
          <a:sy n="113" d="100"/>
        </p:scale>
        <p:origin x="3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4" d="100"/>
          <a:sy n="124" d="100"/>
        </p:scale>
        <p:origin x="13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17T12:43:48.4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481 1,'-40'0,"1"0,-76 7,101-4,0 0,1 0,-1 2,1-1,0 2,0 0,0 0,1 1,-12 9,8-5,1 1,1 0,0 1,0 0,1 1,-19 27,28-35,1 1,0-1,0 1,0 0,1 0,0-1,0 1,1 1,0-1,0 0,1 0,-1 0,2 1,-1-1,1 0,0 0,0 0,1 0,0 0,1 0,2 6,1 1,1-1,0 0,1 0,0-1,1 0,1 0,0-1,0-1,1 1,0-2,1 0,0 0,0-1,1 0,0-1,1-1,-1 0,1-1,0 0,21 4,21 1,1-3,1-2,112-4,-91-2,-76 1,-1 0,1 0,-1 0,1 0,-1 0,1-1,-1 1,1-1,-1 0,1 1,-1-1,1 0,-1 0,0-1,0 1,0 0,0-1,0 0,0 1,0-1,3-3,-3 1,0 0,-1-1,1 1,-1 0,0-1,0 1,-1-1,1 1,-1-1,0 1,-1-9,-1-5,-1 1,-1 0,-1 0,0 0,-1 0,-1 1,0 0,-2 0,0 1,0 0,-1 0,-1 1,-1 0,-19-17,26 27,-1 0,1 0,-1 1,0 0,0 0,0 0,-1 1,1 0,-9-2,0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17T12:43:48.4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112 17,'-8'-1,"0"1,0 0,-1 1,1 0,0 1,0-1,-8 4,14-4,-1 0,1 1,0-1,0 1,-1 0,1-1,0 1,1 0,-1 0,0 0,1 1,-1-1,1 0,-1 1,1-1,0 1,0-1,0 1,1-1,-1 1,0 0,1-1,0 1,0 5,-3 23,2 0,1 0,6 38,-5-60,0 0,1 0,0 0,1 0,0-1,0 1,1-1,0 0,1 0,-1 0,1 0,1-1,0 0,0 0,10 9,-3-8,0 0,0 0,1-2,0 1,1-2,-1 0,1-1,20 4,3-2,-1-2,47 0,-39-3,-14 1,-1-2,38-5,-61 5,0-1,0-1,-1 1,1-1,-1 0,1 0,-1-1,0 0,0 0,0-1,-1 1,1-1,-1 0,0-1,8-8,-9 7,-1-1,1 1,-2-1,1 0,-1 0,0 0,0 0,-1 0,0-1,0 1,-1 0,0-1,-1-9,1 8,-1 0,0 0,-1-1,0 1,-1 1,1-1,-2 0,1 1,-1-1,-6-9,-1 5,0-1,-1 2,-1 0,0 0,0 2,-1-1,-1 2,0 0,0 0,0 1,-21-6,6 4,-1 1,-1 1,1 2,-1 1,-38 0,-31-6,79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17T12:43:48.4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181 1,'-1'4,"-1"0,0-1,0 1,0 0,0-1,-1 1,1-1,-1 1,0-1,0 0,0 0,0-1,-7 5,-10 12,18-17,-19 23,2 1,-32 53,47-72,0 1,1-1,0 1,0 0,0 1,1-1,1 0,-1 1,1-1,1 1,-1-1,2 1,-1-1,1 1,0-1,4 12,-3-14,1-1,0 0,1 0,-1 0,1 0,0-1,0 0,1 1,-1-1,1-1,0 1,0-1,0 0,0 0,1 0,-1-1,1 0,-1 0,12 2,-5 0,0-1,1-1,0 0,0-1,-1 0,1-1,0-1,18-2,-28 2,1-1,-1 1,0-1,1 0,-1 1,0-1,0-1,0 1,-1 0,1-1,0 1,-1-1,0 0,1 0,-1 0,0 0,-1 0,3-5,2-5,-1 0,0 0,4-22,-6 21,0-1,-1 1,-1 0,0-1,-1 1,-1-1,-3-20,4 30,-1 1,0-1,-1 1,1-1,-1 1,0 0,0-1,0 1,0 0,-1 0,0 0,0 1,0-1,0 1,0-1,-1 1,1 0,-1 1,0-1,0 0,0 1,0 0,-1 0,1 0,0 1,-5-2,-28-4,24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17T12:43:48.4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210 1,'-26'0,"-39"3,61-3,0 1,1 1,-1-1,0 0,0 1,1 0,-1 0,1 0,0 0,-1 0,1 1,0 0,1-1,-4 5,-1 2,0 1,1 0,0 0,1 0,0 1,1-1,0 1,0 0,2 0,-1 1,1-1,-1 20,3-25,-3 11,1 0,1 1,0-1,1 0,4 24,-3-36,0-1,0 0,0 0,0 0,1 0,0 0,0 0,0 0,0 0,0-1,1 1,0-1,-1 0,1 0,1 0,-1 0,0 0,1-1,-1 1,1-1,0 0,0 0,0-1,0 1,0-1,8 2,8 2,1-1,-1-1,1-1,0-1,0-1,0 0,31-6,-46 5,0-1,0 0,0 0,0 0,0-1,0 0,0 0,-1 0,0-1,1 0,-1 0,-1 0,1 0,0-1,-1 0,0 0,0 0,-1-1,0 1,0-1,0 0,0 1,-1-1,0-1,0 1,0 0,-1 0,0-9,1 2,-1 0,-1 1,0-1,0 0,-2 0,1 0,-2 1,0-1,0 1,-8-17,9 23,-1 0,0 1,0-1,0 1,-1 0,0 0,0 0,0 0,0 1,-1 0,0 0,0 0,0 0,0 1,-1 0,1 0,-1 0,0 1,0 0,0 0,0 0,-12-1,3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B6DBE-E996-421B-97BE-477E11DAA27D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E943C-F8DD-40C8-BB44-8FA9504D2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63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0682" y="1867916"/>
            <a:ext cx="796607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16/12/2025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Overview of the MRF timing system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6101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7556" y="6344848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90">
                <a:moveTo>
                  <a:pt x="363922" y="0"/>
                </a:moveTo>
                <a:lnTo>
                  <a:pt x="0" y="0"/>
                </a:lnTo>
                <a:lnTo>
                  <a:pt x="0" y="363958"/>
                </a:lnTo>
                <a:lnTo>
                  <a:pt x="363922" y="363958"/>
                </a:lnTo>
                <a:lnTo>
                  <a:pt x="363922" y="0"/>
                </a:lnTo>
                <a:close/>
              </a:path>
            </a:pathLst>
          </a:custGeom>
          <a:solidFill>
            <a:srgbClr val="E6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6446" y="6464963"/>
            <a:ext cx="226343" cy="8642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35343" y="6579603"/>
            <a:ext cx="208915" cy="9525"/>
          </a:xfrm>
          <a:custGeom>
            <a:avLst/>
            <a:gdLst/>
            <a:ahLst/>
            <a:cxnLst/>
            <a:rect l="l" t="t" r="r" b="b"/>
            <a:pathLst>
              <a:path w="208915" h="9525">
                <a:moveTo>
                  <a:pt x="208337" y="0"/>
                </a:moveTo>
                <a:lnTo>
                  <a:pt x="0" y="0"/>
                </a:lnTo>
                <a:lnTo>
                  <a:pt x="0" y="9098"/>
                </a:lnTo>
                <a:lnTo>
                  <a:pt x="208337" y="9098"/>
                </a:lnTo>
                <a:lnTo>
                  <a:pt x="208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15004" y="-2"/>
            <a:ext cx="491251" cy="20593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746143" y="0"/>
            <a:ext cx="1445895" cy="630555"/>
          </a:xfrm>
          <a:custGeom>
            <a:avLst/>
            <a:gdLst/>
            <a:ahLst/>
            <a:cxnLst/>
            <a:rect l="l" t="t" r="r" b="b"/>
            <a:pathLst>
              <a:path w="1445895" h="630555">
                <a:moveTo>
                  <a:pt x="1445869" y="787"/>
                </a:moveTo>
                <a:lnTo>
                  <a:pt x="1339456" y="83121"/>
                </a:lnTo>
                <a:lnTo>
                  <a:pt x="1339456" y="207860"/>
                </a:lnTo>
                <a:lnTo>
                  <a:pt x="1339456" y="321081"/>
                </a:lnTo>
                <a:lnTo>
                  <a:pt x="1222413" y="411162"/>
                </a:lnTo>
                <a:lnTo>
                  <a:pt x="1222413" y="298056"/>
                </a:lnTo>
                <a:lnTo>
                  <a:pt x="1227404" y="294220"/>
                </a:lnTo>
                <a:lnTo>
                  <a:pt x="1339456" y="207860"/>
                </a:lnTo>
                <a:lnTo>
                  <a:pt x="1339456" y="83121"/>
                </a:lnTo>
                <a:lnTo>
                  <a:pt x="1337259" y="81457"/>
                </a:lnTo>
                <a:lnTo>
                  <a:pt x="1337259" y="204266"/>
                </a:lnTo>
                <a:lnTo>
                  <a:pt x="1220470" y="294220"/>
                </a:lnTo>
                <a:lnTo>
                  <a:pt x="1214780" y="290004"/>
                </a:lnTo>
                <a:lnTo>
                  <a:pt x="1214780" y="415112"/>
                </a:lnTo>
                <a:lnTo>
                  <a:pt x="1214780" y="420408"/>
                </a:lnTo>
                <a:lnTo>
                  <a:pt x="1214780" y="533615"/>
                </a:lnTo>
                <a:lnTo>
                  <a:pt x="1097673" y="622363"/>
                </a:lnTo>
                <a:lnTo>
                  <a:pt x="1097673" y="511073"/>
                </a:lnTo>
                <a:lnTo>
                  <a:pt x="1102639" y="507225"/>
                </a:lnTo>
                <a:lnTo>
                  <a:pt x="1214780" y="420408"/>
                </a:lnTo>
                <a:lnTo>
                  <a:pt x="1214780" y="415112"/>
                </a:lnTo>
                <a:lnTo>
                  <a:pt x="1095794" y="507225"/>
                </a:lnTo>
                <a:lnTo>
                  <a:pt x="978954" y="417233"/>
                </a:lnTo>
                <a:lnTo>
                  <a:pt x="986586" y="411276"/>
                </a:lnTo>
                <a:lnTo>
                  <a:pt x="1096479" y="325462"/>
                </a:lnTo>
                <a:lnTo>
                  <a:pt x="1214780" y="415112"/>
                </a:lnTo>
                <a:lnTo>
                  <a:pt x="1214780" y="290004"/>
                </a:lnTo>
                <a:lnTo>
                  <a:pt x="1101496" y="205943"/>
                </a:lnTo>
                <a:lnTo>
                  <a:pt x="1218603" y="113830"/>
                </a:lnTo>
                <a:lnTo>
                  <a:pt x="1296250" y="172707"/>
                </a:lnTo>
                <a:lnTo>
                  <a:pt x="1337259" y="204266"/>
                </a:lnTo>
                <a:lnTo>
                  <a:pt x="1337259" y="81457"/>
                </a:lnTo>
                <a:lnTo>
                  <a:pt x="1229791" y="0"/>
                </a:lnTo>
                <a:lnTo>
                  <a:pt x="1220470" y="0"/>
                </a:lnTo>
                <a:lnTo>
                  <a:pt x="1216660" y="0"/>
                </a:lnTo>
                <a:lnTo>
                  <a:pt x="1214780" y="0"/>
                </a:lnTo>
                <a:lnTo>
                  <a:pt x="1214780" y="109512"/>
                </a:lnTo>
                <a:lnTo>
                  <a:pt x="1097673" y="198272"/>
                </a:lnTo>
                <a:lnTo>
                  <a:pt x="1097673" y="85051"/>
                </a:lnTo>
                <a:lnTo>
                  <a:pt x="1100213" y="83121"/>
                </a:lnTo>
                <a:lnTo>
                  <a:pt x="1209865" y="0"/>
                </a:lnTo>
                <a:lnTo>
                  <a:pt x="1203159" y="0"/>
                </a:lnTo>
                <a:lnTo>
                  <a:pt x="1095794" y="83121"/>
                </a:lnTo>
                <a:lnTo>
                  <a:pt x="1095794" y="207860"/>
                </a:lnTo>
                <a:lnTo>
                  <a:pt x="1095794" y="321081"/>
                </a:lnTo>
                <a:lnTo>
                  <a:pt x="978700" y="411276"/>
                </a:lnTo>
                <a:lnTo>
                  <a:pt x="978700" y="298056"/>
                </a:lnTo>
                <a:lnTo>
                  <a:pt x="983691" y="294220"/>
                </a:lnTo>
                <a:lnTo>
                  <a:pt x="1095794" y="207860"/>
                </a:lnTo>
                <a:lnTo>
                  <a:pt x="1095794" y="83121"/>
                </a:lnTo>
                <a:lnTo>
                  <a:pt x="1093584" y="81419"/>
                </a:lnTo>
                <a:lnTo>
                  <a:pt x="1093584" y="204228"/>
                </a:lnTo>
                <a:lnTo>
                  <a:pt x="976757" y="294220"/>
                </a:lnTo>
                <a:lnTo>
                  <a:pt x="857783" y="205943"/>
                </a:lnTo>
                <a:lnTo>
                  <a:pt x="976757" y="113830"/>
                </a:lnTo>
                <a:lnTo>
                  <a:pt x="1056030" y="174904"/>
                </a:lnTo>
                <a:lnTo>
                  <a:pt x="1093584" y="204228"/>
                </a:lnTo>
                <a:lnTo>
                  <a:pt x="1093584" y="81419"/>
                </a:lnTo>
                <a:lnTo>
                  <a:pt x="987869" y="0"/>
                </a:lnTo>
                <a:lnTo>
                  <a:pt x="976757" y="0"/>
                </a:lnTo>
                <a:lnTo>
                  <a:pt x="972934" y="0"/>
                </a:lnTo>
                <a:lnTo>
                  <a:pt x="972934" y="108077"/>
                </a:lnTo>
                <a:lnTo>
                  <a:pt x="855903" y="198272"/>
                </a:lnTo>
                <a:lnTo>
                  <a:pt x="855903" y="85051"/>
                </a:lnTo>
                <a:lnTo>
                  <a:pt x="858393" y="83121"/>
                </a:lnTo>
                <a:lnTo>
                  <a:pt x="966254" y="0"/>
                </a:lnTo>
                <a:lnTo>
                  <a:pt x="959624" y="0"/>
                </a:lnTo>
                <a:lnTo>
                  <a:pt x="853960" y="83121"/>
                </a:lnTo>
                <a:lnTo>
                  <a:pt x="744308" y="0"/>
                </a:lnTo>
                <a:lnTo>
                  <a:pt x="733107" y="0"/>
                </a:lnTo>
                <a:lnTo>
                  <a:pt x="729221" y="0"/>
                </a:lnTo>
                <a:lnTo>
                  <a:pt x="729221" y="108077"/>
                </a:lnTo>
                <a:lnTo>
                  <a:pt x="612178" y="198272"/>
                </a:lnTo>
                <a:lnTo>
                  <a:pt x="612178" y="85051"/>
                </a:lnTo>
                <a:lnTo>
                  <a:pt x="614680" y="83121"/>
                </a:lnTo>
                <a:lnTo>
                  <a:pt x="722541" y="0"/>
                </a:lnTo>
                <a:lnTo>
                  <a:pt x="715911" y="0"/>
                </a:lnTo>
                <a:lnTo>
                  <a:pt x="610235" y="83121"/>
                </a:lnTo>
                <a:lnTo>
                  <a:pt x="610235" y="207860"/>
                </a:lnTo>
                <a:lnTo>
                  <a:pt x="610235" y="321081"/>
                </a:lnTo>
                <a:lnTo>
                  <a:pt x="493204" y="411276"/>
                </a:lnTo>
                <a:lnTo>
                  <a:pt x="493204" y="298056"/>
                </a:lnTo>
                <a:lnTo>
                  <a:pt x="498182" y="294220"/>
                </a:lnTo>
                <a:lnTo>
                  <a:pt x="610235" y="207860"/>
                </a:lnTo>
                <a:lnTo>
                  <a:pt x="610235" y="83121"/>
                </a:lnTo>
                <a:lnTo>
                  <a:pt x="608037" y="81457"/>
                </a:lnTo>
                <a:lnTo>
                  <a:pt x="608037" y="204266"/>
                </a:lnTo>
                <a:lnTo>
                  <a:pt x="489381" y="294220"/>
                </a:lnTo>
                <a:lnTo>
                  <a:pt x="372287" y="205943"/>
                </a:lnTo>
                <a:lnTo>
                  <a:pt x="489381" y="113830"/>
                </a:lnTo>
                <a:lnTo>
                  <a:pt x="565581" y="171615"/>
                </a:lnTo>
                <a:lnTo>
                  <a:pt x="608037" y="204266"/>
                </a:lnTo>
                <a:lnTo>
                  <a:pt x="608037" y="81457"/>
                </a:lnTo>
                <a:lnTo>
                  <a:pt x="500583" y="0"/>
                </a:lnTo>
                <a:lnTo>
                  <a:pt x="491261" y="0"/>
                </a:lnTo>
                <a:lnTo>
                  <a:pt x="485495" y="0"/>
                </a:lnTo>
                <a:lnTo>
                  <a:pt x="485495" y="108077"/>
                </a:lnTo>
                <a:lnTo>
                  <a:pt x="368465" y="198272"/>
                </a:lnTo>
                <a:lnTo>
                  <a:pt x="368465" y="85051"/>
                </a:lnTo>
                <a:lnTo>
                  <a:pt x="370954" y="83121"/>
                </a:lnTo>
                <a:lnTo>
                  <a:pt x="478815" y="0"/>
                </a:lnTo>
                <a:lnTo>
                  <a:pt x="473887" y="0"/>
                </a:lnTo>
                <a:lnTo>
                  <a:pt x="366522" y="83121"/>
                </a:lnTo>
                <a:lnTo>
                  <a:pt x="366522" y="207860"/>
                </a:lnTo>
                <a:lnTo>
                  <a:pt x="366522" y="321081"/>
                </a:lnTo>
                <a:lnTo>
                  <a:pt x="249491" y="411276"/>
                </a:lnTo>
                <a:lnTo>
                  <a:pt x="249491" y="298056"/>
                </a:lnTo>
                <a:lnTo>
                  <a:pt x="254469" y="294220"/>
                </a:lnTo>
                <a:lnTo>
                  <a:pt x="366522" y="207860"/>
                </a:lnTo>
                <a:lnTo>
                  <a:pt x="366522" y="83121"/>
                </a:lnTo>
                <a:lnTo>
                  <a:pt x="364324" y="81457"/>
                </a:lnTo>
                <a:lnTo>
                  <a:pt x="364324" y="204266"/>
                </a:lnTo>
                <a:lnTo>
                  <a:pt x="247548" y="294220"/>
                </a:lnTo>
                <a:lnTo>
                  <a:pt x="128562" y="205943"/>
                </a:lnTo>
                <a:lnTo>
                  <a:pt x="247142" y="114147"/>
                </a:lnTo>
                <a:lnTo>
                  <a:pt x="364324" y="204266"/>
                </a:lnTo>
                <a:lnTo>
                  <a:pt x="364324" y="81457"/>
                </a:lnTo>
                <a:lnTo>
                  <a:pt x="256870" y="0"/>
                </a:lnTo>
                <a:lnTo>
                  <a:pt x="247548" y="0"/>
                </a:lnTo>
                <a:lnTo>
                  <a:pt x="243725" y="0"/>
                </a:lnTo>
                <a:lnTo>
                  <a:pt x="241782" y="0"/>
                </a:lnTo>
                <a:lnTo>
                  <a:pt x="241782" y="109550"/>
                </a:lnTo>
                <a:lnTo>
                  <a:pt x="124739" y="198272"/>
                </a:lnTo>
                <a:lnTo>
                  <a:pt x="124739" y="85051"/>
                </a:lnTo>
                <a:lnTo>
                  <a:pt x="127279" y="83121"/>
                </a:lnTo>
                <a:lnTo>
                  <a:pt x="236931" y="0"/>
                </a:lnTo>
                <a:lnTo>
                  <a:pt x="230162" y="0"/>
                </a:lnTo>
                <a:lnTo>
                  <a:pt x="122809" y="83121"/>
                </a:lnTo>
                <a:lnTo>
                  <a:pt x="14935" y="0"/>
                </a:lnTo>
                <a:lnTo>
                  <a:pt x="0" y="0"/>
                </a:lnTo>
                <a:lnTo>
                  <a:pt x="0" y="109994"/>
                </a:lnTo>
                <a:lnTo>
                  <a:pt x="122809" y="205943"/>
                </a:lnTo>
                <a:lnTo>
                  <a:pt x="122809" y="323011"/>
                </a:lnTo>
                <a:lnTo>
                  <a:pt x="247548" y="418947"/>
                </a:lnTo>
                <a:lnTo>
                  <a:pt x="257378" y="411276"/>
                </a:lnTo>
                <a:lnTo>
                  <a:pt x="368465" y="324535"/>
                </a:lnTo>
                <a:lnTo>
                  <a:pt x="489381" y="418947"/>
                </a:lnTo>
                <a:lnTo>
                  <a:pt x="499351" y="411276"/>
                </a:lnTo>
                <a:lnTo>
                  <a:pt x="614057" y="323011"/>
                </a:lnTo>
                <a:lnTo>
                  <a:pt x="614057" y="207860"/>
                </a:lnTo>
                <a:lnTo>
                  <a:pt x="614057" y="202971"/>
                </a:lnTo>
                <a:lnTo>
                  <a:pt x="620064" y="198272"/>
                </a:lnTo>
                <a:lnTo>
                  <a:pt x="731177" y="111506"/>
                </a:lnTo>
                <a:lnTo>
                  <a:pt x="852081" y="204508"/>
                </a:lnTo>
                <a:lnTo>
                  <a:pt x="852081" y="323011"/>
                </a:lnTo>
                <a:lnTo>
                  <a:pt x="973582" y="416521"/>
                </a:lnTo>
                <a:lnTo>
                  <a:pt x="972934" y="417029"/>
                </a:lnTo>
                <a:lnTo>
                  <a:pt x="972934" y="536016"/>
                </a:lnTo>
                <a:lnTo>
                  <a:pt x="1095794" y="630047"/>
                </a:lnTo>
                <a:lnTo>
                  <a:pt x="1105776" y="622363"/>
                </a:lnTo>
                <a:lnTo>
                  <a:pt x="1216393" y="537235"/>
                </a:lnTo>
                <a:lnTo>
                  <a:pt x="1339456" y="630047"/>
                </a:lnTo>
                <a:lnTo>
                  <a:pt x="1349286" y="622363"/>
                </a:lnTo>
                <a:lnTo>
                  <a:pt x="1445869" y="546938"/>
                </a:lnTo>
                <a:lnTo>
                  <a:pt x="1445869" y="541909"/>
                </a:lnTo>
                <a:lnTo>
                  <a:pt x="1341399" y="622363"/>
                </a:lnTo>
                <a:lnTo>
                  <a:pt x="1341399" y="511073"/>
                </a:lnTo>
                <a:lnTo>
                  <a:pt x="1346276" y="507225"/>
                </a:lnTo>
                <a:lnTo>
                  <a:pt x="1445869" y="428891"/>
                </a:lnTo>
                <a:lnTo>
                  <a:pt x="1445869" y="424891"/>
                </a:lnTo>
                <a:lnTo>
                  <a:pt x="1339456" y="507225"/>
                </a:lnTo>
                <a:lnTo>
                  <a:pt x="1221714" y="417982"/>
                </a:lnTo>
                <a:lnTo>
                  <a:pt x="1230299" y="411276"/>
                </a:lnTo>
                <a:lnTo>
                  <a:pt x="1340167" y="325488"/>
                </a:lnTo>
                <a:lnTo>
                  <a:pt x="1421688" y="387235"/>
                </a:lnTo>
                <a:lnTo>
                  <a:pt x="1445869" y="406107"/>
                </a:lnTo>
                <a:lnTo>
                  <a:pt x="1445869" y="405549"/>
                </a:lnTo>
                <a:lnTo>
                  <a:pt x="1445869" y="402526"/>
                </a:lnTo>
                <a:lnTo>
                  <a:pt x="1445869" y="281813"/>
                </a:lnTo>
                <a:lnTo>
                  <a:pt x="1345222" y="205943"/>
                </a:lnTo>
                <a:lnTo>
                  <a:pt x="1445869" y="126771"/>
                </a:lnTo>
                <a:lnTo>
                  <a:pt x="1445869" y="122847"/>
                </a:lnTo>
                <a:lnTo>
                  <a:pt x="1445869" y="120916"/>
                </a:lnTo>
                <a:lnTo>
                  <a:pt x="1445869" y="117805"/>
                </a:lnTo>
                <a:lnTo>
                  <a:pt x="1341399" y="198272"/>
                </a:lnTo>
                <a:lnTo>
                  <a:pt x="1341399" y="85051"/>
                </a:lnTo>
                <a:lnTo>
                  <a:pt x="1343888" y="83121"/>
                </a:lnTo>
                <a:lnTo>
                  <a:pt x="1445869" y="4584"/>
                </a:lnTo>
                <a:lnTo>
                  <a:pt x="1445869" y="787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544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E4001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9124" y="1408303"/>
            <a:ext cx="5187950" cy="3226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5441" y="6433321"/>
            <a:ext cx="242633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D8D8D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775317" y="6433321"/>
            <a:ext cx="78930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92534" y="6433321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4001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s.gaget@cea.fr" TargetMode="External"/><Relationship Id="rId7" Type="http://schemas.openxmlformats.org/officeDocument/2006/relationships/hyperlink" Target="https://doi.org/10.18429/JACoW-ICALEPCS2025-THPD098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8429/JACoW-ICALEPCS2023-THPDP102" TargetMode="External"/><Relationship Id="rId5" Type="http://schemas.openxmlformats.org/officeDocument/2006/relationships/hyperlink" Target="https://doi.org/10.18429/JACoW-ICALEPCS2021-THPV022" TargetMode="Externa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47.png"/><Relationship Id="rId7" Type="http://schemas.openxmlformats.org/officeDocument/2006/relationships/customXml" Target="../ink/ink2.xml"/><Relationship Id="rId12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customXml" Target="../ink/ink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9818" y="1165400"/>
            <a:ext cx="95250" cy="598805"/>
          </a:xfrm>
          <a:custGeom>
            <a:avLst/>
            <a:gdLst/>
            <a:ahLst/>
            <a:cxnLst/>
            <a:rect l="l" t="t" r="r" b="b"/>
            <a:pathLst>
              <a:path w="95250" h="598805">
                <a:moveTo>
                  <a:pt x="47614" y="0"/>
                </a:moveTo>
                <a:lnTo>
                  <a:pt x="7163" y="21585"/>
                </a:lnTo>
                <a:lnTo>
                  <a:pt x="0" y="49356"/>
                </a:lnTo>
                <a:lnTo>
                  <a:pt x="688" y="59208"/>
                </a:lnTo>
                <a:lnTo>
                  <a:pt x="29959" y="93963"/>
                </a:lnTo>
                <a:lnTo>
                  <a:pt x="47614" y="96933"/>
                </a:lnTo>
                <a:lnTo>
                  <a:pt x="57462" y="96245"/>
                </a:lnTo>
                <a:lnTo>
                  <a:pt x="91557" y="68259"/>
                </a:lnTo>
                <a:lnTo>
                  <a:pt x="95171" y="49356"/>
                </a:lnTo>
                <a:lnTo>
                  <a:pt x="94241" y="39468"/>
                </a:lnTo>
                <a:lnTo>
                  <a:pt x="66509" y="3615"/>
                </a:lnTo>
                <a:lnTo>
                  <a:pt x="47614" y="0"/>
                </a:lnTo>
                <a:close/>
              </a:path>
              <a:path w="95250" h="598805">
                <a:moveTo>
                  <a:pt x="83296" y="168385"/>
                </a:moveTo>
                <a:lnTo>
                  <a:pt x="11874" y="168385"/>
                </a:lnTo>
                <a:lnTo>
                  <a:pt x="11874" y="598590"/>
                </a:lnTo>
                <a:lnTo>
                  <a:pt x="83296" y="598590"/>
                </a:lnTo>
                <a:lnTo>
                  <a:pt x="83296" y="168385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5479" y="1326957"/>
            <a:ext cx="333375" cy="445770"/>
          </a:xfrm>
          <a:custGeom>
            <a:avLst/>
            <a:gdLst/>
            <a:ahLst/>
            <a:cxnLst/>
            <a:rect l="l" t="t" r="r" b="b"/>
            <a:pathLst>
              <a:path w="333375" h="445769">
                <a:moveTo>
                  <a:pt x="166593" y="0"/>
                </a:moveTo>
                <a:lnTo>
                  <a:pt x="121761" y="3830"/>
                </a:lnTo>
                <a:lnTo>
                  <a:pt x="83296" y="15323"/>
                </a:lnTo>
                <a:lnTo>
                  <a:pt x="38346" y="46153"/>
                </a:lnTo>
                <a:lnTo>
                  <a:pt x="12742" y="88002"/>
                </a:lnTo>
                <a:lnTo>
                  <a:pt x="8490" y="119029"/>
                </a:lnTo>
                <a:lnTo>
                  <a:pt x="9769" y="139469"/>
                </a:lnTo>
                <a:lnTo>
                  <a:pt x="28912" y="187038"/>
                </a:lnTo>
                <a:lnTo>
                  <a:pt x="66909" y="218876"/>
                </a:lnTo>
                <a:lnTo>
                  <a:pt x="116218" y="238919"/>
                </a:lnTo>
                <a:lnTo>
                  <a:pt x="159767" y="251660"/>
                </a:lnTo>
                <a:lnTo>
                  <a:pt x="184674" y="258066"/>
                </a:lnTo>
                <a:lnTo>
                  <a:pt x="205897" y="264638"/>
                </a:lnTo>
                <a:lnTo>
                  <a:pt x="249135" y="286458"/>
                </a:lnTo>
                <a:lnTo>
                  <a:pt x="263486" y="319669"/>
                </a:lnTo>
                <a:lnTo>
                  <a:pt x="261920" y="333065"/>
                </a:lnTo>
                <a:lnTo>
                  <a:pt x="239679" y="365582"/>
                </a:lnTo>
                <a:lnTo>
                  <a:pt x="194260" y="383047"/>
                </a:lnTo>
                <a:lnTo>
                  <a:pt x="175084" y="384291"/>
                </a:lnTo>
                <a:lnTo>
                  <a:pt x="153663" y="383021"/>
                </a:lnTo>
                <a:lnTo>
                  <a:pt x="103719" y="363918"/>
                </a:lnTo>
                <a:lnTo>
                  <a:pt x="75968" y="326849"/>
                </a:lnTo>
                <a:lnTo>
                  <a:pt x="73085" y="311175"/>
                </a:lnTo>
                <a:lnTo>
                  <a:pt x="0" y="311175"/>
                </a:lnTo>
                <a:lnTo>
                  <a:pt x="13625" y="365006"/>
                </a:lnTo>
                <a:lnTo>
                  <a:pt x="50791" y="407908"/>
                </a:lnTo>
                <a:lnTo>
                  <a:pt x="86681" y="428540"/>
                </a:lnTo>
                <a:lnTo>
                  <a:pt x="128344" y="440865"/>
                </a:lnTo>
                <a:lnTo>
                  <a:pt x="175084" y="445528"/>
                </a:lnTo>
                <a:lnTo>
                  <a:pt x="197650" y="444310"/>
                </a:lnTo>
                <a:lnTo>
                  <a:pt x="239622" y="435504"/>
                </a:lnTo>
                <a:lnTo>
                  <a:pt x="275010" y="419948"/>
                </a:lnTo>
                <a:lnTo>
                  <a:pt x="312765" y="384291"/>
                </a:lnTo>
                <a:lnTo>
                  <a:pt x="331908" y="337183"/>
                </a:lnTo>
                <a:lnTo>
                  <a:pt x="333187" y="319669"/>
                </a:lnTo>
                <a:lnTo>
                  <a:pt x="330921" y="301245"/>
                </a:lnTo>
                <a:lnTo>
                  <a:pt x="311044" y="256768"/>
                </a:lnTo>
                <a:lnTo>
                  <a:pt x="275443" y="226390"/>
                </a:lnTo>
                <a:lnTo>
                  <a:pt x="227359" y="208115"/>
                </a:lnTo>
                <a:lnTo>
                  <a:pt x="185295" y="195589"/>
                </a:lnTo>
                <a:lnTo>
                  <a:pt x="168136" y="190495"/>
                </a:lnTo>
                <a:lnTo>
                  <a:pt x="127469" y="176879"/>
                </a:lnTo>
                <a:lnTo>
                  <a:pt x="93508" y="154726"/>
                </a:lnTo>
                <a:lnTo>
                  <a:pt x="79912" y="119029"/>
                </a:lnTo>
                <a:lnTo>
                  <a:pt x="81209" y="106654"/>
                </a:lnTo>
                <a:lnTo>
                  <a:pt x="114434" y="68836"/>
                </a:lnTo>
                <a:lnTo>
                  <a:pt x="163209" y="59514"/>
                </a:lnTo>
                <a:lnTo>
                  <a:pt x="183589" y="60794"/>
                </a:lnTo>
                <a:lnTo>
                  <a:pt x="229468" y="79946"/>
                </a:lnTo>
                <a:lnTo>
                  <a:pt x="254105" y="118443"/>
                </a:lnTo>
                <a:lnTo>
                  <a:pt x="256660" y="134352"/>
                </a:lnTo>
                <a:lnTo>
                  <a:pt x="328082" y="134352"/>
                </a:lnTo>
                <a:lnTo>
                  <a:pt x="315310" y="78009"/>
                </a:lnTo>
                <a:lnTo>
                  <a:pt x="282188" y="35697"/>
                </a:lnTo>
                <a:lnTo>
                  <a:pt x="230758" y="8938"/>
                </a:lnTo>
                <a:lnTo>
                  <a:pt x="200435" y="2236"/>
                </a:lnTo>
                <a:lnTo>
                  <a:pt x="166593" y="0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560" y="1326957"/>
            <a:ext cx="438784" cy="445770"/>
          </a:xfrm>
          <a:custGeom>
            <a:avLst/>
            <a:gdLst/>
            <a:ahLst/>
            <a:cxnLst/>
            <a:rect l="l" t="t" r="r" b="b"/>
            <a:pathLst>
              <a:path w="438785" h="445769">
                <a:moveTo>
                  <a:pt x="205660" y="0"/>
                </a:moveTo>
                <a:lnTo>
                  <a:pt x="150409" y="6585"/>
                </a:lnTo>
                <a:lnTo>
                  <a:pt x="100277" y="27203"/>
                </a:lnTo>
                <a:lnTo>
                  <a:pt x="58614" y="60382"/>
                </a:lnTo>
                <a:lnTo>
                  <a:pt x="27191" y="103763"/>
                </a:lnTo>
                <a:lnTo>
                  <a:pt x="6582" y="158586"/>
                </a:lnTo>
                <a:lnTo>
                  <a:pt x="0" y="221071"/>
                </a:lnTo>
                <a:lnTo>
                  <a:pt x="1618" y="252295"/>
                </a:lnTo>
                <a:lnTo>
                  <a:pt x="15053" y="310267"/>
                </a:lnTo>
                <a:lnTo>
                  <a:pt x="41467" y="360899"/>
                </a:lnTo>
                <a:lnTo>
                  <a:pt x="78322" y="401005"/>
                </a:lnTo>
                <a:lnTo>
                  <a:pt x="124114" y="429015"/>
                </a:lnTo>
                <a:lnTo>
                  <a:pt x="176262" y="443639"/>
                </a:lnTo>
                <a:lnTo>
                  <a:pt x="203939" y="445528"/>
                </a:lnTo>
                <a:lnTo>
                  <a:pt x="231061" y="443935"/>
                </a:lnTo>
                <a:lnTo>
                  <a:pt x="280207" y="431194"/>
                </a:lnTo>
                <a:lnTo>
                  <a:pt x="321937" y="406609"/>
                </a:lnTo>
                <a:lnTo>
                  <a:pt x="347189" y="382627"/>
                </a:lnTo>
                <a:lnTo>
                  <a:pt x="219256" y="382627"/>
                </a:lnTo>
                <a:lnTo>
                  <a:pt x="199471" y="381347"/>
                </a:lnTo>
                <a:lnTo>
                  <a:pt x="146171" y="362196"/>
                </a:lnTo>
                <a:lnTo>
                  <a:pt x="104318" y="323941"/>
                </a:lnTo>
                <a:lnTo>
                  <a:pt x="84533" y="287306"/>
                </a:lnTo>
                <a:lnTo>
                  <a:pt x="74355" y="244641"/>
                </a:lnTo>
                <a:lnTo>
                  <a:pt x="73085" y="221071"/>
                </a:lnTo>
                <a:lnTo>
                  <a:pt x="74317" y="197499"/>
                </a:lnTo>
                <a:lnTo>
                  <a:pt x="74355" y="196773"/>
                </a:lnTo>
                <a:lnTo>
                  <a:pt x="78058" y="175359"/>
                </a:lnTo>
                <a:lnTo>
                  <a:pt x="78169" y="174713"/>
                </a:lnTo>
                <a:lnTo>
                  <a:pt x="84456" y="154811"/>
                </a:lnTo>
                <a:lnTo>
                  <a:pt x="104318" y="118418"/>
                </a:lnTo>
                <a:lnTo>
                  <a:pt x="146171" y="79946"/>
                </a:lnTo>
                <a:lnTo>
                  <a:pt x="199471" y="62481"/>
                </a:lnTo>
                <a:lnTo>
                  <a:pt x="219256" y="61236"/>
                </a:lnTo>
                <a:lnTo>
                  <a:pt x="349005" y="61236"/>
                </a:lnTo>
                <a:lnTo>
                  <a:pt x="339713" y="50604"/>
                </a:lnTo>
                <a:lnTo>
                  <a:pt x="302553" y="23817"/>
                </a:lnTo>
                <a:lnTo>
                  <a:pt x="257936" y="5538"/>
                </a:lnTo>
                <a:lnTo>
                  <a:pt x="232755" y="1332"/>
                </a:lnTo>
                <a:lnTo>
                  <a:pt x="205660" y="0"/>
                </a:lnTo>
                <a:close/>
              </a:path>
              <a:path w="438785" h="445769">
                <a:moveTo>
                  <a:pt x="438513" y="357088"/>
                </a:moveTo>
                <a:lnTo>
                  <a:pt x="365427" y="357088"/>
                </a:lnTo>
                <a:lnTo>
                  <a:pt x="365427" y="437034"/>
                </a:lnTo>
                <a:lnTo>
                  <a:pt x="438513" y="437034"/>
                </a:lnTo>
                <a:lnTo>
                  <a:pt x="438513" y="357088"/>
                </a:lnTo>
                <a:close/>
              </a:path>
              <a:path w="438785" h="445769">
                <a:moveTo>
                  <a:pt x="349005" y="61236"/>
                </a:moveTo>
                <a:lnTo>
                  <a:pt x="219256" y="61236"/>
                </a:lnTo>
                <a:lnTo>
                  <a:pt x="239042" y="62481"/>
                </a:lnTo>
                <a:lnTo>
                  <a:pt x="257714" y="66114"/>
                </a:lnTo>
                <a:lnTo>
                  <a:pt x="308218" y="91104"/>
                </a:lnTo>
                <a:lnTo>
                  <a:pt x="334872" y="119145"/>
                </a:lnTo>
                <a:lnTo>
                  <a:pt x="353817" y="154569"/>
                </a:lnTo>
                <a:lnTo>
                  <a:pt x="364023" y="196773"/>
                </a:lnTo>
                <a:lnTo>
                  <a:pt x="364148" y="197499"/>
                </a:lnTo>
                <a:lnTo>
                  <a:pt x="365427" y="221071"/>
                </a:lnTo>
                <a:lnTo>
                  <a:pt x="364148" y="244641"/>
                </a:lnTo>
                <a:lnTo>
                  <a:pt x="360315" y="266776"/>
                </a:lnTo>
                <a:lnTo>
                  <a:pt x="345005" y="306067"/>
                </a:lnTo>
                <a:lnTo>
                  <a:pt x="322503" y="339254"/>
                </a:lnTo>
                <a:lnTo>
                  <a:pt x="275428" y="371126"/>
                </a:lnTo>
                <a:lnTo>
                  <a:pt x="219256" y="382627"/>
                </a:lnTo>
                <a:lnTo>
                  <a:pt x="347189" y="382627"/>
                </a:lnTo>
                <a:lnTo>
                  <a:pt x="353691" y="375302"/>
                </a:lnTo>
                <a:lnTo>
                  <a:pt x="365427" y="357088"/>
                </a:lnTo>
                <a:lnTo>
                  <a:pt x="438513" y="357088"/>
                </a:lnTo>
                <a:lnTo>
                  <a:pt x="438513" y="85053"/>
                </a:lnTo>
                <a:lnTo>
                  <a:pt x="365427" y="85053"/>
                </a:lnTo>
                <a:lnTo>
                  <a:pt x="353925" y="66866"/>
                </a:lnTo>
                <a:lnTo>
                  <a:pt x="349005" y="61236"/>
                </a:lnTo>
                <a:close/>
              </a:path>
              <a:path w="438785" h="445769">
                <a:moveTo>
                  <a:pt x="438513" y="6829"/>
                </a:moveTo>
                <a:lnTo>
                  <a:pt x="365427" y="6829"/>
                </a:lnTo>
                <a:lnTo>
                  <a:pt x="365427" y="85053"/>
                </a:lnTo>
                <a:lnTo>
                  <a:pt x="438513" y="85053"/>
                </a:lnTo>
                <a:lnTo>
                  <a:pt x="438513" y="6829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4773" y="1326957"/>
            <a:ext cx="333375" cy="445770"/>
          </a:xfrm>
          <a:custGeom>
            <a:avLst/>
            <a:gdLst/>
            <a:ahLst/>
            <a:cxnLst/>
            <a:rect l="l" t="t" r="r" b="b"/>
            <a:pathLst>
              <a:path w="333375" h="445769">
                <a:moveTo>
                  <a:pt x="166536" y="0"/>
                </a:moveTo>
                <a:lnTo>
                  <a:pt x="123002" y="3830"/>
                </a:lnTo>
                <a:lnTo>
                  <a:pt x="83296" y="15323"/>
                </a:lnTo>
                <a:lnTo>
                  <a:pt x="39048" y="46153"/>
                </a:lnTo>
                <a:lnTo>
                  <a:pt x="13574" y="88002"/>
                </a:lnTo>
                <a:lnTo>
                  <a:pt x="8490" y="119029"/>
                </a:lnTo>
                <a:lnTo>
                  <a:pt x="9787" y="139469"/>
                </a:lnTo>
                <a:lnTo>
                  <a:pt x="30576" y="187038"/>
                </a:lnTo>
                <a:lnTo>
                  <a:pt x="66903" y="218876"/>
                </a:lnTo>
                <a:lnTo>
                  <a:pt x="116196" y="238919"/>
                </a:lnTo>
                <a:lnTo>
                  <a:pt x="159767" y="251660"/>
                </a:lnTo>
                <a:lnTo>
                  <a:pt x="184650" y="258066"/>
                </a:lnTo>
                <a:lnTo>
                  <a:pt x="205875" y="264638"/>
                </a:lnTo>
                <a:lnTo>
                  <a:pt x="249101" y="286458"/>
                </a:lnTo>
                <a:lnTo>
                  <a:pt x="263429" y="319669"/>
                </a:lnTo>
                <a:lnTo>
                  <a:pt x="261863" y="333065"/>
                </a:lnTo>
                <a:lnTo>
                  <a:pt x="239622" y="365582"/>
                </a:lnTo>
                <a:lnTo>
                  <a:pt x="194493" y="383047"/>
                </a:lnTo>
                <a:lnTo>
                  <a:pt x="175084" y="384291"/>
                </a:lnTo>
                <a:lnTo>
                  <a:pt x="154356" y="383021"/>
                </a:lnTo>
                <a:lnTo>
                  <a:pt x="103662" y="363918"/>
                </a:lnTo>
                <a:lnTo>
                  <a:pt x="76903" y="326849"/>
                </a:lnTo>
                <a:lnTo>
                  <a:pt x="73085" y="311175"/>
                </a:lnTo>
                <a:lnTo>
                  <a:pt x="0" y="311175"/>
                </a:lnTo>
                <a:lnTo>
                  <a:pt x="15263" y="365006"/>
                </a:lnTo>
                <a:lnTo>
                  <a:pt x="52247" y="407908"/>
                </a:lnTo>
                <a:lnTo>
                  <a:pt x="86681" y="428540"/>
                </a:lnTo>
                <a:lnTo>
                  <a:pt x="129176" y="440865"/>
                </a:lnTo>
                <a:lnTo>
                  <a:pt x="176747" y="445528"/>
                </a:lnTo>
                <a:lnTo>
                  <a:pt x="199077" y="444310"/>
                </a:lnTo>
                <a:lnTo>
                  <a:pt x="239865" y="435504"/>
                </a:lnTo>
                <a:lnTo>
                  <a:pt x="275221" y="419948"/>
                </a:lnTo>
                <a:lnTo>
                  <a:pt x="314428" y="384291"/>
                </a:lnTo>
                <a:lnTo>
                  <a:pt x="331886" y="337183"/>
                </a:lnTo>
                <a:lnTo>
                  <a:pt x="333130" y="319669"/>
                </a:lnTo>
                <a:lnTo>
                  <a:pt x="331833" y="301245"/>
                </a:lnTo>
                <a:lnTo>
                  <a:pt x="311044" y="256768"/>
                </a:lnTo>
                <a:lnTo>
                  <a:pt x="275443" y="226390"/>
                </a:lnTo>
                <a:lnTo>
                  <a:pt x="228815" y="208115"/>
                </a:lnTo>
                <a:lnTo>
                  <a:pt x="169099" y="190495"/>
                </a:lnTo>
                <a:lnTo>
                  <a:pt x="153621" y="185567"/>
                </a:lnTo>
                <a:lnTo>
                  <a:pt x="109406" y="167094"/>
                </a:lnTo>
                <a:lnTo>
                  <a:pt x="80785" y="129877"/>
                </a:lnTo>
                <a:lnTo>
                  <a:pt x="79854" y="119029"/>
                </a:lnTo>
                <a:lnTo>
                  <a:pt x="81420" y="106654"/>
                </a:lnTo>
                <a:lnTo>
                  <a:pt x="115138" y="68836"/>
                </a:lnTo>
                <a:lnTo>
                  <a:pt x="164872" y="59514"/>
                </a:lnTo>
                <a:lnTo>
                  <a:pt x="184309" y="60794"/>
                </a:lnTo>
                <a:lnTo>
                  <a:pt x="231131" y="79946"/>
                </a:lnTo>
                <a:lnTo>
                  <a:pt x="255527" y="118443"/>
                </a:lnTo>
                <a:lnTo>
                  <a:pt x="258323" y="134352"/>
                </a:lnTo>
                <a:lnTo>
                  <a:pt x="329745" y="134352"/>
                </a:lnTo>
                <a:lnTo>
                  <a:pt x="316135" y="78009"/>
                </a:lnTo>
                <a:lnTo>
                  <a:pt x="282131" y="35697"/>
                </a:lnTo>
                <a:lnTo>
                  <a:pt x="231368" y="8938"/>
                </a:lnTo>
                <a:lnTo>
                  <a:pt x="200627" y="2236"/>
                </a:lnTo>
                <a:lnTo>
                  <a:pt x="166536" y="0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31519" y="730103"/>
            <a:ext cx="1798955" cy="1799589"/>
            <a:chOff x="731519" y="730103"/>
            <a:chExt cx="1798955" cy="1799589"/>
          </a:xfrm>
        </p:grpSpPr>
        <p:sp>
          <p:nvSpPr>
            <p:cNvPr id="7" name="object 7"/>
            <p:cNvSpPr/>
            <p:nvPr/>
          </p:nvSpPr>
          <p:spPr>
            <a:xfrm>
              <a:off x="731519" y="730103"/>
              <a:ext cx="1798955" cy="1799589"/>
            </a:xfrm>
            <a:custGeom>
              <a:avLst/>
              <a:gdLst/>
              <a:ahLst/>
              <a:cxnLst/>
              <a:rect l="l" t="t" r="r" b="b"/>
              <a:pathLst>
                <a:path w="1798955" h="1799589">
                  <a:moveTo>
                    <a:pt x="1798341" y="0"/>
                  </a:moveTo>
                  <a:lnTo>
                    <a:pt x="0" y="0"/>
                  </a:lnTo>
                  <a:lnTo>
                    <a:pt x="0" y="1799101"/>
                  </a:lnTo>
                  <a:lnTo>
                    <a:pt x="1798341" y="1799101"/>
                  </a:lnTo>
                  <a:lnTo>
                    <a:pt x="1798341" y="0"/>
                  </a:lnTo>
                  <a:close/>
                </a:path>
              </a:pathLst>
            </a:custGeom>
            <a:solidFill>
              <a:srgbClr val="E4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3378" y="1323581"/>
              <a:ext cx="1116965" cy="612775"/>
            </a:xfrm>
            <a:custGeom>
              <a:avLst/>
              <a:gdLst/>
              <a:ahLst/>
              <a:cxnLst/>
              <a:rect l="l" t="t" r="r" b="b"/>
              <a:pathLst>
                <a:path w="1116964" h="612775">
                  <a:moveTo>
                    <a:pt x="1072362" y="567982"/>
                  </a:moveTo>
                  <a:lnTo>
                    <a:pt x="42278" y="567982"/>
                  </a:lnTo>
                  <a:lnTo>
                    <a:pt x="42278" y="612190"/>
                  </a:lnTo>
                  <a:lnTo>
                    <a:pt x="1072362" y="612190"/>
                  </a:lnTo>
                  <a:lnTo>
                    <a:pt x="1072362" y="567982"/>
                  </a:lnTo>
                  <a:close/>
                </a:path>
                <a:path w="1116964" h="612775">
                  <a:moveTo>
                    <a:pt x="1116520" y="215963"/>
                  </a:moveTo>
                  <a:lnTo>
                    <a:pt x="1109891" y="148691"/>
                  </a:lnTo>
                  <a:lnTo>
                    <a:pt x="1109370" y="147091"/>
                  </a:lnTo>
                  <a:lnTo>
                    <a:pt x="1105573" y="136017"/>
                  </a:lnTo>
                  <a:lnTo>
                    <a:pt x="1092238" y="97193"/>
                  </a:lnTo>
                  <a:lnTo>
                    <a:pt x="1092149" y="96926"/>
                  </a:lnTo>
                  <a:lnTo>
                    <a:pt x="1075080" y="71577"/>
                  </a:lnTo>
                  <a:lnTo>
                    <a:pt x="1075080" y="202793"/>
                  </a:lnTo>
                  <a:lnTo>
                    <a:pt x="1073670" y="239776"/>
                  </a:lnTo>
                  <a:lnTo>
                    <a:pt x="1063091" y="288683"/>
                  </a:lnTo>
                  <a:lnTo>
                    <a:pt x="1034948" y="338378"/>
                  </a:lnTo>
                  <a:lnTo>
                    <a:pt x="986929" y="371970"/>
                  </a:lnTo>
                  <a:lnTo>
                    <a:pt x="921067" y="382625"/>
                  </a:lnTo>
                  <a:lnTo>
                    <a:pt x="854341" y="375983"/>
                  </a:lnTo>
                  <a:lnTo>
                    <a:pt x="836396" y="368960"/>
                  </a:lnTo>
                  <a:lnTo>
                    <a:pt x="816952" y="361365"/>
                  </a:lnTo>
                  <a:lnTo>
                    <a:pt x="800595" y="346735"/>
                  </a:lnTo>
                  <a:lnTo>
                    <a:pt x="796988" y="340093"/>
                  </a:lnTo>
                  <a:lnTo>
                    <a:pt x="795426" y="327355"/>
                  </a:lnTo>
                  <a:lnTo>
                    <a:pt x="802665" y="310489"/>
                  </a:lnTo>
                  <a:lnTo>
                    <a:pt x="853795" y="261137"/>
                  </a:lnTo>
                  <a:lnTo>
                    <a:pt x="902792" y="227050"/>
                  </a:lnTo>
                  <a:lnTo>
                    <a:pt x="970813" y="185610"/>
                  </a:lnTo>
                  <a:lnTo>
                    <a:pt x="1060411" y="136017"/>
                  </a:lnTo>
                  <a:lnTo>
                    <a:pt x="1064221" y="147091"/>
                  </a:lnTo>
                  <a:lnTo>
                    <a:pt x="1067854" y="159613"/>
                  </a:lnTo>
                  <a:lnTo>
                    <a:pt x="1071181" y="173075"/>
                  </a:lnTo>
                  <a:lnTo>
                    <a:pt x="1074013" y="187032"/>
                  </a:lnTo>
                  <a:lnTo>
                    <a:pt x="1075004" y="201764"/>
                  </a:lnTo>
                  <a:lnTo>
                    <a:pt x="1075080" y="202793"/>
                  </a:lnTo>
                  <a:lnTo>
                    <a:pt x="1075080" y="71577"/>
                  </a:lnTo>
                  <a:lnTo>
                    <a:pt x="1066419" y="58699"/>
                  </a:lnTo>
                  <a:lnTo>
                    <a:pt x="1036015" y="32092"/>
                  </a:lnTo>
                  <a:lnTo>
                    <a:pt x="973848" y="5283"/>
                  </a:lnTo>
                  <a:lnTo>
                    <a:pt x="931278" y="0"/>
                  </a:lnTo>
                  <a:lnTo>
                    <a:pt x="894537" y="1905"/>
                  </a:lnTo>
                  <a:lnTo>
                    <a:pt x="821080" y="17208"/>
                  </a:lnTo>
                  <a:lnTo>
                    <a:pt x="783386" y="30581"/>
                  </a:lnTo>
                  <a:lnTo>
                    <a:pt x="780059" y="82499"/>
                  </a:lnTo>
                  <a:lnTo>
                    <a:pt x="780008" y="83324"/>
                  </a:lnTo>
                  <a:lnTo>
                    <a:pt x="802589" y="74155"/>
                  </a:lnTo>
                  <a:lnTo>
                    <a:pt x="837133" y="62268"/>
                  </a:lnTo>
                  <a:lnTo>
                    <a:pt x="879652" y="51968"/>
                  </a:lnTo>
                  <a:lnTo>
                    <a:pt x="926172" y="47574"/>
                  </a:lnTo>
                  <a:lnTo>
                    <a:pt x="960907" y="50495"/>
                  </a:lnTo>
                  <a:lnTo>
                    <a:pt x="991184" y="59486"/>
                  </a:lnTo>
                  <a:lnTo>
                    <a:pt x="1016990" y="74866"/>
                  </a:lnTo>
                  <a:lnTo>
                    <a:pt x="1038326" y="96926"/>
                  </a:lnTo>
                  <a:lnTo>
                    <a:pt x="969797" y="133794"/>
                  </a:lnTo>
                  <a:lnTo>
                    <a:pt x="910056" y="168694"/>
                  </a:lnTo>
                  <a:lnTo>
                    <a:pt x="859396" y="201764"/>
                  </a:lnTo>
                  <a:lnTo>
                    <a:pt x="818057" y="233108"/>
                  </a:lnTo>
                  <a:lnTo>
                    <a:pt x="786333" y="262851"/>
                  </a:lnTo>
                  <a:lnTo>
                    <a:pt x="752754" y="317995"/>
                  </a:lnTo>
                  <a:lnTo>
                    <a:pt x="714006" y="340093"/>
                  </a:lnTo>
                  <a:lnTo>
                    <a:pt x="667372" y="360273"/>
                  </a:lnTo>
                  <a:lnTo>
                    <a:pt x="616077" y="375132"/>
                  </a:lnTo>
                  <a:lnTo>
                    <a:pt x="564121" y="380911"/>
                  </a:lnTo>
                  <a:lnTo>
                    <a:pt x="517880" y="375704"/>
                  </a:lnTo>
                  <a:lnTo>
                    <a:pt x="517169" y="375704"/>
                  </a:lnTo>
                  <a:lnTo>
                    <a:pt x="483171" y="362623"/>
                  </a:lnTo>
                  <a:lnTo>
                    <a:pt x="475424" y="357085"/>
                  </a:lnTo>
                  <a:lnTo>
                    <a:pt x="460603" y="346468"/>
                  </a:lnTo>
                  <a:lnTo>
                    <a:pt x="446811" y="331597"/>
                  </a:lnTo>
                  <a:lnTo>
                    <a:pt x="508812" y="289077"/>
                  </a:lnTo>
                  <a:lnTo>
                    <a:pt x="512114" y="286804"/>
                  </a:lnTo>
                  <a:lnTo>
                    <a:pt x="568896" y="246545"/>
                  </a:lnTo>
                  <a:lnTo>
                    <a:pt x="616902" y="210375"/>
                  </a:lnTo>
                  <a:lnTo>
                    <a:pt x="655904" y="177901"/>
                  </a:lnTo>
                  <a:lnTo>
                    <a:pt x="685660" y="148691"/>
                  </a:lnTo>
                  <a:lnTo>
                    <a:pt x="716483" y="98412"/>
                  </a:lnTo>
                  <a:lnTo>
                    <a:pt x="717067" y="76504"/>
                  </a:lnTo>
                  <a:lnTo>
                    <a:pt x="699198" y="44183"/>
                  </a:lnTo>
                  <a:lnTo>
                    <a:pt x="698157" y="42316"/>
                  </a:lnTo>
                  <a:lnTo>
                    <a:pt x="666076" y="21526"/>
                  </a:lnTo>
                  <a:lnTo>
                    <a:pt x="666076" y="83324"/>
                  </a:lnTo>
                  <a:lnTo>
                    <a:pt x="664603" y="96926"/>
                  </a:lnTo>
                  <a:lnTo>
                    <a:pt x="627138" y="140246"/>
                  </a:lnTo>
                  <a:lnTo>
                    <a:pt x="571969" y="185305"/>
                  </a:lnTo>
                  <a:lnTo>
                    <a:pt x="537768" y="211709"/>
                  </a:lnTo>
                  <a:lnTo>
                    <a:pt x="486994" y="248323"/>
                  </a:lnTo>
                  <a:lnTo>
                    <a:pt x="424726" y="289077"/>
                  </a:lnTo>
                  <a:lnTo>
                    <a:pt x="420204" y="277533"/>
                  </a:lnTo>
                  <a:lnTo>
                    <a:pt x="416636" y="265696"/>
                  </a:lnTo>
                  <a:lnTo>
                    <a:pt x="413727" y="253212"/>
                  </a:lnTo>
                  <a:lnTo>
                    <a:pt x="411137" y="239776"/>
                  </a:lnTo>
                  <a:lnTo>
                    <a:pt x="410044" y="224256"/>
                  </a:lnTo>
                  <a:lnTo>
                    <a:pt x="411314" y="187032"/>
                  </a:lnTo>
                  <a:lnTo>
                    <a:pt x="421906" y="136461"/>
                  </a:lnTo>
                  <a:lnTo>
                    <a:pt x="448538" y="88430"/>
                  </a:lnTo>
                  <a:lnTo>
                    <a:pt x="496544" y="54813"/>
                  </a:lnTo>
                  <a:lnTo>
                    <a:pt x="562406" y="44183"/>
                  </a:lnTo>
                  <a:lnTo>
                    <a:pt x="600837" y="47193"/>
                  </a:lnTo>
                  <a:lnTo>
                    <a:pt x="632726" y="55473"/>
                  </a:lnTo>
                  <a:lnTo>
                    <a:pt x="655370" y="67894"/>
                  </a:lnTo>
                  <a:lnTo>
                    <a:pt x="666076" y="83324"/>
                  </a:lnTo>
                  <a:lnTo>
                    <a:pt x="666076" y="21526"/>
                  </a:lnTo>
                  <a:lnTo>
                    <a:pt x="661403" y="18491"/>
                  </a:lnTo>
                  <a:lnTo>
                    <a:pt x="613816" y="4546"/>
                  </a:lnTo>
                  <a:lnTo>
                    <a:pt x="562406" y="0"/>
                  </a:lnTo>
                  <a:lnTo>
                    <a:pt x="513372" y="5143"/>
                  </a:lnTo>
                  <a:lnTo>
                    <a:pt x="473405" y="18262"/>
                  </a:lnTo>
                  <a:lnTo>
                    <a:pt x="421347" y="54406"/>
                  </a:lnTo>
                  <a:lnTo>
                    <a:pt x="397090" y="85953"/>
                  </a:lnTo>
                  <a:lnTo>
                    <a:pt x="380339" y="124345"/>
                  </a:lnTo>
                  <a:lnTo>
                    <a:pt x="370903" y="169443"/>
                  </a:lnTo>
                  <a:lnTo>
                    <a:pt x="368630" y="221068"/>
                  </a:lnTo>
                  <a:lnTo>
                    <a:pt x="370598" y="245249"/>
                  </a:lnTo>
                  <a:lnTo>
                    <a:pt x="374167" y="269100"/>
                  </a:lnTo>
                  <a:lnTo>
                    <a:pt x="379641" y="292315"/>
                  </a:lnTo>
                  <a:lnTo>
                    <a:pt x="387324" y="314553"/>
                  </a:lnTo>
                  <a:lnTo>
                    <a:pt x="356984" y="332816"/>
                  </a:lnTo>
                  <a:lnTo>
                    <a:pt x="311670" y="354749"/>
                  </a:lnTo>
                  <a:lnTo>
                    <a:pt x="254901" y="373164"/>
                  </a:lnTo>
                  <a:lnTo>
                    <a:pt x="190157" y="380911"/>
                  </a:lnTo>
                  <a:lnTo>
                    <a:pt x="142494" y="374345"/>
                  </a:lnTo>
                  <a:lnTo>
                    <a:pt x="104546" y="356209"/>
                  </a:lnTo>
                  <a:lnTo>
                    <a:pt x="75857" y="328815"/>
                  </a:lnTo>
                  <a:lnTo>
                    <a:pt x="55943" y="294487"/>
                  </a:lnTo>
                  <a:lnTo>
                    <a:pt x="44348" y="255524"/>
                  </a:lnTo>
                  <a:lnTo>
                    <a:pt x="40589" y="214236"/>
                  </a:lnTo>
                  <a:lnTo>
                    <a:pt x="44107" y="173558"/>
                  </a:lnTo>
                  <a:lnTo>
                    <a:pt x="55194" y="134759"/>
                  </a:lnTo>
                  <a:lnTo>
                    <a:pt x="74574" y="100304"/>
                  </a:lnTo>
                  <a:lnTo>
                    <a:pt x="103035" y="72644"/>
                  </a:lnTo>
                  <a:lnTo>
                    <a:pt x="141312" y="54254"/>
                  </a:lnTo>
                  <a:lnTo>
                    <a:pt x="190157" y="47574"/>
                  </a:lnTo>
                  <a:lnTo>
                    <a:pt x="235686" y="51727"/>
                  </a:lnTo>
                  <a:lnTo>
                    <a:pt x="277710" y="61620"/>
                  </a:lnTo>
                  <a:lnTo>
                    <a:pt x="312077" y="73431"/>
                  </a:lnTo>
                  <a:lnTo>
                    <a:pt x="334670" y="83324"/>
                  </a:lnTo>
                  <a:lnTo>
                    <a:pt x="332397" y="47574"/>
                  </a:lnTo>
                  <a:lnTo>
                    <a:pt x="331419" y="32092"/>
                  </a:lnTo>
                  <a:lnTo>
                    <a:pt x="331330" y="30581"/>
                  </a:lnTo>
                  <a:lnTo>
                    <a:pt x="331228" y="28917"/>
                  </a:lnTo>
                  <a:lnTo>
                    <a:pt x="299681" y="17932"/>
                  </a:lnTo>
                  <a:lnTo>
                    <a:pt x="264947" y="8712"/>
                  </a:lnTo>
                  <a:lnTo>
                    <a:pt x="228930" y="2362"/>
                  </a:lnTo>
                  <a:lnTo>
                    <a:pt x="193560" y="0"/>
                  </a:lnTo>
                  <a:lnTo>
                    <a:pt x="133438" y="6616"/>
                  </a:lnTo>
                  <a:lnTo>
                    <a:pt x="87033" y="24625"/>
                  </a:lnTo>
                  <a:lnTo>
                    <a:pt x="52628" y="51193"/>
                  </a:lnTo>
                  <a:lnTo>
                    <a:pt x="28473" y="83527"/>
                  </a:lnTo>
                  <a:lnTo>
                    <a:pt x="12839" y="118808"/>
                  </a:lnTo>
                  <a:lnTo>
                    <a:pt x="241" y="187032"/>
                  </a:lnTo>
                  <a:lnTo>
                    <a:pt x="0" y="201764"/>
                  </a:lnTo>
                  <a:lnTo>
                    <a:pt x="101" y="233108"/>
                  </a:lnTo>
                  <a:lnTo>
                    <a:pt x="3987" y="273291"/>
                  </a:lnTo>
                  <a:lnTo>
                    <a:pt x="28257" y="343484"/>
                  </a:lnTo>
                  <a:lnTo>
                    <a:pt x="52209" y="375704"/>
                  </a:lnTo>
                  <a:lnTo>
                    <a:pt x="86321" y="402209"/>
                  </a:lnTo>
                  <a:lnTo>
                    <a:pt x="132295" y="420192"/>
                  </a:lnTo>
                  <a:lnTo>
                    <a:pt x="191858" y="426808"/>
                  </a:lnTo>
                  <a:lnTo>
                    <a:pt x="253771" y="420700"/>
                  </a:lnTo>
                  <a:lnTo>
                    <a:pt x="308724" y="405790"/>
                  </a:lnTo>
                  <a:lnTo>
                    <a:pt x="354863" y="386765"/>
                  </a:lnTo>
                  <a:lnTo>
                    <a:pt x="406031" y="357085"/>
                  </a:lnTo>
                  <a:lnTo>
                    <a:pt x="421601" y="376593"/>
                  </a:lnTo>
                  <a:lnTo>
                    <a:pt x="451688" y="399605"/>
                  </a:lnTo>
                  <a:lnTo>
                    <a:pt x="498043" y="418795"/>
                  </a:lnTo>
                  <a:lnTo>
                    <a:pt x="562406" y="426808"/>
                  </a:lnTo>
                  <a:lnTo>
                    <a:pt x="621614" y="420408"/>
                  </a:lnTo>
                  <a:lnTo>
                    <a:pt x="677786" y="404901"/>
                  </a:lnTo>
                  <a:lnTo>
                    <a:pt x="724712" y="385902"/>
                  </a:lnTo>
                  <a:lnTo>
                    <a:pt x="733856" y="380987"/>
                  </a:lnTo>
                  <a:lnTo>
                    <a:pt x="756196" y="368960"/>
                  </a:lnTo>
                  <a:lnTo>
                    <a:pt x="774306" y="388048"/>
                  </a:lnTo>
                  <a:lnTo>
                    <a:pt x="804214" y="406819"/>
                  </a:lnTo>
                  <a:lnTo>
                    <a:pt x="851331" y="421119"/>
                  </a:lnTo>
                  <a:lnTo>
                    <a:pt x="921067" y="426808"/>
                  </a:lnTo>
                  <a:lnTo>
                    <a:pt x="971219" y="422287"/>
                  </a:lnTo>
                  <a:lnTo>
                    <a:pt x="1012431" y="409803"/>
                  </a:lnTo>
                  <a:lnTo>
                    <a:pt x="1045362" y="390931"/>
                  </a:lnTo>
                  <a:lnTo>
                    <a:pt x="1054239" y="382625"/>
                  </a:lnTo>
                  <a:lnTo>
                    <a:pt x="1070622" y="367296"/>
                  </a:lnTo>
                  <a:lnTo>
                    <a:pt x="1070660" y="368960"/>
                  </a:lnTo>
                  <a:lnTo>
                    <a:pt x="1072083" y="405790"/>
                  </a:lnTo>
                  <a:lnTo>
                    <a:pt x="1072349" y="416598"/>
                  </a:lnTo>
                  <a:lnTo>
                    <a:pt x="1116520" y="423430"/>
                  </a:lnTo>
                  <a:lnTo>
                    <a:pt x="1116431" y="416598"/>
                  </a:lnTo>
                  <a:lnTo>
                    <a:pt x="1116330" y="409803"/>
                  </a:lnTo>
                  <a:lnTo>
                    <a:pt x="1116228" y="402209"/>
                  </a:lnTo>
                  <a:lnTo>
                    <a:pt x="1116114" y="393865"/>
                  </a:lnTo>
                  <a:lnTo>
                    <a:pt x="1116012" y="385902"/>
                  </a:lnTo>
                  <a:lnTo>
                    <a:pt x="1115885" y="376593"/>
                  </a:lnTo>
                  <a:lnTo>
                    <a:pt x="1115822" y="367296"/>
                  </a:lnTo>
                  <a:lnTo>
                    <a:pt x="1115898" y="303098"/>
                  </a:lnTo>
                  <a:lnTo>
                    <a:pt x="1115999" y="286804"/>
                  </a:lnTo>
                  <a:lnTo>
                    <a:pt x="1116114" y="269100"/>
                  </a:lnTo>
                  <a:lnTo>
                    <a:pt x="1116215" y="253212"/>
                  </a:lnTo>
                  <a:lnTo>
                    <a:pt x="1116304" y="239776"/>
                  </a:lnTo>
                  <a:lnTo>
                    <a:pt x="1116418" y="227050"/>
                  </a:lnTo>
                  <a:lnTo>
                    <a:pt x="1116520" y="215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139514" y="1886584"/>
            <a:ext cx="639445" cy="641985"/>
          </a:xfrm>
          <a:custGeom>
            <a:avLst/>
            <a:gdLst/>
            <a:ahLst/>
            <a:cxnLst/>
            <a:rect l="l" t="t" r="r" b="b"/>
            <a:pathLst>
              <a:path w="639445" h="641985">
                <a:moveTo>
                  <a:pt x="639127" y="0"/>
                </a:moveTo>
                <a:lnTo>
                  <a:pt x="593229" y="0"/>
                </a:lnTo>
                <a:lnTo>
                  <a:pt x="593229" y="594487"/>
                </a:lnTo>
                <a:lnTo>
                  <a:pt x="0" y="594487"/>
                </a:lnTo>
                <a:lnTo>
                  <a:pt x="0" y="641477"/>
                </a:lnTo>
                <a:lnTo>
                  <a:pt x="639127" y="641477"/>
                </a:lnTo>
                <a:lnTo>
                  <a:pt x="639127" y="594487"/>
                </a:lnTo>
                <a:lnTo>
                  <a:pt x="639127" y="0"/>
                </a:lnTo>
                <a:close/>
              </a:path>
            </a:pathLst>
          </a:custGeom>
          <a:solidFill>
            <a:srgbClr val="E40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6602" y="0"/>
            <a:ext cx="2785902" cy="220003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19124" y="3352038"/>
            <a:ext cx="8697478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l">
              <a:lnSpc>
                <a:spcPts val="3020"/>
              </a:lnSpc>
              <a:spcBef>
                <a:spcPts val="480"/>
              </a:spcBef>
            </a:pPr>
            <a:r>
              <a:rPr lang="fr-FR" sz="2800">
                <a:solidFill>
                  <a:srgbClr val="252525"/>
                </a:solidFill>
                <a:latin typeface="Arial Black"/>
                <a:cs typeface="Arial Black"/>
              </a:rPr>
              <a:t>Timing, MPS and control of the beam </a:t>
            </a:r>
            <a:r>
              <a:rPr lang="fr-FR" sz="2800" dirty="0" err="1">
                <a:solidFill>
                  <a:srgbClr val="252525"/>
                </a:solidFill>
                <a:latin typeface="Arial Black"/>
                <a:cs typeface="Arial Black"/>
              </a:rPr>
              <a:t>operation</a:t>
            </a:r>
            <a:r>
              <a:rPr lang="fr-FR" sz="2800" dirty="0">
                <a:solidFill>
                  <a:srgbClr val="252525"/>
                </a:solidFill>
                <a:latin typeface="Arial Black"/>
                <a:cs typeface="Arial Black"/>
              </a:rPr>
              <a:t> at SARAF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8987" y="5551119"/>
            <a:ext cx="327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Alexis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Gaget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IRFU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/</a:t>
            </a:r>
            <a:r>
              <a:rPr sz="1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DIS</a:t>
            </a:r>
            <a:r>
              <a:rPr sz="1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/LD</a:t>
            </a:r>
            <a:r>
              <a:rPr lang="fr-FR" sz="1800" spc="-10" dirty="0">
                <a:solidFill>
                  <a:srgbClr val="252525"/>
                </a:solidFill>
                <a:latin typeface="Arial MT"/>
                <a:cs typeface="Arial MT"/>
              </a:rPr>
              <a:t>I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SC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384" y="609600"/>
            <a:ext cx="4428744" cy="2112264"/>
          </a:xfrm>
          <a:prstGeom prst="rect">
            <a:avLst/>
          </a:prstGeom>
        </p:spPr>
      </p:pic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1325EEF2-6BE7-4CED-ADB8-BD5A55565DA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5EF222C0-56EB-40F4-8674-F549A6C9F36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FE3D52A1-2F9C-4867-B20D-4427F762C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</a:t>
            </a:fld>
            <a:endParaRPr lang="fr-FR" spc="-25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01DABA-1825-418A-8EA6-66F28D71A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773" y="4786297"/>
            <a:ext cx="1501270" cy="17451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3A4A1-2BAF-4AF1-BE66-85F27BC8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Machine Protection System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39CCEF0-CFF8-404C-B18E-C3EA80308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6" y="2076756"/>
            <a:ext cx="5011084" cy="379984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34D35BF-688D-43CA-9482-FBF61B8B244E}"/>
              </a:ext>
            </a:extLst>
          </p:cNvPr>
          <p:cNvSpPr txBox="1"/>
          <p:nvPr/>
        </p:nvSpPr>
        <p:spPr>
          <a:xfrm>
            <a:off x="295274" y="1448617"/>
            <a:ext cx="4505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C345C"/>
                </a:solidFill>
              </a:rPr>
              <a:t>Timing (TMG) is the heart of the MPS creating or shutting the </a:t>
            </a:r>
            <a:r>
              <a:rPr lang="en-US" b="1" dirty="0">
                <a:solidFill>
                  <a:srgbClr val="1C345C"/>
                </a:solidFill>
              </a:rPr>
              <a:t>beam pulse through chopper and magnetron and </a:t>
            </a:r>
            <a:r>
              <a:rPr lang="en-US" sz="1800" b="1" dirty="0">
                <a:solidFill>
                  <a:srgbClr val="1C345C"/>
                </a:solidFill>
              </a:rPr>
              <a:t>being th</a:t>
            </a:r>
            <a:r>
              <a:rPr lang="en-US" b="1" dirty="0">
                <a:solidFill>
                  <a:srgbClr val="1C345C"/>
                </a:solidFill>
              </a:rPr>
              <a:t>e messenger of the </a:t>
            </a:r>
            <a:r>
              <a:rPr lang="en-US" b="1" dirty="0" err="1">
                <a:solidFill>
                  <a:srgbClr val="1C345C"/>
                </a:solidFill>
              </a:rPr>
              <a:t>shutbeam</a:t>
            </a:r>
            <a:r>
              <a:rPr lang="en-US" b="1" dirty="0">
                <a:solidFill>
                  <a:srgbClr val="1C345C"/>
                </a:solidFill>
              </a:rPr>
              <a:t> event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8AABF9-F483-42F5-B371-EB28FD4B2914}"/>
              </a:ext>
            </a:extLst>
          </p:cNvPr>
          <p:cNvSpPr txBox="1"/>
          <p:nvPr/>
        </p:nvSpPr>
        <p:spPr>
          <a:xfrm>
            <a:off x="8379511" y="1305742"/>
            <a:ext cx="38124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C345C"/>
                </a:solidFill>
              </a:rPr>
              <a:t>Beam destination master (BDM) controls that conditions to get the beam to a destination are checked. Linked to all PLC all along the accelerator through </a:t>
            </a:r>
            <a:r>
              <a:rPr lang="en-US" sz="1800" b="1" dirty="0" err="1">
                <a:solidFill>
                  <a:srgbClr val="1C345C"/>
                </a:solidFill>
              </a:rPr>
              <a:t>Profinet</a:t>
            </a:r>
            <a:r>
              <a:rPr lang="en-US" sz="1800" b="1" dirty="0">
                <a:solidFill>
                  <a:srgbClr val="1C345C"/>
                </a:solidFill>
              </a:rPr>
              <a:t> 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ECDA2D-277B-4900-A046-CA176D68C0CA}"/>
              </a:ext>
            </a:extLst>
          </p:cNvPr>
          <p:cNvSpPr txBox="1"/>
          <p:nvPr/>
        </p:nvSpPr>
        <p:spPr>
          <a:xfrm>
            <a:off x="64185" y="5276432"/>
            <a:ext cx="4505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C345C"/>
                </a:solidFill>
              </a:rPr>
              <a:t>Section Beam Current Transmission is checking current of the beam all along the accelerator and compare them.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29E6584-951A-4711-9478-7B7A62AEF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05" y="3105518"/>
            <a:ext cx="2311951" cy="11975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20F7674-5039-4F78-9F83-68E0DC1F10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3" t="54685" b="8629"/>
          <a:stretch/>
        </p:blipFill>
        <p:spPr>
          <a:xfrm>
            <a:off x="-701126" y="2849400"/>
            <a:ext cx="4355944" cy="899848"/>
          </a:xfrm>
          <a:prstGeom prst="rect">
            <a:avLst/>
          </a:prstGeom>
        </p:spPr>
      </p:pic>
      <p:grpSp>
        <p:nvGrpSpPr>
          <p:cNvPr id="22" name="Group 12">
            <a:extLst>
              <a:ext uri="{FF2B5EF4-FFF2-40B4-BE49-F238E27FC236}">
                <a16:creationId xmlns:a16="http://schemas.microsoft.com/office/drawing/2014/main" id="{F62EA8C2-6C7E-411E-9C96-B184658C78E3}"/>
              </a:ext>
            </a:extLst>
          </p:cNvPr>
          <p:cNvGrpSpPr/>
          <p:nvPr/>
        </p:nvGrpSpPr>
        <p:grpSpPr>
          <a:xfrm>
            <a:off x="4614476" y="762000"/>
            <a:ext cx="1938724" cy="1567341"/>
            <a:chOff x="1982195" y="1684668"/>
            <a:chExt cx="4839434" cy="32155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70CC74-7162-407B-A568-CA221D4EE7C6}"/>
                </a:ext>
              </a:extLst>
            </p:cNvPr>
            <p:cNvSpPr/>
            <p:nvPr/>
          </p:nvSpPr>
          <p:spPr>
            <a:xfrm>
              <a:off x="3401635" y="1684668"/>
              <a:ext cx="1937084" cy="44694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4" name="Trapezoid 6">
              <a:extLst>
                <a:ext uri="{FF2B5EF4-FFF2-40B4-BE49-F238E27FC236}">
                  <a16:creationId xmlns:a16="http://schemas.microsoft.com/office/drawing/2014/main" id="{E600FEB8-954D-4087-8AA2-E9D1A04FB1F7}"/>
                </a:ext>
              </a:extLst>
            </p:cNvPr>
            <p:cNvSpPr/>
            <p:nvPr/>
          </p:nvSpPr>
          <p:spPr>
            <a:xfrm>
              <a:off x="3632940" y="2019878"/>
              <a:ext cx="1512169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62DB77-AF63-4636-991C-F912A9275E8C}"/>
                </a:ext>
              </a:extLst>
            </p:cNvPr>
            <p:cNvSpPr/>
            <p:nvPr/>
          </p:nvSpPr>
          <p:spPr>
            <a:xfrm>
              <a:off x="1982195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26" name="Elbow Connector 36">
              <a:extLst>
                <a:ext uri="{FF2B5EF4-FFF2-40B4-BE49-F238E27FC236}">
                  <a16:creationId xmlns:a16="http://schemas.microsoft.com/office/drawing/2014/main" id="{71758CE3-6635-494A-9A44-EE99180D2C52}"/>
                </a:ext>
              </a:extLst>
            </p:cNvPr>
            <p:cNvCxnSpPr>
              <a:cxnSpLocks/>
              <a:stCxn id="25" idx="0"/>
              <a:endCxn id="24" idx="2"/>
            </p:cNvCxnSpPr>
            <p:nvPr/>
          </p:nvCxnSpPr>
          <p:spPr>
            <a:xfrm rot="5400000" flipH="1" flipV="1">
              <a:off x="2920546" y="1785468"/>
              <a:ext cx="898858" cy="203809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38">
              <a:extLst>
                <a:ext uri="{FF2B5EF4-FFF2-40B4-BE49-F238E27FC236}">
                  <a16:creationId xmlns:a16="http://schemas.microsoft.com/office/drawing/2014/main" id="{44018DA1-D909-44B3-B2ED-05171A73E3ED}"/>
                </a:ext>
              </a:extLst>
            </p:cNvPr>
            <p:cNvCxnSpPr>
              <a:cxnSpLocks/>
              <a:stCxn id="36" idx="0"/>
              <a:endCxn id="24" idx="2"/>
            </p:cNvCxnSpPr>
            <p:nvPr/>
          </p:nvCxnSpPr>
          <p:spPr>
            <a:xfrm rot="5400000" flipH="1" flipV="1">
              <a:off x="3351353" y="2216274"/>
              <a:ext cx="898858" cy="1176486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40">
              <a:extLst>
                <a:ext uri="{FF2B5EF4-FFF2-40B4-BE49-F238E27FC236}">
                  <a16:creationId xmlns:a16="http://schemas.microsoft.com/office/drawing/2014/main" id="{8847D062-CC86-402D-B384-8881A4C0321F}"/>
                </a:ext>
              </a:extLst>
            </p:cNvPr>
            <p:cNvCxnSpPr>
              <a:cxnSpLocks/>
              <a:stCxn id="35" idx="0"/>
              <a:endCxn id="24" idx="2"/>
            </p:cNvCxnSpPr>
            <p:nvPr/>
          </p:nvCxnSpPr>
          <p:spPr>
            <a:xfrm rot="16200000" flipV="1">
              <a:off x="3915002" y="2829111"/>
              <a:ext cx="954726" cy="6680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42">
              <a:extLst>
                <a:ext uri="{FF2B5EF4-FFF2-40B4-BE49-F238E27FC236}">
                  <a16:creationId xmlns:a16="http://schemas.microsoft.com/office/drawing/2014/main" id="{A0AC1116-080F-46FF-AFA9-8D466C671AA1}"/>
                </a:ext>
              </a:extLst>
            </p:cNvPr>
            <p:cNvCxnSpPr>
              <a:cxnSpLocks/>
              <a:stCxn id="37" idx="0"/>
              <a:endCxn id="24" idx="2"/>
            </p:cNvCxnSpPr>
            <p:nvPr/>
          </p:nvCxnSpPr>
          <p:spPr>
            <a:xfrm rot="16200000" flipV="1">
              <a:off x="4494791" y="2249322"/>
              <a:ext cx="898858" cy="111038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44">
              <a:extLst>
                <a:ext uri="{FF2B5EF4-FFF2-40B4-BE49-F238E27FC236}">
                  <a16:creationId xmlns:a16="http://schemas.microsoft.com/office/drawing/2014/main" id="{97B72B7F-8DE8-446E-8D5E-0AF664F72386}"/>
                </a:ext>
              </a:extLst>
            </p:cNvPr>
            <p:cNvCxnSpPr>
              <a:cxnSpLocks/>
              <a:stCxn id="38" idx="0"/>
              <a:endCxn id="24" idx="2"/>
            </p:cNvCxnSpPr>
            <p:nvPr/>
          </p:nvCxnSpPr>
          <p:spPr>
            <a:xfrm rot="16200000" flipV="1">
              <a:off x="4971533" y="1772580"/>
              <a:ext cx="898858" cy="206387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46">
              <a:extLst>
                <a:ext uri="{FF2B5EF4-FFF2-40B4-BE49-F238E27FC236}">
                  <a16:creationId xmlns:a16="http://schemas.microsoft.com/office/drawing/2014/main" id="{210284DD-43DD-429F-82B2-DA0F55D862B4}"/>
                </a:ext>
              </a:extLst>
            </p:cNvPr>
            <p:cNvCxnSpPr/>
            <p:nvPr/>
          </p:nvCxnSpPr>
          <p:spPr>
            <a:xfrm rot="5400000" flipH="1" flipV="1">
              <a:off x="3026932" y="3109309"/>
              <a:ext cx="893892" cy="1843653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48">
              <a:extLst>
                <a:ext uri="{FF2B5EF4-FFF2-40B4-BE49-F238E27FC236}">
                  <a16:creationId xmlns:a16="http://schemas.microsoft.com/office/drawing/2014/main" id="{2347A792-CADC-4454-BB36-4E17DB0ACE0C}"/>
                </a:ext>
              </a:extLst>
            </p:cNvPr>
            <p:cNvCxnSpPr/>
            <p:nvPr/>
          </p:nvCxnSpPr>
          <p:spPr>
            <a:xfrm rot="5400000" flipH="1" flipV="1">
              <a:off x="3529746" y="3612124"/>
              <a:ext cx="893892" cy="83802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50">
              <a:extLst>
                <a:ext uri="{FF2B5EF4-FFF2-40B4-BE49-F238E27FC236}">
                  <a16:creationId xmlns:a16="http://schemas.microsoft.com/office/drawing/2014/main" id="{6C79CB07-05C6-4423-8BE1-171319501DF6}"/>
                </a:ext>
              </a:extLst>
            </p:cNvPr>
            <p:cNvCxnSpPr/>
            <p:nvPr/>
          </p:nvCxnSpPr>
          <p:spPr>
            <a:xfrm rot="16200000" flipV="1">
              <a:off x="4032561" y="3947333"/>
              <a:ext cx="893892" cy="167605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52">
              <a:extLst>
                <a:ext uri="{FF2B5EF4-FFF2-40B4-BE49-F238E27FC236}">
                  <a16:creationId xmlns:a16="http://schemas.microsoft.com/office/drawing/2014/main" id="{4B4CAD5A-C0AB-42E2-A644-7FA705BE71F2}"/>
                </a:ext>
              </a:extLst>
            </p:cNvPr>
            <p:cNvCxnSpPr/>
            <p:nvPr/>
          </p:nvCxnSpPr>
          <p:spPr>
            <a:xfrm rot="16200000" flipV="1">
              <a:off x="4501854" y="3478040"/>
              <a:ext cx="893892" cy="1106192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rapezoid 88">
              <a:extLst>
                <a:ext uri="{FF2B5EF4-FFF2-40B4-BE49-F238E27FC236}">
                  <a16:creationId xmlns:a16="http://schemas.microsoft.com/office/drawing/2014/main" id="{2290F4D3-E833-423D-BAC6-6B34C04E4ED0}"/>
                </a:ext>
              </a:extLst>
            </p:cNvPr>
            <p:cNvSpPr/>
            <p:nvPr/>
          </p:nvSpPr>
          <p:spPr>
            <a:xfrm>
              <a:off x="3859369" y="3309814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DC6612-CFD6-4244-B8A1-986A1321B9B0}"/>
                </a:ext>
              </a:extLst>
            </p:cNvPr>
            <p:cNvSpPr/>
            <p:nvPr/>
          </p:nvSpPr>
          <p:spPr>
            <a:xfrm>
              <a:off x="284380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372DC4A-A65D-45DB-934B-20D742D14586}"/>
                </a:ext>
              </a:extLst>
            </p:cNvPr>
            <p:cNvSpPr/>
            <p:nvPr/>
          </p:nvSpPr>
          <p:spPr>
            <a:xfrm>
              <a:off x="5130683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5E2F49-677A-4EEF-B557-72933F446D00}"/>
                </a:ext>
              </a:extLst>
            </p:cNvPr>
            <p:cNvSpPr/>
            <p:nvPr/>
          </p:nvSpPr>
          <p:spPr>
            <a:xfrm>
              <a:off x="608416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E3C665A-65DA-40DA-8B41-9FCC4A68C8C9}"/>
                </a:ext>
              </a:extLst>
            </p:cNvPr>
            <p:cNvSpPr/>
            <p:nvPr/>
          </p:nvSpPr>
          <p:spPr>
            <a:xfrm>
              <a:off x="2123728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3B7346-A623-43E1-961F-C6DFF9F54D24}"/>
                </a:ext>
              </a:extLst>
            </p:cNvPr>
            <p:cNvSpPr/>
            <p:nvPr/>
          </p:nvSpPr>
          <p:spPr>
            <a:xfrm>
              <a:off x="3131840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98272CD-9E4D-425E-A425-E7B35DDAA2A5}"/>
                </a:ext>
              </a:extLst>
            </p:cNvPr>
            <p:cNvSpPr/>
            <p:nvPr/>
          </p:nvSpPr>
          <p:spPr>
            <a:xfrm>
              <a:off x="4139952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220A1B-106E-4D14-B7E2-9F526B2720D5}"/>
                </a:ext>
              </a:extLst>
            </p:cNvPr>
            <p:cNvSpPr/>
            <p:nvPr/>
          </p:nvSpPr>
          <p:spPr>
            <a:xfrm>
              <a:off x="5148064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</p:grpSp>
      <p:sp>
        <p:nvSpPr>
          <p:cNvPr id="43" name="Espace réservé de la date 42">
            <a:extLst>
              <a:ext uri="{FF2B5EF4-FFF2-40B4-BE49-F238E27FC236}">
                <a16:creationId xmlns:a16="http://schemas.microsoft.com/office/drawing/2014/main" id="{C5E9D701-F594-4595-B8AB-CB324945EB3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44" name="Espace réservé du pied de page 43">
            <a:extLst>
              <a:ext uri="{FF2B5EF4-FFF2-40B4-BE49-F238E27FC236}">
                <a16:creationId xmlns:a16="http://schemas.microsoft.com/office/drawing/2014/main" id="{449E45FA-9DFD-46B3-AFEB-D85C6E31D03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45" name="Espace réservé du numéro de diapositive 44">
            <a:extLst>
              <a:ext uri="{FF2B5EF4-FFF2-40B4-BE49-F238E27FC236}">
                <a16:creationId xmlns:a16="http://schemas.microsoft.com/office/drawing/2014/main" id="{6F9B9200-F759-4ABA-8CA7-B5C7812A45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10</a:t>
            </a:fld>
            <a:endParaRPr lang="fr-FR" spc="-25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C647B1B9-68FF-44FA-949A-CFFD4A1D3C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798"/>
          <a:stretch/>
        </p:blipFill>
        <p:spPr>
          <a:xfrm>
            <a:off x="8001000" y="4410306"/>
            <a:ext cx="3269356" cy="185650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9935FCE8-B99C-4630-8BD7-36E6F11456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65" y="5749399"/>
            <a:ext cx="1730918" cy="1523208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655500F-B636-4E3D-93B1-8853DD3BF6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99" y="5738097"/>
            <a:ext cx="1875457" cy="140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8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A5766-68C6-474E-9BB4-4218B619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Machine Protection System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3A5644-D10A-4485-B9E7-0A4B7B9F74B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172CD3-A963-4A5C-BFB8-E566523E94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36EB2-D95B-475C-A925-8F178914E3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11</a:t>
            </a:fld>
            <a:endParaRPr lang="fr-FR" spc="-25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8707A3-9AE1-4393-9D09-10D25F198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86000"/>
            <a:ext cx="6153150" cy="3743869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9046A80D-4D21-4FA5-B371-2BB19EC7F12D}"/>
              </a:ext>
            </a:extLst>
          </p:cNvPr>
          <p:cNvSpPr txBox="1"/>
          <p:nvPr/>
        </p:nvSpPr>
        <p:spPr>
          <a:xfrm>
            <a:off x="719124" y="961525"/>
            <a:ext cx="9186876" cy="13773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fr-FR" sz="1800" dirty="0" err="1">
                <a:solidFill>
                  <a:srgbClr val="252525"/>
                </a:solidFill>
                <a:latin typeface="Arial MT"/>
                <a:cs typeface="Arial MT"/>
              </a:rPr>
              <a:t>During</a:t>
            </a:r>
            <a:r>
              <a:rPr lang="fr-FR" sz="1800" dirty="0">
                <a:solidFill>
                  <a:srgbClr val="252525"/>
                </a:solidFill>
                <a:latin typeface="Arial MT"/>
                <a:cs typeface="Arial MT"/>
              </a:rPr>
              <a:t> a </a:t>
            </a:r>
            <a:r>
              <a:rPr lang="fr-FR" sz="1800" dirty="0" err="1">
                <a:solidFill>
                  <a:srgbClr val="252525"/>
                </a:solidFill>
                <a:latin typeface="Arial MT"/>
                <a:cs typeface="Arial MT"/>
              </a:rPr>
              <a:t>shutbeam</a:t>
            </a:r>
            <a:endParaRPr sz="1800" dirty="0"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490"/>
              </a:spcBef>
              <a:buSzPct val="88888"/>
              <a:buChar char="■"/>
              <a:tabLst>
                <a:tab pos="553720" algn="l"/>
              </a:tabLst>
            </a:pPr>
            <a:r>
              <a:rPr lang="fr-FR" sz="1800" dirty="0">
                <a:solidFill>
                  <a:srgbClr val="252525"/>
                </a:solidFill>
                <a:latin typeface="Arial MT"/>
                <a:cs typeface="Arial MT"/>
              </a:rPr>
              <a:t>All the pulses are </a:t>
            </a:r>
            <a:r>
              <a:rPr lang="fr-FR" sz="1800" dirty="0" err="1">
                <a:solidFill>
                  <a:srgbClr val="252525"/>
                </a:solidFill>
                <a:latin typeface="Arial MT"/>
                <a:cs typeface="Arial MT"/>
              </a:rPr>
              <a:t>immediatly</a:t>
            </a:r>
            <a:r>
              <a:rPr lang="fr-FR" sz="1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lang="fr-FR" sz="1800" dirty="0" err="1">
                <a:solidFill>
                  <a:srgbClr val="252525"/>
                </a:solidFill>
                <a:latin typeface="Arial MT"/>
                <a:cs typeface="Arial MT"/>
              </a:rPr>
              <a:t>interrupted</a:t>
            </a:r>
            <a:endParaRPr lang="fr-FR" sz="1800" dirty="0">
              <a:solidFill>
                <a:srgbClr val="252525"/>
              </a:solidFill>
              <a:latin typeface="Arial MT"/>
              <a:cs typeface="Arial MT"/>
            </a:endParaRPr>
          </a:p>
          <a:p>
            <a:pPr marL="553720" lvl="1" indent="-274320">
              <a:spcBef>
                <a:spcPts val="490"/>
              </a:spcBef>
              <a:buSzPct val="88888"/>
              <a:buFontTx/>
              <a:buChar char="■"/>
              <a:tabLst>
                <a:tab pos="553720" algn="l"/>
              </a:tabLst>
            </a:pPr>
            <a:r>
              <a:rPr lang="fr-FR" dirty="0" err="1">
                <a:latin typeface="Arial MT"/>
                <a:cs typeface="Arial MT"/>
              </a:rPr>
              <a:t>Sequence</a:t>
            </a:r>
            <a:r>
              <a:rPr lang="fr-FR" dirty="0">
                <a:latin typeface="Arial MT"/>
                <a:cs typeface="Arial MT"/>
              </a:rPr>
              <a:t> continue, but </a:t>
            </a:r>
            <a:r>
              <a:rPr lang="fr-FR" sz="1800" dirty="0">
                <a:latin typeface="Arial MT"/>
                <a:cs typeface="Arial MT"/>
              </a:rPr>
              <a:t>Beam </a:t>
            </a:r>
            <a:r>
              <a:rPr lang="fr-FR" sz="1800" dirty="0" err="1">
                <a:latin typeface="Arial MT"/>
                <a:cs typeface="Arial MT"/>
              </a:rPr>
              <a:t>Presence</a:t>
            </a:r>
            <a:r>
              <a:rPr lang="fr-FR" sz="1800" dirty="0">
                <a:latin typeface="Arial MT"/>
                <a:cs typeface="Arial MT"/>
              </a:rPr>
              <a:t> and Chopper pulses are </a:t>
            </a:r>
            <a:r>
              <a:rPr lang="fr-FR" sz="1800" dirty="0" err="1">
                <a:latin typeface="Arial MT"/>
                <a:cs typeface="Arial MT"/>
              </a:rPr>
              <a:t>masked</a:t>
            </a:r>
            <a:endParaRPr lang="fr-FR" sz="1800" dirty="0"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490"/>
              </a:spcBef>
              <a:buSzPct val="88888"/>
              <a:buChar char="■"/>
              <a:tabLst>
                <a:tab pos="55372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2CA59CF-6D91-4FD6-BADE-FAFC8864E806}"/>
              </a:ext>
            </a:extLst>
          </p:cNvPr>
          <p:cNvCxnSpPr>
            <a:cxnSpLocks/>
          </p:cNvCxnSpPr>
          <p:nvPr/>
        </p:nvCxnSpPr>
        <p:spPr>
          <a:xfrm>
            <a:off x="4648200" y="32766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D852531-4BEE-4F95-8056-14F05EBC609E}"/>
              </a:ext>
            </a:extLst>
          </p:cNvPr>
          <p:cNvSpPr txBox="1"/>
          <p:nvPr/>
        </p:nvSpPr>
        <p:spPr>
          <a:xfrm>
            <a:off x="4143375" y="292921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Shutbeam</a:t>
            </a:r>
          </a:p>
        </p:txBody>
      </p:sp>
    </p:spTree>
    <p:extLst>
      <p:ext uri="{BB962C8B-B14F-4D97-AF65-F5344CB8AC3E}">
        <p14:creationId xmlns:p14="http://schemas.microsoft.com/office/powerpoint/2010/main" val="122866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124" y="1684400"/>
            <a:ext cx="9562465" cy="35266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59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Timing + MPS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75317" y="6433321"/>
            <a:ext cx="7893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8D8D8D"/>
                </a:solidFill>
                <a:latin typeface="Arial MT"/>
                <a:cs typeface="Arial MT"/>
              </a:rPr>
              <a:t>10/02/2023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33EEB4-7116-45E6-A10B-F0C47689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0" y="1132959"/>
            <a:ext cx="10167315" cy="5127482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74626C7-C0B1-4553-9793-43B56E33F17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8D80EBEB-7F36-44E1-8DF0-83F5765C7A1D}"/>
              </a:ext>
            </a:extLst>
          </p:cNvPr>
          <p:cNvSpPr txBox="1"/>
          <p:nvPr/>
        </p:nvSpPr>
        <p:spPr>
          <a:xfrm>
            <a:off x="6624512" y="1102479"/>
            <a:ext cx="5567488" cy="24314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en-US" sz="1600" dirty="0">
                <a:solidFill>
                  <a:srgbClr val="252525"/>
                </a:solidFill>
                <a:latin typeface="Arial MT"/>
                <a:cs typeface="Arial MT"/>
              </a:rPr>
              <a:t>Each of these EVRs is part of the MPS.</a:t>
            </a:r>
          </a:p>
          <a:p>
            <a:pPr marL="298450" lvl="2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en-US" sz="1600" dirty="0">
                <a:solidFill>
                  <a:srgbClr val="252525"/>
                </a:solidFill>
                <a:latin typeface="Arial MT"/>
                <a:cs typeface="Arial MT"/>
              </a:rPr>
              <a:t>The EVR Injector is the one that will shut down, chopper and magnetron,</a:t>
            </a:r>
          </a:p>
          <a:p>
            <a:pPr marL="298450" lvl="2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en-US" sz="1600" dirty="0"/>
              <a:t>The EVR BDM is the link with the PLC BDM; requests to shut the beam will come from there.</a:t>
            </a:r>
          </a:p>
          <a:p>
            <a:pPr marL="298450" lvl="2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en-US" sz="1600" dirty="0"/>
              <a:t>The EVRs LLRF will cut the RF and request a </a:t>
            </a:r>
            <a:r>
              <a:rPr lang="en-US" sz="1600" dirty="0" err="1"/>
              <a:t>shutbeam</a:t>
            </a:r>
            <a:r>
              <a:rPr lang="en-US" sz="1600" dirty="0"/>
              <a:t>.</a:t>
            </a:r>
          </a:p>
          <a:p>
            <a:pPr marL="298450" lvl="2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en-US" sz="1600" dirty="0"/>
              <a:t>The EVRs SBCT and BPM will request a </a:t>
            </a:r>
            <a:r>
              <a:rPr lang="en-US" sz="1600" dirty="0" err="1"/>
              <a:t>shutbeam</a:t>
            </a:r>
            <a:r>
              <a:rPr lang="en-US" sz="1600" dirty="0"/>
              <a:t>.</a:t>
            </a:r>
            <a:endParaRPr lang="en-US" sz="1600" dirty="0">
              <a:solidFill>
                <a:srgbClr val="252525"/>
              </a:solidFill>
              <a:latin typeface="Arial MT"/>
              <a:cs typeface="Arial MT"/>
            </a:endParaRPr>
          </a:p>
          <a:p>
            <a:pPr marL="298450" lvl="2" indent="-285750">
              <a:spcBef>
                <a:spcPts val="600"/>
              </a:spcBef>
              <a:buClr>
                <a:srgbClr val="E40018"/>
              </a:buClr>
              <a:buSzPct val="88888"/>
              <a:buFont typeface="Wingdings" panose="05000000000000000000" pitchFamily="2" charset="2"/>
              <a:buChar char="§"/>
              <a:tabLst>
                <a:tab pos="279400" algn="l"/>
              </a:tabLst>
            </a:pPr>
            <a:endParaRPr lang="en-US" sz="1600" dirty="0">
              <a:solidFill>
                <a:srgbClr val="252525"/>
              </a:solidFill>
              <a:latin typeface="Arial MT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CB05E58-671E-44F9-9F7B-4C1D45417F4B}"/>
              </a:ext>
            </a:extLst>
          </p:cNvPr>
          <p:cNvSpPr/>
          <p:nvPr/>
        </p:nvSpPr>
        <p:spPr>
          <a:xfrm>
            <a:off x="500746" y="5316056"/>
            <a:ext cx="1477163" cy="7995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4E96855-D809-446E-B510-A55416F01BD9}"/>
              </a:ext>
            </a:extLst>
          </p:cNvPr>
          <p:cNvSpPr/>
          <p:nvPr/>
        </p:nvSpPr>
        <p:spPr>
          <a:xfrm>
            <a:off x="1295400" y="2513748"/>
            <a:ext cx="879895" cy="7995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DAAB60D-A60A-4EC1-BC4E-7C0F55A186CF}"/>
              </a:ext>
            </a:extLst>
          </p:cNvPr>
          <p:cNvSpPr/>
          <p:nvPr/>
        </p:nvSpPr>
        <p:spPr>
          <a:xfrm>
            <a:off x="2810773" y="5370793"/>
            <a:ext cx="618227" cy="5728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A304D51-A28D-43B8-A981-6F193F06F3EC}"/>
              </a:ext>
            </a:extLst>
          </p:cNvPr>
          <p:cNvSpPr/>
          <p:nvPr/>
        </p:nvSpPr>
        <p:spPr>
          <a:xfrm>
            <a:off x="3673900" y="5388983"/>
            <a:ext cx="7098544" cy="619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8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5C1A7D-1D95-4BFE-93E2-BB24C3151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24" y="1408303"/>
            <a:ext cx="6062676" cy="30469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Use of the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input of the EVR is triggered, and an event is sent upstream and redistributed by the EVM Master to all EVRs.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Cons: Cannot use delay compensation because MPS events cannot be delayed.</a:t>
            </a:r>
          </a:p>
          <a:p>
            <a:r>
              <a:rPr lang="en-US" dirty="0"/>
              <a:t>=&gt; Recently solved by Jukka: creation of a priority event that is not delayed. Presentation and demonstration during the Timing Workshop.</a:t>
            </a:r>
            <a:br>
              <a:rPr lang="en-US" dirty="0"/>
            </a:br>
            <a:r>
              <a:rPr lang="en-US" dirty="0"/>
              <a:t>Gabriel (CEA) has almost finished integrating this new function into the mrfioc2 EPICS driver.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365574-70BB-4B3E-A45A-56F389065C5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A573AB-E89E-40B7-91D6-E639A2D18C2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51450B-B612-4114-81BE-9B512B9AA6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13</a:t>
            </a:fld>
            <a:endParaRPr lang="fr-FR" spc="-25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27A08E-4C1F-4855-9476-404FE848B22B}"/>
              </a:ext>
            </a:extLst>
          </p:cNvPr>
          <p:cNvPicPr/>
          <p:nvPr/>
        </p:nvPicPr>
        <p:blipFill rotWithShape="1">
          <a:blip r:embed="rId2"/>
          <a:srcRect l="-11303" t="8582" r="-7642" b="3407"/>
          <a:stretch/>
        </p:blipFill>
        <p:spPr bwMode="auto">
          <a:xfrm>
            <a:off x="6553200" y="787892"/>
            <a:ext cx="4419600" cy="528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DF488AB1-D599-4966-AC8B-4B6999DAA430}"/>
              </a:ext>
            </a:extLst>
          </p:cNvPr>
          <p:cNvSpPr txBox="1">
            <a:spLocks/>
          </p:cNvSpPr>
          <p:nvPr/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E40018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6364">
              <a:spcBef>
                <a:spcPts val="100"/>
              </a:spcBef>
            </a:pPr>
            <a:r>
              <a:rPr lang="fr-FR" dirty="0"/>
              <a:t>Timing + MPS</a:t>
            </a:r>
            <a:endParaRPr lang="fr-FR" spc="-1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30CBC4-BD3F-4C24-B423-8747B6E6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773" y="4147718"/>
            <a:ext cx="1764494" cy="22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A5766-68C6-474E-9BB4-4218B619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Section Beam </a:t>
            </a:r>
            <a:r>
              <a:rPr lang="fr-FR" dirty="0" err="1"/>
              <a:t>Current</a:t>
            </a:r>
            <a:r>
              <a:rPr lang="fr-FR" dirty="0"/>
              <a:t> Transmission (SBCT)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3A5644-D10A-4485-B9E7-0A4B7B9F74B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172CD3-A963-4A5C-BFB8-E566523E94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36EB2-D95B-475C-A925-8F178914E3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14</a:t>
            </a:fld>
            <a:endParaRPr lang="fr-FR" spc="-2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5ED2277-070B-437F-94CF-D41D711D8032}"/>
              </a:ext>
            </a:extLst>
          </p:cNvPr>
          <p:cNvSpPr txBox="1"/>
          <p:nvPr/>
        </p:nvSpPr>
        <p:spPr>
          <a:xfrm>
            <a:off x="490265" y="1047626"/>
            <a:ext cx="6324600" cy="506548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The Section Beam Current Transmission checks the beam current along the accelerator and compares the measurements (ACCTs, Faraday cups, chopper…).</a:t>
            </a:r>
            <a:endParaRPr lang="fr-FR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lang="fr-FR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lang="fr-FR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lang="fr-FR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lang="fr-FR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lang="fr-FR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lang="fr-FR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MTCA IOxOS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based</a:t>
            </a: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:</a:t>
            </a:r>
          </a:p>
          <a:p>
            <a:pPr marL="298450" lvl="8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ADC3117 : 20 channels, 5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MSamples</a:t>
            </a: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/sec, ±10 V</a:t>
            </a:r>
          </a:p>
          <a:p>
            <a:pPr marL="298450" lvl="8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DIO3118 datasheet : 16 I/O</a:t>
            </a:r>
          </a:p>
          <a:p>
            <a:pPr marL="298450" lvl="8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MTCA.4 AMC : IFC1410 (FPGA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Xilinx</a:t>
            </a: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Kintex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Ultrascale</a:t>
            </a: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+ CPU PPC)</a:t>
            </a:r>
          </a:p>
          <a:p>
            <a:pPr marL="553720" lvl="1" indent="-274320">
              <a:lnSpc>
                <a:spcPct val="100000"/>
              </a:lnSpc>
              <a:spcBef>
                <a:spcPts val="490"/>
              </a:spcBef>
              <a:buSzPct val="88888"/>
              <a:buChar char="■"/>
              <a:tabLst>
                <a:tab pos="55372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2381ED7-FDE4-49B7-ADC7-DD47BFEB2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078080"/>
            <a:ext cx="4267200" cy="22871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24139F9-7D0B-4ECF-A6BF-322B8084C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975801"/>
            <a:ext cx="2876152" cy="278154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BF48706-69CE-4D51-81B7-B438B8B2F46E}"/>
              </a:ext>
            </a:extLst>
          </p:cNvPr>
          <p:cNvPicPr/>
          <p:nvPr/>
        </p:nvPicPr>
        <p:blipFill rotWithShape="1">
          <a:blip r:embed="rId4"/>
          <a:srcRect r="3023" b="3448"/>
          <a:stretch/>
        </p:blipFill>
        <p:spPr bwMode="auto">
          <a:xfrm>
            <a:off x="1103870" y="1981200"/>
            <a:ext cx="5029200" cy="213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2D2B823-E3D8-4A4B-BA60-874207919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742463"/>
            <a:ext cx="1341056" cy="24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0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A5766-68C6-474E-9BB4-4218B619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Section Beam </a:t>
            </a:r>
            <a:r>
              <a:rPr lang="fr-FR" dirty="0" err="1"/>
              <a:t>Current</a:t>
            </a:r>
            <a:r>
              <a:rPr lang="fr-FR" dirty="0"/>
              <a:t> Transmission (SBCT)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3A5644-D10A-4485-B9E7-0A4B7B9F74B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172CD3-A963-4A5C-BFB8-E566523E94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36EB2-D95B-475C-A925-8F178914E3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15</a:t>
            </a:fld>
            <a:endParaRPr lang="fr-FR" spc="-2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5ED2277-070B-437F-94CF-D41D711D8032}"/>
              </a:ext>
            </a:extLst>
          </p:cNvPr>
          <p:cNvSpPr txBox="1"/>
          <p:nvPr/>
        </p:nvSpPr>
        <p:spPr>
          <a:xfrm>
            <a:off x="490265" y="1047626"/>
            <a:ext cx="6324600" cy="2464777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Different functions implemented</a:t>
            </a:r>
          </a:p>
          <a:p>
            <a:pPr marL="298450" lvl="1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en-US" dirty="0">
                <a:solidFill>
                  <a:schemeClr val="tx1"/>
                </a:solidFill>
              </a:rPr>
              <a:t>Current differences</a:t>
            </a:r>
          </a:p>
          <a:p>
            <a:pPr marL="298450" lvl="1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en-US" dirty="0">
                <a:solidFill>
                  <a:schemeClr val="tx1"/>
                </a:solidFill>
              </a:rPr>
              <a:t>Beam Amplitude checking</a:t>
            </a:r>
          </a:p>
          <a:p>
            <a:pPr marL="298450" lvl="1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en-US" dirty="0">
                <a:solidFill>
                  <a:schemeClr val="tx1"/>
                </a:solidFill>
              </a:rPr>
              <a:t>Beam On/Off management</a:t>
            </a:r>
          </a:p>
          <a:p>
            <a:pPr marL="298450" lvl="1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 …</a:t>
            </a: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lang="fr-FR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490"/>
              </a:spcBef>
              <a:buSzPct val="88888"/>
              <a:buChar char="■"/>
              <a:tabLst>
                <a:tab pos="55372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94D4C0-B125-4ECB-B789-9BB23C787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89" y="3691153"/>
            <a:ext cx="6211689" cy="29383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AE9891-9B3E-414D-BED1-F497C95D5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138" y="4114800"/>
            <a:ext cx="4409530" cy="18582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D58C68B-B88F-42D5-907C-052A8C8F4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529" y="1248498"/>
            <a:ext cx="6095999" cy="21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A5766-68C6-474E-9BB4-4218B619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Section Beam </a:t>
            </a:r>
            <a:r>
              <a:rPr lang="fr-FR" dirty="0" err="1"/>
              <a:t>Current</a:t>
            </a:r>
            <a:r>
              <a:rPr lang="fr-FR" dirty="0"/>
              <a:t> Transmission (SBCT)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3A5644-D10A-4485-B9E7-0A4B7B9F74B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172CD3-A963-4A5C-BFB8-E566523E94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36EB2-D95B-475C-A925-8F178914E3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16</a:t>
            </a:fld>
            <a:endParaRPr lang="fr-FR" spc="-2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5ED2277-070B-437F-94CF-D41D711D8032}"/>
              </a:ext>
            </a:extLst>
          </p:cNvPr>
          <p:cNvSpPr txBox="1"/>
          <p:nvPr/>
        </p:nvSpPr>
        <p:spPr>
          <a:xfrm>
            <a:off x="685800" y="841882"/>
            <a:ext cx="9186876" cy="1692771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lang="fr-FR" dirty="0">
              <a:solidFill>
                <a:srgbClr val="252525"/>
              </a:solidFill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EPICS </a:t>
            </a: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epicsComGen</a:t>
            </a: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or “Epics comme j’aime” :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generates</a:t>
            </a: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communication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between</a:t>
            </a: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FPGA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registers</a:t>
            </a: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and EPICS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PVs</a:t>
            </a:r>
            <a:endParaRPr lang="fr-FR" dirty="0">
              <a:solidFill>
                <a:srgbClr val="252525"/>
              </a:solidFill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1300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PVs</a:t>
            </a: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EPICS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2AA2B0-5467-4569-B9BD-AB594B5B6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682240"/>
            <a:ext cx="5432581" cy="33338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6C07A74-8C63-4369-9434-222F7543C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742463"/>
            <a:ext cx="1341056" cy="24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A5766-68C6-474E-9BB4-4218B619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Beam Destination Master (BDM)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3A5644-D10A-4485-B9E7-0A4B7B9F74B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172CD3-A963-4A5C-BFB8-E566523E94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36EB2-D95B-475C-A925-8F178914E3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17</a:t>
            </a:fld>
            <a:endParaRPr lang="fr-FR" spc="-25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F03FF812-677E-4565-BC15-B5B0947A7846}"/>
              </a:ext>
            </a:extLst>
          </p:cNvPr>
          <p:cNvSpPr txBox="1"/>
          <p:nvPr/>
        </p:nvSpPr>
        <p:spPr>
          <a:xfrm>
            <a:off x="719123" y="961525"/>
            <a:ext cx="5279719" cy="349582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lang="fr-FR" dirty="0">
              <a:solidFill>
                <a:srgbClr val="252525"/>
              </a:solidFill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Beam destination master (BDM) controls that conditions to get the beam to a destination are checked. Linked to all PLC all along the accelerator through</a:t>
            </a:r>
          </a:p>
          <a:p>
            <a:pPr marL="279400" indent="-266700">
              <a:spcBef>
                <a:spcPts val="600"/>
              </a:spcBef>
              <a:buClr>
                <a:srgbClr val="E40018"/>
              </a:buClr>
              <a:buSzPct val="88888"/>
              <a:buFontTx/>
              <a:buChar char="■"/>
              <a:tabLst>
                <a:tab pos="279400" algn="l"/>
              </a:tabLst>
            </a:pP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Siemens PLC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based</a:t>
            </a:r>
            <a:endParaRPr lang="fr-FR" dirty="0">
              <a:solidFill>
                <a:srgbClr val="252525"/>
              </a:solidFill>
              <a:latin typeface="Arial MT"/>
              <a:cs typeface="Arial MT"/>
            </a:endParaRP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en-US" dirty="0">
                <a:solidFill>
                  <a:schemeClr val="tx1"/>
                </a:solidFill>
                <a:latin typeface="Arial MT"/>
                <a:cs typeface="Arial MT"/>
              </a:rPr>
              <a:t>S7PLC (read) / Modbus (write) (no </a:t>
            </a:r>
            <a:r>
              <a:rPr lang="en-US" dirty="0" err="1">
                <a:solidFill>
                  <a:schemeClr val="tx1"/>
                </a:solidFill>
                <a:latin typeface="Arial MT"/>
                <a:cs typeface="Arial MT"/>
              </a:rPr>
              <a:t>opc-ua</a:t>
            </a:r>
            <a:r>
              <a:rPr lang="en-US" dirty="0">
                <a:solidFill>
                  <a:schemeClr val="tx1"/>
                </a:solidFill>
                <a:latin typeface="Arial MT"/>
                <a:cs typeface="Arial MT"/>
              </a:rPr>
              <a:t> yet at the time)</a:t>
            </a: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Arial MT"/>
                <a:cs typeface="Arial MT"/>
              </a:rPr>
              <a:t>PLCParsertool</a:t>
            </a:r>
            <a:r>
              <a:rPr lang="en-US" sz="18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generate</a:t>
            </a: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communication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between</a:t>
            </a: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PLC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registers</a:t>
            </a:r>
            <a:r>
              <a:rPr lang="fr-FR" dirty="0">
                <a:solidFill>
                  <a:srgbClr val="252525"/>
                </a:solidFill>
                <a:latin typeface="Arial MT"/>
                <a:cs typeface="Arial MT"/>
              </a:rPr>
              <a:t> and EPICS </a:t>
            </a:r>
            <a:r>
              <a:rPr lang="fr-FR" dirty="0" err="1">
                <a:solidFill>
                  <a:srgbClr val="252525"/>
                </a:solidFill>
                <a:latin typeface="Arial MT"/>
                <a:cs typeface="Arial MT"/>
              </a:rPr>
              <a:t>PVs</a:t>
            </a:r>
            <a:endParaRPr lang="fr-FR" sz="18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553720" lvl="1" indent="-274320">
              <a:lnSpc>
                <a:spcPct val="100000"/>
              </a:lnSpc>
              <a:spcBef>
                <a:spcPts val="490"/>
              </a:spcBef>
              <a:buSzPct val="88888"/>
              <a:buChar char="■"/>
              <a:tabLst>
                <a:tab pos="55372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6B5F074-3A2A-481F-A1EA-0718D75DE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0" y="1295400"/>
            <a:ext cx="5676266" cy="33653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8BEF3B0-79A1-4D94-8E7F-E1505F8B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886200"/>
            <a:ext cx="8751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2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FE1C1-7EDD-ACAB-EDED-185D912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17" y="6433321"/>
            <a:ext cx="789304" cy="184666"/>
          </a:xfrm>
        </p:spPr>
        <p:txBody>
          <a:bodyPr/>
          <a:lstStyle/>
          <a:p>
            <a:r>
              <a:rPr lang="fr-FR"/>
              <a:t>16/12/2025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F805-67FA-5497-49E6-6A5BBA42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the MRF timing system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Beam control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17BE6-BBCE-325E-91DD-F79C227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3693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664A4B-6245-FA73-4D2B-204C60CB1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748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7EDD7-E300-4B21-8963-6D6F4795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Beam control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D346B5-70B8-40F1-936B-1672ACDE2B3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251B3A-A974-4C11-81F7-9009958B68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97F6A-82D6-4FF9-A599-08F201317F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19</a:t>
            </a:fld>
            <a:endParaRPr lang="fr-FR" spc="-25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513588-5171-4A19-BE86-BE2386CC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183" y="1219200"/>
            <a:ext cx="4994268" cy="4267200"/>
          </a:xfrm>
          <a:prstGeom prst="rect">
            <a:avLst/>
          </a:prstGeom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0088F39-4085-49A4-863F-655B8BA0B9C3}"/>
              </a:ext>
            </a:extLst>
          </p:cNvPr>
          <p:cNvSpPr txBox="1">
            <a:spLocks/>
          </p:cNvSpPr>
          <p:nvPr/>
        </p:nvSpPr>
        <p:spPr>
          <a:xfrm>
            <a:off x="584808" y="1066597"/>
            <a:ext cx="83305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the operator asks for a </a:t>
            </a:r>
            <a:r>
              <a:rPr lang="en-US" b="1" dirty="0"/>
              <a:t>pilot beam </a:t>
            </a:r>
            <a:r>
              <a:rPr lang="en-US" dirty="0"/>
              <a:t>(default configuration: 1 Hz, 50 µs), the following SNL sequence is launched.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85F2579-C137-4B73-948F-C4FEAB1F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73" y="2133600"/>
            <a:ext cx="5422505" cy="273979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485DBF7-C71F-43EB-A787-0CFDCB6FA19A}"/>
              </a:ext>
            </a:extLst>
          </p:cNvPr>
          <p:cNvSpPr txBox="1"/>
          <p:nvPr/>
        </p:nvSpPr>
        <p:spPr>
          <a:xfrm>
            <a:off x="543389" y="4900368"/>
            <a:ext cx="6024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Example of configuration for destination MEBT Diagnostic box 2</a:t>
            </a:r>
          </a:p>
        </p:txBody>
      </p:sp>
    </p:spTree>
    <p:extLst>
      <p:ext uri="{BB962C8B-B14F-4D97-AF65-F5344CB8AC3E}">
        <p14:creationId xmlns:p14="http://schemas.microsoft.com/office/powerpoint/2010/main" val="144330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FE1C1-7EDD-ACAB-EDED-185D912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17" y="6433321"/>
            <a:ext cx="789304" cy="184666"/>
          </a:xfrm>
        </p:spPr>
        <p:txBody>
          <a:bodyPr/>
          <a:lstStyle/>
          <a:p>
            <a:r>
              <a:rPr lang="fr-FR"/>
              <a:t>16/12/2025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F805-67FA-5497-49E6-6A5BBA42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the MRF timing system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SARAF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17BE6-BBCE-325E-91DD-F79C227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3693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664A4B-6245-FA73-4D2B-204C60CB1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8407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67E0C53-D186-4CF9-B6E1-147BA80AA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183" y="1219200"/>
            <a:ext cx="4994268" cy="4267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B7EDD7-E300-4B21-8963-6D6F4795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Beam control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D346B5-70B8-40F1-936B-1672ACDE2B3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251B3A-A974-4C11-81F7-9009958B68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97F6A-82D6-4FF9-A599-08F201317F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20</a:t>
            </a:fld>
            <a:endParaRPr lang="fr-FR" spc="-25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99AD204-9F4A-49AC-899B-AF3F28B90F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2458998"/>
            <a:ext cx="5613573" cy="332398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6008958-3B24-4894-8102-777B22CCA62D}"/>
              </a:ext>
            </a:extLst>
          </p:cNvPr>
          <p:cNvSpPr txBox="1"/>
          <p:nvPr/>
        </p:nvSpPr>
        <p:spPr>
          <a:xfrm>
            <a:off x="249358" y="5782985"/>
            <a:ext cx="6024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Example of configuration for destination MEBT Diagnostic box 2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5EAB7FF2-EC78-462B-97B1-20B61B0C8323}"/>
              </a:ext>
            </a:extLst>
          </p:cNvPr>
          <p:cNvSpPr txBox="1">
            <a:spLocks/>
          </p:cNvSpPr>
          <p:nvPr/>
        </p:nvSpPr>
        <p:spPr>
          <a:xfrm>
            <a:off x="681024" y="1905000"/>
            <a:ext cx="583407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Beam Destination master (BDM)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Check Beam condition for a beam destination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CAF240E-4452-4DC7-8586-263BE7DF3CD6}"/>
              </a:ext>
            </a:extLst>
          </p:cNvPr>
          <p:cNvSpPr/>
          <p:nvPr/>
        </p:nvSpPr>
        <p:spPr>
          <a:xfrm>
            <a:off x="8915400" y="1752600"/>
            <a:ext cx="1219200" cy="630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D13056B-E31B-4F37-86BF-62E9DD7F2E2C}"/>
              </a:ext>
            </a:extLst>
          </p:cNvPr>
          <p:cNvSpPr txBox="1">
            <a:spLocks/>
          </p:cNvSpPr>
          <p:nvPr/>
        </p:nvSpPr>
        <p:spPr>
          <a:xfrm>
            <a:off x="584808" y="1066597"/>
            <a:ext cx="83305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the operator asks for a </a:t>
            </a:r>
            <a:r>
              <a:rPr lang="en-US" b="1" dirty="0"/>
              <a:t>pilot beam </a:t>
            </a:r>
            <a:r>
              <a:rPr lang="en-US" dirty="0"/>
              <a:t>(default configuration: 1 Hz, 50 µs), the following SNL sequence is launched.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33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2DD1329A-8574-4379-A9F9-3C609E2E7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183" y="1219200"/>
            <a:ext cx="4994268" cy="4267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B7EDD7-E300-4B21-8963-6D6F4795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Beam control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796DCC-61E6-46C7-ADD5-82879234D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24" y="1905000"/>
            <a:ext cx="5834076" cy="11079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Beam Destination master (BDM)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Check Beam condition for a beam destination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Section Beam </a:t>
            </a:r>
            <a:r>
              <a:rPr lang="fr-FR" b="1" dirty="0" err="1"/>
              <a:t>Current</a:t>
            </a:r>
            <a:r>
              <a:rPr lang="fr-FR" b="1" dirty="0"/>
              <a:t> Transportation (SBCT)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Configure </a:t>
            </a:r>
            <a:r>
              <a:rPr lang="fr-FR" dirty="0" err="1"/>
              <a:t>security</a:t>
            </a:r>
            <a:r>
              <a:rPr lang="fr-FR" dirty="0"/>
              <a:t> to </a:t>
            </a:r>
            <a:r>
              <a:rPr lang="fr-FR" dirty="0" err="1"/>
              <a:t>reach</a:t>
            </a:r>
            <a:r>
              <a:rPr lang="fr-FR" dirty="0"/>
              <a:t> a beam destination.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D346B5-70B8-40F1-936B-1672ACDE2B3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251B3A-A974-4C11-81F7-9009958B68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97F6A-82D6-4FF9-A599-08F201317F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21</a:t>
            </a:fld>
            <a:endParaRPr lang="fr-FR" spc="-25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1360157-F6D9-4F99-967C-B6ED1FB8C584}"/>
              </a:ext>
            </a:extLst>
          </p:cNvPr>
          <p:cNvSpPr txBox="1"/>
          <p:nvPr/>
        </p:nvSpPr>
        <p:spPr>
          <a:xfrm>
            <a:off x="304800" y="5712365"/>
            <a:ext cx="6024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Example of configuration for destination MEBT Diagnostic box 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72A4DB3-784B-41C3-8882-F26017D36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314291"/>
            <a:ext cx="4994268" cy="2440381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282B950F-D1CD-44DB-8482-8121DF3626B6}"/>
              </a:ext>
            </a:extLst>
          </p:cNvPr>
          <p:cNvSpPr/>
          <p:nvPr/>
        </p:nvSpPr>
        <p:spPr>
          <a:xfrm>
            <a:off x="10363200" y="1752600"/>
            <a:ext cx="1219200" cy="630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093469A8-0D57-487F-9E01-901F87AD0A64}"/>
              </a:ext>
            </a:extLst>
          </p:cNvPr>
          <p:cNvSpPr txBox="1">
            <a:spLocks/>
          </p:cNvSpPr>
          <p:nvPr/>
        </p:nvSpPr>
        <p:spPr>
          <a:xfrm>
            <a:off x="584808" y="1066597"/>
            <a:ext cx="83305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the operator asks for a </a:t>
            </a:r>
            <a:r>
              <a:rPr lang="en-US" b="1" dirty="0"/>
              <a:t>pilot beam </a:t>
            </a:r>
            <a:r>
              <a:rPr lang="en-US" dirty="0"/>
              <a:t>(default configuration: 1 Hz, 50 µs), the following SNL sequence is launched.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546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727A337-EE6B-4221-BB89-A7830B7B0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183" y="1219200"/>
            <a:ext cx="4994268" cy="4267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B7EDD7-E300-4B21-8963-6D6F4795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Beam control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796DCC-61E6-46C7-ADD5-82879234D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24" y="1905000"/>
            <a:ext cx="5834076" cy="41549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Beam Destination master (BDM)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Check Beam condition for a beam destination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Section Beam </a:t>
            </a:r>
            <a:r>
              <a:rPr lang="fr-FR" b="1" dirty="0" err="1"/>
              <a:t>Current</a:t>
            </a:r>
            <a:r>
              <a:rPr lang="fr-FR" b="1" dirty="0"/>
              <a:t> Transportation (SBCT)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Configure </a:t>
            </a:r>
            <a:r>
              <a:rPr lang="fr-FR" dirty="0" err="1"/>
              <a:t>security</a:t>
            </a:r>
            <a:r>
              <a:rPr lang="fr-FR" dirty="0"/>
              <a:t> to </a:t>
            </a:r>
            <a:r>
              <a:rPr lang="fr-FR" dirty="0" err="1"/>
              <a:t>reach</a:t>
            </a:r>
            <a:r>
              <a:rPr lang="fr-FR" dirty="0"/>
              <a:t> a beam destination.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Cavity</a:t>
            </a:r>
            <a:r>
              <a:rPr lang="fr-FR" b="1" dirty="0"/>
              <a:t> Application (CAV)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Check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cavity</a:t>
            </a:r>
            <a:r>
              <a:rPr lang="fr-FR" dirty="0"/>
              <a:t> up to the beam destination </a:t>
            </a:r>
            <a:r>
              <a:rPr lang="fr-FR" dirty="0" err="1"/>
              <a:t>is</a:t>
            </a:r>
            <a:r>
              <a:rPr lang="fr-FR" dirty="0"/>
              <a:t> up and </a:t>
            </a:r>
            <a:r>
              <a:rPr lang="fr-FR" dirty="0" err="1"/>
              <a:t>ready</a:t>
            </a:r>
            <a:r>
              <a:rPr lang="fr-FR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 cavity is READY for operation if :</a:t>
            </a:r>
          </a:p>
          <a:p>
            <a:pPr marL="2087680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+mj-lt"/>
              </a:rPr>
              <a:t> the LLRF is ON,</a:t>
            </a:r>
          </a:p>
          <a:p>
            <a:pPr marL="2087680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+mj-lt"/>
              </a:rPr>
              <a:t> the LLRF is in regulation mode,</a:t>
            </a:r>
          </a:p>
          <a:p>
            <a:pPr marL="2087680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+mj-lt"/>
              </a:rPr>
              <a:t> the measured accelerating voltage has reached the target accelerating voltage and is stable enough,</a:t>
            </a:r>
          </a:p>
          <a:p>
            <a:pPr marL="2087680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2525"/>
                </a:solidFill>
                <a:latin typeface="+mj-lt"/>
              </a:rPr>
              <a:t> the external alarm is enabled.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D346B5-70B8-40F1-936B-1672ACDE2B3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251B3A-A974-4C11-81F7-9009958B68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97F6A-82D6-4FF9-A599-08F201317F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22</a:t>
            </a:fld>
            <a:endParaRPr lang="fr-FR" spc="-25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58560B3-62F8-4162-8511-BBB72AE86A46}"/>
              </a:ext>
            </a:extLst>
          </p:cNvPr>
          <p:cNvSpPr/>
          <p:nvPr/>
        </p:nvSpPr>
        <p:spPr>
          <a:xfrm>
            <a:off x="8915400" y="2514600"/>
            <a:ext cx="1219200" cy="630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8CF3D12-13BE-472F-A187-9F4C7BD4C1DB}"/>
              </a:ext>
            </a:extLst>
          </p:cNvPr>
          <p:cNvSpPr txBox="1">
            <a:spLocks/>
          </p:cNvSpPr>
          <p:nvPr/>
        </p:nvSpPr>
        <p:spPr>
          <a:xfrm>
            <a:off x="584808" y="1066597"/>
            <a:ext cx="83305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the operator asks for a </a:t>
            </a:r>
            <a:r>
              <a:rPr lang="en-US" b="1" dirty="0"/>
              <a:t>pilot beam </a:t>
            </a:r>
            <a:r>
              <a:rPr lang="en-US" dirty="0"/>
              <a:t>(default configuration: 1 Hz, 50 µs), the following SNL sequence is launched.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B3C74CB-B548-4498-9A3A-2735BC2BEACB}"/>
              </a:ext>
            </a:extLst>
          </p:cNvPr>
          <p:cNvSpPr txBox="1"/>
          <p:nvPr/>
        </p:nvSpPr>
        <p:spPr>
          <a:xfrm>
            <a:off x="-228600" y="5969653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Example of configuration for destination MEBT Diagnostic box 2 : RFQ + 3 Rebunchers</a:t>
            </a:r>
          </a:p>
        </p:txBody>
      </p:sp>
    </p:spTree>
    <p:extLst>
      <p:ext uri="{BB962C8B-B14F-4D97-AF65-F5344CB8AC3E}">
        <p14:creationId xmlns:p14="http://schemas.microsoft.com/office/powerpoint/2010/main" val="1672730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1824DB1-1A91-47D9-AB6E-570639E2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183" y="1219200"/>
            <a:ext cx="4994268" cy="4267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B7EDD7-E300-4B21-8963-6D6F4795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Beam control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796DCC-61E6-46C7-ADD5-82879234D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24" y="1905000"/>
            <a:ext cx="5834076" cy="41549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Beam Destination master (BDM)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Check Beam conditions for a </a:t>
            </a:r>
            <a:r>
              <a:rPr lang="fr-FR" dirty="0" err="1"/>
              <a:t>give</a:t>
            </a:r>
            <a:r>
              <a:rPr lang="fr-FR" dirty="0"/>
              <a:t> beam destination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Section Beam </a:t>
            </a:r>
            <a:r>
              <a:rPr lang="fr-FR" b="1" dirty="0" err="1"/>
              <a:t>Current</a:t>
            </a:r>
            <a:r>
              <a:rPr lang="fr-FR" b="1" dirty="0"/>
              <a:t> Transportation (SBCT)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Set correct configuration to </a:t>
            </a:r>
            <a:r>
              <a:rPr lang="fr-FR" dirty="0" err="1"/>
              <a:t>reach</a:t>
            </a:r>
            <a:r>
              <a:rPr lang="fr-FR" dirty="0"/>
              <a:t> a beam destination.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Cavity</a:t>
            </a:r>
            <a:r>
              <a:rPr lang="fr-FR" b="1" dirty="0"/>
              <a:t> Application (CAV)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Checks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cavity</a:t>
            </a:r>
            <a:r>
              <a:rPr lang="fr-FR" dirty="0"/>
              <a:t> up to the beam destination </a:t>
            </a:r>
            <a:r>
              <a:rPr lang="fr-FR" dirty="0" err="1"/>
              <a:t>is</a:t>
            </a:r>
            <a:r>
              <a:rPr lang="fr-FR" dirty="0"/>
              <a:t> up and </a:t>
            </a:r>
            <a:r>
              <a:rPr lang="fr-FR" dirty="0" err="1"/>
              <a:t>ready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Max Pulse </a:t>
            </a:r>
            <a:r>
              <a:rPr lang="fr-FR" b="1" dirty="0" err="1"/>
              <a:t>Width</a:t>
            </a:r>
            <a:r>
              <a:rPr lang="fr-FR" b="1" dirty="0"/>
              <a:t> (MPW)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According</a:t>
            </a:r>
            <a:r>
              <a:rPr lang="fr-FR" dirty="0"/>
              <a:t> to the destination and </a:t>
            </a:r>
            <a:r>
              <a:rPr lang="fr-FR" dirty="0" err="1"/>
              <a:t>inserted</a:t>
            </a:r>
            <a:r>
              <a:rPr lang="fr-FR" dirty="0"/>
              <a:t> </a:t>
            </a:r>
            <a:r>
              <a:rPr lang="fr-FR" dirty="0" err="1"/>
              <a:t>elements</a:t>
            </a:r>
            <a:r>
              <a:rPr lang="fr-FR" dirty="0"/>
              <a:t>, </a:t>
            </a:r>
            <a:r>
              <a:rPr lang="fr-FR" dirty="0" err="1"/>
              <a:t>authorize</a:t>
            </a:r>
            <a:r>
              <a:rPr lang="fr-FR" dirty="0"/>
              <a:t> a maximum </a:t>
            </a:r>
            <a:r>
              <a:rPr lang="fr-FR" dirty="0" err="1"/>
              <a:t>current</a:t>
            </a:r>
            <a:r>
              <a:rPr lang="fr-FR" dirty="0"/>
              <a:t> to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damaging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equipment</a:t>
            </a:r>
            <a:r>
              <a:rPr lang="fr-FR" dirty="0"/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/>
              <a:t>For destination MEBT Diagnostic box 2 FFC , the beam hits a Fast Faraday Cup, </a:t>
            </a:r>
            <a:r>
              <a:rPr lang="fr-FR" sz="1800" dirty="0" err="1"/>
              <a:t>which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a fragile </a:t>
            </a:r>
            <a:r>
              <a:rPr lang="fr-FR" sz="1800" dirty="0" err="1"/>
              <a:t>equipment</a:t>
            </a:r>
            <a:r>
              <a:rPr lang="fr-FR" sz="1800" dirty="0"/>
              <a:t>, </a:t>
            </a:r>
            <a:r>
              <a:rPr lang="fr-FR" sz="1800" dirty="0" err="1"/>
              <a:t>so</a:t>
            </a:r>
            <a:r>
              <a:rPr lang="fr-FR" sz="1800" dirty="0"/>
              <a:t> </a:t>
            </a:r>
            <a:r>
              <a:rPr lang="fr-FR" sz="1800" dirty="0" err="1"/>
              <a:t>only</a:t>
            </a:r>
            <a:r>
              <a:rPr lang="fr-FR" sz="1800" dirty="0"/>
              <a:t> a </a:t>
            </a:r>
            <a:r>
              <a:rPr lang="fr-FR" sz="1800" dirty="0" err="1"/>
              <a:t>very</a:t>
            </a:r>
            <a:r>
              <a:rPr lang="fr-FR" sz="1800" dirty="0"/>
              <a:t> </a:t>
            </a:r>
            <a:r>
              <a:rPr lang="fr-FR" sz="1800" dirty="0" err="1"/>
              <a:t>low</a:t>
            </a:r>
            <a:r>
              <a:rPr lang="fr-FR" sz="1800" dirty="0"/>
              <a:t> beam </a:t>
            </a:r>
            <a:r>
              <a:rPr lang="fr-FR" sz="1800" dirty="0" err="1"/>
              <a:t>current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authorized</a:t>
            </a:r>
            <a:r>
              <a:rPr lang="fr-FR" sz="18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D346B5-70B8-40F1-936B-1672ACDE2B3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251B3A-A974-4C11-81F7-9009958B68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97F6A-82D6-4FF9-A599-08F201317F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23</a:t>
            </a:fld>
            <a:endParaRPr lang="fr-FR" spc="-25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40E94B7-EE75-476F-BE63-1AFB4DCB7CAE}"/>
              </a:ext>
            </a:extLst>
          </p:cNvPr>
          <p:cNvSpPr/>
          <p:nvPr/>
        </p:nvSpPr>
        <p:spPr>
          <a:xfrm>
            <a:off x="8915400" y="3256002"/>
            <a:ext cx="1219200" cy="630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52D46DB-CBEC-4EC3-9CF2-B34343906B3E}"/>
              </a:ext>
            </a:extLst>
          </p:cNvPr>
          <p:cNvSpPr txBox="1">
            <a:spLocks/>
          </p:cNvSpPr>
          <p:nvPr/>
        </p:nvSpPr>
        <p:spPr>
          <a:xfrm>
            <a:off x="584808" y="1066597"/>
            <a:ext cx="83305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the operator asks for a </a:t>
            </a:r>
            <a:r>
              <a:rPr lang="en-US" b="1" dirty="0"/>
              <a:t>pilot beam </a:t>
            </a:r>
            <a:r>
              <a:rPr lang="en-US" dirty="0"/>
              <a:t>(default configuration: 1 Hz, 50 µs), the following SNL sequence is launched.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203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88C3199-488C-4BF4-9E9E-8688CDB82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183" y="1219200"/>
            <a:ext cx="4994268" cy="4267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B7EDD7-E300-4B21-8963-6D6F4795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Beam control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796DCC-61E6-46C7-ADD5-82879234D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24" y="1905000"/>
            <a:ext cx="5834076" cy="38779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Beam Destination master (BDM)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Check Beam condition for a beam destination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Section Beam </a:t>
            </a:r>
            <a:r>
              <a:rPr lang="fr-FR" b="1" dirty="0" err="1"/>
              <a:t>Current</a:t>
            </a:r>
            <a:r>
              <a:rPr lang="fr-FR" b="1" dirty="0"/>
              <a:t> Transportation (SBCT)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Configure </a:t>
            </a:r>
            <a:r>
              <a:rPr lang="fr-FR" dirty="0" err="1"/>
              <a:t>security</a:t>
            </a:r>
            <a:r>
              <a:rPr lang="fr-FR" dirty="0"/>
              <a:t> to </a:t>
            </a:r>
            <a:r>
              <a:rPr lang="fr-FR" dirty="0" err="1"/>
              <a:t>reach</a:t>
            </a:r>
            <a:r>
              <a:rPr lang="fr-FR" dirty="0"/>
              <a:t> a beam destination.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Cavity</a:t>
            </a:r>
            <a:r>
              <a:rPr lang="fr-FR" b="1" dirty="0"/>
              <a:t> Application (CAV)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Check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cavity</a:t>
            </a:r>
            <a:r>
              <a:rPr lang="fr-FR" dirty="0"/>
              <a:t> up to the beam destination </a:t>
            </a:r>
            <a:r>
              <a:rPr lang="fr-FR" dirty="0" err="1"/>
              <a:t>is</a:t>
            </a:r>
            <a:r>
              <a:rPr lang="fr-FR" dirty="0"/>
              <a:t> up and </a:t>
            </a:r>
            <a:r>
              <a:rPr lang="fr-FR" dirty="0" err="1"/>
              <a:t>ready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Max Pulse </a:t>
            </a:r>
            <a:r>
              <a:rPr lang="fr-FR" b="1" dirty="0" err="1"/>
              <a:t>Width</a:t>
            </a:r>
            <a:r>
              <a:rPr lang="fr-FR" b="1" dirty="0"/>
              <a:t> (MPW)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According</a:t>
            </a:r>
            <a:r>
              <a:rPr lang="fr-FR" dirty="0"/>
              <a:t> to destination and </a:t>
            </a:r>
            <a:r>
              <a:rPr lang="fr-FR" dirty="0" err="1"/>
              <a:t>element</a:t>
            </a:r>
            <a:r>
              <a:rPr lang="fr-FR" dirty="0"/>
              <a:t> </a:t>
            </a:r>
            <a:r>
              <a:rPr lang="fr-FR" dirty="0" err="1"/>
              <a:t>inserted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authorize</a:t>
            </a:r>
            <a:r>
              <a:rPr lang="fr-FR" dirty="0"/>
              <a:t> a maximum </a:t>
            </a:r>
            <a:r>
              <a:rPr lang="fr-FR" dirty="0" err="1"/>
              <a:t>current</a:t>
            </a:r>
            <a:r>
              <a:rPr lang="fr-FR" dirty="0"/>
              <a:t> in </a:t>
            </a:r>
            <a:r>
              <a:rPr lang="fr-FR" dirty="0" err="1"/>
              <a:t>order</a:t>
            </a:r>
            <a:r>
              <a:rPr lang="fr-FR" dirty="0"/>
              <a:t> to do not damage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equipment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Timing (TMG)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Checks that the optical fiber network up to this destination is working properly.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D346B5-70B8-40F1-936B-1672ACDE2B3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251B3A-A974-4C11-81F7-9009958B68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97F6A-82D6-4FF9-A599-08F201317F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24</a:t>
            </a:fld>
            <a:endParaRPr lang="fr-FR" spc="-25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0078CD2-CEA5-4084-A9DD-2DE5599501B1}"/>
              </a:ext>
            </a:extLst>
          </p:cNvPr>
          <p:cNvSpPr/>
          <p:nvPr/>
        </p:nvSpPr>
        <p:spPr>
          <a:xfrm>
            <a:off x="8915400" y="4038600"/>
            <a:ext cx="1219200" cy="630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5B3EA37-BCB4-430A-A6DF-231C4D6DE226}"/>
              </a:ext>
            </a:extLst>
          </p:cNvPr>
          <p:cNvSpPr txBox="1">
            <a:spLocks/>
          </p:cNvSpPr>
          <p:nvPr/>
        </p:nvSpPr>
        <p:spPr>
          <a:xfrm>
            <a:off x="584808" y="1066597"/>
            <a:ext cx="83305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the operator asks for a </a:t>
            </a:r>
            <a:r>
              <a:rPr lang="en-US" b="1" dirty="0"/>
              <a:t>pilot beam </a:t>
            </a:r>
            <a:r>
              <a:rPr lang="en-US" dirty="0"/>
              <a:t>(default configuration: 1 Hz, 50 µs), the following SNL sequence is launched.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397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8BF7C6A-B4C6-4B2A-824A-FC06F9EDD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183" y="1219200"/>
            <a:ext cx="4994268" cy="42672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A6E0B5B-E37E-4D94-9D44-B58221E21EC8}"/>
              </a:ext>
            </a:extLst>
          </p:cNvPr>
          <p:cNvPicPr/>
          <p:nvPr/>
        </p:nvPicPr>
        <p:blipFill rotWithShape="1">
          <a:blip r:embed="rId3"/>
          <a:srcRect l="991" r="14886"/>
          <a:stretch/>
        </p:blipFill>
        <p:spPr>
          <a:xfrm>
            <a:off x="228600" y="1219200"/>
            <a:ext cx="7315200" cy="4724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B7EDD7-E300-4B21-8963-6D6F4795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Beam control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D346B5-70B8-40F1-936B-1672ACDE2B3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251B3A-A974-4C11-81F7-9009958B681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97F6A-82D6-4FF9-A599-08F201317F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25</a:t>
            </a:fld>
            <a:endParaRPr lang="fr-FR" spc="-25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CA99A81-0ABE-4653-A049-9865517457D1}"/>
              </a:ext>
            </a:extLst>
          </p:cNvPr>
          <p:cNvSpPr/>
          <p:nvPr/>
        </p:nvSpPr>
        <p:spPr>
          <a:xfrm>
            <a:off x="9144000" y="4703802"/>
            <a:ext cx="609600" cy="630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303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652DE-2A0B-4C38-B6F1-3BDEF94A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9EC4A7-0317-456B-B051-8426F70A12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CBFE84-8480-49D5-A027-97DED35BA82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66FE5B-0F8A-4F05-8F9B-3285EE96ED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26</a:t>
            </a:fld>
            <a:endParaRPr lang="fr-FR" spc="-25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69E7B3-4523-4302-9F82-66839BDDD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80" y="636131"/>
            <a:ext cx="7106827" cy="57347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01A2D0-D81B-471D-89D6-3CAD04AB8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998" y="451515"/>
            <a:ext cx="2218004" cy="1168149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05A9EE-20E2-4461-996C-BDCF3AF9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267" y="1428051"/>
            <a:ext cx="4386276" cy="48013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now it gives great satisfaction for the commissioning of the MEBT of SARAF.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SBCT is still in active development and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hope to test everything soon with the first cryomodule.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Perspective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MRF will be used for Titan accelerator in Saclay (MPS not included this time)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MRF + MPS architecture has been proposed for pre-project for ICONE accelerator.</a:t>
            </a:r>
          </a:p>
          <a:p>
            <a:r>
              <a:rPr lang="en-US" dirty="0"/>
              <a:t> </a:t>
            </a:r>
            <a:r>
              <a:rPr lang="en-US" sz="1200" i="1" dirty="0"/>
              <a:t>(“Introduction to the software and hardware platforms for the Pre-Project of the ICONE Accelerator – Spring EPICS Meeting 2025)</a:t>
            </a:r>
          </a:p>
        </p:txBody>
      </p:sp>
    </p:spTree>
    <p:extLst>
      <p:ext uri="{BB962C8B-B14F-4D97-AF65-F5344CB8AC3E}">
        <p14:creationId xmlns:p14="http://schemas.microsoft.com/office/powerpoint/2010/main" val="1377335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9" y="730657"/>
            <a:ext cx="1795780" cy="1795780"/>
            <a:chOff x="731519" y="730657"/>
            <a:chExt cx="1795780" cy="1795780"/>
          </a:xfrm>
        </p:grpSpPr>
        <p:sp>
          <p:nvSpPr>
            <p:cNvPr id="3" name="object 3"/>
            <p:cNvSpPr/>
            <p:nvPr/>
          </p:nvSpPr>
          <p:spPr>
            <a:xfrm>
              <a:off x="731519" y="730657"/>
              <a:ext cx="1795780" cy="1795780"/>
            </a:xfrm>
            <a:custGeom>
              <a:avLst/>
              <a:gdLst/>
              <a:ahLst/>
              <a:cxnLst/>
              <a:rect l="l" t="t" r="r" b="b"/>
              <a:pathLst>
                <a:path w="1795780" h="1795780">
                  <a:moveTo>
                    <a:pt x="1795319" y="0"/>
                  </a:moveTo>
                  <a:lnTo>
                    <a:pt x="0" y="0"/>
                  </a:lnTo>
                  <a:lnTo>
                    <a:pt x="0" y="1795497"/>
                  </a:lnTo>
                  <a:lnTo>
                    <a:pt x="1795319" y="1795497"/>
                  </a:lnTo>
                  <a:lnTo>
                    <a:pt x="1795319" y="0"/>
                  </a:lnTo>
                  <a:close/>
                </a:path>
              </a:pathLst>
            </a:custGeom>
            <a:solidFill>
              <a:srgbClr val="E6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0470" y="1323225"/>
              <a:ext cx="1117600" cy="610870"/>
            </a:xfrm>
            <a:custGeom>
              <a:avLst/>
              <a:gdLst/>
              <a:ahLst/>
              <a:cxnLst/>
              <a:rect l="l" t="t" r="r" b="b"/>
              <a:pathLst>
                <a:path w="1117600" h="610869">
                  <a:moveTo>
                    <a:pt x="1072565" y="565543"/>
                  </a:moveTo>
                  <a:lnTo>
                    <a:pt x="44792" y="565543"/>
                  </a:lnTo>
                  <a:lnTo>
                    <a:pt x="44792" y="610425"/>
                  </a:lnTo>
                  <a:lnTo>
                    <a:pt x="1072565" y="610425"/>
                  </a:lnTo>
                  <a:lnTo>
                    <a:pt x="1072565" y="565543"/>
                  </a:lnTo>
                  <a:close/>
                </a:path>
                <a:path w="1117600" h="610869">
                  <a:moveTo>
                    <a:pt x="1117511" y="215417"/>
                  </a:moveTo>
                  <a:lnTo>
                    <a:pt x="1110881" y="148158"/>
                  </a:lnTo>
                  <a:lnTo>
                    <a:pt x="1106220" y="134594"/>
                  </a:lnTo>
                  <a:lnTo>
                    <a:pt x="1093127" y="96532"/>
                  </a:lnTo>
                  <a:lnTo>
                    <a:pt x="1075842" y="70942"/>
                  </a:lnTo>
                  <a:lnTo>
                    <a:pt x="1075842" y="201891"/>
                  </a:lnTo>
                  <a:lnTo>
                    <a:pt x="1074331" y="239712"/>
                  </a:lnTo>
                  <a:lnTo>
                    <a:pt x="1063485" y="290398"/>
                  </a:lnTo>
                  <a:lnTo>
                    <a:pt x="1036688" y="338886"/>
                  </a:lnTo>
                  <a:lnTo>
                    <a:pt x="987882" y="371144"/>
                  </a:lnTo>
                  <a:lnTo>
                    <a:pt x="922248" y="381533"/>
                  </a:lnTo>
                  <a:lnTo>
                    <a:pt x="855776" y="374878"/>
                  </a:lnTo>
                  <a:lnTo>
                    <a:pt x="853579" y="374065"/>
                  </a:lnTo>
                  <a:lnTo>
                    <a:pt x="838314" y="368046"/>
                  </a:lnTo>
                  <a:lnTo>
                    <a:pt x="818426" y="360210"/>
                  </a:lnTo>
                  <a:lnTo>
                    <a:pt x="802297" y="345554"/>
                  </a:lnTo>
                  <a:lnTo>
                    <a:pt x="798791" y="338886"/>
                  </a:lnTo>
                  <a:lnTo>
                    <a:pt x="796607" y="326390"/>
                  </a:lnTo>
                  <a:lnTo>
                    <a:pt x="803287" y="309587"/>
                  </a:lnTo>
                  <a:lnTo>
                    <a:pt x="853490" y="260019"/>
                  </a:lnTo>
                  <a:lnTo>
                    <a:pt x="902106" y="225767"/>
                  </a:lnTo>
                  <a:lnTo>
                    <a:pt x="969797" y="184213"/>
                  </a:lnTo>
                  <a:lnTo>
                    <a:pt x="1059116" y="134594"/>
                  </a:lnTo>
                  <a:lnTo>
                    <a:pt x="1063777" y="146786"/>
                  </a:lnTo>
                  <a:lnTo>
                    <a:pt x="1067816" y="159600"/>
                  </a:lnTo>
                  <a:lnTo>
                    <a:pt x="1071435" y="172821"/>
                  </a:lnTo>
                  <a:lnTo>
                    <a:pt x="1074623" y="185318"/>
                  </a:lnTo>
                  <a:lnTo>
                    <a:pt x="1074724" y="185699"/>
                  </a:lnTo>
                  <a:lnTo>
                    <a:pt x="1074788" y="185953"/>
                  </a:lnTo>
                  <a:lnTo>
                    <a:pt x="1074864" y="186258"/>
                  </a:lnTo>
                  <a:lnTo>
                    <a:pt x="1075766" y="200698"/>
                  </a:lnTo>
                  <a:lnTo>
                    <a:pt x="1075842" y="201891"/>
                  </a:lnTo>
                  <a:lnTo>
                    <a:pt x="1075842" y="70942"/>
                  </a:lnTo>
                  <a:lnTo>
                    <a:pt x="1036980" y="31953"/>
                  </a:lnTo>
                  <a:lnTo>
                    <a:pt x="974521" y="5245"/>
                  </a:lnTo>
                  <a:lnTo>
                    <a:pt x="931189" y="0"/>
                  </a:lnTo>
                  <a:lnTo>
                    <a:pt x="894537" y="1701"/>
                  </a:lnTo>
                  <a:lnTo>
                    <a:pt x="822007" y="16065"/>
                  </a:lnTo>
                  <a:lnTo>
                    <a:pt x="785317" y="29159"/>
                  </a:lnTo>
                  <a:lnTo>
                    <a:pt x="780910" y="82169"/>
                  </a:lnTo>
                  <a:lnTo>
                    <a:pt x="780846" y="83019"/>
                  </a:lnTo>
                  <a:lnTo>
                    <a:pt x="803325" y="73596"/>
                  </a:lnTo>
                  <a:lnTo>
                    <a:pt x="837793" y="61683"/>
                  </a:lnTo>
                  <a:lnTo>
                    <a:pt x="880249" y="51447"/>
                  </a:lnTo>
                  <a:lnTo>
                    <a:pt x="926719" y="47104"/>
                  </a:lnTo>
                  <a:lnTo>
                    <a:pt x="961618" y="50088"/>
                  </a:lnTo>
                  <a:lnTo>
                    <a:pt x="992098" y="59169"/>
                  </a:lnTo>
                  <a:lnTo>
                    <a:pt x="1017955" y="74561"/>
                  </a:lnTo>
                  <a:lnTo>
                    <a:pt x="1038593" y="96113"/>
                  </a:lnTo>
                  <a:lnTo>
                    <a:pt x="1038898" y="96532"/>
                  </a:lnTo>
                  <a:lnTo>
                    <a:pt x="970165" y="133045"/>
                  </a:lnTo>
                  <a:lnTo>
                    <a:pt x="910158" y="167754"/>
                  </a:lnTo>
                  <a:lnTo>
                    <a:pt x="859231" y="200698"/>
                  </a:lnTo>
                  <a:lnTo>
                    <a:pt x="817626" y="231952"/>
                  </a:lnTo>
                  <a:lnTo>
                    <a:pt x="785660" y="261594"/>
                  </a:lnTo>
                  <a:lnTo>
                    <a:pt x="751687" y="316395"/>
                  </a:lnTo>
                  <a:lnTo>
                    <a:pt x="714070" y="338543"/>
                  </a:lnTo>
                  <a:lnTo>
                    <a:pt x="667829" y="358787"/>
                  </a:lnTo>
                  <a:lnTo>
                    <a:pt x="616953" y="373545"/>
                  </a:lnTo>
                  <a:lnTo>
                    <a:pt x="565442" y="379260"/>
                  </a:lnTo>
                  <a:lnTo>
                    <a:pt x="517499" y="374065"/>
                  </a:lnTo>
                  <a:lnTo>
                    <a:pt x="483235" y="361302"/>
                  </a:lnTo>
                  <a:lnTo>
                    <a:pt x="476897" y="356831"/>
                  </a:lnTo>
                  <a:lnTo>
                    <a:pt x="460324" y="345160"/>
                  </a:lnTo>
                  <a:lnTo>
                    <a:pt x="446455" y="329869"/>
                  </a:lnTo>
                  <a:lnTo>
                    <a:pt x="509104" y="287223"/>
                  </a:lnTo>
                  <a:lnTo>
                    <a:pt x="512076" y="285203"/>
                  </a:lnTo>
                  <a:lnTo>
                    <a:pt x="569074" y="245122"/>
                  </a:lnTo>
                  <a:lnTo>
                    <a:pt x="617232" y="209207"/>
                  </a:lnTo>
                  <a:lnTo>
                    <a:pt x="656336" y="176999"/>
                  </a:lnTo>
                  <a:lnTo>
                    <a:pt x="686054" y="148158"/>
                  </a:lnTo>
                  <a:lnTo>
                    <a:pt x="717245" y="98132"/>
                  </a:lnTo>
                  <a:lnTo>
                    <a:pt x="718058" y="76276"/>
                  </a:lnTo>
                  <a:lnTo>
                    <a:pt x="698588" y="42646"/>
                  </a:lnTo>
                  <a:lnTo>
                    <a:pt x="666407" y="21882"/>
                  </a:lnTo>
                  <a:lnTo>
                    <a:pt x="666407" y="83019"/>
                  </a:lnTo>
                  <a:lnTo>
                    <a:pt x="665454" y="96113"/>
                  </a:lnTo>
                  <a:lnTo>
                    <a:pt x="628205" y="139192"/>
                  </a:lnTo>
                  <a:lnTo>
                    <a:pt x="573328" y="185318"/>
                  </a:lnTo>
                  <a:lnTo>
                    <a:pt x="539610" y="211797"/>
                  </a:lnTo>
                  <a:lnTo>
                    <a:pt x="489064" y="247942"/>
                  </a:lnTo>
                  <a:lnTo>
                    <a:pt x="426313" y="287223"/>
                  </a:lnTo>
                  <a:lnTo>
                    <a:pt x="421678" y="276707"/>
                  </a:lnTo>
                  <a:lnTo>
                    <a:pt x="411632" y="225767"/>
                  </a:lnTo>
                  <a:lnTo>
                    <a:pt x="411645" y="219887"/>
                  </a:lnTo>
                  <a:lnTo>
                    <a:pt x="423252" y="135966"/>
                  </a:lnTo>
                  <a:lnTo>
                    <a:pt x="451002" y="87477"/>
                  </a:lnTo>
                  <a:lnTo>
                    <a:pt x="497827" y="54127"/>
                  </a:lnTo>
                  <a:lnTo>
                    <a:pt x="563168" y="42646"/>
                  </a:lnTo>
                  <a:lnTo>
                    <a:pt x="601395" y="46101"/>
                  </a:lnTo>
                  <a:lnTo>
                    <a:pt x="633310" y="55245"/>
                  </a:lnTo>
                  <a:lnTo>
                    <a:pt x="655967" y="68173"/>
                  </a:lnTo>
                  <a:lnTo>
                    <a:pt x="666407" y="83019"/>
                  </a:lnTo>
                  <a:lnTo>
                    <a:pt x="666407" y="21882"/>
                  </a:lnTo>
                  <a:lnTo>
                    <a:pt x="661631" y="18796"/>
                  </a:lnTo>
                  <a:lnTo>
                    <a:pt x="614197" y="4660"/>
                  </a:lnTo>
                  <a:lnTo>
                    <a:pt x="563168" y="0"/>
                  </a:lnTo>
                  <a:lnTo>
                    <a:pt x="513943" y="4940"/>
                  </a:lnTo>
                  <a:lnTo>
                    <a:pt x="473976" y="17665"/>
                  </a:lnTo>
                  <a:lnTo>
                    <a:pt x="421767" y="53848"/>
                  </a:lnTo>
                  <a:lnTo>
                    <a:pt x="398259" y="85775"/>
                  </a:lnTo>
                  <a:lnTo>
                    <a:pt x="381685" y="124231"/>
                  </a:lnTo>
                  <a:lnTo>
                    <a:pt x="372249" y="169011"/>
                  </a:lnTo>
                  <a:lnTo>
                    <a:pt x="370192" y="219887"/>
                  </a:lnTo>
                  <a:lnTo>
                    <a:pt x="371208" y="239712"/>
                  </a:lnTo>
                  <a:lnTo>
                    <a:pt x="371221" y="240106"/>
                  </a:lnTo>
                  <a:lnTo>
                    <a:pt x="380593" y="291579"/>
                  </a:lnTo>
                  <a:lnTo>
                    <a:pt x="388137" y="314198"/>
                  </a:lnTo>
                  <a:lnTo>
                    <a:pt x="357593" y="331927"/>
                  </a:lnTo>
                  <a:lnTo>
                    <a:pt x="312115" y="353453"/>
                  </a:lnTo>
                  <a:lnTo>
                    <a:pt x="255282" y="371614"/>
                  </a:lnTo>
                  <a:lnTo>
                    <a:pt x="190652" y="379260"/>
                  </a:lnTo>
                  <a:lnTo>
                    <a:pt x="143065" y="372719"/>
                  </a:lnTo>
                  <a:lnTo>
                    <a:pt x="105384" y="354660"/>
                  </a:lnTo>
                  <a:lnTo>
                    <a:pt x="77050" y="327367"/>
                  </a:lnTo>
                  <a:lnTo>
                    <a:pt x="57505" y="293141"/>
                  </a:lnTo>
                  <a:lnTo>
                    <a:pt x="46189" y="254304"/>
                  </a:lnTo>
                  <a:lnTo>
                    <a:pt x="42545" y="213144"/>
                  </a:lnTo>
                  <a:lnTo>
                    <a:pt x="46024" y="172821"/>
                  </a:lnTo>
                  <a:lnTo>
                    <a:pt x="56896" y="134594"/>
                  </a:lnTo>
                  <a:lnTo>
                    <a:pt x="76200" y="99847"/>
                  </a:lnTo>
                  <a:lnTo>
                    <a:pt x="104381" y="72212"/>
                  </a:lnTo>
                  <a:lnTo>
                    <a:pt x="142176" y="53848"/>
                  </a:lnTo>
                  <a:lnTo>
                    <a:pt x="141922" y="53848"/>
                  </a:lnTo>
                  <a:lnTo>
                    <a:pt x="190652" y="47104"/>
                  </a:lnTo>
                  <a:lnTo>
                    <a:pt x="236804" y="51142"/>
                  </a:lnTo>
                  <a:lnTo>
                    <a:pt x="278739" y="60858"/>
                  </a:lnTo>
                  <a:lnTo>
                    <a:pt x="313093" y="72669"/>
                  </a:lnTo>
                  <a:lnTo>
                    <a:pt x="336550" y="83019"/>
                  </a:lnTo>
                  <a:lnTo>
                    <a:pt x="336448" y="82169"/>
                  </a:lnTo>
                  <a:lnTo>
                    <a:pt x="333527" y="47104"/>
                  </a:lnTo>
                  <a:lnTo>
                    <a:pt x="332105" y="29997"/>
                  </a:lnTo>
                  <a:lnTo>
                    <a:pt x="332041" y="29159"/>
                  </a:lnTo>
                  <a:lnTo>
                    <a:pt x="299910" y="17957"/>
                  </a:lnTo>
                  <a:lnTo>
                    <a:pt x="265277" y="8674"/>
                  </a:lnTo>
                  <a:lnTo>
                    <a:pt x="229793" y="2336"/>
                  </a:lnTo>
                  <a:lnTo>
                    <a:pt x="195148" y="0"/>
                  </a:lnTo>
                  <a:lnTo>
                    <a:pt x="135216" y="6578"/>
                  </a:lnTo>
                  <a:lnTo>
                    <a:pt x="88900" y="24472"/>
                  </a:lnTo>
                  <a:lnTo>
                    <a:pt x="54483" y="50876"/>
                  </a:lnTo>
                  <a:lnTo>
                    <a:pt x="30200" y="83019"/>
                  </a:lnTo>
                  <a:lnTo>
                    <a:pt x="14351" y="118110"/>
                  </a:lnTo>
                  <a:lnTo>
                    <a:pt x="1016" y="185318"/>
                  </a:lnTo>
                  <a:lnTo>
                    <a:pt x="0" y="215417"/>
                  </a:lnTo>
                  <a:lnTo>
                    <a:pt x="927" y="239712"/>
                  </a:lnTo>
                  <a:lnTo>
                    <a:pt x="14224" y="307238"/>
                  </a:lnTo>
                  <a:lnTo>
                    <a:pt x="29921" y="342480"/>
                  </a:lnTo>
                  <a:lnTo>
                    <a:pt x="53924" y="374878"/>
                  </a:lnTo>
                  <a:lnTo>
                    <a:pt x="87947" y="401574"/>
                  </a:lnTo>
                  <a:lnTo>
                    <a:pt x="133705" y="419696"/>
                  </a:lnTo>
                  <a:lnTo>
                    <a:pt x="192900" y="426377"/>
                  </a:lnTo>
                  <a:lnTo>
                    <a:pt x="255155" y="420217"/>
                  </a:lnTo>
                  <a:lnTo>
                    <a:pt x="310743" y="405130"/>
                  </a:lnTo>
                  <a:lnTo>
                    <a:pt x="356743" y="386156"/>
                  </a:lnTo>
                  <a:lnTo>
                    <a:pt x="369735" y="379260"/>
                  </a:lnTo>
                  <a:lnTo>
                    <a:pt x="390245" y="368376"/>
                  </a:lnTo>
                  <a:lnTo>
                    <a:pt x="408343" y="356831"/>
                  </a:lnTo>
                  <a:lnTo>
                    <a:pt x="423697" y="376199"/>
                  </a:lnTo>
                  <a:lnTo>
                    <a:pt x="453783" y="399161"/>
                  </a:lnTo>
                  <a:lnTo>
                    <a:pt x="499846" y="418338"/>
                  </a:lnTo>
                  <a:lnTo>
                    <a:pt x="563168" y="426377"/>
                  </a:lnTo>
                  <a:lnTo>
                    <a:pt x="621639" y="420217"/>
                  </a:lnTo>
                  <a:lnTo>
                    <a:pt x="622300" y="420217"/>
                  </a:lnTo>
                  <a:lnTo>
                    <a:pt x="679323" y="404799"/>
                  </a:lnTo>
                  <a:lnTo>
                    <a:pt x="726655" y="385699"/>
                  </a:lnTo>
                  <a:lnTo>
                    <a:pt x="738251" y="379260"/>
                  </a:lnTo>
                  <a:lnTo>
                    <a:pt x="758431" y="368046"/>
                  </a:lnTo>
                  <a:lnTo>
                    <a:pt x="776135" y="387578"/>
                  </a:lnTo>
                  <a:lnTo>
                    <a:pt x="805827" y="406476"/>
                  </a:lnTo>
                  <a:lnTo>
                    <a:pt x="852779" y="420738"/>
                  </a:lnTo>
                  <a:lnTo>
                    <a:pt x="922248" y="426377"/>
                  </a:lnTo>
                  <a:lnTo>
                    <a:pt x="972540" y="421957"/>
                  </a:lnTo>
                  <a:lnTo>
                    <a:pt x="1013129" y="409536"/>
                  </a:lnTo>
                  <a:lnTo>
                    <a:pt x="1045298" y="390385"/>
                  </a:lnTo>
                  <a:lnTo>
                    <a:pt x="1054303" y="381533"/>
                  </a:lnTo>
                  <a:lnTo>
                    <a:pt x="1070317" y="365772"/>
                  </a:lnTo>
                  <a:lnTo>
                    <a:pt x="1070381" y="368046"/>
                  </a:lnTo>
                  <a:lnTo>
                    <a:pt x="1072235" y="404279"/>
                  </a:lnTo>
                  <a:lnTo>
                    <a:pt x="1072591" y="415163"/>
                  </a:lnTo>
                  <a:lnTo>
                    <a:pt x="1117511" y="424180"/>
                  </a:lnTo>
                  <a:lnTo>
                    <a:pt x="1116914" y="392150"/>
                  </a:lnTo>
                  <a:lnTo>
                    <a:pt x="1116799" y="385699"/>
                  </a:lnTo>
                  <a:lnTo>
                    <a:pt x="1116672" y="378968"/>
                  </a:lnTo>
                  <a:lnTo>
                    <a:pt x="1116558" y="365772"/>
                  </a:lnTo>
                  <a:lnTo>
                    <a:pt x="1116660" y="302958"/>
                  </a:lnTo>
                  <a:lnTo>
                    <a:pt x="1116774" y="289725"/>
                  </a:lnTo>
                  <a:lnTo>
                    <a:pt x="1116888" y="276707"/>
                  </a:lnTo>
                  <a:lnTo>
                    <a:pt x="1116990" y="265341"/>
                  </a:lnTo>
                  <a:lnTo>
                    <a:pt x="1117092" y="253149"/>
                  </a:lnTo>
                  <a:lnTo>
                    <a:pt x="1117219" y="239712"/>
                  </a:lnTo>
                  <a:lnTo>
                    <a:pt x="1117307" y="231952"/>
                  </a:lnTo>
                  <a:lnTo>
                    <a:pt x="1117396" y="224472"/>
                  </a:lnTo>
                  <a:lnTo>
                    <a:pt x="1117511" y="2154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9521" y="0"/>
            <a:ext cx="2822479" cy="22244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9124" y="3390087"/>
            <a:ext cx="158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</a:rPr>
              <a:t>Merci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8446769" y="4460849"/>
            <a:ext cx="1600835" cy="6045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CEA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SACLAY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alexis.gaget@cea.fr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EBACC57-988B-4424-A7C7-D95CEF9A239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419A9C7-DA5A-403F-B941-EFD39DED47E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A7FA51F-F93E-4970-910F-F035AEA79A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27</a:t>
            </a:fld>
            <a:endParaRPr lang="fr-FR" spc="-25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D55B784-4775-4D7C-8016-8233814A6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4" y="1981200"/>
            <a:ext cx="740526" cy="71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2C39E9F-FA98-4F51-8717-00466BE4A87C}"/>
              </a:ext>
            </a:extLst>
          </p:cNvPr>
          <p:cNvSpPr txBox="1"/>
          <p:nvPr/>
        </p:nvSpPr>
        <p:spPr>
          <a:xfrm>
            <a:off x="2743200" y="1214746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MRF TIMING SYSTEM DESIGN AT SARAF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October</a:t>
            </a:r>
            <a:r>
              <a:rPr lang="fr-FR" dirty="0">
                <a:solidFill>
                  <a:schemeClr val="bg1"/>
                </a:solidFill>
              </a:rPr>
              <a:t>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DOI: </a:t>
            </a:r>
            <a:r>
              <a:rPr lang="fr-FR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10.18429/JACoW-ICALEPCS2021-THPV022</a:t>
            </a:r>
            <a:endParaRPr lang="fr-FR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MACHINE PROTECTION SYSTEM AT SARAF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October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DOI: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10.18429/JACoW-ICALEPCS2023-THPDP102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EPICS CONTROL SYSTEM FOR BEAM OPERATION AT SARAF LINAC ACCELERATOR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September</a:t>
            </a:r>
            <a:r>
              <a:rPr lang="fr-FR" dirty="0">
                <a:solidFill>
                  <a:schemeClr val="bg1"/>
                </a:solidFill>
              </a:rPr>
              <a:t>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DOI: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10.18429/JACoW-ICALEPCS2025-THPD098</a:t>
            </a:r>
            <a:endParaRPr lang="fr-FR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C56AA-4D83-4A48-BE7C-866E5DE5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Check Optical </a:t>
            </a:r>
            <a:r>
              <a:rPr lang="fr-FR" dirty="0" err="1"/>
              <a:t>fiber</a:t>
            </a:r>
            <a:r>
              <a:rPr lang="fr-FR" dirty="0"/>
              <a:t> </a:t>
            </a:r>
            <a:r>
              <a:rPr lang="fr-FR" dirty="0" err="1"/>
              <a:t>connection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FEC740-F713-41CF-B0AA-76C719D6F5B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0C5D04-9DD4-4A09-B277-63F8FBEEF8A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956584-AE8C-4D92-9D18-14C817AB184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28</a:t>
            </a:fld>
            <a:endParaRPr lang="fr-FR" spc="-25" dirty="0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CBE33132-18F3-4136-87B3-442A6731E8A6}"/>
              </a:ext>
            </a:extLst>
          </p:cNvPr>
          <p:cNvSpPr txBox="1">
            <a:spLocks/>
          </p:cNvSpPr>
          <p:nvPr/>
        </p:nvSpPr>
        <p:spPr>
          <a:xfrm>
            <a:off x="382899" y="850606"/>
            <a:ext cx="6726161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Check TX (</a:t>
            </a:r>
            <a:r>
              <a:rPr lang="fr-FR" dirty="0" err="1"/>
              <a:t>upstream</a:t>
            </a:r>
            <a:r>
              <a:rPr lang="fr-FR" dirty="0"/>
              <a:t>) connexion.</a:t>
            </a:r>
          </a:p>
          <a:p>
            <a:pPr lvl="1"/>
            <a:r>
              <a:rPr lang="fr-FR" dirty="0"/>
              <a:t>Native in the driver </a:t>
            </a:r>
            <a:r>
              <a:rPr lang="fr-FR" dirty="0" err="1"/>
              <a:t>through</a:t>
            </a:r>
            <a:r>
              <a:rPr lang="fr-FR" dirty="0"/>
              <a:t> PV $(PREFIX):Link-Sts</a:t>
            </a:r>
          </a:p>
          <a:p>
            <a:pPr lvl="1"/>
            <a:endParaRPr lang="fr-FR" dirty="0"/>
          </a:p>
          <a:p>
            <a:r>
              <a:rPr lang="fr-FR" dirty="0"/>
              <a:t>Check RX (</a:t>
            </a:r>
            <a:r>
              <a:rPr lang="fr-FR" dirty="0" err="1"/>
              <a:t>downstream</a:t>
            </a:r>
            <a:r>
              <a:rPr lang="fr-FR" dirty="0"/>
              <a:t>) connexion</a:t>
            </a:r>
          </a:p>
          <a:p>
            <a:pPr lvl="1"/>
            <a:r>
              <a:rPr lang="fr-FR" dirty="0"/>
              <a:t>Not native in EVR,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use EVM informations and </a:t>
            </a:r>
            <a:r>
              <a:rPr lang="fr-FR" dirty="0" err="1"/>
              <a:t>knowing</a:t>
            </a:r>
            <a:r>
              <a:rPr lang="fr-FR" dirty="0"/>
              <a:t> in </a:t>
            </a:r>
            <a:r>
              <a:rPr lang="fr-FR" dirty="0" err="1"/>
              <a:t>which</a:t>
            </a:r>
            <a:r>
              <a:rPr lang="fr-FR" dirty="0"/>
              <a:t> positions are </a:t>
            </a:r>
            <a:r>
              <a:rPr lang="fr-FR" dirty="0" err="1"/>
              <a:t>connected</a:t>
            </a:r>
            <a:r>
              <a:rPr lang="fr-FR" dirty="0"/>
              <a:t> the EVR. </a:t>
            </a:r>
            <a:r>
              <a:rPr lang="fr-FR" dirty="0" err="1"/>
              <a:t>Indicated</a:t>
            </a:r>
            <a:r>
              <a:rPr lang="fr-FR" dirty="0"/>
              <a:t> in the cmd of the EVR</a:t>
            </a:r>
          </a:p>
          <a:p>
            <a:pPr lvl="1"/>
            <a:r>
              <a:rPr lang="fr-FR" dirty="0" err="1"/>
              <a:t>When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1 </a:t>
            </a:r>
            <a:r>
              <a:rPr lang="fr-FR" dirty="0" err="1"/>
              <a:t>floor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know the « full </a:t>
            </a:r>
            <a:r>
              <a:rPr lang="fr-FR" dirty="0" err="1"/>
              <a:t>path</a:t>
            </a:r>
            <a:r>
              <a:rPr lang="fr-FR" dirty="0"/>
              <a:t> ». EVM Master + EVM </a:t>
            </a:r>
            <a:r>
              <a:rPr lang="fr-FR" dirty="0" err="1"/>
              <a:t>Fanout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E28E68-8ABA-4D23-98D7-EC7D155D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914400"/>
            <a:ext cx="3703641" cy="43361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FBBB70A-BBD4-49C6-9AFD-5B61F5511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74" r="63193"/>
          <a:stretch/>
        </p:blipFill>
        <p:spPr>
          <a:xfrm>
            <a:off x="350169" y="3306264"/>
            <a:ext cx="3307431" cy="28714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CF0CC4F-9919-4475-A78A-705D0BD64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454" y="3313789"/>
            <a:ext cx="3840813" cy="7696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E886B50-6F1E-4701-B00F-279ACAB20A3F}"/>
              </a:ext>
            </a:extLst>
          </p:cNvPr>
          <p:cNvSpPr txBox="1"/>
          <p:nvPr/>
        </p:nvSpPr>
        <p:spPr>
          <a:xfrm>
            <a:off x="5228317" y="4083476"/>
            <a:ext cx="2520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dirty="0"/>
              <a:t>LLRF EVR configuration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32C0AEE-88AE-47AC-AE08-8D19B49B3EF6}"/>
              </a:ext>
            </a:extLst>
          </p:cNvPr>
          <p:cNvGrpSpPr/>
          <p:nvPr/>
        </p:nvGrpSpPr>
        <p:grpSpPr>
          <a:xfrm>
            <a:off x="5972870" y="3449166"/>
            <a:ext cx="684000" cy="351360"/>
            <a:chOff x="5579130" y="4076070"/>
            <a:chExt cx="6840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7A55CC38-9854-47D6-BF91-918963A76227}"/>
                    </a:ext>
                  </a:extLst>
                </p14:cNvPr>
                <p14:cNvContentPartPr/>
                <p14:nvPr/>
              </p14:nvContentPartPr>
              <p14:xfrm>
                <a:off x="5992770" y="4076070"/>
                <a:ext cx="270360" cy="20412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1D2779FB-1C56-4F69-80C6-07CAF320436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83770" y="4067430"/>
                  <a:ext cx="288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282FE647-1CCF-420A-BC39-29FBA731365D}"/>
                    </a:ext>
                  </a:extLst>
                </p14:cNvPr>
                <p14:cNvContentPartPr/>
                <p14:nvPr/>
              </p14:nvContentPartPr>
              <p14:xfrm>
                <a:off x="5579130" y="4261110"/>
                <a:ext cx="247320" cy="16632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9DE5F9C8-DD4A-4D73-8186-B922EFB726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70130" y="4252470"/>
                  <a:ext cx="26496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CA6EBF6B-C392-4A72-BE9E-14F1EC0F2060}"/>
                  </a:ext>
                </a:extLst>
              </p14:cNvPr>
              <p14:cNvContentPartPr/>
              <p14:nvPr/>
            </p14:nvContentPartPr>
            <p14:xfrm>
              <a:off x="3014390" y="3652566"/>
              <a:ext cx="118440" cy="15984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CA6EBF6B-C392-4A72-BE9E-14F1EC0F20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5390" y="3643566"/>
                <a:ext cx="1360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258BD3AC-4828-463B-B51D-2566255588AC}"/>
                  </a:ext>
                </a:extLst>
              </p14:cNvPr>
              <p14:cNvContentPartPr/>
              <p14:nvPr/>
            </p14:nvContentPartPr>
            <p14:xfrm>
              <a:off x="2343710" y="4947726"/>
              <a:ext cx="146160" cy="15336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258BD3AC-4828-463B-B51D-2566255588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34710" y="4938705"/>
                <a:ext cx="163800" cy="171042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2ADE199-1963-4F90-A7E0-86C0593C0C3F}"/>
              </a:ext>
            </a:extLst>
          </p:cNvPr>
          <p:cNvCxnSpPr/>
          <p:nvPr/>
        </p:nvCxnSpPr>
        <p:spPr>
          <a:xfrm flipV="1">
            <a:off x="2489870" y="3732486"/>
            <a:ext cx="3483000" cy="12919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DB1D8C6-0E43-4C0F-BB19-49DAA87FB5C8}"/>
              </a:ext>
            </a:extLst>
          </p:cNvPr>
          <p:cNvCxnSpPr>
            <a:cxnSpLocks/>
          </p:cNvCxnSpPr>
          <p:nvPr/>
        </p:nvCxnSpPr>
        <p:spPr>
          <a:xfrm flipV="1">
            <a:off x="3132830" y="3459722"/>
            <a:ext cx="3253680" cy="272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43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B24BC-9351-4E8A-8A23-0B62F195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RF conditioning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F6F58F-333D-4E55-BCFA-A5278883C67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002133-551D-45E2-8F4E-B401289747F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8491C6-3369-436A-8214-8A716E9125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29</a:t>
            </a:fld>
            <a:endParaRPr lang="fr-FR" spc="-25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741EF48-6141-4AA6-9962-17FE50D573AB}"/>
              </a:ext>
            </a:extLst>
          </p:cNvPr>
          <p:cNvPicPr/>
          <p:nvPr/>
        </p:nvPicPr>
        <p:blipFill rotWithShape="1">
          <a:blip r:embed="rId2"/>
          <a:srcRect l="10597" t="3885"/>
          <a:stretch/>
        </p:blipFill>
        <p:spPr bwMode="auto">
          <a:xfrm>
            <a:off x="8147049" y="801496"/>
            <a:ext cx="3505200" cy="5282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CD6C8A6-EFD5-441E-B4A7-5EFF9BE47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1265737"/>
            <a:ext cx="6824662" cy="2492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Pilot Beam Mode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Standard mode </a:t>
            </a:r>
            <a:r>
              <a:rPr lang="fr-FR" dirty="0" err="1"/>
              <a:t>where</a:t>
            </a:r>
            <a:r>
              <a:rPr lang="fr-FR" dirty="0"/>
              <a:t> all </a:t>
            </a:r>
            <a:r>
              <a:rPr lang="fr-FR" dirty="0" err="1"/>
              <a:t>EVMs</a:t>
            </a:r>
            <a:r>
              <a:rPr lang="fr-FR" dirty="0"/>
              <a:t> and </a:t>
            </a:r>
            <a:r>
              <a:rPr lang="fr-FR" dirty="0" err="1"/>
              <a:t>EVRs</a:t>
            </a:r>
            <a:r>
              <a:rPr lang="fr-FR" dirty="0"/>
              <a:t> are </a:t>
            </a:r>
            <a:r>
              <a:rPr lang="fr-FR" dirty="0" err="1"/>
              <a:t>connected</a:t>
            </a:r>
            <a:r>
              <a:rPr lang="fr-FR" dirty="0"/>
              <a:t> as one </a:t>
            </a:r>
            <a:r>
              <a:rPr lang="fr-FR" dirty="0" err="1"/>
              <a:t>tree</a:t>
            </a:r>
            <a:r>
              <a:rPr lang="fr-FR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RF Conditioning Mode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dissociate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EVM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rest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autonomous</a:t>
            </a:r>
            <a:r>
              <a:rPr lang="fr-FR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Allows</a:t>
            </a:r>
            <a:r>
              <a:rPr lang="fr-FR" dirty="0"/>
              <a:t> </a:t>
            </a:r>
            <a:r>
              <a:rPr lang="fr-FR" dirty="0" err="1"/>
              <a:t>independant</a:t>
            </a:r>
            <a:r>
              <a:rPr lang="fr-FR" dirty="0"/>
              <a:t> RF conditioning </a:t>
            </a:r>
            <a:r>
              <a:rPr lang="fr-FR" dirty="0" err="1"/>
              <a:t>operation</a:t>
            </a:r>
            <a:r>
              <a:rPr lang="fr-FR" dirty="0"/>
              <a:t>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8D691E5-15A2-48CB-8DDB-4CD597CB9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98"/>
          <a:stretch/>
        </p:blipFill>
        <p:spPr>
          <a:xfrm>
            <a:off x="538777" y="3810000"/>
            <a:ext cx="6941205" cy="2520775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EA99E2C-97A1-491C-8066-A004A1A732CA}"/>
              </a:ext>
            </a:extLst>
          </p:cNvPr>
          <p:cNvSpPr/>
          <p:nvPr/>
        </p:nvSpPr>
        <p:spPr>
          <a:xfrm>
            <a:off x="4267200" y="4724400"/>
            <a:ext cx="30480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1CF8DC7-15E0-4AA8-935B-E44325439C1E}"/>
              </a:ext>
            </a:extLst>
          </p:cNvPr>
          <p:cNvSpPr txBox="1"/>
          <p:nvPr/>
        </p:nvSpPr>
        <p:spPr>
          <a:xfrm>
            <a:off x="3733800" y="6248400"/>
            <a:ext cx="4419600" cy="36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RF conditioning for </a:t>
            </a:r>
            <a:r>
              <a:rPr lang="fr-FR" dirty="0" err="1"/>
              <a:t>cryomodule</a:t>
            </a:r>
            <a:r>
              <a:rPr lang="fr-FR" dirty="0"/>
              <a:t> 2-3-4</a:t>
            </a:r>
          </a:p>
        </p:txBody>
      </p:sp>
    </p:spTree>
    <p:extLst>
      <p:ext uri="{BB962C8B-B14F-4D97-AF65-F5344CB8AC3E}">
        <p14:creationId xmlns:p14="http://schemas.microsoft.com/office/powerpoint/2010/main" val="368744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SARAF Accelerator</a:t>
            </a:r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919988" y="4991480"/>
            <a:ext cx="363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04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888EDBF-680C-4760-B4D0-2F3BDB4AC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2" b="16821"/>
          <a:stretch/>
        </p:blipFill>
        <p:spPr>
          <a:xfrm>
            <a:off x="414110" y="1368045"/>
            <a:ext cx="10857902" cy="3955069"/>
          </a:xfrm>
          <a:prstGeom prst="rect">
            <a:avLst/>
          </a:prstGeom>
        </p:spPr>
      </p:pic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34CF70EE-002A-4A56-BE06-B7BF8930328D}"/>
              </a:ext>
            </a:extLst>
          </p:cNvPr>
          <p:cNvSpPr/>
          <p:nvPr/>
        </p:nvSpPr>
        <p:spPr>
          <a:xfrm rot="16200000">
            <a:off x="1741245" y="4469409"/>
            <a:ext cx="457200" cy="1794908"/>
          </a:xfrm>
          <a:prstGeom prst="leftBrace">
            <a:avLst>
              <a:gd name="adj1" fmla="val 28333"/>
              <a:gd name="adj2" fmla="val 488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DE8192-B482-404F-B93B-F8FE6DA93844}"/>
              </a:ext>
            </a:extLst>
          </p:cNvPr>
          <p:cNvSpPr txBox="1"/>
          <p:nvPr/>
        </p:nvSpPr>
        <p:spPr>
          <a:xfrm>
            <a:off x="1600200" y="5699826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Phase 1</a:t>
            </a:r>
          </a:p>
        </p:txBody>
      </p:sp>
      <p:sp>
        <p:nvSpPr>
          <p:cNvPr id="14" name="Accolade ouvrante 13">
            <a:extLst>
              <a:ext uri="{FF2B5EF4-FFF2-40B4-BE49-F238E27FC236}">
                <a16:creationId xmlns:a16="http://schemas.microsoft.com/office/drawing/2014/main" id="{03ACA61D-1590-4E42-A594-69EE336BDC11}"/>
              </a:ext>
            </a:extLst>
          </p:cNvPr>
          <p:cNvSpPr/>
          <p:nvPr/>
        </p:nvSpPr>
        <p:spPr>
          <a:xfrm rot="16200000">
            <a:off x="5173454" y="2936609"/>
            <a:ext cx="457200" cy="4860508"/>
          </a:xfrm>
          <a:prstGeom prst="leftBrace">
            <a:avLst>
              <a:gd name="adj1" fmla="val 28333"/>
              <a:gd name="adj2" fmla="val 488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3022D80-3BE8-41A6-9FD2-C98B65034CE7}"/>
              </a:ext>
            </a:extLst>
          </p:cNvPr>
          <p:cNvSpPr txBox="1"/>
          <p:nvPr/>
        </p:nvSpPr>
        <p:spPr>
          <a:xfrm>
            <a:off x="4724400" y="5645060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Phase 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75DAF6-808D-45D1-9F34-00C31AD49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6560">
            <a:off x="7941372" y="2650280"/>
            <a:ext cx="1651288" cy="9517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0DCFBE4-4118-4755-AD33-AD8AD5641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805775"/>
            <a:ext cx="1011774" cy="15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6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FE1C1-7EDD-ACAB-EDED-185D912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17" y="6433321"/>
            <a:ext cx="789304" cy="184666"/>
          </a:xfrm>
        </p:spPr>
        <p:txBody>
          <a:bodyPr/>
          <a:lstStyle/>
          <a:p>
            <a:r>
              <a:rPr lang="fr-FR"/>
              <a:t>16/12/2025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F805-67FA-5497-49E6-6A5BBA42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the MRF timing system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Timing System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17BE6-BBCE-325E-91DD-F79C227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3693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664A4B-6245-FA73-4D2B-204C60CB1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CAC47BC-E1C2-4C0C-BC50-B0F09DE09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51" y="3265894"/>
            <a:ext cx="2043440" cy="15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6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9B056-C5BF-461B-B683-CFDCE30C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29" y="241553"/>
            <a:ext cx="10167315" cy="492443"/>
          </a:xfrm>
        </p:spPr>
        <p:txBody>
          <a:bodyPr/>
          <a:lstStyle/>
          <a:p>
            <a:r>
              <a:rPr lang="fr-FR" dirty="0"/>
              <a:t>Micro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Finland</a:t>
            </a:r>
            <a:r>
              <a:rPr lang="fr-FR" dirty="0"/>
              <a:t> (MRF) </a:t>
            </a:r>
            <a:r>
              <a:rPr lang="fr-FR" dirty="0" err="1"/>
              <a:t>based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F6A431-C7D8-49A6-BC22-3D9447D1F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9A717D-D4B7-4710-967F-DB6D91D1480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/>
              <a:t>Overview</a:t>
            </a:r>
            <a:r>
              <a:rPr lang="en-US" spc="-20"/>
              <a:t> </a:t>
            </a:r>
            <a:r>
              <a:rPr lang="en-US"/>
              <a:t>of</a:t>
            </a:r>
            <a:r>
              <a:rPr lang="en-US" spc="-35"/>
              <a:t> </a:t>
            </a:r>
            <a:r>
              <a:rPr lang="en-US"/>
              <a:t>the</a:t>
            </a:r>
            <a:r>
              <a:rPr lang="en-US" spc="-35"/>
              <a:t> </a:t>
            </a:r>
            <a:r>
              <a:rPr lang="en-US"/>
              <a:t>MRF</a:t>
            </a:r>
            <a:r>
              <a:rPr lang="en-US" spc="-20"/>
              <a:t> </a:t>
            </a:r>
            <a:r>
              <a:rPr lang="en-US"/>
              <a:t>timing</a:t>
            </a:r>
            <a:r>
              <a:rPr lang="en-US" spc="-50"/>
              <a:t> </a:t>
            </a:r>
            <a:r>
              <a:rPr lang="en-US" spc="-10"/>
              <a:t>system</a:t>
            </a:r>
            <a:endParaRPr lang="en-US" spc="-1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2197C8-D3B3-4522-99DF-0072B98DF59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F22D0-3D51-4090-82E4-BAA186242F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25" smtClean="0"/>
              <a:t>5</a:t>
            </a:fld>
            <a:endParaRPr lang="fr-FR" spc="-25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78AB5F-5B17-4746-AD53-6EDC94FE7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837" y="1434877"/>
            <a:ext cx="7620660" cy="4145639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ED7C42F7-0E62-45B0-97AC-04FFB9C3328F}"/>
              </a:ext>
            </a:extLst>
          </p:cNvPr>
          <p:cNvSpPr txBox="1">
            <a:spLocks/>
          </p:cNvSpPr>
          <p:nvPr/>
        </p:nvSpPr>
        <p:spPr>
          <a:xfrm>
            <a:off x="266599" y="4165716"/>
            <a:ext cx="3667195" cy="16370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Universal Modules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TTL 5V output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TTL input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Optical fiber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47C1BA7F-A186-440D-AB4D-C6051598AC93}"/>
              </a:ext>
            </a:extLst>
          </p:cNvPr>
          <p:cNvSpPr txBox="1">
            <a:spLocks/>
          </p:cNvSpPr>
          <p:nvPr/>
        </p:nvSpPr>
        <p:spPr>
          <a:xfrm>
            <a:off x="266599" y="1466496"/>
            <a:ext cx="2582538" cy="11446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rgbClr val="252525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Industrial PC</a:t>
            </a:r>
          </a:p>
          <a:p>
            <a:pPr lvl="1"/>
            <a:r>
              <a:rPr lang="en-US"/>
              <a:t>IFB300SAM</a:t>
            </a:r>
          </a:p>
          <a:p>
            <a:pPr lvl="1"/>
            <a:r>
              <a:rPr lang="en-US"/>
              <a:t>IPC Kontron</a:t>
            </a:r>
          </a:p>
          <a:p>
            <a:pPr lvl="1"/>
            <a:r>
              <a:rPr lang="en-US"/>
              <a:t>PCIe-EVR300DCS</a:t>
            </a:r>
            <a:endParaRPr lang="en-US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62A24F9-12C2-4937-BDEE-AAD0912771F8}"/>
              </a:ext>
            </a:extLst>
          </p:cNvPr>
          <p:cNvCxnSpPr/>
          <p:nvPr/>
        </p:nvCxnSpPr>
        <p:spPr>
          <a:xfrm>
            <a:off x="3206988" y="3930306"/>
            <a:ext cx="2767092" cy="1058803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8207C7E-DEAC-41A6-9CAB-0E2BC37AF0D8}"/>
              </a:ext>
            </a:extLst>
          </p:cNvPr>
          <p:cNvCxnSpPr/>
          <p:nvPr/>
        </p:nvCxnSpPr>
        <p:spPr>
          <a:xfrm>
            <a:off x="2849137" y="1924575"/>
            <a:ext cx="2593720" cy="1885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1D8EF77-2895-4E00-B091-820DB2306EFF}"/>
              </a:ext>
            </a:extLst>
          </p:cNvPr>
          <p:cNvCxnSpPr/>
          <p:nvPr/>
        </p:nvCxnSpPr>
        <p:spPr>
          <a:xfrm>
            <a:off x="2849137" y="2113172"/>
            <a:ext cx="2718543" cy="49702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6D6721A-4AFB-4DDF-95B5-C948CD93CE04}"/>
              </a:ext>
            </a:extLst>
          </p:cNvPr>
          <p:cNvCxnSpPr/>
          <p:nvPr/>
        </p:nvCxnSpPr>
        <p:spPr>
          <a:xfrm>
            <a:off x="2849137" y="2484192"/>
            <a:ext cx="7280383" cy="8455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35B33FF-B470-4E9E-8ADA-5C7B3DE09A6E}"/>
              </a:ext>
            </a:extLst>
          </p:cNvPr>
          <p:cNvCxnSpPr/>
          <p:nvPr/>
        </p:nvCxnSpPr>
        <p:spPr>
          <a:xfrm>
            <a:off x="3184983" y="3590042"/>
            <a:ext cx="1992867" cy="35203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DE4403F-45F5-4720-A89A-EAEB22F83A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5064" r="9147" b="6156"/>
          <a:stretch/>
        </p:blipFill>
        <p:spPr>
          <a:xfrm>
            <a:off x="3164868" y="4214634"/>
            <a:ext cx="726441" cy="153924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ED3A73F-079A-4132-9349-A93A04AE09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4722" r="10272" b="10985"/>
          <a:stretch/>
        </p:blipFill>
        <p:spPr>
          <a:xfrm>
            <a:off x="2432392" y="4224343"/>
            <a:ext cx="648513" cy="1529531"/>
          </a:xfrm>
          <a:prstGeom prst="rect">
            <a:avLst/>
          </a:prstGeom>
        </p:spPr>
      </p:pic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F94DBDFA-73E1-4190-B236-56BF2DC6F383}"/>
              </a:ext>
            </a:extLst>
          </p:cNvPr>
          <p:cNvSpPr txBox="1">
            <a:spLocks/>
          </p:cNvSpPr>
          <p:nvPr/>
        </p:nvSpPr>
        <p:spPr>
          <a:xfrm>
            <a:off x="266599" y="2737742"/>
            <a:ext cx="2931114" cy="1306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MTCA.4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NAT R2 crate </a:t>
            </a:r>
            <a:r>
              <a:rPr lang="en-US" sz="1050" dirty="0">
                <a:solidFill>
                  <a:schemeClr val="tx1"/>
                </a:solidFill>
              </a:rPr>
              <a:t>+ MCH PHYS80 </a:t>
            </a:r>
          </a:p>
          <a:p>
            <a:pPr lvl="1"/>
            <a:r>
              <a:rPr lang="en-US" sz="1050" dirty="0">
                <a:solidFill>
                  <a:schemeClr val="tx1"/>
                </a:solidFill>
              </a:rPr>
              <a:t>+ MCH-COMEXe3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MTCA-EVR-300U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MTCA-EVM-300</a:t>
            </a:r>
          </a:p>
        </p:txBody>
      </p:sp>
      <p:cxnSp>
        <p:nvCxnSpPr>
          <p:cNvPr id="18" name="Connecteur en arc 79">
            <a:extLst>
              <a:ext uri="{FF2B5EF4-FFF2-40B4-BE49-F238E27FC236}">
                <a16:creationId xmlns:a16="http://schemas.microsoft.com/office/drawing/2014/main" id="{D448042F-EE91-4E4B-9724-7B116AE25AE3}"/>
              </a:ext>
            </a:extLst>
          </p:cNvPr>
          <p:cNvCxnSpPr/>
          <p:nvPr/>
        </p:nvCxnSpPr>
        <p:spPr>
          <a:xfrm flipV="1">
            <a:off x="3933429" y="4224343"/>
            <a:ext cx="2746045" cy="1420278"/>
          </a:xfrm>
          <a:prstGeom prst="curvedConnector3">
            <a:avLst>
              <a:gd name="adj1" fmla="val 105815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3AA637F-36DA-40A8-A278-BC6437AA9B79}"/>
              </a:ext>
            </a:extLst>
          </p:cNvPr>
          <p:cNvSpPr txBox="1"/>
          <p:nvPr/>
        </p:nvSpPr>
        <p:spPr>
          <a:xfrm>
            <a:off x="4444937" y="5840832"/>
            <a:ext cx="762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You </a:t>
            </a:r>
            <a:r>
              <a:rPr lang="fr-FR" dirty="0" err="1"/>
              <a:t>don’t</a:t>
            </a:r>
            <a:r>
              <a:rPr lang="fr-FR" dirty="0"/>
              <a:t> know MRF ? Come to the Timing Workshop on Thursday »</a:t>
            </a:r>
          </a:p>
        </p:txBody>
      </p:sp>
    </p:spTree>
    <p:extLst>
      <p:ext uri="{BB962C8B-B14F-4D97-AF65-F5344CB8AC3E}">
        <p14:creationId xmlns:p14="http://schemas.microsoft.com/office/powerpoint/2010/main" val="323163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124" y="1684400"/>
            <a:ext cx="9562465" cy="35266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59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Timing </a:t>
            </a:r>
            <a:r>
              <a:rPr lang="fr-FR" dirty="0" err="1"/>
              <a:t>Topology</a:t>
            </a:r>
            <a:r>
              <a:rPr lang="fr-FR" dirty="0"/>
              <a:t> 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75317" y="6433321"/>
            <a:ext cx="78930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8D8D8D"/>
                </a:solidFill>
                <a:latin typeface="Arial MT"/>
                <a:cs typeface="Arial MT"/>
              </a:rPr>
              <a:t>10/02/2023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33EEB4-7116-45E6-A10B-F0C47689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0" y="1132959"/>
            <a:ext cx="10167315" cy="5127482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74626C7-C0B1-4553-9793-43B56E33F17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lang="fr-FR" spc="-10" dirty="0">
              <a:solidFill>
                <a:srgbClr val="8D8D8D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A2D1C48-3778-45BC-BB08-5830BAC37F70}"/>
              </a:ext>
            </a:extLst>
          </p:cNvPr>
          <p:cNvSpPr/>
          <p:nvPr/>
        </p:nvSpPr>
        <p:spPr>
          <a:xfrm>
            <a:off x="5072188" y="29718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7A3DA04-19B5-4316-9FB2-F925D64D0A51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5300788" y="2884663"/>
            <a:ext cx="1323724" cy="20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6">
            <a:extLst>
              <a:ext uri="{FF2B5EF4-FFF2-40B4-BE49-F238E27FC236}">
                <a16:creationId xmlns:a16="http://schemas.microsoft.com/office/drawing/2014/main" id="{8D80EBEB-7F36-44E1-8DF0-83F5765C7A1D}"/>
              </a:ext>
            </a:extLst>
          </p:cNvPr>
          <p:cNvSpPr txBox="1"/>
          <p:nvPr/>
        </p:nvSpPr>
        <p:spPr>
          <a:xfrm>
            <a:off x="6624512" y="782871"/>
            <a:ext cx="5567488" cy="283154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r>
              <a:rPr lang="en-US" sz="1600" dirty="0">
                <a:solidFill>
                  <a:srgbClr val="252525"/>
                </a:solidFill>
                <a:latin typeface="Arial MT"/>
                <a:cs typeface="Arial MT"/>
              </a:rPr>
              <a:t>Timing System, Micro Research Finland (MRF) based:</a:t>
            </a:r>
          </a:p>
          <a:p>
            <a:pPr marL="298450" lvl="2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en-US" sz="1600" dirty="0">
                <a:solidFill>
                  <a:srgbClr val="252525"/>
                </a:solidFill>
                <a:latin typeface="Arial MT"/>
                <a:cs typeface="Arial MT"/>
              </a:rPr>
              <a:t>5 EVMs</a:t>
            </a:r>
          </a:p>
          <a:p>
            <a:pPr marL="298450" lvl="2" indent="-285750">
              <a:spcBef>
                <a:spcPts val="600"/>
              </a:spcBef>
              <a:buClr>
                <a:srgbClr val="E40018"/>
              </a:buClr>
              <a:buSzPct val="88888"/>
              <a:buFont typeface="Arial" panose="020B0604020202020204" pitchFamily="34" charset="0"/>
              <a:buChar char="•"/>
              <a:tabLst>
                <a:tab pos="279400" algn="l"/>
              </a:tabLst>
            </a:pPr>
            <a:r>
              <a:rPr lang="en-US" sz="1600" dirty="0">
                <a:solidFill>
                  <a:srgbClr val="252525"/>
                </a:solidFill>
                <a:latin typeface="Arial MT"/>
                <a:cs typeface="Arial MT"/>
              </a:rPr>
              <a:t>20 EVRs</a:t>
            </a:r>
          </a:p>
          <a:p>
            <a:pPr marL="279400" indent="-266700">
              <a:spcBef>
                <a:spcPts val="600"/>
              </a:spcBef>
              <a:buClr>
                <a:srgbClr val="E40018"/>
              </a:buClr>
              <a:buSzPct val="88888"/>
              <a:buFontTx/>
              <a:buChar char="■"/>
              <a:tabLst>
                <a:tab pos="279400" algn="l"/>
              </a:tabLst>
            </a:pPr>
            <a:r>
              <a:rPr lang="fr-FR" sz="1600" dirty="0"/>
              <a:t>176MHz </a:t>
            </a:r>
            <a:r>
              <a:rPr lang="fr-FR" sz="1600" dirty="0" err="1"/>
              <a:t>Clock</a:t>
            </a:r>
            <a:r>
              <a:rPr lang="fr-FR" sz="1600" dirty="0"/>
              <a:t> + Meridian GPS (PPS, 10MHz, NTP server)</a:t>
            </a:r>
          </a:p>
          <a:p>
            <a:pPr marL="279400" indent="-266700">
              <a:spcBef>
                <a:spcPts val="600"/>
              </a:spcBef>
              <a:buClr>
                <a:srgbClr val="E40018"/>
              </a:buClr>
              <a:buSzPct val="88888"/>
              <a:buFontTx/>
              <a:buChar char="■"/>
              <a:tabLst>
                <a:tab pos="279400" algn="l"/>
              </a:tabLst>
            </a:pPr>
            <a:r>
              <a:rPr lang="fr-FR" sz="1600" dirty="0" err="1"/>
              <a:t>Distribute</a:t>
            </a:r>
            <a:r>
              <a:rPr lang="fr-FR" sz="1600" dirty="0"/>
              <a:t> </a:t>
            </a:r>
            <a:r>
              <a:rPr lang="fr-FR" sz="1600" dirty="0" err="1"/>
              <a:t>timestamping</a:t>
            </a:r>
            <a:r>
              <a:rPr lang="fr-FR" sz="1600" dirty="0"/>
              <a:t> and </a:t>
            </a:r>
            <a:r>
              <a:rPr lang="fr-FR" sz="1600" dirty="0" err="1"/>
              <a:t>synchronization</a:t>
            </a:r>
            <a:endParaRPr lang="fr-FR" sz="1600" dirty="0"/>
          </a:p>
          <a:p>
            <a:pPr marL="279400" indent="-266700">
              <a:spcBef>
                <a:spcPts val="600"/>
              </a:spcBef>
              <a:buClr>
                <a:srgbClr val="E40018"/>
              </a:buClr>
              <a:buSzPct val="88888"/>
              <a:buFontTx/>
              <a:buChar char="■"/>
              <a:tabLst>
                <a:tab pos="279400" algn="l"/>
              </a:tabLst>
            </a:pPr>
            <a:r>
              <a:rPr lang="fr-FR" sz="1600" dirty="0"/>
              <a:t>HEBT </a:t>
            </a:r>
            <a:r>
              <a:rPr lang="fr-FR" sz="1600" dirty="0" err="1"/>
              <a:t>is</a:t>
            </a:r>
            <a:r>
              <a:rPr lang="fr-FR" sz="1600" dirty="0"/>
              <a:t> not in </a:t>
            </a:r>
            <a:r>
              <a:rPr lang="fr-FR" sz="1600" dirty="0" err="1"/>
              <a:t>our</a:t>
            </a:r>
            <a:r>
              <a:rPr lang="fr-FR" sz="1600" dirty="0"/>
              <a:t> scope (but room </a:t>
            </a:r>
            <a:r>
              <a:rPr lang="fr-FR" sz="1600" dirty="0" err="1"/>
              <a:t>planned</a:t>
            </a:r>
            <a:r>
              <a:rPr lang="fr-FR" sz="1600" dirty="0"/>
              <a:t> for </a:t>
            </a:r>
            <a:r>
              <a:rPr lang="fr-FR" sz="1600" dirty="0" err="1"/>
              <a:t>it</a:t>
            </a:r>
            <a:r>
              <a:rPr lang="fr-FR" sz="1600" dirty="0"/>
              <a:t>)</a:t>
            </a:r>
          </a:p>
          <a:p>
            <a:pPr marL="279400" indent="-266700">
              <a:lnSpc>
                <a:spcPct val="100000"/>
              </a:lnSpc>
              <a:spcBef>
                <a:spcPts val="600"/>
              </a:spcBef>
              <a:buClr>
                <a:srgbClr val="E40018"/>
              </a:buClr>
              <a:buSzPct val="88888"/>
              <a:buChar char="■"/>
              <a:tabLst>
                <a:tab pos="279400" algn="l"/>
              </a:tabLst>
            </a:pPr>
            <a:endParaRPr lang="en-US" sz="1600" dirty="0">
              <a:solidFill>
                <a:srgbClr val="252525"/>
              </a:solidFill>
              <a:latin typeface="Arial MT"/>
              <a:cs typeface="Arial MT"/>
            </a:endParaRPr>
          </a:p>
          <a:p>
            <a:pPr marL="298450" lvl="2" indent="-285750">
              <a:spcBef>
                <a:spcPts val="600"/>
              </a:spcBef>
              <a:buClr>
                <a:srgbClr val="E40018"/>
              </a:buClr>
              <a:buSzPct val="88888"/>
              <a:buFont typeface="Wingdings" panose="05000000000000000000" pitchFamily="2" charset="2"/>
              <a:buChar char="§"/>
              <a:tabLst>
                <a:tab pos="279400" algn="l"/>
              </a:tabLst>
            </a:pPr>
            <a:endParaRPr lang="en-US" sz="1600" dirty="0">
              <a:solidFill>
                <a:srgbClr val="252525"/>
              </a:solidFill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8442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/>
              <a:t>Pulse </a:t>
            </a:r>
            <a:r>
              <a:rPr lang="fr-FR" dirty="0" err="1"/>
              <a:t>Generation</a:t>
            </a:r>
            <a:r>
              <a:rPr lang="fr-FR" dirty="0"/>
              <a:t> 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CCE140-908D-4C0B-BEAD-0E96F08F23C6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9829800" y="6420232"/>
            <a:ext cx="789304" cy="196215"/>
          </a:xfrm>
        </p:spPr>
        <p:txBody>
          <a:bodyPr/>
          <a:lstStyle/>
          <a:p>
            <a:pPr marL="12700">
              <a:lnSpc>
                <a:spcPts val="1425"/>
              </a:lnSpc>
            </a:pPr>
            <a:r>
              <a:rPr lang="fr-FR" spc="-10" dirty="0">
                <a:solidFill>
                  <a:srgbClr val="8D8D8D"/>
                </a:solidFill>
              </a:rPr>
              <a:t>16/12/2025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6A48068-C8A2-46EF-9824-0BFCACB8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00186"/>
            <a:ext cx="7543800" cy="4657627"/>
          </a:xfrm>
          <a:prstGeom prst="rect">
            <a:avLst/>
          </a:prstGeom>
        </p:spPr>
      </p:pic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32CF4BC2-44C4-4546-ACDD-08BB7C30B447}"/>
              </a:ext>
            </a:extLst>
          </p:cNvPr>
          <p:cNvSpPr/>
          <p:nvPr/>
        </p:nvSpPr>
        <p:spPr>
          <a:xfrm>
            <a:off x="9677400" y="3200400"/>
            <a:ext cx="609600" cy="2133600"/>
          </a:xfrm>
          <a:prstGeom prst="rightBrace">
            <a:avLst>
              <a:gd name="adj1" fmla="val 28333"/>
              <a:gd name="adj2" fmla="val 5029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B2F3CE-6F11-4482-82E6-FC6943854043}"/>
              </a:ext>
            </a:extLst>
          </p:cNvPr>
          <p:cNvSpPr txBox="1"/>
          <p:nvPr/>
        </p:nvSpPr>
        <p:spPr>
          <a:xfrm>
            <a:off x="10363200" y="39256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Produced</a:t>
            </a:r>
            <a:r>
              <a:rPr lang="fr-FR" dirty="0"/>
              <a:t> by EVM </a:t>
            </a:r>
            <a:r>
              <a:rPr lang="fr-FR" dirty="0" err="1"/>
              <a:t>sequencer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57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29" y="241553"/>
            <a:ext cx="101673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lang="fr-FR" dirty="0" err="1"/>
              <a:t>Some</a:t>
            </a:r>
            <a:r>
              <a:rPr lang="fr-FR" dirty="0"/>
              <a:t> MTCA EVR </a:t>
            </a:r>
            <a:r>
              <a:rPr lang="fr-FR" dirty="0" err="1"/>
              <a:t>examples</a:t>
            </a:r>
            <a:endParaRPr spc="-2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803" y="2035298"/>
            <a:ext cx="5452456" cy="34785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97126" y="5773928"/>
            <a:ext cx="1307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EVR</a:t>
            </a:r>
            <a:r>
              <a:rPr sz="1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Injector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9590" y="5773928"/>
            <a:ext cx="1116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52525"/>
                </a:solidFill>
                <a:latin typeface="Arial MT"/>
                <a:cs typeface="Arial MT"/>
              </a:rPr>
              <a:t>EVR</a:t>
            </a:r>
            <a:r>
              <a:rPr sz="1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252525"/>
                </a:solidFill>
                <a:latin typeface="Arial MT"/>
                <a:cs typeface="Arial MT"/>
              </a:rPr>
              <a:t>LLRF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9074" y="1882292"/>
            <a:ext cx="5867204" cy="384524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MRF</a:t>
            </a:r>
            <a:r>
              <a:rPr spc="-20" dirty="0"/>
              <a:t> </a:t>
            </a:r>
            <a:r>
              <a:rPr dirty="0"/>
              <a:t>timing</a:t>
            </a:r>
            <a:r>
              <a:rPr spc="-50" dirty="0"/>
              <a:t> </a:t>
            </a:r>
            <a:r>
              <a:rPr spc="-10" dirty="0"/>
              <a:t>system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fr-FR" spc="-10">
                <a:solidFill>
                  <a:srgbClr val="8D8D8D"/>
                </a:solidFill>
              </a:rPr>
              <a:t>16/12/2025</a:t>
            </a:r>
            <a:endParaRPr spc="-10" dirty="0">
              <a:solidFill>
                <a:srgbClr val="8D8D8D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BD9193-C480-43A5-A942-E77B240D1F75}"/>
              </a:ext>
            </a:extLst>
          </p:cNvPr>
          <p:cNvSpPr txBox="1"/>
          <p:nvPr/>
        </p:nvSpPr>
        <p:spPr>
          <a:xfrm>
            <a:off x="2819400" y="169762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MTCA </a:t>
            </a:r>
            <a:r>
              <a:rPr lang="fr-FR" dirty="0" err="1"/>
              <a:t>Backplane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862E597-5326-458D-AE23-164AD59F7A5E}"/>
              </a:ext>
            </a:extLst>
          </p:cNvPr>
          <p:cNvSpPr txBox="1"/>
          <p:nvPr/>
        </p:nvSpPr>
        <p:spPr>
          <a:xfrm>
            <a:off x="8458200" y="145260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MTCA </a:t>
            </a:r>
            <a:r>
              <a:rPr lang="fr-FR" dirty="0" err="1"/>
              <a:t>Backplane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0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FE1C1-7EDD-ACAB-EDED-185D912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5317" y="6433321"/>
            <a:ext cx="789304" cy="184666"/>
          </a:xfrm>
        </p:spPr>
        <p:txBody>
          <a:bodyPr/>
          <a:lstStyle/>
          <a:p>
            <a:r>
              <a:rPr lang="fr-FR"/>
              <a:t>16/12/2025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EF805-67FA-5497-49E6-6A5BBA422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the MRF timing system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Machine Protection System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17BE6-BBCE-325E-91DD-F79C2277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3693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664A4B-6245-FA73-4D2B-204C60CB1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7542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15259</TotalTime>
  <Words>1629</Words>
  <Application>Microsoft Office PowerPoint</Application>
  <PresentationFormat>Grand écran</PresentationFormat>
  <Paragraphs>277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Arial MT</vt:lpstr>
      <vt:lpstr>Calibri</vt:lpstr>
      <vt:lpstr>Wingdings</vt:lpstr>
      <vt:lpstr>Wingdings 3</vt:lpstr>
      <vt:lpstr>Office Theme</vt:lpstr>
      <vt:lpstr>Présentation PowerPoint</vt:lpstr>
      <vt:lpstr>SARAF</vt:lpstr>
      <vt:lpstr>SARAF Accelerator</vt:lpstr>
      <vt:lpstr>Timing System</vt:lpstr>
      <vt:lpstr>Micro Research Finland (MRF) based</vt:lpstr>
      <vt:lpstr>Timing Topology </vt:lpstr>
      <vt:lpstr>Pulse Generation </vt:lpstr>
      <vt:lpstr>Some MTCA EVR examples</vt:lpstr>
      <vt:lpstr>Machine Protection System</vt:lpstr>
      <vt:lpstr>Machine Protection System</vt:lpstr>
      <vt:lpstr>Machine Protection System</vt:lpstr>
      <vt:lpstr>Timing + MPS</vt:lpstr>
      <vt:lpstr>Présentation PowerPoint</vt:lpstr>
      <vt:lpstr>Section Beam Current Transmission (SBCT)</vt:lpstr>
      <vt:lpstr>Section Beam Current Transmission (SBCT)</vt:lpstr>
      <vt:lpstr>Section Beam Current Transmission (SBCT)</vt:lpstr>
      <vt:lpstr>Beam Destination Master (BDM)</vt:lpstr>
      <vt:lpstr>Beam control</vt:lpstr>
      <vt:lpstr>Beam control</vt:lpstr>
      <vt:lpstr>Beam control</vt:lpstr>
      <vt:lpstr>Beam control</vt:lpstr>
      <vt:lpstr>Beam control</vt:lpstr>
      <vt:lpstr>Beam control</vt:lpstr>
      <vt:lpstr>Beam control</vt:lpstr>
      <vt:lpstr>Beam control</vt:lpstr>
      <vt:lpstr>Conclusion</vt:lpstr>
      <vt:lpstr>Merci</vt:lpstr>
      <vt:lpstr>Check Optical fiber connection</vt:lpstr>
      <vt:lpstr>RF conditioning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GAGET Alexis</cp:lastModifiedBy>
  <cp:revision>121</cp:revision>
  <dcterms:created xsi:type="dcterms:W3CDTF">2025-06-11T11:26:16Z</dcterms:created>
  <dcterms:modified xsi:type="dcterms:W3CDTF">2026-04-20T19:54:49Z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2025-06-11T00:00:00Z</vt:filetime>
  </property>
  <property fmtid="{D5CDD505-2E9C-101B-9397-08002B2CF9AE}" pid="5" name="Producer">
    <vt:lpwstr>Microsoft® PowerPoint® 2016</vt:lpwstr>
  </property>
</Properties>
</file>