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5"/>
  </p:sldMasterIdLst>
  <p:notesMasterIdLst>
    <p:notesMasterId r:id="rId25"/>
  </p:notesMasterIdLst>
  <p:handoutMasterIdLst>
    <p:handoutMasterId r:id="rId26"/>
  </p:handoutMasterIdLst>
  <p:sldIdLst>
    <p:sldId id="313" r:id="rId6"/>
    <p:sldId id="329" r:id="rId7"/>
    <p:sldId id="517" r:id="rId8"/>
    <p:sldId id="515" r:id="rId9"/>
    <p:sldId id="442" r:id="rId10"/>
    <p:sldId id="440" r:id="rId11"/>
    <p:sldId id="443" r:id="rId12"/>
    <p:sldId id="516" r:id="rId13"/>
    <p:sldId id="514" r:id="rId14"/>
    <p:sldId id="348" r:id="rId15"/>
    <p:sldId id="414" r:id="rId16"/>
    <p:sldId id="480" r:id="rId17"/>
    <p:sldId id="519" r:id="rId18"/>
    <p:sldId id="520" r:id="rId19"/>
    <p:sldId id="369" r:id="rId20"/>
    <p:sldId id="521" r:id="rId21"/>
    <p:sldId id="522" r:id="rId22"/>
    <p:sldId id="371" r:id="rId23"/>
    <p:sldId id="316"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PERRIER Romuald" initials="DR" lastIdx="1" clrIdx="0">
    <p:extLst>
      <p:ext uri="{19B8F6BF-5375-455C-9EA6-DF929625EA0E}">
        <p15:presenceInfo xmlns:p15="http://schemas.microsoft.com/office/powerpoint/2012/main" userId="S-1-5-21-1801674531-299502267-839522115-3730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19"/>
    <a:srgbClr val="108162"/>
    <a:srgbClr val="FFF2CC"/>
    <a:srgbClr val="FFE57C"/>
    <a:srgbClr val="D9D9D9"/>
    <a:srgbClr val="FFFFEC"/>
    <a:srgbClr val="3E4A83"/>
    <a:srgbClr val="20AFFF"/>
    <a:srgbClr val="000000"/>
    <a:srgbClr val="BD98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3" autoAdjust="0"/>
    <p:restoredTop sz="96314" autoAdjust="0"/>
  </p:normalViewPr>
  <p:slideViewPr>
    <p:cSldViewPr snapToGrid="0">
      <p:cViewPr varScale="1">
        <p:scale>
          <a:sx n="42" d="100"/>
          <a:sy n="42" d="100"/>
        </p:scale>
        <p:origin x="64" y="360"/>
      </p:cViewPr>
      <p:guideLst>
        <p:guide orient="horz" pos="2160"/>
        <p:guide pos="3840"/>
      </p:guideLst>
    </p:cSldViewPr>
  </p:slideViewPr>
  <p:outlineViewPr>
    <p:cViewPr>
      <p:scale>
        <a:sx n="33" d="100"/>
        <a:sy n="33" d="100"/>
      </p:scale>
      <p:origin x="0" y="-2634"/>
    </p:cViewPr>
  </p:outlineViewPr>
  <p:notesTextViewPr>
    <p:cViewPr>
      <p:scale>
        <a:sx n="3" d="2"/>
        <a:sy n="3" d="2"/>
      </p:scale>
      <p:origin x="0" y="0"/>
    </p:cViewPr>
  </p:notesTextViewPr>
  <p:sorterViewPr>
    <p:cViewPr>
      <p:scale>
        <a:sx n="75" d="100"/>
        <a:sy n="75" d="100"/>
      </p:scale>
      <p:origin x="0" y="0"/>
    </p:cViewPr>
  </p:sorterViewPr>
  <p:notesViewPr>
    <p:cSldViewPr snapToGrid="0" showGuides="1">
      <p:cViewPr varScale="1">
        <p:scale>
          <a:sx n="63" d="100"/>
          <a:sy n="63" d="100"/>
        </p:scale>
        <p:origin x="236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230463-975F-1FC5-F130-344B42C6A7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79A2308-FA37-6278-0449-3B38B9528E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98CF4-0D8F-4DD3-B28A-923FF3FEE419}" type="datetimeFigureOut">
              <a:rPr lang="fr-FR" smtClean="0"/>
              <a:t>20/04/2026</a:t>
            </a:fld>
            <a:endParaRPr lang="fr-FR"/>
          </a:p>
        </p:txBody>
      </p:sp>
      <p:sp>
        <p:nvSpPr>
          <p:cNvPr id="4" name="Espace réservé du pied de page 3">
            <a:extLst>
              <a:ext uri="{FF2B5EF4-FFF2-40B4-BE49-F238E27FC236}">
                <a16:creationId xmlns:a16="http://schemas.microsoft.com/office/drawing/2014/main" id="{6A7B76CB-13A6-4357-471D-C13C8A6F57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515A29A-0630-2B6D-5C6E-AD2B8E0564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57BD6-0A34-47E4-9D7D-D4D6BB65499E}" type="slidenum">
              <a:rPr lang="fr-FR" smtClean="0"/>
              <a:t>‹N°›</a:t>
            </a:fld>
            <a:endParaRPr lang="fr-FR"/>
          </a:p>
        </p:txBody>
      </p:sp>
    </p:spTree>
    <p:extLst>
      <p:ext uri="{BB962C8B-B14F-4D97-AF65-F5344CB8AC3E}">
        <p14:creationId xmlns:p14="http://schemas.microsoft.com/office/powerpoint/2010/main" val="615670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2B5AC-F81D-469C-ADE7-402A20B32007}" type="datetimeFigureOut">
              <a:rPr lang="fr-FR" smtClean="0"/>
              <a:t>20/04/2026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C14E6-2559-451E-807A-4A34163A34D7}" type="slidenum">
              <a:rPr lang="fr-FR" smtClean="0"/>
              <a:t>‹N°›</a:t>
            </a:fld>
            <a:endParaRPr lang="fr-FR"/>
          </a:p>
        </p:txBody>
      </p:sp>
    </p:spTree>
    <p:extLst>
      <p:ext uri="{BB962C8B-B14F-4D97-AF65-F5344CB8AC3E}">
        <p14:creationId xmlns:p14="http://schemas.microsoft.com/office/powerpoint/2010/main" val="421414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Solid</a:t>
            </a:r>
            <a:r>
              <a:rPr lang="fr-FR" baseline="0" dirty="0"/>
              <a:t> State amplifier</a:t>
            </a:r>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6</a:t>
            </a:fld>
            <a:endParaRPr lang="fr-FR"/>
          </a:p>
        </p:txBody>
      </p:sp>
    </p:spTree>
    <p:extLst>
      <p:ext uri="{BB962C8B-B14F-4D97-AF65-F5344CB8AC3E}">
        <p14:creationId xmlns:p14="http://schemas.microsoft.com/office/powerpoint/2010/main" val="191999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Thermal neutron flux x2 compared to simulations</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Maintenance </a:t>
            </a:r>
            <a:r>
              <a:rPr lang="fr-FR" dirty="0" err="1"/>
              <a:t>periods</a:t>
            </a:r>
            <a:r>
              <a:rPr lang="fr-FR" dirty="0"/>
              <a:t> are impossible </a:t>
            </a:r>
            <a:r>
              <a:rPr lang="fr-FR" dirty="0" err="1"/>
              <a:t>because</a:t>
            </a:r>
            <a:r>
              <a:rPr lang="fr-FR" dirty="0"/>
              <a:t> of the </a:t>
            </a:r>
            <a:r>
              <a:rPr lang="fr-FR" dirty="0" err="1"/>
              <a:t>target</a:t>
            </a:r>
            <a:r>
              <a:rPr lang="fr-FR" dirty="0"/>
              <a:t> activation</a:t>
            </a:r>
          </a:p>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8</a:t>
            </a:fld>
            <a:endParaRPr lang="fr-FR"/>
          </a:p>
        </p:txBody>
      </p:sp>
    </p:spTree>
    <p:extLst>
      <p:ext uri="{BB962C8B-B14F-4D97-AF65-F5344CB8AC3E}">
        <p14:creationId xmlns:p14="http://schemas.microsoft.com/office/powerpoint/2010/main" val="332050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spcBef>
                <a:spcPts val="1800"/>
              </a:spcBef>
              <a:buSzPct val="100000"/>
            </a:pPr>
            <a:endParaRPr lang="fr-FR" sz="33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87C14E6-2559-451E-807A-4A34163A34D7}" type="slidenum">
              <a:rPr lang="fr-FR" smtClean="0"/>
              <a:t>10</a:t>
            </a:fld>
            <a:endParaRPr lang="fr-FR"/>
          </a:p>
        </p:txBody>
      </p:sp>
    </p:spTree>
    <p:extLst>
      <p:ext uri="{BB962C8B-B14F-4D97-AF65-F5344CB8AC3E}">
        <p14:creationId xmlns:p14="http://schemas.microsoft.com/office/powerpoint/2010/main" val="188809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F0000"/>
                </a:solidFill>
              </a:rPr>
              <a:t>Fenêtre entre installation et mise en service technique très courte : Il faut anticiper le max de tests</a:t>
            </a:r>
          </a:p>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18</a:t>
            </a:fld>
            <a:endParaRPr lang="fr-FR"/>
          </a:p>
        </p:txBody>
      </p:sp>
    </p:spTree>
    <p:extLst>
      <p:ext uri="{BB962C8B-B14F-4D97-AF65-F5344CB8AC3E}">
        <p14:creationId xmlns:p14="http://schemas.microsoft.com/office/powerpoint/2010/main" val="3261353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26982-0BD3-80B2-D0C1-E141B8AD1D26}"/>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pic>
        <p:nvPicPr>
          <p:cNvPr id="8"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a:t>
            </a:r>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828EFF-0769-991A-745D-86154BF58E56}"/>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128613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63531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21/04/2026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9839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numCol="2"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21/04/2026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 2 colonnes</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190406E3-1995-7E53-4201-E3BFE87AEDE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2693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p>
            <a:r>
              <a:rPr lang="fr-FR"/>
              <a:t>21/04/2026</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p>
            <a:r>
              <a:rPr lang="en-US"/>
              <a:t>EPICS meeting – Titan accelerator status report – Yannick MARIETTE</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p>
            <a:fld id="{0CBC77A0-1F4E-42FF-9FFC-F45C3A64AF90}" type="slidenum">
              <a:rPr lang="fr-FR" smtClean="0"/>
              <a:pPr/>
              <a:t>‹N°›</a:t>
            </a:fld>
            <a:endParaRPr lang="fr-FR" dirty="0"/>
          </a:p>
        </p:txBody>
      </p:sp>
      <p:pic>
        <p:nvPicPr>
          <p:cNvPr id="13"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93B771A-F9FE-5447-E51C-40360A18260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2075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271B01-F4E4-B2FD-ADE2-0F5A74232FF0}"/>
              </a:ext>
            </a:extLst>
          </p:cNvPr>
          <p:cNvSpPr>
            <a:spLocks noGrp="1"/>
          </p:cNvSpPr>
          <p:nvPr>
            <p:ph type="body" idx="1"/>
          </p:nvPr>
        </p:nvSpPr>
        <p:spPr>
          <a:xfrm>
            <a:off x="731838"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FD7597D-BC71-3CA1-38C9-B6FBD6A7FA8F}"/>
              </a:ext>
            </a:extLst>
          </p:cNvPr>
          <p:cNvSpPr>
            <a:spLocks noGrp="1"/>
          </p:cNvSpPr>
          <p:nvPr>
            <p:ph sz="half" idx="2"/>
          </p:nvPr>
        </p:nvSpPr>
        <p:spPr>
          <a:xfrm>
            <a:off x="731838"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a:extLst>
              <a:ext uri="{FF2B5EF4-FFF2-40B4-BE49-F238E27FC236}">
                <a16:creationId xmlns:a16="http://schemas.microsoft.com/office/drawing/2014/main" id="{D5B97958-7FD8-2766-D566-D383863BB3BD}"/>
              </a:ext>
            </a:extLst>
          </p:cNvPr>
          <p:cNvSpPr>
            <a:spLocks noGrp="1"/>
          </p:cNvSpPr>
          <p:nvPr>
            <p:ph type="body" sz="quarter" idx="3"/>
          </p:nvPr>
        </p:nvSpPr>
        <p:spPr>
          <a:xfrm>
            <a:off x="6240163"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642EBB1-652D-E679-13E7-0B6ECA9011C8}"/>
              </a:ext>
            </a:extLst>
          </p:cNvPr>
          <p:cNvSpPr>
            <a:spLocks noGrp="1"/>
          </p:cNvSpPr>
          <p:nvPr>
            <p:ph sz="quarter" idx="4"/>
          </p:nvPr>
        </p:nvSpPr>
        <p:spPr>
          <a:xfrm>
            <a:off x="6240163"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ADA965-F8EA-5D12-7ED9-A3674AF667D3}"/>
              </a:ext>
            </a:extLst>
          </p:cNvPr>
          <p:cNvSpPr>
            <a:spLocks noGrp="1"/>
          </p:cNvSpPr>
          <p:nvPr>
            <p:ph type="dt" sz="half" idx="10"/>
          </p:nvPr>
        </p:nvSpPr>
        <p:spPr/>
        <p:txBody>
          <a:bodyPr/>
          <a:lstStyle/>
          <a:p>
            <a:r>
              <a:rPr lang="fr-FR"/>
              <a:t>21/04/2026</a:t>
            </a:r>
          </a:p>
        </p:txBody>
      </p:sp>
      <p:sp>
        <p:nvSpPr>
          <p:cNvPr id="8" name="Espace réservé du pied de page 7">
            <a:extLst>
              <a:ext uri="{FF2B5EF4-FFF2-40B4-BE49-F238E27FC236}">
                <a16:creationId xmlns:a16="http://schemas.microsoft.com/office/drawing/2014/main" id="{6B16C217-F7F2-6EE2-D15A-89EA21D27629}"/>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9" name="Espace réservé du numéro de diapositive 8">
            <a:extLst>
              <a:ext uri="{FF2B5EF4-FFF2-40B4-BE49-F238E27FC236}">
                <a16:creationId xmlns:a16="http://schemas.microsoft.com/office/drawing/2014/main" id="{2F7D0E24-8938-8209-D803-6F81B0B445EB}"/>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10" name="ZoneTexte 9">
            <a:extLst>
              <a:ext uri="{FF2B5EF4-FFF2-40B4-BE49-F238E27FC236}">
                <a16:creationId xmlns:a16="http://schemas.microsoft.com/office/drawing/2014/main" id="{173701A9-B73D-CA83-ABED-FAE572A2B991}"/>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Comparaison</a:t>
            </a:r>
          </a:p>
        </p:txBody>
      </p:sp>
      <p:pic>
        <p:nvPicPr>
          <p:cNvPr id="12"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48A9086-96BC-9730-CABD-6DAB6AC20C3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89737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Fond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gris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21/04/2026</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en-US"/>
              <a:t>EPICS meeting – Titan accelerator status report – Yannick MARIETTE</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2" name="Titre 1">
            <a:extLst>
              <a:ext uri="{FF2B5EF4-FFF2-40B4-BE49-F238E27FC236}">
                <a16:creationId xmlns:a16="http://schemas.microsoft.com/office/drawing/2014/main" id="{A6F77F40-08E8-9301-36C7-9AA7D4B91AF5}"/>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87666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rouge</a:t>
            </a:r>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21/04/2026</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en-US"/>
              <a:t>EPICS meeting – Titan accelerator status report – Yannick MARIETTE</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 name="Espace réservé du contenu 2">
            <a:extLst>
              <a:ext uri="{FF2B5EF4-FFF2-40B4-BE49-F238E27FC236}">
                <a16:creationId xmlns:a16="http://schemas.microsoft.com/office/drawing/2014/main" id="{2D5ECB44-F5B7-CEEC-4B2D-A554A8F1E21F}"/>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2">
            <a:extLst>
              <a:ext uri="{FF2B5EF4-FFF2-40B4-BE49-F238E27FC236}">
                <a16:creationId xmlns:a16="http://schemas.microsoft.com/office/drawing/2014/main" id="{E4B43398-30BC-703C-A14C-DC9A429930A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44B12903-F071-BF45-FDEC-76B53C495452}"/>
              </a:ext>
            </a:extLst>
          </p:cNvPr>
          <p:cNvSpPr>
            <a:spLocks noGrp="1"/>
          </p:cNvSpPr>
          <p:nvPr>
            <p:ph type="title"/>
          </p:nvPr>
        </p:nvSpPr>
        <p:spPr>
          <a:xfrm>
            <a:off x="731838" y="314036"/>
            <a:ext cx="10728325" cy="871827"/>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33673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 visuel">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21/04/2026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Contenu + visuel</a:t>
            </a:r>
          </a:p>
          <a:p>
            <a:endParaRPr lang="fr-FR" sz="1200" dirty="0">
              <a:solidFill>
                <a:schemeClr val="bg1">
                  <a:lumMod val="50000"/>
                </a:schemeClr>
              </a:solidFill>
            </a:endParaRPr>
          </a:p>
        </p:txBody>
      </p:sp>
      <p:sp>
        <p:nvSpPr>
          <p:cNvPr id="2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7015483" y="0"/>
            <a:ext cx="5957423"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731838" y="1381125"/>
            <a:ext cx="611865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10">
            <a:extLst>
              <a:ext uri="{FF2B5EF4-FFF2-40B4-BE49-F238E27FC236}">
                <a16:creationId xmlns:a16="http://schemas.microsoft.com/office/drawing/2014/main" id="{E8A77A76-28CB-5629-14F2-37B56A986D79}"/>
              </a:ext>
            </a:extLst>
          </p:cNvPr>
          <p:cNvSpPr>
            <a:spLocks noGrp="1"/>
          </p:cNvSpPr>
          <p:nvPr>
            <p:ph type="title"/>
          </p:nvPr>
        </p:nvSpPr>
        <p:spPr>
          <a:xfrm>
            <a:off x="731840" y="314036"/>
            <a:ext cx="6118656" cy="871827"/>
          </a:xfrm>
        </p:spPr>
        <p:txBody>
          <a:bodyPr/>
          <a:lstStyle>
            <a:lvl1pPr>
              <a:defRPr>
                <a:solidFill>
                  <a:schemeClr val="tx2"/>
                </a:solidFill>
              </a:defRPr>
            </a:lvl1pPr>
          </a:lstStyle>
          <a:p>
            <a:r>
              <a:rPr lang="fr-FR"/>
              <a:t>Modifiez le style du titre</a:t>
            </a:r>
            <a:endParaRPr lang="fr-FR" dirty="0"/>
          </a:p>
        </p:txBody>
      </p:sp>
    </p:spTree>
    <p:extLst>
      <p:ext uri="{BB962C8B-B14F-4D97-AF65-F5344CB8AC3E}">
        <p14:creationId xmlns:p14="http://schemas.microsoft.com/office/powerpoint/2010/main" val="845994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el + contenu">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8ADFDDB7-8C7E-D45A-96B3-1A9EBD1B6760}"/>
              </a:ext>
            </a:extLst>
          </p:cNvPr>
          <p:cNvGrpSpPr/>
          <p:nvPr userDrawn="1"/>
        </p:nvGrpSpPr>
        <p:grpSpPr>
          <a:xfrm>
            <a:off x="206373" y="6296024"/>
            <a:ext cx="468000" cy="468000"/>
            <a:chOff x="206373" y="6296024"/>
            <a:chExt cx="468000" cy="468000"/>
          </a:xfrm>
        </p:grpSpPr>
        <p:sp>
          <p:nvSpPr>
            <p:cNvPr id="21" name="Rectangle 20">
              <a:extLst>
                <a:ext uri="{FF2B5EF4-FFF2-40B4-BE49-F238E27FC236}">
                  <a16:creationId xmlns:a16="http://schemas.microsoft.com/office/drawing/2014/main" id="{9EBA0BEC-B644-623E-6D5F-4028774EC28B}"/>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2" name="Logo CEA">
              <a:extLst>
                <a:ext uri="{FF2B5EF4-FFF2-40B4-BE49-F238E27FC236}">
                  <a16:creationId xmlns:a16="http://schemas.microsoft.com/office/drawing/2014/main" id="{41781B71-FA7E-3A77-138A-F8EC20861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13" name="Espace réservé pour une image  12">
            <a:extLst>
              <a:ext uri="{FF2B5EF4-FFF2-40B4-BE49-F238E27FC236}">
                <a16:creationId xmlns:a16="http://schemas.microsoft.com/office/drawing/2014/main" id="{BE852666-874F-A297-BDD1-598A6DD9D140}"/>
              </a:ext>
            </a:extLst>
          </p:cNvPr>
          <p:cNvSpPr>
            <a:spLocks noGrp="1"/>
          </p:cNvSpPr>
          <p:nvPr>
            <p:ph type="pic" sz="quarter" idx="13" hasCustomPrompt="1"/>
          </p:nvPr>
        </p:nvSpPr>
        <p:spPr>
          <a:xfrm flipH="1">
            <a:off x="0" y="0"/>
            <a:ext cx="5305156" cy="6858000"/>
          </a:xfrm>
          <a:custGeom>
            <a:avLst/>
            <a:gdLst>
              <a:gd name="connsiteX0" fmla="*/ 657398 w 5305156"/>
              <a:gd name="connsiteY0" fmla="*/ 6793932 h 6858000"/>
              <a:gd name="connsiteX1" fmla="*/ 585057 w 5305156"/>
              <a:gd name="connsiteY1" fmla="*/ 6857017 h 6858000"/>
              <a:gd name="connsiteX2" fmla="*/ 583930 w 5305156"/>
              <a:gd name="connsiteY2" fmla="*/ 6858000 h 6858000"/>
              <a:gd name="connsiteX3" fmla="*/ 732294 w 5305156"/>
              <a:gd name="connsiteY3" fmla="*/ 6858000 h 6858000"/>
              <a:gd name="connsiteX4" fmla="*/ 725614 w 5305156"/>
              <a:gd name="connsiteY4" fmla="*/ 6852286 h 6858000"/>
              <a:gd name="connsiteX5" fmla="*/ 657398 w 5305156"/>
              <a:gd name="connsiteY5" fmla="*/ 6793932 h 6858000"/>
              <a:gd name="connsiteX6" fmla="*/ 653184 w 5305156"/>
              <a:gd name="connsiteY6" fmla="*/ 6434348 h 6858000"/>
              <a:gd name="connsiteX7" fmla="*/ 330807 w 5305156"/>
              <a:gd name="connsiteY7" fmla="*/ 6715076 h 6858000"/>
              <a:gd name="connsiteX8" fmla="*/ 330807 w 5305156"/>
              <a:gd name="connsiteY8" fmla="*/ 6799592 h 6858000"/>
              <a:gd name="connsiteX9" fmla="*/ 330807 w 5305156"/>
              <a:gd name="connsiteY9" fmla="*/ 6858000 h 6858000"/>
              <a:gd name="connsiteX10" fmla="*/ 564153 w 5305156"/>
              <a:gd name="connsiteY10" fmla="*/ 6858000 h 6858000"/>
              <a:gd name="connsiteX11" fmla="*/ 568902 w 5305156"/>
              <a:gd name="connsiteY11" fmla="*/ 6853863 h 6858000"/>
              <a:gd name="connsiteX12" fmla="*/ 585057 w 5305156"/>
              <a:gd name="connsiteY12" fmla="*/ 6857017 h 6858000"/>
              <a:gd name="connsiteX13" fmla="*/ 569605 w 5305156"/>
              <a:gd name="connsiteY13" fmla="*/ 6853075 h 6858000"/>
              <a:gd name="connsiteX14" fmla="*/ 653184 w 5305156"/>
              <a:gd name="connsiteY14" fmla="*/ 6780527 h 6858000"/>
              <a:gd name="connsiteX15" fmla="*/ 653184 w 5305156"/>
              <a:gd name="connsiteY15" fmla="*/ 6434348 h 6858000"/>
              <a:gd name="connsiteX16" fmla="*/ 5047259 w 5305156"/>
              <a:gd name="connsiteY16" fmla="*/ 6343650 h 6858000"/>
              <a:gd name="connsiteX17" fmla="*/ 5047259 w 5305156"/>
              <a:gd name="connsiteY17" fmla="*/ 6707250 h 6858000"/>
              <a:gd name="connsiteX18" fmla="*/ 4683659 w 5305156"/>
              <a:gd name="connsiteY18" fmla="*/ 6707250 h 6858000"/>
              <a:gd name="connsiteX19" fmla="*/ 4683659 w 5305156"/>
              <a:gd name="connsiteY19" fmla="*/ 6343650 h 6858000"/>
              <a:gd name="connsiteX20" fmla="*/ 985394 w 5305156"/>
              <a:gd name="connsiteY20" fmla="*/ 5786939 h 6858000"/>
              <a:gd name="connsiteX21" fmla="*/ 777500 w 5305156"/>
              <a:gd name="connsiteY21" fmla="*/ 5968308 h 6858000"/>
              <a:gd name="connsiteX22" fmla="*/ 663017 w 5305156"/>
              <a:gd name="connsiteY22" fmla="*/ 6067667 h 6858000"/>
              <a:gd name="connsiteX23" fmla="*/ 663017 w 5305156"/>
              <a:gd name="connsiteY23" fmla="*/ 6413845 h 6858000"/>
              <a:gd name="connsiteX24" fmla="*/ 901815 w 5305156"/>
              <a:gd name="connsiteY24" fmla="*/ 6206454 h 6858000"/>
              <a:gd name="connsiteX25" fmla="*/ 985394 w 5305156"/>
              <a:gd name="connsiteY25" fmla="*/ 6133906 h 6858000"/>
              <a:gd name="connsiteX26" fmla="*/ 985394 w 5305156"/>
              <a:gd name="connsiteY26" fmla="*/ 5786939 h 6858000"/>
              <a:gd name="connsiteX27" fmla="*/ 1549380 w 5305156"/>
              <a:gd name="connsiteY27" fmla="*/ 5671020 h 6858000"/>
              <a:gd name="connsiteX28" fmla="*/ 1537440 w 5305156"/>
              <a:gd name="connsiteY28" fmla="*/ 5677328 h 6858000"/>
              <a:gd name="connsiteX29" fmla="*/ 1549380 w 5305156"/>
              <a:gd name="connsiteY29" fmla="*/ 5671020 h 6858000"/>
              <a:gd name="connsiteX30" fmla="*/ 1325331 w 5305156"/>
              <a:gd name="connsiteY30" fmla="*/ 5495959 h 6858000"/>
              <a:gd name="connsiteX31" fmla="*/ 1000847 w 5305156"/>
              <a:gd name="connsiteY31" fmla="*/ 5779053 h 6858000"/>
              <a:gd name="connsiteX32" fmla="*/ 1326033 w 5305156"/>
              <a:gd name="connsiteY32" fmla="*/ 6056627 h 6858000"/>
              <a:gd name="connsiteX33" fmla="*/ 1650518 w 5305156"/>
              <a:gd name="connsiteY33" fmla="*/ 5773533 h 6858000"/>
              <a:gd name="connsiteX34" fmla="*/ 1537440 w 5305156"/>
              <a:gd name="connsiteY34" fmla="*/ 5677328 h 6858000"/>
              <a:gd name="connsiteX35" fmla="*/ 1325331 w 5305156"/>
              <a:gd name="connsiteY35" fmla="*/ 5495959 h 6858000"/>
              <a:gd name="connsiteX36" fmla="*/ 320271 w 5305156"/>
              <a:gd name="connsiteY36" fmla="*/ 4847761 h 6858000"/>
              <a:gd name="connsiteX37" fmla="*/ 0 w 5305156"/>
              <a:gd name="connsiteY37" fmla="*/ 5126124 h 6858000"/>
              <a:gd name="connsiteX38" fmla="*/ 325188 w 5305156"/>
              <a:gd name="connsiteY38" fmla="*/ 5403697 h 6858000"/>
              <a:gd name="connsiteX39" fmla="*/ 433349 w 5305156"/>
              <a:gd name="connsiteY39" fmla="*/ 5309070 h 6858000"/>
              <a:gd name="connsiteX40" fmla="*/ 439670 w 5305156"/>
              <a:gd name="connsiteY40" fmla="*/ 5320898 h 6858000"/>
              <a:gd name="connsiteX41" fmla="*/ 330807 w 5305156"/>
              <a:gd name="connsiteY41" fmla="*/ 5415526 h 6858000"/>
              <a:gd name="connsiteX42" fmla="*/ 330807 w 5305156"/>
              <a:gd name="connsiteY42" fmla="*/ 5761705 h 6858000"/>
              <a:gd name="connsiteX43" fmla="*/ 563986 w 5305156"/>
              <a:gd name="connsiteY43" fmla="*/ 5559044 h 6858000"/>
              <a:gd name="connsiteX44" fmla="*/ 570307 w 5305156"/>
              <a:gd name="connsiteY44" fmla="*/ 5571661 h 6858000"/>
              <a:gd name="connsiteX45" fmla="*/ 332211 w 5305156"/>
              <a:gd name="connsiteY45" fmla="*/ 5779053 h 6858000"/>
              <a:gd name="connsiteX46" fmla="*/ 657398 w 5305156"/>
              <a:gd name="connsiteY46" fmla="*/ 6056627 h 6858000"/>
              <a:gd name="connsiteX47" fmla="*/ 771178 w 5305156"/>
              <a:gd name="connsiteY47" fmla="*/ 5957268 h 6858000"/>
              <a:gd name="connsiteX48" fmla="*/ 777500 w 5305156"/>
              <a:gd name="connsiteY48" fmla="*/ 5968308 h 6858000"/>
              <a:gd name="connsiteX49" fmla="*/ 771881 w 5305156"/>
              <a:gd name="connsiteY49" fmla="*/ 5956479 h 6858000"/>
              <a:gd name="connsiteX50" fmla="*/ 981883 w 5305156"/>
              <a:gd name="connsiteY50" fmla="*/ 5773533 h 6858000"/>
              <a:gd name="connsiteX51" fmla="*/ 656696 w 5305156"/>
              <a:gd name="connsiteY51" fmla="*/ 5495959 h 6858000"/>
              <a:gd name="connsiteX52" fmla="*/ 571010 w 5305156"/>
              <a:gd name="connsiteY52" fmla="*/ 5570873 h 6858000"/>
              <a:gd name="connsiteX53" fmla="*/ 563986 w 5305156"/>
              <a:gd name="connsiteY53" fmla="*/ 5558256 h 6858000"/>
              <a:gd name="connsiteX54" fmla="*/ 653184 w 5305156"/>
              <a:gd name="connsiteY54" fmla="*/ 5480976 h 6858000"/>
              <a:gd name="connsiteX55" fmla="*/ 653184 w 5305156"/>
              <a:gd name="connsiteY55" fmla="*/ 5134798 h 6858000"/>
              <a:gd name="connsiteX56" fmla="*/ 439670 w 5305156"/>
              <a:gd name="connsiteY56" fmla="*/ 5320110 h 6858000"/>
              <a:gd name="connsiteX57" fmla="*/ 434052 w 5305156"/>
              <a:gd name="connsiteY57" fmla="*/ 5309070 h 6858000"/>
              <a:gd name="connsiteX58" fmla="*/ 645458 w 5305156"/>
              <a:gd name="connsiteY58" fmla="*/ 5125335 h 6858000"/>
              <a:gd name="connsiteX59" fmla="*/ 320271 w 5305156"/>
              <a:gd name="connsiteY59" fmla="*/ 4847761 h 6858000"/>
              <a:gd name="connsiteX60" fmla="*/ 985394 w 5305156"/>
              <a:gd name="connsiteY60" fmla="*/ 4487388 h 6858000"/>
              <a:gd name="connsiteX61" fmla="*/ 763453 w 5305156"/>
              <a:gd name="connsiteY61" fmla="*/ 4680586 h 6858000"/>
              <a:gd name="connsiteX62" fmla="*/ 756430 w 5305156"/>
              <a:gd name="connsiteY62" fmla="*/ 4670335 h 6858000"/>
              <a:gd name="connsiteX63" fmla="*/ 762750 w 5305156"/>
              <a:gd name="connsiteY63" fmla="*/ 4680586 h 6858000"/>
              <a:gd name="connsiteX64" fmla="*/ 663017 w 5305156"/>
              <a:gd name="connsiteY64" fmla="*/ 4768116 h 6858000"/>
              <a:gd name="connsiteX65" fmla="*/ 663017 w 5305156"/>
              <a:gd name="connsiteY65" fmla="*/ 5114295 h 6858000"/>
              <a:gd name="connsiteX66" fmla="*/ 906029 w 5305156"/>
              <a:gd name="connsiteY66" fmla="*/ 4902960 h 6858000"/>
              <a:gd name="connsiteX67" fmla="*/ 913053 w 5305156"/>
              <a:gd name="connsiteY67" fmla="*/ 4913212 h 6858000"/>
              <a:gd name="connsiteX68" fmla="*/ 906732 w 5305156"/>
              <a:gd name="connsiteY68" fmla="*/ 4902172 h 6858000"/>
              <a:gd name="connsiteX69" fmla="*/ 985394 w 5305156"/>
              <a:gd name="connsiteY69" fmla="*/ 4833567 h 6858000"/>
              <a:gd name="connsiteX70" fmla="*/ 985394 w 5305156"/>
              <a:gd name="connsiteY70" fmla="*/ 4487388 h 6858000"/>
              <a:gd name="connsiteX71" fmla="*/ 656696 w 5305156"/>
              <a:gd name="connsiteY71" fmla="*/ 4196409 h 6858000"/>
              <a:gd name="connsiteX72" fmla="*/ 332211 w 5305156"/>
              <a:gd name="connsiteY72" fmla="*/ 4478714 h 6858000"/>
              <a:gd name="connsiteX73" fmla="*/ 657398 w 5305156"/>
              <a:gd name="connsiteY73" fmla="*/ 4756288 h 6858000"/>
              <a:gd name="connsiteX74" fmla="*/ 756430 w 5305156"/>
              <a:gd name="connsiteY74" fmla="*/ 4670335 h 6858000"/>
              <a:gd name="connsiteX75" fmla="*/ 981883 w 5305156"/>
              <a:gd name="connsiteY75" fmla="*/ 4473983 h 6858000"/>
              <a:gd name="connsiteX76" fmla="*/ 656696 w 5305156"/>
              <a:gd name="connsiteY76" fmla="*/ 4196409 h 6858000"/>
              <a:gd name="connsiteX77" fmla="*/ 993120 w 5305156"/>
              <a:gd name="connsiteY77" fmla="*/ 3544268 h 6858000"/>
              <a:gd name="connsiteX78" fmla="*/ 668636 w 5305156"/>
              <a:gd name="connsiteY78" fmla="*/ 3826573 h 6858000"/>
              <a:gd name="connsiteX79" fmla="*/ 993823 w 5305156"/>
              <a:gd name="connsiteY79" fmla="*/ 4104935 h 6858000"/>
              <a:gd name="connsiteX80" fmla="*/ 1318308 w 5305156"/>
              <a:gd name="connsiteY80" fmla="*/ 3821842 h 6858000"/>
              <a:gd name="connsiteX81" fmla="*/ 1002251 w 5305156"/>
              <a:gd name="connsiteY81" fmla="*/ 3552154 h 6858000"/>
              <a:gd name="connsiteX82" fmla="*/ 993120 w 5305156"/>
              <a:gd name="connsiteY82" fmla="*/ 3544268 h 6858000"/>
              <a:gd name="connsiteX83" fmla="*/ 1318308 w 5305156"/>
              <a:gd name="connsiteY83" fmla="*/ 2538851 h 6858000"/>
              <a:gd name="connsiteX84" fmla="*/ 1110412 w 5305156"/>
              <a:gd name="connsiteY84" fmla="*/ 2719432 h 6858000"/>
              <a:gd name="connsiteX85" fmla="*/ 1104092 w 5305156"/>
              <a:gd name="connsiteY85" fmla="*/ 2708392 h 6858000"/>
              <a:gd name="connsiteX86" fmla="*/ 1109710 w 5305156"/>
              <a:gd name="connsiteY86" fmla="*/ 2720221 h 6858000"/>
              <a:gd name="connsiteX87" fmla="*/ 995930 w 5305156"/>
              <a:gd name="connsiteY87" fmla="*/ 2819579 h 6858000"/>
              <a:gd name="connsiteX88" fmla="*/ 995930 w 5305156"/>
              <a:gd name="connsiteY88" fmla="*/ 3165758 h 6858000"/>
              <a:gd name="connsiteX89" fmla="*/ 1234025 w 5305156"/>
              <a:gd name="connsiteY89" fmla="*/ 2958366 h 6858000"/>
              <a:gd name="connsiteX90" fmla="*/ 1240347 w 5305156"/>
              <a:gd name="connsiteY90" fmla="*/ 2969406 h 6858000"/>
              <a:gd name="connsiteX91" fmla="*/ 1234728 w 5305156"/>
              <a:gd name="connsiteY91" fmla="*/ 2957578 h 6858000"/>
              <a:gd name="connsiteX92" fmla="*/ 1318308 w 5305156"/>
              <a:gd name="connsiteY92" fmla="*/ 2885030 h 6858000"/>
              <a:gd name="connsiteX93" fmla="*/ 1318308 w 5305156"/>
              <a:gd name="connsiteY93" fmla="*/ 2538851 h 6858000"/>
              <a:gd name="connsiteX94" fmla="*/ 652482 w 5305156"/>
              <a:gd name="connsiteY94" fmla="*/ 1598885 h 6858000"/>
              <a:gd name="connsiteX95" fmla="*/ 332211 w 5305156"/>
              <a:gd name="connsiteY95" fmla="*/ 1878036 h 6858000"/>
              <a:gd name="connsiteX96" fmla="*/ 657398 w 5305156"/>
              <a:gd name="connsiteY96" fmla="*/ 2155610 h 6858000"/>
              <a:gd name="connsiteX97" fmla="*/ 766262 w 5305156"/>
              <a:gd name="connsiteY97" fmla="*/ 2060983 h 6858000"/>
              <a:gd name="connsiteX98" fmla="*/ 771881 w 5305156"/>
              <a:gd name="connsiteY98" fmla="*/ 2072022 h 6858000"/>
              <a:gd name="connsiteX99" fmla="*/ 663017 w 5305156"/>
              <a:gd name="connsiteY99" fmla="*/ 2166650 h 6858000"/>
              <a:gd name="connsiteX100" fmla="*/ 663017 w 5305156"/>
              <a:gd name="connsiteY100" fmla="*/ 2513617 h 6858000"/>
              <a:gd name="connsiteX101" fmla="*/ 896196 w 5305156"/>
              <a:gd name="connsiteY101" fmla="*/ 2310168 h 6858000"/>
              <a:gd name="connsiteX102" fmla="*/ 902517 w 5305156"/>
              <a:gd name="connsiteY102" fmla="*/ 2322785 h 6858000"/>
              <a:gd name="connsiteX103" fmla="*/ 665124 w 5305156"/>
              <a:gd name="connsiteY103" fmla="*/ 2530177 h 6858000"/>
              <a:gd name="connsiteX104" fmla="*/ 990311 w 5305156"/>
              <a:gd name="connsiteY104" fmla="*/ 2807751 h 6858000"/>
              <a:gd name="connsiteX105" fmla="*/ 1104092 w 5305156"/>
              <a:gd name="connsiteY105" fmla="*/ 2708392 h 6858000"/>
              <a:gd name="connsiteX106" fmla="*/ 1314093 w 5305156"/>
              <a:gd name="connsiteY106" fmla="*/ 2525446 h 6858000"/>
              <a:gd name="connsiteX107" fmla="*/ 988907 w 5305156"/>
              <a:gd name="connsiteY107" fmla="*/ 2247872 h 6858000"/>
              <a:gd name="connsiteX108" fmla="*/ 903220 w 5305156"/>
              <a:gd name="connsiteY108" fmla="*/ 2322785 h 6858000"/>
              <a:gd name="connsiteX109" fmla="*/ 896899 w 5305156"/>
              <a:gd name="connsiteY109" fmla="*/ 2310168 h 6858000"/>
              <a:gd name="connsiteX110" fmla="*/ 985394 w 5305156"/>
              <a:gd name="connsiteY110" fmla="*/ 2232889 h 6858000"/>
              <a:gd name="connsiteX111" fmla="*/ 985394 w 5305156"/>
              <a:gd name="connsiteY111" fmla="*/ 1885922 h 6858000"/>
              <a:gd name="connsiteX112" fmla="*/ 772583 w 5305156"/>
              <a:gd name="connsiteY112" fmla="*/ 2072022 h 6858000"/>
              <a:gd name="connsiteX113" fmla="*/ 766262 w 5305156"/>
              <a:gd name="connsiteY113" fmla="*/ 2060194 h 6858000"/>
              <a:gd name="connsiteX114" fmla="*/ 977669 w 5305156"/>
              <a:gd name="connsiteY114" fmla="*/ 1876459 h 6858000"/>
              <a:gd name="connsiteX115" fmla="*/ 652482 w 5305156"/>
              <a:gd name="connsiteY115" fmla="*/ 1598885 h 6858000"/>
              <a:gd name="connsiteX116" fmla="*/ 1318308 w 5305156"/>
              <a:gd name="connsiteY116" fmla="*/ 1238512 h 6858000"/>
              <a:gd name="connsiteX117" fmla="*/ 1095663 w 5305156"/>
              <a:gd name="connsiteY117" fmla="*/ 1432499 h 6858000"/>
              <a:gd name="connsiteX118" fmla="*/ 995930 w 5305156"/>
              <a:gd name="connsiteY118" fmla="*/ 1519240 h 6858000"/>
              <a:gd name="connsiteX119" fmla="*/ 995930 w 5305156"/>
              <a:gd name="connsiteY119" fmla="*/ 1865419 h 6858000"/>
              <a:gd name="connsiteX120" fmla="*/ 1238240 w 5305156"/>
              <a:gd name="connsiteY120" fmla="*/ 1654085 h 6858000"/>
              <a:gd name="connsiteX121" fmla="*/ 1245264 w 5305156"/>
              <a:gd name="connsiteY121" fmla="*/ 1665124 h 6858000"/>
              <a:gd name="connsiteX122" fmla="*/ 1000847 w 5305156"/>
              <a:gd name="connsiteY122" fmla="*/ 1878036 h 6858000"/>
              <a:gd name="connsiteX123" fmla="*/ 1326033 w 5305156"/>
              <a:gd name="connsiteY123" fmla="*/ 2155610 h 6858000"/>
              <a:gd name="connsiteX124" fmla="*/ 1477038 w 5305156"/>
              <a:gd name="connsiteY124" fmla="*/ 2023920 h 6858000"/>
              <a:gd name="connsiteX125" fmla="*/ 1646304 w 5305156"/>
              <a:gd name="connsiteY125" fmla="*/ 1876459 h 6858000"/>
              <a:gd name="connsiteX126" fmla="*/ 1321116 w 5305156"/>
              <a:gd name="connsiteY126" fmla="*/ 1598885 h 6858000"/>
              <a:gd name="connsiteX127" fmla="*/ 1245965 w 5305156"/>
              <a:gd name="connsiteY127" fmla="*/ 1664336 h 6858000"/>
              <a:gd name="connsiteX128" fmla="*/ 1238942 w 5305156"/>
              <a:gd name="connsiteY128" fmla="*/ 1654085 h 6858000"/>
              <a:gd name="connsiteX129" fmla="*/ 1318308 w 5305156"/>
              <a:gd name="connsiteY129" fmla="*/ 1585480 h 6858000"/>
              <a:gd name="connsiteX130" fmla="*/ 1318308 w 5305156"/>
              <a:gd name="connsiteY130" fmla="*/ 1238512 h 6858000"/>
              <a:gd name="connsiteX131" fmla="*/ 988907 w 5305156"/>
              <a:gd name="connsiteY131" fmla="*/ 947533 h 6858000"/>
              <a:gd name="connsiteX132" fmla="*/ 665124 w 5305156"/>
              <a:gd name="connsiteY132" fmla="*/ 1230627 h 6858000"/>
              <a:gd name="connsiteX133" fmla="*/ 990311 w 5305156"/>
              <a:gd name="connsiteY133" fmla="*/ 1508201 h 6858000"/>
              <a:gd name="connsiteX134" fmla="*/ 1088639 w 5305156"/>
              <a:gd name="connsiteY134" fmla="*/ 1422247 h 6858000"/>
              <a:gd name="connsiteX135" fmla="*/ 1095663 w 5305156"/>
              <a:gd name="connsiteY135" fmla="*/ 1432499 h 6858000"/>
              <a:gd name="connsiteX136" fmla="*/ 1089342 w 5305156"/>
              <a:gd name="connsiteY136" fmla="*/ 1421459 h 6858000"/>
              <a:gd name="connsiteX137" fmla="*/ 1314093 w 5305156"/>
              <a:gd name="connsiteY137" fmla="*/ 1225107 h 6858000"/>
              <a:gd name="connsiteX138" fmla="*/ 988907 w 5305156"/>
              <a:gd name="connsiteY138" fmla="*/ 947533 h 6858000"/>
              <a:gd name="connsiteX139" fmla="*/ 1325331 w 5305156"/>
              <a:gd name="connsiteY139" fmla="*/ 296181 h 6858000"/>
              <a:gd name="connsiteX140" fmla="*/ 1000847 w 5305156"/>
              <a:gd name="connsiteY140" fmla="*/ 578486 h 6858000"/>
              <a:gd name="connsiteX141" fmla="*/ 1326033 w 5305156"/>
              <a:gd name="connsiteY141" fmla="*/ 856060 h 6858000"/>
              <a:gd name="connsiteX142" fmla="*/ 1650518 w 5305156"/>
              <a:gd name="connsiteY142" fmla="*/ 573754 h 6858000"/>
              <a:gd name="connsiteX143" fmla="*/ 1334462 w 5305156"/>
              <a:gd name="connsiteY143" fmla="*/ 304066 h 6858000"/>
              <a:gd name="connsiteX144" fmla="*/ 1325331 w 5305156"/>
              <a:gd name="connsiteY144" fmla="*/ 296181 h 6858000"/>
              <a:gd name="connsiteX145" fmla="*/ 1226725 w 5305156"/>
              <a:gd name="connsiteY145" fmla="*/ 0 h 6858000"/>
              <a:gd name="connsiteX146" fmla="*/ 748180 w 5305156"/>
              <a:gd name="connsiteY146" fmla="*/ 0 h 6858000"/>
              <a:gd name="connsiteX147" fmla="*/ 763540 w 5305156"/>
              <a:gd name="connsiteY147" fmla="*/ 13087 h 6858000"/>
              <a:gd name="connsiteX148" fmla="*/ 990311 w 5305156"/>
              <a:gd name="connsiteY148" fmla="*/ 206284 h 6858000"/>
              <a:gd name="connsiteX149" fmla="*/ 1159227 w 5305156"/>
              <a:gd name="connsiteY149" fmla="*/ 58896 h 6858000"/>
              <a:gd name="connsiteX150" fmla="*/ 1318308 w 5305156"/>
              <a:gd name="connsiteY150" fmla="*/ 0 h 6858000"/>
              <a:gd name="connsiteX151" fmla="*/ 1245701 w 5305156"/>
              <a:gd name="connsiteY151" fmla="*/ 0 h 6858000"/>
              <a:gd name="connsiteX152" fmla="*/ 1228232 w 5305156"/>
              <a:gd name="connsiteY152" fmla="*/ 15255 h 6858000"/>
              <a:gd name="connsiteX153" fmla="*/ 995930 w 5305156"/>
              <a:gd name="connsiteY153" fmla="*/ 218113 h 6858000"/>
              <a:gd name="connsiteX154" fmla="*/ 995930 w 5305156"/>
              <a:gd name="connsiteY154" fmla="*/ 564292 h 6858000"/>
              <a:gd name="connsiteX155" fmla="*/ 1318308 w 5305156"/>
              <a:gd name="connsiteY155" fmla="*/ 283564 h 6858000"/>
              <a:gd name="connsiteX156" fmla="*/ 1318308 w 5305156"/>
              <a:gd name="connsiteY156" fmla="*/ 84404 h 6858000"/>
              <a:gd name="connsiteX157" fmla="*/ 5305156 w 5305156"/>
              <a:gd name="connsiteY157" fmla="*/ 0 h 6858000"/>
              <a:gd name="connsiteX158" fmla="*/ 1329545 w 5305156"/>
              <a:gd name="connsiteY158" fmla="*/ 0 h 6858000"/>
              <a:gd name="connsiteX159" fmla="*/ 1329545 w 5305156"/>
              <a:gd name="connsiteY159" fmla="*/ 1953 h 6858000"/>
              <a:gd name="connsiteX160" fmla="*/ 1329545 w 5305156"/>
              <a:gd name="connsiteY160" fmla="*/ 283564 h 6858000"/>
              <a:gd name="connsiteX161" fmla="*/ 1343592 w 5305156"/>
              <a:gd name="connsiteY161" fmla="*/ 295392 h 6858000"/>
              <a:gd name="connsiteX162" fmla="*/ 1334462 w 5305156"/>
              <a:gd name="connsiteY162" fmla="*/ 304066 h 6858000"/>
              <a:gd name="connsiteX163" fmla="*/ 1344294 w 5305156"/>
              <a:gd name="connsiteY163" fmla="*/ 295392 h 6858000"/>
              <a:gd name="connsiteX164" fmla="*/ 1665970 w 5305156"/>
              <a:gd name="connsiteY164" fmla="*/ 570600 h 6858000"/>
              <a:gd name="connsiteX165" fmla="*/ 1665970 w 5305156"/>
              <a:gd name="connsiteY165" fmla="*/ 589526 h 6858000"/>
              <a:gd name="connsiteX166" fmla="*/ 1654030 w 5305156"/>
              <a:gd name="connsiteY166" fmla="*/ 599777 h 6858000"/>
              <a:gd name="connsiteX167" fmla="*/ 1654030 w 5305156"/>
              <a:gd name="connsiteY167" fmla="*/ 587160 h 6858000"/>
              <a:gd name="connsiteX168" fmla="*/ 1332355 w 5305156"/>
              <a:gd name="connsiteY168" fmla="*/ 867888 h 6858000"/>
              <a:gd name="connsiteX169" fmla="*/ 1332355 w 5305156"/>
              <a:gd name="connsiteY169" fmla="*/ 1214067 h 6858000"/>
              <a:gd name="connsiteX170" fmla="*/ 1654030 w 5305156"/>
              <a:gd name="connsiteY170" fmla="*/ 933339 h 6858000"/>
              <a:gd name="connsiteX171" fmla="*/ 1654030 w 5305156"/>
              <a:gd name="connsiteY171" fmla="*/ 600566 h 6858000"/>
              <a:gd name="connsiteX172" fmla="*/ 1665970 w 5305156"/>
              <a:gd name="connsiteY172" fmla="*/ 590314 h 6858000"/>
              <a:gd name="connsiteX173" fmla="*/ 1665970 w 5305156"/>
              <a:gd name="connsiteY173" fmla="*/ 938859 h 6858000"/>
              <a:gd name="connsiteX174" fmla="*/ 1998180 w 5305156"/>
              <a:gd name="connsiteY174" fmla="*/ 1221952 h 6858000"/>
              <a:gd name="connsiteX175" fmla="*/ 1998180 w 5305156"/>
              <a:gd name="connsiteY175" fmla="*/ 1591788 h 6858000"/>
              <a:gd name="connsiteX176" fmla="*/ 1680718 w 5305156"/>
              <a:gd name="connsiteY176" fmla="*/ 1867785 h 6858000"/>
              <a:gd name="connsiteX177" fmla="*/ 1680718 w 5305156"/>
              <a:gd name="connsiteY177" fmla="*/ 1851225 h 6858000"/>
              <a:gd name="connsiteX178" fmla="*/ 1986942 w 5305156"/>
              <a:gd name="connsiteY178" fmla="*/ 1585480 h 6858000"/>
              <a:gd name="connsiteX179" fmla="*/ 1986942 w 5305156"/>
              <a:gd name="connsiteY179" fmla="*/ 1238512 h 6858000"/>
              <a:gd name="connsiteX180" fmla="*/ 1680718 w 5305156"/>
              <a:gd name="connsiteY180" fmla="*/ 1505046 h 6858000"/>
              <a:gd name="connsiteX181" fmla="*/ 1680718 w 5305156"/>
              <a:gd name="connsiteY181" fmla="*/ 1488487 h 6858000"/>
              <a:gd name="connsiteX182" fmla="*/ 1982728 w 5305156"/>
              <a:gd name="connsiteY182" fmla="*/ 1225107 h 6858000"/>
              <a:gd name="connsiteX183" fmla="*/ 1657541 w 5305156"/>
              <a:gd name="connsiteY183" fmla="*/ 947533 h 6858000"/>
              <a:gd name="connsiteX184" fmla="*/ 1333056 w 5305156"/>
              <a:gd name="connsiteY184" fmla="*/ 1230627 h 6858000"/>
              <a:gd name="connsiteX185" fmla="*/ 1658244 w 5305156"/>
              <a:gd name="connsiteY185" fmla="*/ 1508201 h 6858000"/>
              <a:gd name="connsiteX186" fmla="*/ 1680017 w 5305156"/>
              <a:gd name="connsiteY186" fmla="*/ 1489275 h 6858000"/>
              <a:gd name="connsiteX187" fmla="*/ 1680017 w 5305156"/>
              <a:gd name="connsiteY187" fmla="*/ 1505835 h 6858000"/>
              <a:gd name="connsiteX188" fmla="*/ 1664565 w 5305156"/>
              <a:gd name="connsiteY188" fmla="*/ 1519240 h 6858000"/>
              <a:gd name="connsiteX189" fmla="*/ 1664565 w 5305156"/>
              <a:gd name="connsiteY189" fmla="*/ 1865419 h 6858000"/>
              <a:gd name="connsiteX190" fmla="*/ 1680017 w 5305156"/>
              <a:gd name="connsiteY190" fmla="*/ 1852014 h 6858000"/>
              <a:gd name="connsiteX191" fmla="*/ 1680017 w 5305156"/>
              <a:gd name="connsiteY191" fmla="*/ 1868573 h 6858000"/>
              <a:gd name="connsiteX192" fmla="*/ 1665970 w 5305156"/>
              <a:gd name="connsiteY192" fmla="*/ 1881190 h 6858000"/>
              <a:gd name="connsiteX193" fmla="*/ 1665970 w 5305156"/>
              <a:gd name="connsiteY193" fmla="*/ 2058617 h 6858000"/>
              <a:gd name="connsiteX194" fmla="*/ 1654030 w 5305156"/>
              <a:gd name="connsiteY194" fmla="*/ 2060194 h 6858000"/>
              <a:gd name="connsiteX195" fmla="*/ 1654030 w 5305156"/>
              <a:gd name="connsiteY195" fmla="*/ 1885922 h 6858000"/>
              <a:gd name="connsiteX196" fmla="*/ 1484061 w 5305156"/>
              <a:gd name="connsiteY196" fmla="*/ 2034172 h 6858000"/>
              <a:gd name="connsiteX197" fmla="*/ 1477038 w 5305156"/>
              <a:gd name="connsiteY197" fmla="*/ 2023920 h 6858000"/>
              <a:gd name="connsiteX198" fmla="*/ 1484061 w 5305156"/>
              <a:gd name="connsiteY198" fmla="*/ 2034960 h 6858000"/>
              <a:gd name="connsiteX199" fmla="*/ 1332355 w 5305156"/>
              <a:gd name="connsiteY199" fmla="*/ 2166650 h 6858000"/>
              <a:gd name="connsiteX200" fmla="*/ 1332355 w 5305156"/>
              <a:gd name="connsiteY200" fmla="*/ 2513617 h 6858000"/>
              <a:gd name="connsiteX201" fmla="*/ 1654030 w 5305156"/>
              <a:gd name="connsiteY201" fmla="*/ 2232889 h 6858000"/>
              <a:gd name="connsiteX202" fmla="*/ 1654030 w 5305156"/>
              <a:gd name="connsiteY202" fmla="*/ 2060983 h 6858000"/>
              <a:gd name="connsiteX203" fmla="*/ 1665970 w 5305156"/>
              <a:gd name="connsiteY203" fmla="*/ 2059405 h 6858000"/>
              <a:gd name="connsiteX204" fmla="*/ 1665970 w 5305156"/>
              <a:gd name="connsiteY204" fmla="*/ 2238409 h 6858000"/>
              <a:gd name="connsiteX205" fmla="*/ 1881590 w 5305156"/>
              <a:gd name="connsiteY205" fmla="*/ 2422144 h 6858000"/>
              <a:gd name="connsiteX206" fmla="*/ 1869650 w 5305156"/>
              <a:gd name="connsiteY206" fmla="*/ 2428452 h 6858000"/>
              <a:gd name="connsiteX207" fmla="*/ 1657541 w 5305156"/>
              <a:gd name="connsiteY207" fmla="*/ 2247872 h 6858000"/>
              <a:gd name="connsiteX208" fmla="*/ 1333056 w 5305156"/>
              <a:gd name="connsiteY208" fmla="*/ 2530177 h 6858000"/>
              <a:gd name="connsiteX209" fmla="*/ 1658244 w 5305156"/>
              <a:gd name="connsiteY209" fmla="*/ 2807751 h 6858000"/>
              <a:gd name="connsiteX210" fmla="*/ 1982728 w 5305156"/>
              <a:gd name="connsiteY210" fmla="*/ 2525446 h 6858000"/>
              <a:gd name="connsiteX211" fmla="*/ 1870353 w 5305156"/>
              <a:gd name="connsiteY211" fmla="*/ 2429241 h 6858000"/>
              <a:gd name="connsiteX212" fmla="*/ 1882293 w 5305156"/>
              <a:gd name="connsiteY212" fmla="*/ 2422933 h 6858000"/>
              <a:gd name="connsiteX213" fmla="*/ 1998180 w 5305156"/>
              <a:gd name="connsiteY213" fmla="*/ 2522291 h 6858000"/>
              <a:gd name="connsiteX214" fmla="*/ 1998180 w 5305156"/>
              <a:gd name="connsiteY214" fmla="*/ 2773054 h 6858000"/>
              <a:gd name="connsiteX215" fmla="*/ 1986942 w 5305156"/>
              <a:gd name="connsiteY215" fmla="*/ 2778574 h 6858000"/>
              <a:gd name="connsiteX216" fmla="*/ 1986942 w 5305156"/>
              <a:gd name="connsiteY216" fmla="*/ 2538851 h 6858000"/>
              <a:gd name="connsiteX217" fmla="*/ 1664565 w 5305156"/>
              <a:gd name="connsiteY217" fmla="*/ 2819579 h 6858000"/>
              <a:gd name="connsiteX218" fmla="*/ 1664565 w 5305156"/>
              <a:gd name="connsiteY218" fmla="*/ 3165758 h 6858000"/>
              <a:gd name="connsiteX219" fmla="*/ 1986942 w 5305156"/>
              <a:gd name="connsiteY219" fmla="*/ 2885030 h 6858000"/>
              <a:gd name="connsiteX220" fmla="*/ 1986942 w 5305156"/>
              <a:gd name="connsiteY220" fmla="*/ 2779363 h 6858000"/>
              <a:gd name="connsiteX221" fmla="*/ 1998180 w 5305156"/>
              <a:gd name="connsiteY221" fmla="*/ 2773843 h 6858000"/>
              <a:gd name="connsiteX222" fmla="*/ 1998180 w 5305156"/>
              <a:gd name="connsiteY222" fmla="*/ 2891339 h 6858000"/>
              <a:gd name="connsiteX223" fmla="*/ 1658946 w 5305156"/>
              <a:gd name="connsiteY223" fmla="*/ 3187049 h 6858000"/>
              <a:gd name="connsiteX224" fmla="*/ 1321116 w 5305156"/>
              <a:gd name="connsiteY224" fmla="*/ 2899224 h 6858000"/>
              <a:gd name="connsiteX225" fmla="*/ 1240347 w 5305156"/>
              <a:gd name="connsiteY225" fmla="*/ 2969406 h 6858000"/>
              <a:gd name="connsiteX226" fmla="*/ 997334 w 5305156"/>
              <a:gd name="connsiteY226" fmla="*/ 3180741 h 6858000"/>
              <a:gd name="connsiteX227" fmla="*/ 997334 w 5305156"/>
              <a:gd name="connsiteY227" fmla="*/ 3519034 h 6858000"/>
              <a:gd name="connsiteX228" fmla="*/ 985394 w 5305156"/>
              <a:gd name="connsiteY228" fmla="*/ 3519034 h 6858000"/>
              <a:gd name="connsiteX229" fmla="*/ 985394 w 5305156"/>
              <a:gd name="connsiteY229" fmla="*/ 3500109 h 6858000"/>
              <a:gd name="connsiteX230" fmla="*/ 985394 w 5305156"/>
              <a:gd name="connsiteY230" fmla="*/ 3186261 h 6858000"/>
              <a:gd name="connsiteX231" fmla="*/ 663017 w 5305156"/>
              <a:gd name="connsiteY231" fmla="*/ 3466989 h 6858000"/>
              <a:gd name="connsiteX232" fmla="*/ 663017 w 5305156"/>
              <a:gd name="connsiteY232" fmla="*/ 3495377 h 6858000"/>
              <a:gd name="connsiteX233" fmla="*/ 663017 w 5305156"/>
              <a:gd name="connsiteY233" fmla="*/ 3812379 h 6858000"/>
              <a:gd name="connsiteX234" fmla="*/ 985394 w 5305156"/>
              <a:gd name="connsiteY234" fmla="*/ 3532439 h 6858000"/>
              <a:gd name="connsiteX235" fmla="*/ 985394 w 5305156"/>
              <a:gd name="connsiteY235" fmla="*/ 3519822 h 6858000"/>
              <a:gd name="connsiteX236" fmla="*/ 997334 w 5305156"/>
              <a:gd name="connsiteY236" fmla="*/ 3519822 h 6858000"/>
              <a:gd name="connsiteX237" fmla="*/ 997334 w 5305156"/>
              <a:gd name="connsiteY237" fmla="*/ 3531651 h 6858000"/>
              <a:gd name="connsiteX238" fmla="*/ 1011381 w 5305156"/>
              <a:gd name="connsiteY238" fmla="*/ 3543479 h 6858000"/>
              <a:gd name="connsiteX239" fmla="*/ 1002251 w 5305156"/>
              <a:gd name="connsiteY239" fmla="*/ 3552154 h 6858000"/>
              <a:gd name="connsiteX240" fmla="*/ 1012084 w 5305156"/>
              <a:gd name="connsiteY240" fmla="*/ 3544268 h 6858000"/>
              <a:gd name="connsiteX241" fmla="*/ 1333759 w 5305156"/>
              <a:gd name="connsiteY241" fmla="*/ 3818688 h 6858000"/>
              <a:gd name="connsiteX242" fmla="*/ 1333759 w 5305156"/>
              <a:gd name="connsiteY242" fmla="*/ 3838402 h 6858000"/>
              <a:gd name="connsiteX243" fmla="*/ 1321819 w 5305156"/>
              <a:gd name="connsiteY243" fmla="*/ 3848653 h 6858000"/>
              <a:gd name="connsiteX244" fmla="*/ 1321819 w 5305156"/>
              <a:gd name="connsiteY244" fmla="*/ 3835248 h 6858000"/>
              <a:gd name="connsiteX245" fmla="*/ 999441 w 5305156"/>
              <a:gd name="connsiteY245" fmla="*/ 4115975 h 6858000"/>
              <a:gd name="connsiteX246" fmla="*/ 999441 w 5305156"/>
              <a:gd name="connsiteY246" fmla="*/ 4462154 h 6858000"/>
              <a:gd name="connsiteX247" fmla="*/ 1321819 w 5305156"/>
              <a:gd name="connsiteY247" fmla="*/ 4182215 h 6858000"/>
              <a:gd name="connsiteX248" fmla="*/ 1321819 w 5305156"/>
              <a:gd name="connsiteY248" fmla="*/ 3849441 h 6858000"/>
              <a:gd name="connsiteX249" fmla="*/ 1333759 w 5305156"/>
              <a:gd name="connsiteY249" fmla="*/ 3839190 h 6858000"/>
              <a:gd name="connsiteX250" fmla="*/ 1333759 w 5305156"/>
              <a:gd name="connsiteY250" fmla="*/ 4186946 h 6858000"/>
              <a:gd name="connsiteX251" fmla="*/ 1665970 w 5305156"/>
              <a:gd name="connsiteY251" fmla="*/ 4470828 h 6858000"/>
              <a:gd name="connsiteX252" fmla="*/ 1665970 w 5305156"/>
              <a:gd name="connsiteY252" fmla="*/ 4839875 h 6858000"/>
              <a:gd name="connsiteX253" fmla="*/ 1348509 w 5305156"/>
              <a:gd name="connsiteY253" fmla="*/ 5116661 h 6858000"/>
              <a:gd name="connsiteX254" fmla="*/ 1348509 w 5305156"/>
              <a:gd name="connsiteY254" fmla="*/ 5100101 h 6858000"/>
              <a:gd name="connsiteX255" fmla="*/ 1654030 w 5305156"/>
              <a:gd name="connsiteY255" fmla="*/ 4833567 h 6858000"/>
              <a:gd name="connsiteX256" fmla="*/ 1654030 w 5305156"/>
              <a:gd name="connsiteY256" fmla="*/ 4487388 h 6858000"/>
              <a:gd name="connsiteX257" fmla="*/ 1348509 w 5305156"/>
              <a:gd name="connsiteY257" fmla="*/ 4753134 h 6858000"/>
              <a:gd name="connsiteX258" fmla="*/ 1348509 w 5305156"/>
              <a:gd name="connsiteY258" fmla="*/ 4737362 h 6858000"/>
              <a:gd name="connsiteX259" fmla="*/ 1650518 w 5305156"/>
              <a:gd name="connsiteY259" fmla="*/ 4473983 h 6858000"/>
              <a:gd name="connsiteX260" fmla="*/ 1325331 w 5305156"/>
              <a:gd name="connsiteY260" fmla="*/ 4196409 h 6858000"/>
              <a:gd name="connsiteX261" fmla="*/ 1000847 w 5305156"/>
              <a:gd name="connsiteY261" fmla="*/ 4478714 h 6858000"/>
              <a:gd name="connsiteX262" fmla="*/ 1326033 w 5305156"/>
              <a:gd name="connsiteY262" fmla="*/ 4756288 h 6858000"/>
              <a:gd name="connsiteX263" fmla="*/ 1347806 w 5305156"/>
              <a:gd name="connsiteY263" fmla="*/ 4737362 h 6858000"/>
              <a:gd name="connsiteX264" fmla="*/ 1347806 w 5305156"/>
              <a:gd name="connsiteY264" fmla="*/ 4753922 h 6858000"/>
              <a:gd name="connsiteX265" fmla="*/ 1331652 w 5305156"/>
              <a:gd name="connsiteY265" fmla="*/ 4768116 h 6858000"/>
              <a:gd name="connsiteX266" fmla="*/ 1331652 w 5305156"/>
              <a:gd name="connsiteY266" fmla="*/ 5114295 h 6858000"/>
              <a:gd name="connsiteX267" fmla="*/ 1347806 w 5305156"/>
              <a:gd name="connsiteY267" fmla="*/ 5100101 h 6858000"/>
              <a:gd name="connsiteX268" fmla="*/ 1347806 w 5305156"/>
              <a:gd name="connsiteY268" fmla="*/ 5116661 h 6858000"/>
              <a:gd name="connsiteX269" fmla="*/ 1333759 w 5305156"/>
              <a:gd name="connsiteY269" fmla="*/ 5129278 h 6858000"/>
              <a:gd name="connsiteX270" fmla="*/ 1333759 w 5305156"/>
              <a:gd name="connsiteY270" fmla="*/ 5306704 h 6858000"/>
              <a:gd name="connsiteX271" fmla="*/ 1321819 w 5305156"/>
              <a:gd name="connsiteY271" fmla="*/ 5309070 h 6858000"/>
              <a:gd name="connsiteX272" fmla="*/ 1321819 w 5305156"/>
              <a:gd name="connsiteY272" fmla="*/ 5134798 h 6858000"/>
              <a:gd name="connsiteX273" fmla="*/ 1151851 w 5305156"/>
              <a:gd name="connsiteY273" fmla="*/ 5283047 h 6858000"/>
              <a:gd name="connsiteX274" fmla="*/ 1144827 w 5305156"/>
              <a:gd name="connsiteY274" fmla="*/ 5272008 h 6858000"/>
              <a:gd name="connsiteX275" fmla="*/ 1314093 w 5305156"/>
              <a:gd name="connsiteY275" fmla="*/ 5125335 h 6858000"/>
              <a:gd name="connsiteX276" fmla="*/ 988907 w 5305156"/>
              <a:gd name="connsiteY276" fmla="*/ 4847761 h 6858000"/>
              <a:gd name="connsiteX277" fmla="*/ 913053 w 5305156"/>
              <a:gd name="connsiteY277" fmla="*/ 4913212 h 6858000"/>
              <a:gd name="connsiteX278" fmla="*/ 668636 w 5305156"/>
              <a:gd name="connsiteY278" fmla="*/ 5126124 h 6858000"/>
              <a:gd name="connsiteX279" fmla="*/ 993823 w 5305156"/>
              <a:gd name="connsiteY279" fmla="*/ 5403697 h 6858000"/>
              <a:gd name="connsiteX280" fmla="*/ 1144827 w 5305156"/>
              <a:gd name="connsiteY280" fmla="*/ 5272796 h 6858000"/>
              <a:gd name="connsiteX281" fmla="*/ 1151149 w 5305156"/>
              <a:gd name="connsiteY281" fmla="*/ 5283047 h 6858000"/>
              <a:gd name="connsiteX282" fmla="*/ 999441 w 5305156"/>
              <a:gd name="connsiteY282" fmla="*/ 5415526 h 6858000"/>
              <a:gd name="connsiteX283" fmla="*/ 999441 w 5305156"/>
              <a:gd name="connsiteY283" fmla="*/ 5761705 h 6858000"/>
              <a:gd name="connsiteX284" fmla="*/ 1321819 w 5305156"/>
              <a:gd name="connsiteY284" fmla="*/ 5480976 h 6858000"/>
              <a:gd name="connsiteX285" fmla="*/ 1321819 w 5305156"/>
              <a:gd name="connsiteY285" fmla="*/ 5309858 h 6858000"/>
              <a:gd name="connsiteX286" fmla="*/ 1333759 w 5305156"/>
              <a:gd name="connsiteY286" fmla="*/ 5307493 h 6858000"/>
              <a:gd name="connsiteX287" fmla="*/ 1333759 w 5305156"/>
              <a:gd name="connsiteY287" fmla="*/ 5487285 h 6858000"/>
              <a:gd name="connsiteX288" fmla="*/ 1549380 w 5305156"/>
              <a:gd name="connsiteY288" fmla="*/ 5671020 h 6858000"/>
              <a:gd name="connsiteX289" fmla="*/ 1665970 w 5305156"/>
              <a:gd name="connsiteY289" fmla="*/ 5770379 h 6858000"/>
              <a:gd name="connsiteX290" fmla="*/ 1665970 w 5305156"/>
              <a:gd name="connsiteY290" fmla="*/ 6021141 h 6858000"/>
              <a:gd name="connsiteX291" fmla="*/ 1654030 w 5305156"/>
              <a:gd name="connsiteY291" fmla="*/ 6026661 h 6858000"/>
              <a:gd name="connsiteX292" fmla="*/ 1654030 w 5305156"/>
              <a:gd name="connsiteY292" fmla="*/ 5786939 h 6858000"/>
              <a:gd name="connsiteX293" fmla="*/ 1331652 w 5305156"/>
              <a:gd name="connsiteY293" fmla="*/ 6067667 h 6858000"/>
              <a:gd name="connsiteX294" fmla="*/ 1331652 w 5305156"/>
              <a:gd name="connsiteY294" fmla="*/ 6413845 h 6858000"/>
              <a:gd name="connsiteX295" fmla="*/ 1654030 w 5305156"/>
              <a:gd name="connsiteY295" fmla="*/ 6133906 h 6858000"/>
              <a:gd name="connsiteX296" fmla="*/ 1654030 w 5305156"/>
              <a:gd name="connsiteY296" fmla="*/ 6027450 h 6858000"/>
              <a:gd name="connsiteX297" fmla="*/ 1665970 w 5305156"/>
              <a:gd name="connsiteY297" fmla="*/ 6021930 h 6858000"/>
              <a:gd name="connsiteX298" fmla="*/ 1665970 w 5305156"/>
              <a:gd name="connsiteY298" fmla="*/ 6140214 h 6858000"/>
              <a:gd name="connsiteX299" fmla="*/ 1326033 w 5305156"/>
              <a:gd name="connsiteY299" fmla="*/ 6435925 h 6858000"/>
              <a:gd name="connsiteX300" fmla="*/ 988907 w 5305156"/>
              <a:gd name="connsiteY300" fmla="*/ 6147311 h 6858000"/>
              <a:gd name="connsiteX301" fmla="*/ 908136 w 5305156"/>
              <a:gd name="connsiteY301" fmla="*/ 6217493 h 6858000"/>
              <a:gd name="connsiteX302" fmla="*/ 901815 w 5305156"/>
              <a:gd name="connsiteY302" fmla="*/ 6206454 h 6858000"/>
              <a:gd name="connsiteX303" fmla="*/ 907434 w 5305156"/>
              <a:gd name="connsiteY303" fmla="*/ 6218282 h 6858000"/>
              <a:gd name="connsiteX304" fmla="*/ 665124 w 5305156"/>
              <a:gd name="connsiteY304" fmla="*/ 6429617 h 6858000"/>
              <a:gd name="connsiteX305" fmla="*/ 665124 w 5305156"/>
              <a:gd name="connsiteY305" fmla="*/ 6784470 h 6858000"/>
              <a:gd name="connsiteX306" fmla="*/ 722014 w 5305156"/>
              <a:gd name="connsiteY306" fmla="*/ 6833040 h 6858000"/>
              <a:gd name="connsiteX307" fmla="*/ 751249 w 5305156"/>
              <a:gd name="connsiteY307" fmla="*/ 6858000 h 6858000"/>
              <a:gd name="connsiteX308" fmla="*/ 5305156 w 5305156"/>
              <a:gd name="connsiteY3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5305156" h="6858000">
                <a:moveTo>
                  <a:pt x="657398" y="6793932"/>
                </a:moveTo>
                <a:cubicBezTo>
                  <a:pt x="657398" y="6793932"/>
                  <a:pt x="657398" y="6793932"/>
                  <a:pt x="585057" y="6857017"/>
                </a:cubicBezTo>
                <a:lnTo>
                  <a:pt x="583930" y="6858000"/>
                </a:lnTo>
                <a:lnTo>
                  <a:pt x="732294" y="6858000"/>
                </a:lnTo>
                <a:lnTo>
                  <a:pt x="725614" y="6852286"/>
                </a:lnTo>
                <a:cubicBezTo>
                  <a:pt x="709021" y="6838092"/>
                  <a:pt x="686897" y="6819166"/>
                  <a:pt x="657398" y="6793932"/>
                </a:cubicBezTo>
                <a:close/>
                <a:moveTo>
                  <a:pt x="653184" y="6434348"/>
                </a:moveTo>
                <a:cubicBezTo>
                  <a:pt x="653184" y="6434348"/>
                  <a:pt x="653184" y="6434348"/>
                  <a:pt x="330807" y="6715076"/>
                </a:cubicBezTo>
                <a:cubicBezTo>
                  <a:pt x="330807" y="6715076"/>
                  <a:pt x="330807" y="6715076"/>
                  <a:pt x="330807" y="6799592"/>
                </a:cubicBezTo>
                <a:lnTo>
                  <a:pt x="330807" y="6858000"/>
                </a:lnTo>
                <a:lnTo>
                  <a:pt x="564153" y="6858000"/>
                </a:lnTo>
                <a:lnTo>
                  <a:pt x="568902" y="6853863"/>
                </a:lnTo>
                <a:cubicBezTo>
                  <a:pt x="573818" y="6854652"/>
                  <a:pt x="579438" y="6856229"/>
                  <a:pt x="585057" y="6857017"/>
                </a:cubicBezTo>
                <a:cubicBezTo>
                  <a:pt x="579438" y="6855440"/>
                  <a:pt x="574521" y="6854652"/>
                  <a:pt x="569605" y="6853075"/>
                </a:cubicBezTo>
                <a:cubicBezTo>
                  <a:pt x="569605" y="6853075"/>
                  <a:pt x="569605" y="6853075"/>
                  <a:pt x="653184" y="6780527"/>
                </a:cubicBezTo>
                <a:cubicBezTo>
                  <a:pt x="653184" y="6780527"/>
                  <a:pt x="653184" y="6780527"/>
                  <a:pt x="653184" y="6434348"/>
                </a:cubicBezTo>
                <a:close/>
                <a:moveTo>
                  <a:pt x="5047259" y="6343650"/>
                </a:moveTo>
                <a:lnTo>
                  <a:pt x="5047259" y="6707250"/>
                </a:lnTo>
                <a:lnTo>
                  <a:pt x="4683659" y="6707250"/>
                </a:lnTo>
                <a:lnTo>
                  <a:pt x="4683659" y="6343650"/>
                </a:lnTo>
                <a:close/>
                <a:moveTo>
                  <a:pt x="985394" y="5786939"/>
                </a:moveTo>
                <a:cubicBezTo>
                  <a:pt x="985394" y="5786939"/>
                  <a:pt x="985394" y="5786939"/>
                  <a:pt x="777500" y="5968308"/>
                </a:cubicBezTo>
                <a:cubicBezTo>
                  <a:pt x="777500" y="5968308"/>
                  <a:pt x="777500" y="5968308"/>
                  <a:pt x="663017" y="6067667"/>
                </a:cubicBezTo>
                <a:cubicBezTo>
                  <a:pt x="663017" y="6067667"/>
                  <a:pt x="663017" y="6067667"/>
                  <a:pt x="663017" y="6413845"/>
                </a:cubicBezTo>
                <a:cubicBezTo>
                  <a:pt x="663017" y="6413845"/>
                  <a:pt x="663017" y="6413845"/>
                  <a:pt x="901815" y="6206454"/>
                </a:cubicBezTo>
                <a:cubicBezTo>
                  <a:pt x="901815" y="6206454"/>
                  <a:pt x="901815" y="6206454"/>
                  <a:pt x="985394" y="6133906"/>
                </a:cubicBezTo>
                <a:cubicBezTo>
                  <a:pt x="985394" y="6133906"/>
                  <a:pt x="985394" y="6133906"/>
                  <a:pt x="985394" y="5786939"/>
                </a:cubicBezTo>
                <a:close/>
                <a:moveTo>
                  <a:pt x="1549380" y="5671020"/>
                </a:moveTo>
                <a:cubicBezTo>
                  <a:pt x="1537440" y="5677328"/>
                  <a:pt x="1537440" y="5677328"/>
                  <a:pt x="1537440" y="5677328"/>
                </a:cubicBezTo>
                <a:cubicBezTo>
                  <a:pt x="1549380" y="5671020"/>
                  <a:pt x="1549380" y="5671020"/>
                  <a:pt x="1549380" y="5671020"/>
                </a:cubicBezTo>
                <a:close/>
                <a:moveTo>
                  <a:pt x="1325331" y="5495959"/>
                </a:moveTo>
                <a:cubicBezTo>
                  <a:pt x="1325331" y="5495959"/>
                  <a:pt x="1325331" y="5495959"/>
                  <a:pt x="1000847" y="5779053"/>
                </a:cubicBezTo>
                <a:cubicBezTo>
                  <a:pt x="1000847" y="5779053"/>
                  <a:pt x="1000847" y="5779053"/>
                  <a:pt x="1326033" y="6056627"/>
                </a:cubicBezTo>
                <a:cubicBezTo>
                  <a:pt x="1326033" y="6056627"/>
                  <a:pt x="1326033" y="6056627"/>
                  <a:pt x="1650518" y="5773533"/>
                </a:cubicBezTo>
                <a:cubicBezTo>
                  <a:pt x="1650518" y="5773533"/>
                  <a:pt x="1650518" y="5773533"/>
                  <a:pt x="1537440" y="5677328"/>
                </a:cubicBezTo>
                <a:cubicBezTo>
                  <a:pt x="1537440" y="5677328"/>
                  <a:pt x="1537440" y="5677328"/>
                  <a:pt x="1325331" y="5495959"/>
                </a:cubicBezTo>
                <a:close/>
                <a:moveTo>
                  <a:pt x="320271" y="4847761"/>
                </a:moveTo>
                <a:cubicBezTo>
                  <a:pt x="320271" y="4847761"/>
                  <a:pt x="320271" y="4847761"/>
                  <a:pt x="0" y="5126124"/>
                </a:cubicBezTo>
                <a:cubicBezTo>
                  <a:pt x="0" y="5126124"/>
                  <a:pt x="0" y="5126124"/>
                  <a:pt x="325188" y="5403697"/>
                </a:cubicBezTo>
                <a:cubicBezTo>
                  <a:pt x="325188" y="5403697"/>
                  <a:pt x="325188" y="5403697"/>
                  <a:pt x="433349" y="5309070"/>
                </a:cubicBezTo>
                <a:cubicBezTo>
                  <a:pt x="433349" y="5309070"/>
                  <a:pt x="433349" y="5309070"/>
                  <a:pt x="439670" y="5320898"/>
                </a:cubicBezTo>
                <a:cubicBezTo>
                  <a:pt x="439670" y="5320898"/>
                  <a:pt x="439670" y="5320898"/>
                  <a:pt x="330807" y="5415526"/>
                </a:cubicBezTo>
                <a:cubicBezTo>
                  <a:pt x="330807" y="5415526"/>
                  <a:pt x="330807" y="5415526"/>
                  <a:pt x="330807" y="5761705"/>
                </a:cubicBezTo>
                <a:cubicBezTo>
                  <a:pt x="330807" y="5761705"/>
                  <a:pt x="330807" y="5761705"/>
                  <a:pt x="563986" y="5559044"/>
                </a:cubicBezTo>
                <a:cubicBezTo>
                  <a:pt x="563986" y="5559044"/>
                  <a:pt x="563986" y="5559044"/>
                  <a:pt x="570307" y="5571661"/>
                </a:cubicBezTo>
                <a:cubicBezTo>
                  <a:pt x="570307" y="5571661"/>
                  <a:pt x="570307" y="5571661"/>
                  <a:pt x="332211" y="5779053"/>
                </a:cubicBezTo>
                <a:cubicBezTo>
                  <a:pt x="332211" y="5779053"/>
                  <a:pt x="332211" y="5779053"/>
                  <a:pt x="657398" y="6056627"/>
                </a:cubicBezTo>
                <a:cubicBezTo>
                  <a:pt x="657398" y="6056627"/>
                  <a:pt x="657398" y="6056627"/>
                  <a:pt x="771178" y="5957268"/>
                </a:cubicBezTo>
                <a:cubicBezTo>
                  <a:pt x="771178" y="5957268"/>
                  <a:pt x="771178" y="5957268"/>
                  <a:pt x="777500" y="5968308"/>
                </a:cubicBezTo>
                <a:cubicBezTo>
                  <a:pt x="777500" y="5968308"/>
                  <a:pt x="777500" y="5968308"/>
                  <a:pt x="771881" y="5956479"/>
                </a:cubicBezTo>
                <a:cubicBezTo>
                  <a:pt x="771881" y="5956479"/>
                  <a:pt x="771881" y="5956479"/>
                  <a:pt x="981883" y="5773533"/>
                </a:cubicBezTo>
                <a:cubicBezTo>
                  <a:pt x="981883" y="5773533"/>
                  <a:pt x="981883" y="5773533"/>
                  <a:pt x="656696" y="5495959"/>
                </a:cubicBezTo>
                <a:cubicBezTo>
                  <a:pt x="656696" y="5495959"/>
                  <a:pt x="656696" y="5495959"/>
                  <a:pt x="571010" y="5570873"/>
                </a:cubicBezTo>
                <a:cubicBezTo>
                  <a:pt x="571010" y="5570873"/>
                  <a:pt x="571010" y="5570873"/>
                  <a:pt x="563986" y="5558256"/>
                </a:cubicBezTo>
                <a:cubicBezTo>
                  <a:pt x="563986" y="5558256"/>
                  <a:pt x="563986" y="5558256"/>
                  <a:pt x="653184" y="5480976"/>
                </a:cubicBezTo>
                <a:cubicBezTo>
                  <a:pt x="653184" y="5480976"/>
                  <a:pt x="653184" y="5480976"/>
                  <a:pt x="653184" y="5134798"/>
                </a:cubicBezTo>
                <a:cubicBezTo>
                  <a:pt x="653184" y="5134798"/>
                  <a:pt x="653184" y="5134798"/>
                  <a:pt x="439670" y="5320110"/>
                </a:cubicBezTo>
                <a:cubicBezTo>
                  <a:pt x="439670" y="5320110"/>
                  <a:pt x="439670" y="5320110"/>
                  <a:pt x="434052" y="5309070"/>
                </a:cubicBezTo>
                <a:cubicBezTo>
                  <a:pt x="434052" y="5309070"/>
                  <a:pt x="434052" y="5309070"/>
                  <a:pt x="645458" y="5125335"/>
                </a:cubicBezTo>
                <a:cubicBezTo>
                  <a:pt x="645458" y="5125335"/>
                  <a:pt x="645458" y="5125335"/>
                  <a:pt x="320271" y="4847761"/>
                </a:cubicBezTo>
                <a:close/>
                <a:moveTo>
                  <a:pt x="985394" y="4487388"/>
                </a:moveTo>
                <a:cubicBezTo>
                  <a:pt x="985394" y="4487388"/>
                  <a:pt x="985394" y="4487388"/>
                  <a:pt x="763453" y="4680586"/>
                </a:cubicBezTo>
                <a:cubicBezTo>
                  <a:pt x="763453" y="4680586"/>
                  <a:pt x="763453" y="4680586"/>
                  <a:pt x="756430" y="4670335"/>
                </a:cubicBezTo>
                <a:cubicBezTo>
                  <a:pt x="756430" y="4670335"/>
                  <a:pt x="756430" y="4670335"/>
                  <a:pt x="762750" y="4680586"/>
                </a:cubicBezTo>
                <a:cubicBezTo>
                  <a:pt x="762750" y="4680586"/>
                  <a:pt x="762750" y="4680586"/>
                  <a:pt x="663017" y="4768116"/>
                </a:cubicBezTo>
                <a:cubicBezTo>
                  <a:pt x="663017" y="4768116"/>
                  <a:pt x="663017" y="4768116"/>
                  <a:pt x="663017" y="5114295"/>
                </a:cubicBezTo>
                <a:cubicBezTo>
                  <a:pt x="663017" y="5114295"/>
                  <a:pt x="663017" y="5114295"/>
                  <a:pt x="906029" y="4902960"/>
                </a:cubicBezTo>
                <a:cubicBezTo>
                  <a:pt x="906029" y="4902960"/>
                  <a:pt x="906029" y="4902960"/>
                  <a:pt x="913053" y="4913212"/>
                </a:cubicBezTo>
                <a:cubicBezTo>
                  <a:pt x="913053" y="4913212"/>
                  <a:pt x="913053" y="4913212"/>
                  <a:pt x="906732" y="4902172"/>
                </a:cubicBezTo>
                <a:cubicBezTo>
                  <a:pt x="906732" y="4902172"/>
                  <a:pt x="906732" y="4902172"/>
                  <a:pt x="985394" y="4833567"/>
                </a:cubicBezTo>
                <a:cubicBezTo>
                  <a:pt x="985394" y="4833567"/>
                  <a:pt x="985394" y="4833567"/>
                  <a:pt x="985394" y="4487388"/>
                </a:cubicBezTo>
                <a:close/>
                <a:moveTo>
                  <a:pt x="656696" y="4196409"/>
                </a:moveTo>
                <a:cubicBezTo>
                  <a:pt x="656696" y="4196409"/>
                  <a:pt x="656696" y="4196409"/>
                  <a:pt x="332211" y="4478714"/>
                </a:cubicBezTo>
                <a:cubicBezTo>
                  <a:pt x="332211" y="4478714"/>
                  <a:pt x="332211" y="4478714"/>
                  <a:pt x="657398" y="4756288"/>
                </a:cubicBezTo>
                <a:cubicBezTo>
                  <a:pt x="657398" y="4756288"/>
                  <a:pt x="657398" y="4756288"/>
                  <a:pt x="756430" y="4670335"/>
                </a:cubicBezTo>
                <a:cubicBezTo>
                  <a:pt x="756430" y="4670335"/>
                  <a:pt x="756430" y="4670335"/>
                  <a:pt x="981883" y="4473983"/>
                </a:cubicBezTo>
                <a:cubicBezTo>
                  <a:pt x="981883" y="4473983"/>
                  <a:pt x="981883" y="4473983"/>
                  <a:pt x="656696" y="4196409"/>
                </a:cubicBezTo>
                <a:close/>
                <a:moveTo>
                  <a:pt x="993120" y="3544268"/>
                </a:moveTo>
                <a:cubicBezTo>
                  <a:pt x="993120" y="3544268"/>
                  <a:pt x="993120" y="3544268"/>
                  <a:pt x="668636" y="3826573"/>
                </a:cubicBezTo>
                <a:cubicBezTo>
                  <a:pt x="668636" y="3826573"/>
                  <a:pt x="668636" y="3826573"/>
                  <a:pt x="993823" y="4104935"/>
                </a:cubicBezTo>
                <a:cubicBezTo>
                  <a:pt x="993823" y="4104935"/>
                  <a:pt x="993823" y="4104935"/>
                  <a:pt x="1318308" y="3821842"/>
                </a:cubicBezTo>
                <a:cubicBezTo>
                  <a:pt x="1318308" y="3821842"/>
                  <a:pt x="1318308" y="3821842"/>
                  <a:pt x="1002251" y="3552154"/>
                </a:cubicBezTo>
                <a:cubicBezTo>
                  <a:pt x="1002251" y="3552154"/>
                  <a:pt x="1002251" y="3552154"/>
                  <a:pt x="993120" y="3544268"/>
                </a:cubicBezTo>
                <a:close/>
                <a:moveTo>
                  <a:pt x="1318308" y="2538851"/>
                </a:moveTo>
                <a:cubicBezTo>
                  <a:pt x="1318308" y="2538851"/>
                  <a:pt x="1318308" y="2538851"/>
                  <a:pt x="1110412" y="2719432"/>
                </a:cubicBezTo>
                <a:cubicBezTo>
                  <a:pt x="1110412" y="2719432"/>
                  <a:pt x="1110412" y="2719432"/>
                  <a:pt x="1104092" y="2708392"/>
                </a:cubicBezTo>
                <a:cubicBezTo>
                  <a:pt x="1104092" y="2708392"/>
                  <a:pt x="1104092" y="2708392"/>
                  <a:pt x="1109710" y="2720221"/>
                </a:cubicBezTo>
                <a:cubicBezTo>
                  <a:pt x="1109710" y="2720221"/>
                  <a:pt x="1109710" y="2720221"/>
                  <a:pt x="995930" y="2819579"/>
                </a:cubicBezTo>
                <a:cubicBezTo>
                  <a:pt x="995930" y="2819579"/>
                  <a:pt x="995930" y="2819579"/>
                  <a:pt x="995930" y="3165758"/>
                </a:cubicBezTo>
                <a:cubicBezTo>
                  <a:pt x="995930" y="3165758"/>
                  <a:pt x="995930" y="3165758"/>
                  <a:pt x="1234025" y="2958366"/>
                </a:cubicBezTo>
                <a:cubicBezTo>
                  <a:pt x="1234025" y="2958366"/>
                  <a:pt x="1234025" y="2958366"/>
                  <a:pt x="1240347" y="2969406"/>
                </a:cubicBezTo>
                <a:cubicBezTo>
                  <a:pt x="1240347" y="2969406"/>
                  <a:pt x="1240347" y="2969406"/>
                  <a:pt x="1234728" y="2957578"/>
                </a:cubicBezTo>
                <a:cubicBezTo>
                  <a:pt x="1234728" y="2957578"/>
                  <a:pt x="1234728" y="2957578"/>
                  <a:pt x="1318308" y="2885030"/>
                </a:cubicBezTo>
                <a:cubicBezTo>
                  <a:pt x="1318308" y="2885030"/>
                  <a:pt x="1318308" y="2885030"/>
                  <a:pt x="1318308" y="2538851"/>
                </a:cubicBezTo>
                <a:close/>
                <a:moveTo>
                  <a:pt x="652482" y="1598885"/>
                </a:moveTo>
                <a:cubicBezTo>
                  <a:pt x="652482" y="1598885"/>
                  <a:pt x="652482" y="1598885"/>
                  <a:pt x="332211" y="1878036"/>
                </a:cubicBezTo>
                <a:cubicBezTo>
                  <a:pt x="332211" y="1878036"/>
                  <a:pt x="332211" y="1878036"/>
                  <a:pt x="657398" y="2155610"/>
                </a:cubicBezTo>
                <a:cubicBezTo>
                  <a:pt x="657398" y="2155610"/>
                  <a:pt x="657398" y="2155610"/>
                  <a:pt x="766262" y="2060983"/>
                </a:cubicBezTo>
                <a:cubicBezTo>
                  <a:pt x="766262" y="2060983"/>
                  <a:pt x="766262" y="2060983"/>
                  <a:pt x="771881" y="2072022"/>
                </a:cubicBezTo>
                <a:cubicBezTo>
                  <a:pt x="771881" y="2072022"/>
                  <a:pt x="771881" y="2072022"/>
                  <a:pt x="663017" y="2166650"/>
                </a:cubicBezTo>
                <a:cubicBezTo>
                  <a:pt x="663017" y="2166650"/>
                  <a:pt x="663017" y="2166650"/>
                  <a:pt x="663017" y="2513617"/>
                </a:cubicBezTo>
                <a:cubicBezTo>
                  <a:pt x="663017" y="2513617"/>
                  <a:pt x="663017" y="2513617"/>
                  <a:pt x="896196" y="2310168"/>
                </a:cubicBezTo>
                <a:cubicBezTo>
                  <a:pt x="896196" y="2310168"/>
                  <a:pt x="896196" y="2310168"/>
                  <a:pt x="902517" y="2322785"/>
                </a:cubicBezTo>
                <a:cubicBezTo>
                  <a:pt x="902517" y="2322785"/>
                  <a:pt x="902517" y="2322785"/>
                  <a:pt x="665124" y="2530177"/>
                </a:cubicBezTo>
                <a:cubicBezTo>
                  <a:pt x="665124" y="2530177"/>
                  <a:pt x="665124" y="2530177"/>
                  <a:pt x="990311" y="2807751"/>
                </a:cubicBezTo>
                <a:cubicBezTo>
                  <a:pt x="990311" y="2807751"/>
                  <a:pt x="990311" y="2807751"/>
                  <a:pt x="1104092" y="2708392"/>
                </a:cubicBezTo>
                <a:cubicBezTo>
                  <a:pt x="1104092" y="2708392"/>
                  <a:pt x="1104092" y="2708392"/>
                  <a:pt x="1314093" y="2525446"/>
                </a:cubicBezTo>
                <a:cubicBezTo>
                  <a:pt x="1314093" y="2525446"/>
                  <a:pt x="1314093" y="2525446"/>
                  <a:pt x="988907" y="2247872"/>
                </a:cubicBezTo>
                <a:cubicBezTo>
                  <a:pt x="988907" y="2247872"/>
                  <a:pt x="988907" y="2247872"/>
                  <a:pt x="903220" y="2322785"/>
                </a:cubicBezTo>
                <a:cubicBezTo>
                  <a:pt x="903220" y="2322785"/>
                  <a:pt x="903220" y="2322785"/>
                  <a:pt x="896899" y="2310168"/>
                </a:cubicBezTo>
                <a:cubicBezTo>
                  <a:pt x="896899" y="2310168"/>
                  <a:pt x="896899" y="2310168"/>
                  <a:pt x="985394" y="2232889"/>
                </a:cubicBezTo>
                <a:cubicBezTo>
                  <a:pt x="985394" y="2232889"/>
                  <a:pt x="985394" y="2232889"/>
                  <a:pt x="985394" y="1885922"/>
                </a:cubicBezTo>
                <a:cubicBezTo>
                  <a:pt x="985394" y="1885922"/>
                  <a:pt x="985394" y="1885922"/>
                  <a:pt x="772583" y="2072022"/>
                </a:cubicBezTo>
                <a:cubicBezTo>
                  <a:pt x="772583" y="2072022"/>
                  <a:pt x="772583" y="2072022"/>
                  <a:pt x="766262" y="2060194"/>
                </a:cubicBezTo>
                <a:cubicBezTo>
                  <a:pt x="766262" y="2060194"/>
                  <a:pt x="766262" y="2060194"/>
                  <a:pt x="977669" y="1876459"/>
                </a:cubicBezTo>
                <a:cubicBezTo>
                  <a:pt x="977669" y="1876459"/>
                  <a:pt x="977669" y="1876459"/>
                  <a:pt x="652482" y="1598885"/>
                </a:cubicBezTo>
                <a:close/>
                <a:moveTo>
                  <a:pt x="1318308" y="1238512"/>
                </a:moveTo>
                <a:cubicBezTo>
                  <a:pt x="1318308" y="1238512"/>
                  <a:pt x="1318308" y="1238512"/>
                  <a:pt x="1095663" y="1432499"/>
                </a:cubicBezTo>
                <a:cubicBezTo>
                  <a:pt x="1095663" y="1432499"/>
                  <a:pt x="1095663" y="1432499"/>
                  <a:pt x="995930" y="1519240"/>
                </a:cubicBezTo>
                <a:cubicBezTo>
                  <a:pt x="995930" y="1519240"/>
                  <a:pt x="995930" y="1519240"/>
                  <a:pt x="995930" y="1865419"/>
                </a:cubicBezTo>
                <a:cubicBezTo>
                  <a:pt x="995930" y="1865419"/>
                  <a:pt x="995930" y="1865419"/>
                  <a:pt x="1238240" y="1654085"/>
                </a:cubicBezTo>
                <a:cubicBezTo>
                  <a:pt x="1238240" y="1654085"/>
                  <a:pt x="1238240" y="1654085"/>
                  <a:pt x="1245264" y="1665124"/>
                </a:cubicBezTo>
                <a:cubicBezTo>
                  <a:pt x="1245264" y="1665124"/>
                  <a:pt x="1245264" y="1665124"/>
                  <a:pt x="1000847" y="1878036"/>
                </a:cubicBezTo>
                <a:cubicBezTo>
                  <a:pt x="1000847" y="1878036"/>
                  <a:pt x="1000847" y="1878036"/>
                  <a:pt x="1326033" y="2155610"/>
                </a:cubicBezTo>
                <a:cubicBezTo>
                  <a:pt x="1326033" y="2155610"/>
                  <a:pt x="1326033" y="2155610"/>
                  <a:pt x="1477038" y="2023920"/>
                </a:cubicBezTo>
                <a:cubicBezTo>
                  <a:pt x="1477038" y="2023920"/>
                  <a:pt x="1477038" y="2023920"/>
                  <a:pt x="1646304" y="1876459"/>
                </a:cubicBezTo>
                <a:cubicBezTo>
                  <a:pt x="1646304" y="1876459"/>
                  <a:pt x="1646304" y="1876459"/>
                  <a:pt x="1321116" y="1598885"/>
                </a:cubicBezTo>
                <a:cubicBezTo>
                  <a:pt x="1321116" y="1598885"/>
                  <a:pt x="1321116" y="1598885"/>
                  <a:pt x="1245965" y="1664336"/>
                </a:cubicBezTo>
                <a:cubicBezTo>
                  <a:pt x="1245965" y="1664336"/>
                  <a:pt x="1245965" y="1664336"/>
                  <a:pt x="1238942" y="1654085"/>
                </a:cubicBezTo>
                <a:cubicBezTo>
                  <a:pt x="1238942" y="1654085"/>
                  <a:pt x="1238942" y="1654085"/>
                  <a:pt x="1318308" y="1585480"/>
                </a:cubicBezTo>
                <a:cubicBezTo>
                  <a:pt x="1318308" y="1585480"/>
                  <a:pt x="1318308" y="1585480"/>
                  <a:pt x="1318308" y="1238512"/>
                </a:cubicBezTo>
                <a:close/>
                <a:moveTo>
                  <a:pt x="988907" y="947533"/>
                </a:moveTo>
                <a:cubicBezTo>
                  <a:pt x="988907" y="947533"/>
                  <a:pt x="988907" y="947533"/>
                  <a:pt x="665124" y="1230627"/>
                </a:cubicBezTo>
                <a:cubicBezTo>
                  <a:pt x="665124" y="1230627"/>
                  <a:pt x="665124" y="1230627"/>
                  <a:pt x="990311" y="1508201"/>
                </a:cubicBezTo>
                <a:cubicBezTo>
                  <a:pt x="990311" y="1508201"/>
                  <a:pt x="990311" y="1508201"/>
                  <a:pt x="1088639" y="1422247"/>
                </a:cubicBezTo>
                <a:cubicBezTo>
                  <a:pt x="1088639" y="1422247"/>
                  <a:pt x="1088639" y="1422247"/>
                  <a:pt x="1095663" y="1432499"/>
                </a:cubicBezTo>
                <a:cubicBezTo>
                  <a:pt x="1095663" y="1432499"/>
                  <a:pt x="1095663" y="1432499"/>
                  <a:pt x="1089342" y="1421459"/>
                </a:cubicBezTo>
                <a:cubicBezTo>
                  <a:pt x="1089342" y="1421459"/>
                  <a:pt x="1089342" y="1421459"/>
                  <a:pt x="1314093" y="1225107"/>
                </a:cubicBezTo>
                <a:cubicBezTo>
                  <a:pt x="1314093" y="1225107"/>
                  <a:pt x="1314093" y="1225107"/>
                  <a:pt x="988907" y="947533"/>
                </a:cubicBezTo>
                <a:close/>
                <a:moveTo>
                  <a:pt x="1325331" y="296181"/>
                </a:moveTo>
                <a:cubicBezTo>
                  <a:pt x="1325331" y="296181"/>
                  <a:pt x="1325331" y="296181"/>
                  <a:pt x="1000847" y="578486"/>
                </a:cubicBezTo>
                <a:cubicBezTo>
                  <a:pt x="1000847" y="578486"/>
                  <a:pt x="1000847" y="578486"/>
                  <a:pt x="1326033" y="856060"/>
                </a:cubicBezTo>
                <a:cubicBezTo>
                  <a:pt x="1326033" y="856060"/>
                  <a:pt x="1326033" y="856060"/>
                  <a:pt x="1650518" y="573754"/>
                </a:cubicBezTo>
                <a:cubicBezTo>
                  <a:pt x="1650518" y="573754"/>
                  <a:pt x="1650518" y="573754"/>
                  <a:pt x="1334462" y="304066"/>
                </a:cubicBezTo>
                <a:cubicBezTo>
                  <a:pt x="1334462" y="304066"/>
                  <a:pt x="1334462" y="304066"/>
                  <a:pt x="1325331" y="296181"/>
                </a:cubicBezTo>
                <a:close/>
                <a:moveTo>
                  <a:pt x="1226725" y="0"/>
                </a:moveTo>
                <a:lnTo>
                  <a:pt x="748180" y="0"/>
                </a:lnTo>
                <a:lnTo>
                  <a:pt x="763540" y="13087"/>
                </a:lnTo>
                <a:cubicBezTo>
                  <a:pt x="795936" y="40686"/>
                  <a:pt x="860728" y="95886"/>
                  <a:pt x="990311" y="206284"/>
                </a:cubicBezTo>
                <a:cubicBezTo>
                  <a:pt x="990311" y="206284"/>
                  <a:pt x="990311" y="206284"/>
                  <a:pt x="1159227" y="58896"/>
                </a:cubicBezTo>
                <a:close/>
                <a:moveTo>
                  <a:pt x="1318308" y="0"/>
                </a:moveTo>
                <a:lnTo>
                  <a:pt x="1245701" y="0"/>
                </a:lnTo>
                <a:lnTo>
                  <a:pt x="1228232" y="15255"/>
                </a:lnTo>
                <a:cubicBezTo>
                  <a:pt x="1195046" y="44235"/>
                  <a:pt x="1128673" y="102194"/>
                  <a:pt x="995930" y="218113"/>
                </a:cubicBezTo>
                <a:cubicBezTo>
                  <a:pt x="995930" y="218113"/>
                  <a:pt x="995930" y="218113"/>
                  <a:pt x="995930" y="564292"/>
                </a:cubicBezTo>
                <a:cubicBezTo>
                  <a:pt x="995930" y="564292"/>
                  <a:pt x="995930" y="564292"/>
                  <a:pt x="1318308" y="283564"/>
                </a:cubicBezTo>
                <a:cubicBezTo>
                  <a:pt x="1318308" y="283564"/>
                  <a:pt x="1318308" y="283564"/>
                  <a:pt x="1318308" y="84404"/>
                </a:cubicBezTo>
                <a:close/>
                <a:moveTo>
                  <a:pt x="5305156" y="0"/>
                </a:moveTo>
                <a:lnTo>
                  <a:pt x="1329545" y="0"/>
                </a:lnTo>
                <a:lnTo>
                  <a:pt x="1329545" y="1953"/>
                </a:lnTo>
                <a:cubicBezTo>
                  <a:pt x="1329545" y="28082"/>
                  <a:pt x="1329545" y="97759"/>
                  <a:pt x="1329545" y="283564"/>
                </a:cubicBezTo>
                <a:cubicBezTo>
                  <a:pt x="1329545" y="283564"/>
                  <a:pt x="1329545" y="283564"/>
                  <a:pt x="1343592" y="295392"/>
                </a:cubicBezTo>
                <a:cubicBezTo>
                  <a:pt x="1343592" y="295392"/>
                  <a:pt x="1343592" y="295392"/>
                  <a:pt x="1334462" y="304066"/>
                </a:cubicBezTo>
                <a:cubicBezTo>
                  <a:pt x="1334462" y="304066"/>
                  <a:pt x="1334462" y="304066"/>
                  <a:pt x="1344294" y="295392"/>
                </a:cubicBezTo>
                <a:cubicBezTo>
                  <a:pt x="1344294" y="295392"/>
                  <a:pt x="1344294" y="295392"/>
                  <a:pt x="1665970" y="570600"/>
                </a:cubicBezTo>
                <a:cubicBezTo>
                  <a:pt x="1665970" y="570600"/>
                  <a:pt x="1665970" y="570600"/>
                  <a:pt x="1665970" y="589526"/>
                </a:cubicBezTo>
                <a:cubicBezTo>
                  <a:pt x="1665970" y="589526"/>
                  <a:pt x="1665970" y="589526"/>
                  <a:pt x="1654030" y="599777"/>
                </a:cubicBezTo>
                <a:cubicBezTo>
                  <a:pt x="1654030" y="599777"/>
                  <a:pt x="1654030" y="599777"/>
                  <a:pt x="1654030" y="587160"/>
                </a:cubicBezTo>
                <a:cubicBezTo>
                  <a:pt x="1654030" y="587160"/>
                  <a:pt x="1654030" y="587160"/>
                  <a:pt x="1332355" y="867888"/>
                </a:cubicBezTo>
                <a:cubicBezTo>
                  <a:pt x="1332355" y="867888"/>
                  <a:pt x="1332355" y="867888"/>
                  <a:pt x="1332355" y="1214067"/>
                </a:cubicBezTo>
                <a:cubicBezTo>
                  <a:pt x="1332355" y="1214067"/>
                  <a:pt x="1332355" y="1214067"/>
                  <a:pt x="1654030" y="933339"/>
                </a:cubicBezTo>
                <a:cubicBezTo>
                  <a:pt x="1654030" y="933339"/>
                  <a:pt x="1654030" y="933339"/>
                  <a:pt x="1654030" y="600566"/>
                </a:cubicBezTo>
                <a:cubicBezTo>
                  <a:pt x="1654030" y="600566"/>
                  <a:pt x="1654030" y="600566"/>
                  <a:pt x="1665970" y="590314"/>
                </a:cubicBezTo>
                <a:cubicBezTo>
                  <a:pt x="1665970" y="590314"/>
                  <a:pt x="1665970" y="590314"/>
                  <a:pt x="1665970" y="938859"/>
                </a:cubicBezTo>
                <a:cubicBezTo>
                  <a:pt x="1665970" y="938859"/>
                  <a:pt x="1665970" y="938859"/>
                  <a:pt x="1998180" y="1221952"/>
                </a:cubicBezTo>
                <a:cubicBezTo>
                  <a:pt x="1998180" y="1221952"/>
                  <a:pt x="1998180" y="1221952"/>
                  <a:pt x="1998180" y="1591788"/>
                </a:cubicBezTo>
                <a:cubicBezTo>
                  <a:pt x="1998180" y="1591788"/>
                  <a:pt x="1998180" y="1591788"/>
                  <a:pt x="1680718" y="1867785"/>
                </a:cubicBezTo>
                <a:cubicBezTo>
                  <a:pt x="1680718" y="1867785"/>
                  <a:pt x="1680718" y="1867785"/>
                  <a:pt x="1680718" y="1851225"/>
                </a:cubicBezTo>
                <a:lnTo>
                  <a:pt x="1986942" y="1585480"/>
                </a:lnTo>
                <a:cubicBezTo>
                  <a:pt x="1986942" y="1585480"/>
                  <a:pt x="1986942" y="1585480"/>
                  <a:pt x="1986942" y="1238512"/>
                </a:cubicBezTo>
                <a:cubicBezTo>
                  <a:pt x="1986942" y="1238512"/>
                  <a:pt x="1986942" y="1238512"/>
                  <a:pt x="1680718" y="1505046"/>
                </a:cubicBezTo>
                <a:cubicBezTo>
                  <a:pt x="1680718" y="1505046"/>
                  <a:pt x="1680718" y="1505046"/>
                  <a:pt x="1680718" y="1488487"/>
                </a:cubicBezTo>
                <a:cubicBezTo>
                  <a:pt x="1680718" y="1488487"/>
                  <a:pt x="1680718" y="1488487"/>
                  <a:pt x="1982728" y="1225107"/>
                </a:cubicBezTo>
                <a:cubicBezTo>
                  <a:pt x="1982728" y="1225107"/>
                  <a:pt x="1982728" y="1225107"/>
                  <a:pt x="1657541" y="947533"/>
                </a:cubicBezTo>
                <a:cubicBezTo>
                  <a:pt x="1657541" y="947533"/>
                  <a:pt x="1657541" y="947533"/>
                  <a:pt x="1333056" y="1230627"/>
                </a:cubicBezTo>
                <a:cubicBezTo>
                  <a:pt x="1333056" y="1230627"/>
                  <a:pt x="1333056" y="1230627"/>
                  <a:pt x="1658244" y="1508201"/>
                </a:cubicBezTo>
                <a:cubicBezTo>
                  <a:pt x="1658244" y="1508201"/>
                  <a:pt x="1658244" y="1508201"/>
                  <a:pt x="1680017" y="1489275"/>
                </a:cubicBezTo>
                <a:cubicBezTo>
                  <a:pt x="1680017" y="1489275"/>
                  <a:pt x="1680017" y="1489275"/>
                  <a:pt x="1680017" y="1505835"/>
                </a:cubicBezTo>
                <a:cubicBezTo>
                  <a:pt x="1680017" y="1505835"/>
                  <a:pt x="1680017" y="1505835"/>
                  <a:pt x="1664565" y="1519240"/>
                </a:cubicBezTo>
                <a:cubicBezTo>
                  <a:pt x="1664565" y="1519240"/>
                  <a:pt x="1664565" y="1519240"/>
                  <a:pt x="1664565" y="1865419"/>
                </a:cubicBezTo>
                <a:cubicBezTo>
                  <a:pt x="1664565" y="1865419"/>
                  <a:pt x="1664565" y="1865419"/>
                  <a:pt x="1680017" y="1852014"/>
                </a:cubicBezTo>
                <a:cubicBezTo>
                  <a:pt x="1680017" y="1852014"/>
                  <a:pt x="1680017" y="1852014"/>
                  <a:pt x="1680017" y="1868573"/>
                </a:cubicBezTo>
                <a:cubicBezTo>
                  <a:pt x="1680017" y="1868573"/>
                  <a:pt x="1680017" y="1868573"/>
                  <a:pt x="1665970" y="1881190"/>
                </a:cubicBezTo>
                <a:cubicBezTo>
                  <a:pt x="1665970" y="1881190"/>
                  <a:pt x="1665970" y="1881190"/>
                  <a:pt x="1665970" y="2058617"/>
                </a:cubicBezTo>
                <a:cubicBezTo>
                  <a:pt x="1665970" y="2058617"/>
                  <a:pt x="1665970" y="2058617"/>
                  <a:pt x="1654030" y="2060194"/>
                </a:cubicBezTo>
                <a:cubicBezTo>
                  <a:pt x="1654030" y="2060194"/>
                  <a:pt x="1654030" y="2060194"/>
                  <a:pt x="1654030" y="1885922"/>
                </a:cubicBezTo>
                <a:cubicBezTo>
                  <a:pt x="1654030" y="1885922"/>
                  <a:pt x="1654030" y="1885922"/>
                  <a:pt x="1484061" y="2034172"/>
                </a:cubicBezTo>
                <a:cubicBezTo>
                  <a:pt x="1484061" y="2034172"/>
                  <a:pt x="1484061" y="2034172"/>
                  <a:pt x="1477038" y="2023920"/>
                </a:cubicBezTo>
                <a:cubicBezTo>
                  <a:pt x="1477038" y="2023920"/>
                  <a:pt x="1477038" y="2023920"/>
                  <a:pt x="1484061" y="2034960"/>
                </a:cubicBezTo>
                <a:cubicBezTo>
                  <a:pt x="1484061" y="2034960"/>
                  <a:pt x="1484061" y="2034960"/>
                  <a:pt x="1332355" y="2166650"/>
                </a:cubicBezTo>
                <a:cubicBezTo>
                  <a:pt x="1332355" y="2166650"/>
                  <a:pt x="1332355" y="2166650"/>
                  <a:pt x="1332355" y="2513617"/>
                </a:cubicBezTo>
                <a:cubicBezTo>
                  <a:pt x="1332355" y="2513617"/>
                  <a:pt x="1332355" y="2513617"/>
                  <a:pt x="1654030" y="2232889"/>
                </a:cubicBezTo>
                <a:cubicBezTo>
                  <a:pt x="1654030" y="2232889"/>
                  <a:pt x="1654030" y="2232889"/>
                  <a:pt x="1654030" y="2060983"/>
                </a:cubicBezTo>
                <a:cubicBezTo>
                  <a:pt x="1654030" y="2060983"/>
                  <a:pt x="1654030" y="2060983"/>
                  <a:pt x="1665970" y="2059405"/>
                </a:cubicBezTo>
                <a:cubicBezTo>
                  <a:pt x="1665970" y="2059405"/>
                  <a:pt x="1665970" y="2059405"/>
                  <a:pt x="1665970" y="2238409"/>
                </a:cubicBezTo>
                <a:cubicBezTo>
                  <a:pt x="1665970" y="2238409"/>
                  <a:pt x="1665970" y="2238409"/>
                  <a:pt x="1881590" y="2422144"/>
                </a:cubicBezTo>
                <a:cubicBezTo>
                  <a:pt x="1881590" y="2422144"/>
                  <a:pt x="1881590" y="2422144"/>
                  <a:pt x="1869650" y="2428452"/>
                </a:cubicBezTo>
                <a:cubicBezTo>
                  <a:pt x="1869650" y="2428452"/>
                  <a:pt x="1869650" y="2428452"/>
                  <a:pt x="1657541" y="2247872"/>
                </a:cubicBezTo>
                <a:cubicBezTo>
                  <a:pt x="1657541" y="2247872"/>
                  <a:pt x="1657541" y="2247872"/>
                  <a:pt x="1333056" y="2530177"/>
                </a:cubicBezTo>
                <a:cubicBezTo>
                  <a:pt x="1333056" y="2530177"/>
                  <a:pt x="1333056" y="2530177"/>
                  <a:pt x="1658244" y="2807751"/>
                </a:cubicBezTo>
                <a:cubicBezTo>
                  <a:pt x="1658244" y="2807751"/>
                  <a:pt x="1658244" y="2807751"/>
                  <a:pt x="1982728" y="2525446"/>
                </a:cubicBezTo>
                <a:cubicBezTo>
                  <a:pt x="1982728" y="2525446"/>
                  <a:pt x="1982728" y="2525446"/>
                  <a:pt x="1870353" y="2429241"/>
                </a:cubicBezTo>
                <a:cubicBezTo>
                  <a:pt x="1870353" y="2429241"/>
                  <a:pt x="1870353" y="2429241"/>
                  <a:pt x="1882293" y="2422933"/>
                </a:cubicBezTo>
                <a:cubicBezTo>
                  <a:pt x="1882293" y="2422933"/>
                  <a:pt x="1882293" y="2422933"/>
                  <a:pt x="1998180" y="2522291"/>
                </a:cubicBezTo>
                <a:cubicBezTo>
                  <a:pt x="1998180" y="2522291"/>
                  <a:pt x="1998180" y="2522291"/>
                  <a:pt x="1998180" y="2773054"/>
                </a:cubicBezTo>
                <a:cubicBezTo>
                  <a:pt x="1998180" y="2773054"/>
                  <a:pt x="1998180" y="2773054"/>
                  <a:pt x="1986942" y="2778574"/>
                </a:cubicBezTo>
                <a:cubicBezTo>
                  <a:pt x="1986942" y="2778574"/>
                  <a:pt x="1986942" y="2778574"/>
                  <a:pt x="1986942" y="2538851"/>
                </a:cubicBezTo>
                <a:cubicBezTo>
                  <a:pt x="1986942" y="2538851"/>
                  <a:pt x="1986942" y="2538851"/>
                  <a:pt x="1664565" y="2819579"/>
                </a:cubicBezTo>
                <a:cubicBezTo>
                  <a:pt x="1664565" y="2819579"/>
                  <a:pt x="1664565" y="2819579"/>
                  <a:pt x="1664565" y="3165758"/>
                </a:cubicBezTo>
                <a:cubicBezTo>
                  <a:pt x="1664565" y="3165758"/>
                  <a:pt x="1664565" y="3165758"/>
                  <a:pt x="1986942" y="2885030"/>
                </a:cubicBezTo>
                <a:cubicBezTo>
                  <a:pt x="1986942" y="2885030"/>
                  <a:pt x="1986942" y="2885030"/>
                  <a:pt x="1986942" y="2779363"/>
                </a:cubicBezTo>
                <a:cubicBezTo>
                  <a:pt x="1986942" y="2779363"/>
                  <a:pt x="1986942" y="2779363"/>
                  <a:pt x="1998180" y="2773843"/>
                </a:cubicBezTo>
                <a:cubicBezTo>
                  <a:pt x="1998180" y="2773843"/>
                  <a:pt x="1998180" y="2773843"/>
                  <a:pt x="1998180" y="2891339"/>
                </a:cubicBezTo>
                <a:cubicBezTo>
                  <a:pt x="1998180" y="2891339"/>
                  <a:pt x="1998180" y="2891339"/>
                  <a:pt x="1658946" y="3187049"/>
                </a:cubicBezTo>
                <a:cubicBezTo>
                  <a:pt x="1658946" y="3187049"/>
                  <a:pt x="1658946" y="3187049"/>
                  <a:pt x="1321116" y="2899224"/>
                </a:cubicBezTo>
                <a:cubicBezTo>
                  <a:pt x="1321116" y="2899224"/>
                  <a:pt x="1321116" y="2899224"/>
                  <a:pt x="1240347" y="2969406"/>
                </a:cubicBezTo>
                <a:cubicBezTo>
                  <a:pt x="1240347" y="2969406"/>
                  <a:pt x="1240347" y="2969406"/>
                  <a:pt x="997334" y="3180741"/>
                </a:cubicBezTo>
                <a:cubicBezTo>
                  <a:pt x="997334" y="3180741"/>
                  <a:pt x="997334" y="3180741"/>
                  <a:pt x="997334" y="3519034"/>
                </a:cubicBezTo>
                <a:cubicBezTo>
                  <a:pt x="997334" y="3519034"/>
                  <a:pt x="997334" y="3519034"/>
                  <a:pt x="985394" y="3519034"/>
                </a:cubicBezTo>
                <a:cubicBezTo>
                  <a:pt x="985394" y="3519034"/>
                  <a:pt x="985394" y="3519034"/>
                  <a:pt x="985394" y="3500109"/>
                </a:cubicBezTo>
                <a:cubicBezTo>
                  <a:pt x="985394" y="3500109"/>
                  <a:pt x="985394" y="3500109"/>
                  <a:pt x="985394" y="3186261"/>
                </a:cubicBezTo>
                <a:cubicBezTo>
                  <a:pt x="985394" y="3186261"/>
                  <a:pt x="985394" y="3186261"/>
                  <a:pt x="663017" y="3466989"/>
                </a:cubicBezTo>
                <a:cubicBezTo>
                  <a:pt x="663017" y="3466989"/>
                  <a:pt x="663017" y="3466989"/>
                  <a:pt x="663017" y="3495377"/>
                </a:cubicBezTo>
                <a:cubicBezTo>
                  <a:pt x="663017" y="3495377"/>
                  <a:pt x="663017" y="3495377"/>
                  <a:pt x="663017" y="3812379"/>
                </a:cubicBezTo>
                <a:cubicBezTo>
                  <a:pt x="663017" y="3812379"/>
                  <a:pt x="663017" y="3812379"/>
                  <a:pt x="985394" y="3532439"/>
                </a:cubicBezTo>
                <a:cubicBezTo>
                  <a:pt x="985394" y="3532439"/>
                  <a:pt x="985394" y="3532439"/>
                  <a:pt x="985394" y="3519822"/>
                </a:cubicBezTo>
                <a:cubicBezTo>
                  <a:pt x="985394" y="3519822"/>
                  <a:pt x="985394" y="3519822"/>
                  <a:pt x="997334" y="3519822"/>
                </a:cubicBezTo>
                <a:cubicBezTo>
                  <a:pt x="997334" y="3519822"/>
                  <a:pt x="997334" y="3519822"/>
                  <a:pt x="997334" y="3531651"/>
                </a:cubicBezTo>
                <a:cubicBezTo>
                  <a:pt x="997334" y="3531651"/>
                  <a:pt x="997334" y="3531651"/>
                  <a:pt x="1011381" y="3543479"/>
                </a:cubicBezTo>
                <a:cubicBezTo>
                  <a:pt x="1011381" y="3543479"/>
                  <a:pt x="1011381" y="3543479"/>
                  <a:pt x="1002251" y="3552154"/>
                </a:cubicBezTo>
                <a:cubicBezTo>
                  <a:pt x="1002251" y="3552154"/>
                  <a:pt x="1002251" y="3552154"/>
                  <a:pt x="1012084" y="3544268"/>
                </a:cubicBezTo>
                <a:cubicBezTo>
                  <a:pt x="1012084" y="3544268"/>
                  <a:pt x="1012084" y="3544268"/>
                  <a:pt x="1333759" y="3818688"/>
                </a:cubicBezTo>
                <a:cubicBezTo>
                  <a:pt x="1333759" y="3818688"/>
                  <a:pt x="1333759" y="3818688"/>
                  <a:pt x="1333759" y="3838402"/>
                </a:cubicBezTo>
                <a:cubicBezTo>
                  <a:pt x="1333759" y="3838402"/>
                  <a:pt x="1333759" y="3838402"/>
                  <a:pt x="1321819" y="3848653"/>
                </a:cubicBezTo>
                <a:cubicBezTo>
                  <a:pt x="1321819" y="3848653"/>
                  <a:pt x="1321819" y="3848653"/>
                  <a:pt x="1321819" y="3835248"/>
                </a:cubicBezTo>
                <a:cubicBezTo>
                  <a:pt x="1321819" y="3835248"/>
                  <a:pt x="1321819" y="3835248"/>
                  <a:pt x="999441" y="4115975"/>
                </a:cubicBezTo>
                <a:cubicBezTo>
                  <a:pt x="999441" y="4115975"/>
                  <a:pt x="999441" y="4115975"/>
                  <a:pt x="999441" y="4462154"/>
                </a:cubicBezTo>
                <a:cubicBezTo>
                  <a:pt x="999441" y="4462154"/>
                  <a:pt x="999441" y="4462154"/>
                  <a:pt x="1321819" y="4182215"/>
                </a:cubicBezTo>
                <a:cubicBezTo>
                  <a:pt x="1321819" y="4182215"/>
                  <a:pt x="1321819" y="4182215"/>
                  <a:pt x="1321819" y="3849441"/>
                </a:cubicBezTo>
                <a:cubicBezTo>
                  <a:pt x="1321819" y="3849441"/>
                  <a:pt x="1321819" y="3849441"/>
                  <a:pt x="1333759" y="3839190"/>
                </a:cubicBezTo>
                <a:cubicBezTo>
                  <a:pt x="1333759" y="3839190"/>
                  <a:pt x="1333759" y="3839190"/>
                  <a:pt x="1333759" y="4186946"/>
                </a:cubicBezTo>
                <a:cubicBezTo>
                  <a:pt x="1333759" y="4186946"/>
                  <a:pt x="1333759" y="4186946"/>
                  <a:pt x="1665970" y="4470828"/>
                </a:cubicBezTo>
                <a:cubicBezTo>
                  <a:pt x="1665970" y="4470828"/>
                  <a:pt x="1665970" y="4470828"/>
                  <a:pt x="1665970" y="4839875"/>
                </a:cubicBezTo>
                <a:cubicBezTo>
                  <a:pt x="1665970" y="4839875"/>
                  <a:pt x="1665970" y="4839875"/>
                  <a:pt x="1348509" y="5116661"/>
                </a:cubicBezTo>
                <a:cubicBezTo>
                  <a:pt x="1348509" y="5116661"/>
                  <a:pt x="1348509" y="5116661"/>
                  <a:pt x="1348509" y="5100101"/>
                </a:cubicBezTo>
                <a:cubicBezTo>
                  <a:pt x="1348509" y="5100101"/>
                  <a:pt x="1348509" y="5100101"/>
                  <a:pt x="1654030" y="4833567"/>
                </a:cubicBezTo>
                <a:cubicBezTo>
                  <a:pt x="1654030" y="4833567"/>
                  <a:pt x="1654030" y="4833567"/>
                  <a:pt x="1654030" y="4487388"/>
                </a:cubicBezTo>
                <a:cubicBezTo>
                  <a:pt x="1654030" y="4487388"/>
                  <a:pt x="1654030" y="4487388"/>
                  <a:pt x="1348509" y="4753134"/>
                </a:cubicBezTo>
                <a:cubicBezTo>
                  <a:pt x="1348509" y="4753134"/>
                  <a:pt x="1348509" y="4753134"/>
                  <a:pt x="1348509" y="4737362"/>
                </a:cubicBezTo>
                <a:cubicBezTo>
                  <a:pt x="1348509" y="4737362"/>
                  <a:pt x="1348509" y="4737362"/>
                  <a:pt x="1650518" y="4473983"/>
                </a:cubicBezTo>
                <a:cubicBezTo>
                  <a:pt x="1650518" y="4473983"/>
                  <a:pt x="1650518" y="4473983"/>
                  <a:pt x="1325331" y="4196409"/>
                </a:cubicBezTo>
                <a:cubicBezTo>
                  <a:pt x="1325331" y="4196409"/>
                  <a:pt x="1325331" y="4196409"/>
                  <a:pt x="1000847" y="4478714"/>
                </a:cubicBezTo>
                <a:cubicBezTo>
                  <a:pt x="1000847" y="4478714"/>
                  <a:pt x="1000847" y="4478714"/>
                  <a:pt x="1326033" y="4756288"/>
                </a:cubicBezTo>
                <a:cubicBezTo>
                  <a:pt x="1326033" y="4756288"/>
                  <a:pt x="1326033" y="4756288"/>
                  <a:pt x="1347806" y="4737362"/>
                </a:cubicBezTo>
                <a:cubicBezTo>
                  <a:pt x="1347806" y="4737362"/>
                  <a:pt x="1347806" y="4737362"/>
                  <a:pt x="1347806" y="4753922"/>
                </a:cubicBezTo>
                <a:cubicBezTo>
                  <a:pt x="1347806" y="4753922"/>
                  <a:pt x="1347806" y="4753922"/>
                  <a:pt x="1331652" y="4768116"/>
                </a:cubicBezTo>
                <a:cubicBezTo>
                  <a:pt x="1331652" y="4768116"/>
                  <a:pt x="1331652" y="4768116"/>
                  <a:pt x="1331652" y="5114295"/>
                </a:cubicBezTo>
                <a:cubicBezTo>
                  <a:pt x="1331652" y="5114295"/>
                  <a:pt x="1331652" y="5114295"/>
                  <a:pt x="1347806" y="5100101"/>
                </a:cubicBezTo>
                <a:cubicBezTo>
                  <a:pt x="1347806" y="5100101"/>
                  <a:pt x="1347806" y="5100101"/>
                  <a:pt x="1347806" y="5116661"/>
                </a:cubicBezTo>
                <a:cubicBezTo>
                  <a:pt x="1347806" y="5116661"/>
                  <a:pt x="1347806" y="5116661"/>
                  <a:pt x="1333759" y="5129278"/>
                </a:cubicBezTo>
                <a:cubicBezTo>
                  <a:pt x="1333759" y="5129278"/>
                  <a:pt x="1333759" y="5129278"/>
                  <a:pt x="1333759" y="5306704"/>
                </a:cubicBezTo>
                <a:cubicBezTo>
                  <a:pt x="1333759" y="5306704"/>
                  <a:pt x="1333759" y="5306704"/>
                  <a:pt x="1321819" y="5309070"/>
                </a:cubicBezTo>
                <a:cubicBezTo>
                  <a:pt x="1321819" y="5309070"/>
                  <a:pt x="1321819" y="5309070"/>
                  <a:pt x="1321819" y="5134798"/>
                </a:cubicBezTo>
                <a:cubicBezTo>
                  <a:pt x="1321819" y="5134798"/>
                  <a:pt x="1321819" y="5134798"/>
                  <a:pt x="1151851" y="5283047"/>
                </a:cubicBezTo>
                <a:cubicBezTo>
                  <a:pt x="1151851" y="5283047"/>
                  <a:pt x="1151851" y="5283047"/>
                  <a:pt x="1144827" y="5272008"/>
                </a:cubicBezTo>
                <a:cubicBezTo>
                  <a:pt x="1144827" y="5272008"/>
                  <a:pt x="1144827" y="5272008"/>
                  <a:pt x="1314093" y="5125335"/>
                </a:cubicBezTo>
                <a:cubicBezTo>
                  <a:pt x="1314093" y="5125335"/>
                  <a:pt x="1314093" y="5125335"/>
                  <a:pt x="988907" y="4847761"/>
                </a:cubicBezTo>
                <a:cubicBezTo>
                  <a:pt x="988907" y="4847761"/>
                  <a:pt x="988907" y="4847761"/>
                  <a:pt x="913053" y="4913212"/>
                </a:cubicBezTo>
                <a:cubicBezTo>
                  <a:pt x="913053" y="4913212"/>
                  <a:pt x="913053" y="4913212"/>
                  <a:pt x="668636" y="5126124"/>
                </a:cubicBezTo>
                <a:cubicBezTo>
                  <a:pt x="668636" y="5126124"/>
                  <a:pt x="668636" y="5126124"/>
                  <a:pt x="993823" y="5403697"/>
                </a:cubicBezTo>
                <a:cubicBezTo>
                  <a:pt x="993823" y="5403697"/>
                  <a:pt x="993823" y="5403697"/>
                  <a:pt x="1144827" y="5272796"/>
                </a:cubicBezTo>
                <a:cubicBezTo>
                  <a:pt x="1144827" y="5272796"/>
                  <a:pt x="1144827" y="5272796"/>
                  <a:pt x="1151149" y="5283047"/>
                </a:cubicBezTo>
                <a:cubicBezTo>
                  <a:pt x="1151149" y="5283047"/>
                  <a:pt x="1151149" y="5283047"/>
                  <a:pt x="999441" y="5415526"/>
                </a:cubicBezTo>
                <a:cubicBezTo>
                  <a:pt x="999441" y="5415526"/>
                  <a:pt x="999441" y="5415526"/>
                  <a:pt x="999441" y="5761705"/>
                </a:cubicBezTo>
                <a:cubicBezTo>
                  <a:pt x="999441" y="5761705"/>
                  <a:pt x="999441" y="5761705"/>
                  <a:pt x="1321819" y="5480976"/>
                </a:cubicBezTo>
                <a:cubicBezTo>
                  <a:pt x="1321819" y="5480976"/>
                  <a:pt x="1321819" y="5480976"/>
                  <a:pt x="1321819" y="5309858"/>
                </a:cubicBezTo>
                <a:cubicBezTo>
                  <a:pt x="1321819" y="5309858"/>
                  <a:pt x="1321819" y="5309858"/>
                  <a:pt x="1333759" y="5307493"/>
                </a:cubicBezTo>
                <a:cubicBezTo>
                  <a:pt x="1333759" y="5307493"/>
                  <a:pt x="1333759" y="5307493"/>
                  <a:pt x="1333759" y="5487285"/>
                </a:cubicBezTo>
                <a:cubicBezTo>
                  <a:pt x="1333759" y="5487285"/>
                  <a:pt x="1333759" y="5487285"/>
                  <a:pt x="1549380" y="5671020"/>
                </a:cubicBezTo>
                <a:cubicBezTo>
                  <a:pt x="1549380" y="5671020"/>
                  <a:pt x="1549380" y="5671020"/>
                  <a:pt x="1665970" y="5770379"/>
                </a:cubicBezTo>
                <a:cubicBezTo>
                  <a:pt x="1665970" y="5770379"/>
                  <a:pt x="1665970" y="5770379"/>
                  <a:pt x="1665970" y="6021141"/>
                </a:cubicBezTo>
                <a:cubicBezTo>
                  <a:pt x="1665970" y="6021141"/>
                  <a:pt x="1665970" y="6021141"/>
                  <a:pt x="1654030" y="6026661"/>
                </a:cubicBezTo>
                <a:cubicBezTo>
                  <a:pt x="1654030" y="6026661"/>
                  <a:pt x="1654030" y="6026661"/>
                  <a:pt x="1654030" y="5786939"/>
                </a:cubicBezTo>
                <a:cubicBezTo>
                  <a:pt x="1654030" y="5786939"/>
                  <a:pt x="1654030" y="5786939"/>
                  <a:pt x="1331652" y="6067667"/>
                </a:cubicBezTo>
                <a:cubicBezTo>
                  <a:pt x="1331652" y="6067667"/>
                  <a:pt x="1331652" y="6067667"/>
                  <a:pt x="1331652" y="6413845"/>
                </a:cubicBezTo>
                <a:cubicBezTo>
                  <a:pt x="1331652" y="6413845"/>
                  <a:pt x="1331652" y="6413845"/>
                  <a:pt x="1654030" y="6133906"/>
                </a:cubicBezTo>
                <a:cubicBezTo>
                  <a:pt x="1654030" y="6133906"/>
                  <a:pt x="1654030" y="6133906"/>
                  <a:pt x="1654030" y="6027450"/>
                </a:cubicBezTo>
                <a:cubicBezTo>
                  <a:pt x="1654030" y="6027450"/>
                  <a:pt x="1654030" y="6027450"/>
                  <a:pt x="1665970" y="6021930"/>
                </a:cubicBezTo>
                <a:cubicBezTo>
                  <a:pt x="1665970" y="6021930"/>
                  <a:pt x="1665970" y="6021930"/>
                  <a:pt x="1665970" y="6140214"/>
                </a:cubicBezTo>
                <a:cubicBezTo>
                  <a:pt x="1665970" y="6140214"/>
                  <a:pt x="1665970" y="6140214"/>
                  <a:pt x="1326033" y="6435925"/>
                </a:cubicBezTo>
                <a:cubicBezTo>
                  <a:pt x="1326033" y="6435925"/>
                  <a:pt x="1326033" y="6435925"/>
                  <a:pt x="988907" y="6147311"/>
                </a:cubicBezTo>
                <a:cubicBezTo>
                  <a:pt x="988907" y="6147311"/>
                  <a:pt x="988907" y="6147311"/>
                  <a:pt x="908136" y="6217493"/>
                </a:cubicBezTo>
                <a:cubicBezTo>
                  <a:pt x="908136" y="6217493"/>
                  <a:pt x="908136" y="6217493"/>
                  <a:pt x="901815" y="6206454"/>
                </a:cubicBezTo>
                <a:cubicBezTo>
                  <a:pt x="901815" y="6206454"/>
                  <a:pt x="901815" y="6206454"/>
                  <a:pt x="907434" y="6218282"/>
                </a:cubicBezTo>
                <a:cubicBezTo>
                  <a:pt x="907434" y="6218282"/>
                  <a:pt x="907434" y="6218282"/>
                  <a:pt x="665124" y="6429617"/>
                </a:cubicBezTo>
                <a:cubicBezTo>
                  <a:pt x="665124" y="6429617"/>
                  <a:pt x="665124" y="6429617"/>
                  <a:pt x="665124" y="6784470"/>
                </a:cubicBezTo>
                <a:cubicBezTo>
                  <a:pt x="665124" y="6784470"/>
                  <a:pt x="665124" y="6784470"/>
                  <a:pt x="722014" y="6833040"/>
                </a:cubicBezTo>
                <a:lnTo>
                  <a:pt x="751249" y="6858000"/>
                </a:lnTo>
                <a:lnTo>
                  <a:pt x="5305156" y="6858000"/>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8" name="Rectangle 7">
            <a:extLst>
              <a:ext uri="{FF2B5EF4-FFF2-40B4-BE49-F238E27FC236}">
                <a16:creationId xmlns:a16="http://schemas.microsoft.com/office/drawing/2014/main" id="{0F05E3D2-1467-BBD4-EE19-55F1FF901071}"/>
              </a:ext>
            </a:extLst>
          </p:cNvPr>
          <p:cNvSpPr/>
          <p:nvPr userDrawn="1"/>
        </p:nvSpPr>
        <p:spPr>
          <a:xfrm>
            <a:off x="7170057" y="0"/>
            <a:ext cx="50219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21/04/2026</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 contenu</a:t>
            </a:r>
          </a:p>
          <a:p>
            <a:endParaRPr lang="fr-FR" sz="1200" dirty="0">
              <a:solidFill>
                <a:schemeClr val="bg1">
                  <a:lumMod val="50000"/>
                </a:schemeClr>
              </a:solidFill>
            </a:endParaRP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5480916" y="1381125"/>
            <a:ext cx="597924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0">
            <a:extLst>
              <a:ext uri="{FF2B5EF4-FFF2-40B4-BE49-F238E27FC236}">
                <a16:creationId xmlns:a16="http://schemas.microsoft.com/office/drawing/2014/main" id="{E8A77A76-28CB-5629-14F2-37B56A986D79}"/>
              </a:ext>
            </a:extLst>
          </p:cNvPr>
          <p:cNvSpPr>
            <a:spLocks noGrp="1"/>
          </p:cNvSpPr>
          <p:nvPr>
            <p:ph type="title"/>
          </p:nvPr>
        </p:nvSpPr>
        <p:spPr>
          <a:xfrm>
            <a:off x="5483721" y="314036"/>
            <a:ext cx="5976441" cy="871827"/>
          </a:xfrm>
        </p:spPr>
        <p:txBody>
          <a:bodyPr/>
          <a:lstStyle>
            <a:lvl1pPr>
              <a:defRPr>
                <a:solidFill>
                  <a:schemeClr val="tx2"/>
                </a:solidFill>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EPICS meeting – Titan accelerator status report – Yannick MARIETTE</a:t>
            </a:r>
            <a:endParaRPr lang="fr-FR"/>
          </a:p>
        </p:txBody>
      </p:sp>
    </p:spTree>
    <p:extLst>
      <p:ext uri="{BB962C8B-B14F-4D97-AF65-F5344CB8AC3E}">
        <p14:creationId xmlns:p14="http://schemas.microsoft.com/office/powerpoint/2010/main" val="13290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el haut + contenu">
    <p:spTree>
      <p:nvGrpSpPr>
        <p:cNvPr id="1" name=""/>
        <p:cNvGrpSpPr/>
        <p:nvPr/>
      </p:nvGrpSpPr>
      <p:grpSpPr>
        <a:xfrm>
          <a:off x="0" y="0"/>
          <a:ext cx="0" cy="0"/>
          <a:chOff x="0" y="0"/>
          <a:chExt cx="0" cy="0"/>
        </a:xfrm>
      </p:grpSpPr>
      <p:sp>
        <p:nvSpPr>
          <p:cNvPr id="14"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flipH="1">
            <a:off x="-35541" y="-27742"/>
            <a:ext cx="12125939" cy="2408374"/>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21/04/2026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haut + contenu</a:t>
            </a:r>
          </a:p>
          <a:p>
            <a:endParaRPr lang="fr-FR" sz="1200" dirty="0">
              <a:solidFill>
                <a:schemeClr val="bg1">
                  <a:lumMod val="50000"/>
                </a:schemeClr>
              </a:solidFill>
            </a:endParaRPr>
          </a:p>
        </p:txBody>
      </p:sp>
      <p:sp>
        <p:nvSpPr>
          <p:cNvPr id="11" name="Espace réservé du contenu 2">
            <a:extLst>
              <a:ext uri="{FF2B5EF4-FFF2-40B4-BE49-F238E27FC236}">
                <a16:creationId xmlns:a16="http://schemas.microsoft.com/office/drawing/2014/main" id="{9BDF78EF-B925-4A77-F088-A8970BDC4FE9}"/>
              </a:ext>
            </a:extLst>
          </p:cNvPr>
          <p:cNvSpPr>
            <a:spLocks noGrp="1"/>
          </p:cNvSpPr>
          <p:nvPr>
            <p:ph idx="1"/>
          </p:nvPr>
        </p:nvSpPr>
        <p:spPr>
          <a:xfrm>
            <a:off x="731838" y="3381829"/>
            <a:ext cx="10836275" cy="253160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1" name="ZoneTexte 20">
            <a:extLst>
              <a:ext uri="{FF2B5EF4-FFF2-40B4-BE49-F238E27FC236}">
                <a16:creationId xmlns:a16="http://schemas.microsoft.com/office/drawing/2014/main" id="{46C622DF-824A-7030-FF06-98A537DB20A5}"/>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:Après avoir insérez votre image, adaptez si besoin la couleur du texte en fonction de celle-ci</a:t>
            </a:r>
          </a:p>
          <a:p>
            <a:endParaRPr lang="fr-FR" sz="1200" dirty="0">
              <a:solidFill>
                <a:schemeClr val="bg1">
                  <a:lumMod val="50000"/>
                </a:schemeClr>
              </a:solidFill>
            </a:endParaRPr>
          </a:p>
        </p:txBody>
      </p:sp>
      <p:sp>
        <p:nvSpPr>
          <p:cNvPr id="10" name="Titre 1">
            <a:extLst>
              <a:ext uri="{FF2B5EF4-FFF2-40B4-BE49-F238E27FC236}">
                <a16:creationId xmlns:a16="http://schemas.microsoft.com/office/drawing/2014/main" id="{285252E3-9176-AD7B-44E7-02A49D473FFA}"/>
              </a:ext>
            </a:extLst>
          </p:cNvPr>
          <p:cNvSpPr>
            <a:spLocks noGrp="1"/>
          </p:cNvSpPr>
          <p:nvPr>
            <p:ph type="title"/>
          </p:nvPr>
        </p:nvSpPr>
        <p:spPr>
          <a:xfrm>
            <a:off x="731838" y="319314"/>
            <a:ext cx="10728325" cy="1084263"/>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2935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lIns="0"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731838" y="4262438"/>
            <a:ext cx="5294312" cy="1655762"/>
          </a:xfrm>
        </p:spPr>
        <p:txBody>
          <a:bodyPr r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pic>
        <p:nvPicPr>
          <p:cNvPr id="8"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userDrawn="1"/>
        </p:nvSpPr>
        <p:spPr bwMode="auto">
          <a:xfrm>
            <a:off x="7110585" y="-1588"/>
            <a:ext cx="20638"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214157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el  Bas+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21/04/2026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Bas+ contenu</a:t>
            </a:r>
          </a:p>
          <a:p>
            <a:endParaRPr lang="fr-FR" sz="1200" dirty="0">
              <a:solidFill>
                <a:schemeClr val="bg1">
                  <a:lumMod val="50000"/>
                </a:schemeClr>
              </a:solidFill>
            </a:endParaRPr>
          </a:p>
        </p:txBody>
      </p:sp>
      <p:sp>
        <p:nvSpPr>
          <p:cNvPr id="10" name="Espace réservé du contenu 2">
            <a:extLst>
              <a:ext uri="{FF2B5EF4-FFF2-40B4-BE49-F238E27FC236}">
                <a16:creationId xmlns:a16="http://schemas.microsoft.com/office/drawing/2014/main" id="{96CEC976-242A-291F-5C18-817BBE12E980}"/>
              </a:ext>
            </a:extLst>
          </p:cNvPr>
          <p:cNvSpPr>
            <a:spLocks noGrp="1"/>
          </p:cNvSpPr>
          <p:nvPr>
            <p:ph idx="1"/>
          </p:nvPr>
        </p:nvSpPr>
        <p:spPr>
          <a:xfrm>
            <a:off x="715646" y="1381125"/>
            <a:ext cx="10744517" cy="20732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9" name="ZoneTexte 28">
            <a:extLst>
              <a:ext uri="{FF2B5EF4-FFF2-40B4-BE49-F238E27FC236}">
                <a16:creationId xmlns:a16="http://schemas.microsoft.com/office/drawing/2014/main" id="{E462F4B3-C673-4762-4C2C-2CE0330E60F9}"/>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p:txBody>
      </p:sp>
      <p:sp>
        <p:nvSpPr>
          <p:cNvPr id="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500197" y="3823855"/>
            <a:ext cx="11765693" cy="2356998"/>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2" name="Titre 1">
            <a:extLst>
              <a:ext uri="{FF2B5EF4-FFF2-40B4-BE49-F238E27FC236}">
                <a16:creationId xmlns:a16="http://schemas.microsoft.com/office/drawing/2014/main" id="{D5AF0AE2-7DAE-3EB0-5E60-D2EFCEC2EA43}"/>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367823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21/04/2026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6184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21/04/2026</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en-US"/>
              <a:t>EPICS meeting – Titan accelerator status report – Yannick MARIETTE</a:t>
            </a:r>
            <a:endParaRPr lang="fr-F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seul</a:t>
            </a:r>
          </a:p>
        </p:txBody>
      </p:sp>
      <p:pic>
        <p:nvPicPr>
          <p:cNvPr id="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8C593314-5853-721D-C381-C5C6DA55FA4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6917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C14385-C06C-03C8-FC0B-6EDE0E294E52}"/>
              </a:ext>
            </a:extLst>
          </p:cNvPr>
          <p:cNvSpPr>
            <a:spLocks noGrp="1"/>
          </p:cNvSpPr>
          <p:nvPr>
            <p:ph type="dt" sz="half" idx="10"/>
          </p:nvPr>
        </p:nvSpPr>
        <p:spPr/>
        <p:txBody>
          <a:bodyPr/>
          <a:lstStyle/>
          <a:p>
            <a:r>
              <a:rPr lang="fr-FR"/>
              <a:t>21/04/2026</a:t>
            </a:r>
          </a:p>
        </p:txBody>
      </p:sp>
      <p:sp>
        <p:nvSpPr>
          <p:cNvPr id="3" name="Espace réservé du pied de page 2">
            <a:extLst>
              <a:ext uri="{FF2B5EF4-FFF2-40B4-BE49-F238E27FC236}">
                <a16:creationId xmlns:a16="http://schemas.microsoft.com/office/drawing/2014/main" id="{C5925030-DB19-61B7-32BA-FFFFADD4FAB2}"/>
              </a:ext>
            </a:extLst>
          </p:cNvPr>
          <p:cNvSpPr>
            <a:spLocks noGrp="1"/>
          </p:cNvSpPr>
          <p:nvPr>
            <p:ph type="ftr" sz="quarter" idx="11"/>
          </p:nvPr>
        </p:nvSpPr>
        <p:spPr/>
        <p:txBody>
          <a:bodyPr/>
          <a:lstStyle/>
          <a:p>
            <a:r>
              <a:rPr lang="en-US"/>
              <a:t>EPICS meeting – Titan accelerator status report – Yannick MARIETTE</a:t>
            </a:r>
            <a:endParaRPr lang="fr-FR"/>
          </a:p>
        </p:txBody>
      </p:sp>
      <p:sp>
        <p:nvSpPr>
          <p:cNvPr id="4" name="Espace réservé du numéro de diapositive 3">
            <a:extLst>
              <a:ext uri="{FF2B5EF4-FFF2-40B4-BE49-F238E27FC236}">
                <a16:creationId xmlns:a16="http://schemas.microsoft.com/office/drawing/2014/main" id="{6A84369A-A294-0F2F-E84F-D0990A22CF47}"/>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5" name="ZoneTexte 4">
            <a:extLst>
              <a:ext uri="{FF2B5EF4-FFF2-40B4-BE49-F238E27FC236}">
                <a16:creationId xmlns:a16="http://schemas.microsoft.com/office/drawing/2014/main" id="{F661E88D-94E7-20B9-0926-4E18EFBC1BA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Vide</a:t>
            </a:r>
          </a:p>
        </p:txBody>
      </p:sp>
      <p:pic>
        <p:nvPicPr>
          <p:cNvPr id="7"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Tree>
    <p:extLst>
      <p:ext uri="{BB962C8B-B14F-4D97-AF65-F5344CB8AC3E}">
        <p14:creationId xmlns:p14="http://schemas.microsoft.com/office/powerpoint/2010/main" val="1183560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venan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1A86F0-4870-165D-E01B-6415309E1300}"/>
              </a:ext>
            </a:extLst>
          </p:cNvPr>
          <p:cNvSpPr/>
          <p:nvPr userDrawn="1"/>
        </p:nvSpPr>
        <p:spPr>
          <a:xfrm>
            <a:off x="11460163" y="0"/>
            <a:ext cx="7318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Intervenants</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21/04/2026</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25" name="Espace réservé du texte 8">
            <a:extLst>
              <a:ext uri="{FF2B5EF4-FFF2-40B4-BE49-F238E27FC236}">
                <a16:creationId xmlns:a16="http://schemas.microsoft.com/office/drawing/2014/main" id="{EE9D7CE3-0338-EF86-9151-9AA39188D19A}"/>
              </a:ext>
            </a:extLst>
          </p:cNvPr>
          <p:cNvSpPr>
            <a:spLocks noGrp="1"/>
          </p:cNvSpPr>
          <p:nvPr>
            <p:ph type="body" sz="quarter" idx="13" hasCustomPrompt="1"/>
          </p:nvPr>
        </p:nvSpPr>
        <p:spPr>
          <a:xfrm>
            <a:off x="407368"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7" name="Espace réservé du texte 8">
            <a:extLst>
              <a:ext uri="{FF2B5EF4-FFF2-40B4-BE49-F238E27FC236}">
                <a16:creationId xmlns:a16="http://schemas.microsoft.com/office/drawing/2014/main" id="{7E242CEA-B629-6061-3336-B00B5B03631E}"/>
              </a:ext>
            </a:extLst>
          </p:cNvPr>
          <p:cNvSpPr>
            <a:spLocks noGrp="1"/>
          </p:cNvSpPr>
          <p:nvPr>
            <p:ph type="body" sz="quarter" idx="16" hasCustomPrompt="1"/>
          </p:nvPr>
        </p:nvSpPr>
        <p:spPr>
          <a:xfrm>
            <a:off x="3327251"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9" name="Espace réservé du texte 8">
            <a:extLst>
              <a:ext uri="{FF2B5EF4-FFF2-40B4-BE49-F238E27FC236}">
                <a16:creationId xmlns:a16="http://schemas.microsoft.com/office/drawing/2014/main" id="{13577D77-6A07-A133-9442-B0E04B740BCB}"/>
              </a:ext>
            </a:extLst>
          </p:cNvPr>
          <p:cNvSpPr>
            <a:spLocks noGrp="1"/>
          </p:cNvSpPr>
          <p:nvPr>
            <p:ph type="body" sz="quarter" idx="18" hasCustomPrompt="1"/>
          </p:nvPr>
        </p:nvSpPr>
        <p:spPr>
          <a:xfrm>
            <a:off x="9167017"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31" name="Espace réservé du texte 8">
            <a:extLst>
              <a:ext uri="{FF2B5EF4-FFF2-40B4-BE49-F238E27FC236}">
                <a16:creationId xmlns:a16="http://schemas.microsoft.com/office/drawing/2014/main" id="{7647BCFB-4928-920C-2E15-C8AE4C72EBA8}"/>
              </a:ext>
            </a:extLst>
          </p:cNvPr>
          <p:cNvSpPr>
            <a:spLocks noGrp="1"/>
          </p:cNvSpPr>
          <p:nvPr>
            <p:ph type="body" sz="quarter" idx="20" hasCustomPrompt="1"/>
          </p:nvPr>
        </p:nvSpPr>
        <p:spPr>
          <a:xfrm>
            <a:off x="6247134"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407368"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28" name="図プレースホルダー 9">
            <a:extLst>
              <a:ext uri="{FF2B5EF4-FFF2-40B4-BE49-F238E27FC236}">
                <a16:creationId xmlns:a16="http://schemas.microsoft.com/office/drawing/2014/main" id="{6BF72028-41E2-619A-D233-341EEFEC504D}"/>
              </a:ext>
            </a:extLst>
          </p:cNvPr>
          <p:cNvSpPr>
            <a:spLocks noGrp="1"/>
          </p:cNvSpPr>
          <p:nvPr>
            <p:ph type="pic" sz="quarter" idx="17" hasCustomPrompt="1"/>
          </p:nvPr>
        </p:nvSpPr>
        <p:spPr>
          <a:xfrm>
            <a:off x="3327251"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0" name="図プレースホルダー 9">
            <a:extLst>
              <a:ext uri="{FF2B5EF4-FFF2-40B4-BE49-F238E27FC236}">
                <a16:creationId xmlns:a16="http://schemas.microsoft.com/office/drawing/2014/main" id="{74AA3498-C08C-43F4-B6BB-AE8E3CC9E9CC}"/>
              </a:ext>
            </a:extLst>
          </p:cNvPr>
          <p:cNvSpPr>
            <a:spLocks noGrp="1"/>
          </p:cNvSpPr>
          <p:nvPr>
            <p:ph type="pic" sz="quarter" idx="19" hasCustomPrompt="1"/>
          </p:nvPr>
        </p:nvSpPr>
        <p:spPr>
          <a:xfrm>
            <a:off x="9167017"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2" name="図プレースホルダー 9">
            <a:extLst>
              <a:ext uri="{FF2B5EF4-FFF2-40B4-BE49-F238E27FC236}">
                <a16:creationId xmlns:a16="http://schemas.microsoft.com/office/drawing/2014/main" id="{1DC76755-C8C6-A984-C78A-E29A74AAF2E9}"/>
              </a:ext>
            </a:extLst>
          </p:cNvPr>
          <p:cNvSpPr>
            <a:spLocks noGrp="1"/>
          </p:cNvSpPr>
          <p:nvPr>
            <p:ph type="pic" sz="quarter" idx="21" hasCustomPrompt="1"/>
          </p:nvPr>
        </p:nvSpPr>
        <p:spPr>
          <a:xfrm>
            <a:off x="6247134"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pic>
        <p:nvPicPr>
          <p:cNvPr id="1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B16D91DA-45B8-FD04-3A3A-E545BB21D2E8}"/>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206159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venant / CV">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3AF1D4-4843-AF3F-A326-45F38F216CA0}"/>
              </a:ext>
            </a:extLst>
          </p:cNvPr>
          <p:cNvSpPr/>
          <p:nvPr userDrawn="1"/>
        </p:nvSpPr>
        <p:spPr>
          <a:xfrm>
            <a:off x="7199086" y="0"/>
            <a:ext cx="49929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 / CV</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21/04/2026</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sp>
        <p:nvSpPr>
          <p:cNvPr id="14" name="Espace réservé du texte 2">
            <a:extLst>
              <a:ext uri="{FF2B5EF4-FFF2-40B4-BE49-F238E27FC236}">
                <a16:creationId xmlns:a16="http://schemas.microsoft.com/office/drawing/2014/main" id="{3AE77C0A-ACF9-C7EB-2F0B-D7114392665D}"/>
              </a:ext>
            </a:extLst>
          </p:cNvPr>
          <p:cNvSpPr>
            <a:spLocks noGrp="1"/>
          </p:cNvSpPr>
          <p:nvPr>
            <p:ph type="body" idx="1" hasCustomPrompt="1"/>
          </p:nvPr>
        </p:nvSpPr>
        <p:spPr>
          <a:xfrm>
            <a:off x="3467100" y="1541463"/>
            <a:ext cx="7993063" cy="823912"/>
          </a:xfrm>
        </p:spPr>
        <p:txBody>
          <a:bodyPr anchor="b">
            <a:normAutofit/>
          </a:bodyPr>
          <a:lstStyle>
            <a:lvl1pPr marL="0" indent="0">
              <a:spcBef>
                <a:spcPts val="0"/>
              </a:spcBef>
              <a:buNone/>
              <a:defRPr sz="2000" b="1">
                <a:solidFill>
                  <a:schemeClr val="tx2"/>
                </a:solidFill>
                <a:latin typeface="+mj-lt"/>
              </a:defRPr>
            </a:lvl1pPr>
            <a:lvl2pPr marL="0" indent="0">
              <a:spcBef>
                <a:spcPts val="0"/>
              </a:spcBef>
              <a:buNone/>
              <a:defRPr sz="1600" b="0" i="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Prénom NOM</a:t>
            </a:r>
          </a:p>
          <a:p>
            <a:pPr lvl="1"/>
            <a:r>
              <a:rPr lang="fr-FR" dirty="0"/>
              <a:t>Fonction/titre</a:t>
            </a:r>
          </a:p>
        </p:txBody>
      </p:sp>
      <p:sp>
        <p:nvSpPr>
          <p:cNvPr id="15" name="Espace réservé du texte 20">
            <a:extLst>
              <a:ext uri="{FF2B5EF4-FFF2-40B4-BE49-F238E27FC236}">
                <a16:creationId xmlns:a16="http://schemas.microsoft.com/office/drawing/2014/main" id="{BC7575DE-FB39-1529-3362-6DDB6F59CA2B}"/>
              </a:ext>
            </a:extLst>
          </p:cNvPr>
          <p:cNvSpPr>
            <a:spLocks noGrp="1"/>
          </p:cNvSpPr>
          <p:nvPr>
            <p:ph type="body" sz="quarter" idx="14"/>
          </p:nvPr>
        </p:nvSpPr>
        <p:spPr>
          <a:xfrm>
            <a:off x="3467100" y="2413000"/>
            <a:ext cx="7993063" cy="35004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572468" y="1457845"/>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09A53DC-AB4B-EC82-92B3-B8B715CDC6A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896802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24" name="Image 2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Tree>
    <p:extLst>
      <p:ext uri="{BB962C8B-B14F-4D97-AF65-F5344CB8AC3E}">
        <p14:creationId xmlns:p14="http://schemas.microsoft.com/office/powerpoint/2010/main" val="100293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ion Bleu fon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Bleu foncé</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CD1C80FF-3EC2-C65E-39A3-3D5B556D3A76}"/>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DD99EE02-4A21-0C84-48D4-82F813D3CEA1}"/>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423980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ion clai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Citation claire</a:t>
            </a: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tx2"/>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930F834B-23C4-8EC1-2C21-5E1E110A7BF9}"/>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A31F7F2B-1941-1250-D680-FD079465EC46}"/>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tx1"/>
                </a:solidFill>
              </a:defRPr>
            </a:lvl1pPr>
          </a:lstStyle>
          <a:p>
            <a:r>
              <a:rPr lang="fr-FR" dirty="0"/>
              <a:t>Ici votre citation qui peut être sur plusieurs lignes ’’ </a:t>
            </a:r>
          </a:p>
        </p:txBody>
      </p:sp>
    </p:spTree>
    <p:extLst>
      <p:ext uri="{BB962C8B-B14F-4D97-AF65-F5344CB8AC3E}">
        <p14:creationId xmlns:p14="http://schemas.microsoft.com/office/powerpoint/2010/main" val="4211361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Gris</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5E9AB1AA-33F6-3FFD-8F1A-9BB4B728DF31}"/>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1EB622B9-FCAB-DF76-D3A8-8B7A3392A585}"/>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2592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CEA lite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4" name="ZoneTexte 3">
            <a:extLst>
              <a:ext uri="{FF2B5EF4-FFF2-40B4-BE49-F238E27FC236}">
                <a16:creationId xmlns:a16="http://schemas.microsoft.com/office/drawing/2014/main" id="{772B667D-CC06-7D82-8E0F-CFDA021D6AD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liten</a:t>
            </a:r>
            <a:endParaRPr lang="fr-FR" sz="1200" dirty="0">
              <a:solidFill>
                <a:schemeClr val="bg1">
                  <a:lumMod val="50000"/>
                </a:schemeClr>
              </a:solidFill>
            </a:endParaRPr>
          </a:p>
        </p:txBody>
      </p:sp>
      <p:pic>
        <p:nvPicPr>
          <p:cNvPr id="5" name="Logo CEA liten">
            <a:extLst>
              <a:ext uri="{FF2B5EF4-FFF2-40B4-BE49-F238E27FC236}">
                <a16:creationId xmlns:a16="http://schemas.microsoft.com/office/drawing/2014/main" id="{59C151D8-9F2F-A121-360A-4DC7F82C41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838" y="728663"/>
            <a:ext cx="4053600" cy="1804999"/>
          </a:xfrm>
          <a:prstGeom prst="rect">
            <a:avLst/>
          </a:prstGeom>
        </p:spPr>
      </p:pic>
      <p:sp>
        <p:nvSpPr>
          <p:cNvPr id="6" name="Rectangle 5">
            <a:extLst>
              <a:ext uri="{FF2B5EF4-FFF2-40B4-BE49-F238E27FC236}">
                <a16:creationId xmlns:a16="http://schemas.microsoft.com/office/drawing/2014/main" id="{31F5FF40-204E-79EE-35CB-85711491D064}"/>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Tree>
    <p:extLst>
      <p:ext uri="{BB962C8B-B14F-4D97-AF65-F5344CB8AC3E}">
        <p14:creationId xmlns:p14="http://schemas.microsoft.com/office/powerpoint/2010/main" val="229177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uel citation">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5131BF9-1179-4373-984B-3BA3810DA921}"/>
              </a:ext>
            </a:extLst>
          </p:cNvPr>
          <p:cNvGrpSpPr/>
          <p:nvPr userDrawn="1"/>
        </p:nvGrpSpPr>
        <p:grpSpPr>
          <a:xfrm>
            <a:off x="206373" y="6296024"/>
            <a:ext cx="468000" cy="468000"/>
            <a:chOff x="206373" y="6296024"/>
            <a:chExt cx="468000" cy="468000"/>
          </a:xfrm>
        </p:grpSpPr>
        <p:sp>
          <p:nvSpPr>
            <p:cNvPr id="20" name="Rectangle 19">
              <a:extLst>
                <a:ext uri="{FF2B5EF4-FFF2-40B4-BE49-F238E27FC236}">
                  <a16:creationId xmlns:a16="http://schemas.microsoft.com/office/drawing/2014/main" id="{26D7E0A0-6204-A96D-17C4-F1F3019C9994}"/>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1" name="Logo CEA">
              <a:extLst>
                <a:ext uri="{FF2B5EF4-FFF2-40B4-BE49-F238E27FC236}">
                  <a16:creationId xmlns:a16="http://schemas.microsoft.com/office/drawing/2014/main" id="{925ECDAD-C79A-E959-8415-90319293C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9" name="Espace réservé pour une image  8">
            <a:extLst>
              <a:ext uri="{FF2B5EF4-FFF2-40B4-BE49-F238E27FC236}">
                <a16:creationId xmlns:a16="http://schemas.microsoft.com/office/drawing/2014/main" id="{4C4230D1-9E7A-4F15-722D-49C58B4ED767}"/>
              </a:ext>
            </a:extLst>
          </p:cNvPr>
          <p:cNvSpPr>
            <a:spLocks noGrp="1"/>
          </p:cNvSpPr>
          <p:nvPr>
            <p:ph type="pic" sz="quarter" idx="13" hasCustomPrompt="1"/>
          </p:nvPr>
        </p:nvSpPr>
        <p:spPr>
          <a:xfrm>
            <a:off x="1" y="0"/>
            <a:ext cx="12192000" cy="68580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683658" y="4702629"/>
            <a:ext cx="8323941"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citation</a:t>
            </a:r>
          </a:p>
          <a:p>
            <a:endParaRPr lang="fr-FR" sz="1200" dirty="0">
              <a:solidFill>
                <a:schemeClr val="bg1">
                  <a:lumMod val="50000"/>
                </a:schemeClr>
              </a:solidFill>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683658" y="1714500"/>
            <a:ext cx="8323941" cy="2857500"/>
          </a:xfrm>
        </p:spPr>
        <p:txBody>
          <a:bodyPr tIns="468000" anchor="b">
            <a:normAutofit/>
          </a:bodyPr>
          <a:lstStyle>
            <a:lvl1pPr marL="571500" indent="-571500">
              <a:buSzPct val="200000"/>
              <a:buFont typeface="Arial Black" panose="020B0A04020102020204" pitchFamily="34" charset="0"/>
              <a:buChar cha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r>
              <a:rPr lang="fr-FR" sz="1200" dirty="0">
                <a:solidFill>
                  <a:schemeClr val="bg1">
                    <a:lumMod val="50000"/>
                  </a:schemeClr>
                </a:solidFill>
              </a:rPr>
              <a:t>Astuce :Après avoir insérez votre image, placez celle-ci en arrière plan : Clic droit + « Arrière plan »</a:t>
            </a:r>
          </a:p>
          <a:p>
            <a:r>
              <a:rPr lang="fr-FR" sz="1200" dirty="0">
                <a:solidFill>
                  <a:schemeClr val="bg1">
                    <a:lumMod val="50000"/>
                  </a:schemeClr>
                </a:solidFill>
              </a:rPr>
              <a:t>Astuce :Après avoir insérez votre image, adaptez si besoin la couleur du texte en fonction de celle-ci</a:t>
            </a:r>
          </a:p>
        </p:txBody>
      </p:sp>
    </p:spTree>
    <p:extLst>
      <p:ext uri="{BB962C8B-B14F-4D97-AF65-F5344CB8AC3E}">
        <p14:creationId xmlns:p14="http://schemas.microsoft.com/office/powerpoint/2010/main" val="2787590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uel pleine pag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4F437C1-0C37-DF8E-EF64-2BA107BEFB2F}"/>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19AF48E4-0EE8-3CC7-27AA-1591F5F46EA9}"/>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3" name="Logo CEA">
              <a:extLst>
                <a:ext uri="{FF2B5EF4-FFF2-40B4-BE49-F238E27FC236}">
                  <a16:creationId xmlns:a16="http://schemas.microsoft.com/office/drawing/2014/main" id="{DFA7C964-126E-3D36-7408-04B6C0889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7" name="Espace réservé pour une image  6">
            <a:extLst>
              <a:ext uri="{FF2B5EF4-FFF2-40B4-BE49-F238E27FC236}">
                <a16:creationId xmlns:a16="http://schemas.microsoft.com/office/drawing/2014/main" id="{C5DB15CE-1737-19C7-773E-184AB58648CC}"/>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Tree>
    <p:extLst>
      <p:ext uri="{BB962C8B-B14F-4D97-AF65-F5344CB8AC3E}">
        <p14:creationId xmlns:p14="http://schemas.microsoft.com/office/powerpoint/2010/main" val="3346427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el pleine page + text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2FB537C-FD4D-0AEC-C133-0DAF4636E2B9}"/>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D16ABDD6-A390-2C6E-2047-D4A9A9710027}"/>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7" name="Logo CEA">
              <a:extLst>
                <a:ext uri="{FF2B5EF4-FFF2-40B4-BE49-F238E27FC236}">
                  <a16:creationId xmlns:a16="http://schemas.microsoft.com/office/drawing/2014/main" id="{B331915A-1A76-4EF6-2A1C-75D200A8FE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Espace réservé pour une image  7">
            <a:extLst>
              <a:ext uri="{FF2B5EF4-FFF2-40B4-BE49-F238E27FC236}">
                <a16:creationId xmlns:a16="http://schemas.microsoft.com/office/drawing/2014/main" id="{BB2888C6-4081-3327-01C0-D9EA23523CDB}"/>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 + texte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
        <p:nvSpPr>
          <p:cNvPr id="13" name="Espace réservé du texte 12">
            <a:extLst>
              <a:ext uri="{FF2B5EF4-FFF2-40B4-BE49-F238E27FC236}">
                <a16:creationId xmlns:a16="http://schemas.microsoft.com/office/drawing/2014/main" id="{4DB704B1-C9AF-2DEE-2915-BA6F9894D57C}"/>
              </a:ext>
            </a:extLst>
          </p:cNvPr>
          <p:cNvSpPr>
            <a:spLocks noGrp="1"/>
          </p:cNvSpPr>
          <p:nvPr>
            <p:ph type="body" sz="quarter" idx="15" hasCustomPrompt="1"/>
          </p:nvPr>
        </p:nvSpPr>
        <p:spPr>
          <a:xfrm>
            <a:off x="618477" y="1640114"/>
            <a:ext cx="11573522" cy="3439886"/>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flip="none" rotWithShape="1">
            <a:gsLst>
              <a:gs pos="7000">
                <a:schemeClr val="bg1"/>
              </a:gs>
              <a:gs pos="26000">
                <a:schemeClr val="bg1">
                  <a:alpha val="80000"/>
                </a:schemeClr>
              </a:gs>
            </a:gsLst>
            <a:lin ang="0" scaled="1"/>
            <a:tileRect/>
          </a:gradFill>
        </p:spPr>
        <p:txBody>
          <a:bodyPr wrap="square" lIns="2160000" rIns="756000" anchor="ctr">
            <a:noAutofit/>
          </a:bodyPr>
          <a:lstStyle>
            <a:lvl1pPr>
              <a:defRPr/>
            </a:lvl1pPr>
          </a:lstStyle>
          <a:p>
            <a:pPr lvl="0"/>
            <a:r>
              <a:rPr lang="fr-FR" dirty="0"/>
              <a:t>Cliquez pour modifier les styles du texte du masque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B62CD770-3131-7686-5D22-0AC580D9B1B1}"/>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1272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21/04/2026</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en-US"/>
              <a:t>EPICS meeting – Titan accelerator status report – Yannick MARIETTE</a:t>
            </a:r>
            <a:endParaRPr lang="fr-F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Process</a:t>
            </a:r>
          </a:p>
        </p:txBody>
      </p:sp>
      <p:sp>
        <p:nvSpPr>
          <p:cNvPr id="12" name="Espace réservé du texte 11">
            <a:extLst>
              <a:ext uri="{FF2B5EF4-FFF2-40B4-BE49-F238E27FC236}">
                <a16:creationId xmlns:a16="http://schemas.microsoft.com/office/drawing/2014/main" id="{D8A6D559-B5F2-C10A-5216-55551821C047}"/>
              </a:ext>
            </a:extLst>
          </p:cNvPr>
          <p:cNvSpPr>
            <a:spLocks noGrp="1" noChangeAspect="1"/>
          </p:cNvSpPr>
          <p:nvPr>
            <p:ph type="body" sz="quarter" idx="13" hasCustomPrompt="1"/>
          </p:nvPr>
        </p:nvSpPr>
        <p:spPr>
          <a:xfrm>
            <a:off x="909039" y="1866901"/>
            <a:ext cx="1409699" cy="1409700"/>
          </a:xfrm>
          <a:solidFill>
            <a:srgbClr val="000000"/>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15" name="Espace réservé du texte 14">
            <a:extLst>
              <a:ext uri="{FF2B5EF4-FFF2-40B4-BE49-F238E27FC236}">
                <a16:creationId xmlns:a16="http://schemas.microsoft.com/office/drawing/2014/main" id="{7A89DC66-E329-2BA7-093B-F605D23EBEA2}"/>
              </a:ext>
            </a:extLst>
          </p:cNvPr>
          <p:cNvSpPr>
            <a:spLocks noGrp="1"/>
          </p:cNvSpPr>
          <p:nvPr>
            <p:ph type="body" sz="quarter" idx="14" hasCustomPrompt="1"/>
          </p:nvPr>
        </p:nvSpPr>
        <p:spPr>
          <a:xfrm>
            <a:off x="623888"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2" name="Espace réservé du texte 11">
            <a:extLst>
              <a:ext uri="{FF2B5EF4-FFF2-40B4-BE49-F238E27FC236}">
                <a16:creationId xmlns:a16="http://schemas.microsoft.com/office/drawing/2014/main" id="{6EBAB840-A288-E4AE-DD2B-ABD52849168F}"/>
              </a:ext>
            </a:extLst>
          </p:cNvPr>
          <p:cNvSpPr>
            <a:spLocks noGrp="1" noChangeAspect="1"/>
          </p:cNvSpPr>
          <p:nvPr>
            <p:ph type="body" sz="quarter" idx="15" hasCustomPrompt="1"/>
          </p:nvPr>
        </p:nvSpPr>
        <p:spPr>
          <a:xfrm>
            <a:off x="3123108"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3" name="Espace réservé du texte 14">
            <a:extLst>
              <a:ext uri="{FF2B5EF4-FFF2-40B4-BE49-F238E27FC236}">
                <a16:creationId xmlns:a16="http://schemas.microsoft.com/office/drawing/2014/main" id="{3E9C6ABE-0C15-ECEA-4B26-53769D8EAC57}"/>
              </a:ext>
            </a:extLst>
          </p:cNvPr>
          <p:cNvSpPr>
            <a:spLocks noGrp="1"/>
          </p:cNvSpPr>
          <p:nvPr>
            <p:ph type="body" sz="quarter" idx="16" hasCustomPrompt="1"/>
          </p:nvPr>
        </p:nvSpPr>
        <p:spPr>
          <a:xfrm>
            <a:off x="2837957"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4" name="Espace réservé du texte 11">
            <a:extLst>
              <a:ext uri="{FF2B5EF4-FFF2-40B4-BE49-F238E27FC236}">
                <a16:creationId xmlns:a16="http://schemas.microsoft.com/office/drawing/2014/main" id="{24B29917-CE4F-A965-FAA6-E3B453333B7E}"/>
              </a:ext>
            </a:extLst>
          </p:cNvPr>
          <p:cNvSpPr>
            <a:spLocks noGrp="1" noChangeAspect="1"/>
          </p:cNvSpPr>
          <p:nvPr>
            <p:ph type="body" sz="quarter" idx="17" hasCustomPrompt="1"/>
          </p:nvPr>
        </p:nvSpPr>
        <p:spPr>
          <a:xfrm>
            <a:off x="5337177"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5" name="Espace réservé du texte 14">
            <a:extLst>
              <a:ext uri="{FF2B5EF4-FFF2-40B4-BE49-F238E27FC236}">
                <a16:creationId xmlns:a16="http://schemas.microsoft.com/office/drawing/2014/main" id="{6F1352A1-512B-F388-3483-16D51BDD2D42}"/>
              </a:ext>
            </a:extLst>
          </p:cNvPr>
          <p:cNvSpPr>
            <a:spLocks noGrp="1"/>
          </p:cNvSpPr>
          <p:nvPr>
            <p:ph type="body" sz="quarter" idx="18" hasCustomPrompt="1"/>
          </p:nvPr>
        </p:nvSpPr>
        <p:spPr>
          <a:xfrm>
            <a:off x="5052026"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6" name="Espace réservé du texte 11">
            <a:extLst>
              <a:ext uri="{FF2B5EF4-FFF2-40B4-BE49-F238E27FC236}">
                <a16:creationId xmlns:a16="http://schemas.microsoft.com/office/drawing/2014/main" id="{C4BAD260-C56B-B79F-C093-46D3C16BCC87}"/>
              </a:ext>
            </a:extLst>
          </p:cNvPr>
          <p:cNvSpPr>
            <a:spLocks noGrp="1" noChangeAspect="1"/>
          </p:cNvSpPr>
          <p:nvPr>
            <p:ph type="body" sz="quarter" idx="19" hasCustomPrompt="1"/>
          </p:nvPr>
        </p:nvSpPr>
        <p:spPr>
          <a:xfrm>
            <a:off x="7551246"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7" name="Espace réservé du texte 14">
            <a:extLst>
              <a:ext uri="{FF2B5EF4-FFF2-40B4-BE49-F238E27FC236}">
                <a16:creationId xmlns:a16="http://schemas.microsoft.com/office/drawing/2014/main" id="{E3294DD8-C0C7-7FF7-2AF0-2A6B1C786177}"/>
              </a:ext>
            </a:extLst>
          </p:cNvPr>
          <p:cNvSpPr>
            <a:spLocks noGrp="1"/>
          </p:cNvSpPr>
          <p:nvPr>
            <p:ph type="body" sz="quarter" idx="20" hasCustomPrompt="1"/>
          </p:nvPr>
        </p:nvSpPr>
        <p:spPr>
          <a:xfrm>
            <a:off x="7266095"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8" name="Espace réservé du texte 11">
            <a:extLst>
              <a:ext uri="{FF2B5EF4-FFF2-40B4-BE49-F238E27FC236}">
                <a16:creationId xmlns:a16="http://schemas.microsoft.com/office/drawing/2014/main" id="{043259EC-B8D8-255D-A2B2-B6984873CA66}"/>
              </a:ext>
            </a:extLst>
          </p:cNvPr>
          <p:cNvSpPr>
            <a:spLocks noGrp="1" noChangeAspect="1"/>
          </p:cNvSpPr>
          <p:nvPr>
            <p:ph type="body" sz="quarter" idx="21" hasCustomPrompt="1"/>
          </p:nvPr>
        </p:nvSpPr>
        <p:spPr>
          <a:xfrm>
            <a:off x="9765314"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9" name="Espace réservé du texte 14">
            <a:extLst>
              <a:ext uri="{FF2B5EF4-FFF2-40B4-BE49-F238E27FC236}">
                <a16:creationId xmlns:a16="http://schemas.microsoft.com/office/drawing/2014/main" id="{24D806FB-89F5-15B1-42D4-FB45DB6CC61B}"/>
              </a:ext>
            </a:extLst>
          </p:cNvPr>
          <p:cNvSpPr>
            <a:spLocks noGrp="1"/>
          </p:cNvSpPr>
          <p:nvPr>
            <p:ph type="body" sz="quarter" idx="22" hasCustomPrompt="1"/>
          </p:nvPr>
        </p:nvSpPr>
        <p:spPr>
          <a:xfrm>
            <a:off x="9480163"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501BFA8-B9A9-BC60-9090-AC04B424FC4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400160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21/04/2026</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en-US"/>
              <a:t>EPICS meeting – Titan accelerator status report – Yannick MARIETTE</a:t>
            </a:r>
            <a:endParaRPr lang="fr-F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Process 2</a:t>
            </a:r>
          </a:p>
          <a:p>
            <a:endParaRPr lang="fr-FR" sz="1200" dirty="0">
              <a:solidFill>
                <a:schemeClr val="bg1">
                  <a:lumMod val="50000"/>
                </a:schemeClr>
              </a:solidFill>
            </a:endParaRPr>
          </a:p>
        </p:txBody>
      </p:sp>
      <p:sp>
        <p:nvSpPr>
          <p:cNvPr id="9" name="Espace réservé du texte 8">
            <a:extLst>
              <a:ext uri="{FF2B5EF4-FFF2-40B4-BE49-F238E27FC236}">
                <a16:creationId xmlns:a16="http://schemas.microsoft.com/office/drawing/2014/main" id="{80E4F447-1473-CEC3-0C4B-859E1566BDE9}"/>
              </a:ext>
            </a:extLst>
          </p:cNvPr>
          <p:cNvSpPr>
            <a:spLocks noGrp="1" noChangeAspect="1"/>
          </p:cNvSpPr>
          <p:nvPr>
            <p:ph type="body" sz="quarter" idx="13" hasCustomPrompt="1"/>
          </p:nvPr>
        </p:nvSpPr>
        <p:spPr>
          <a:xfrm>
            <a:off x="7318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1"/>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sp>
        <p:nvSpPr>
          <p:cNvPr id="20" name="Espace réservé du texte 14">
            <a:extLst>
              <a:ext uri="{FF2B5EF4-FFF2-40B4-BE49-F238E27FC236}">
                <a16:creationId xmlns:a16="http://schemas.microsoft.com/office/drawing/2014/main" id="{7F676C8B-EE69-3CAC-C9F6-BFDEFD05279B}"/>
              </a:ext>
            </a:extLst>
          </p:cNvPr>
          <p:cNvSpPr>
            <a:spLocks noGrp="1"/>
          </p:cNvSpPr>
          <p:nvPr>
            <p:ph type="body" sz="quarter" idx="14"/>
          </p:nvPr>
        </p:nvSpPr>
        <p:spPr>
          <a:xfrm>
            <a:off x="6735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21" name="Espace réservé du texte 14">
            <a:extLst>
              <a:ext uri="{FF2B5EF4-FFF2-40B4-BE49-F238E27FC236}">
                <a16:creationId xmlns:a16="http://schemas.microsoft.com/office/drawing/2014/main" id="{89215B80-BD0F-D77B-4046-84DBB6530C88}"/>
              </a:ext>
            </a:extLst>
          </p:cNvPr>
          <p:cNvSpPr>
            <a:spLocks noGrp="1"/>
          </p:cNvSpPr>
          <p:nvPr>
            <p:ph type="body" sz="quarter" idx="16"/>
          </p:nvPr>
        </p:nvSpPr>
        <p:spPr>
          <a:xfrm>
            <a:off x="2850698"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1" name="Espace réservé du texte 14">
            <a:extLst>
              <a:ext uri="{FF2B5EF4-FFF2-40B4-BE49-F238E27FC236}">
                <a16:creationId xmlns:a16="http://schemas.microsoft.com/office/drawing/2014/main" id="{50E15DEA-ADB9-4EAD-9B8B-400BF2AF4FDA}"/>
              </a:ext>
            </a:extLst>
          </p:cNvPr>
          <p:cNvSpPr>
            <a:spLocks noGrp="1"/>
          </p:cNvSpPr>
          <p:nvPr>
            <p:ph type="body" sz="quarter" idx="18"/>
          </p:nvPr>
        </p:nvSpPr>
        <p:spPr>
          <a:xfrm>
            <a:off x="50423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2" name="Espace réservé du texte 14">
            <a:extLst>
              <a:ext uri="{FF2B5EF4-FFF2-40B4-BE49-F238E27FC236}">
                <a16:creationId xmlns:a16="http://schemas.microsoft.com/office/drawing/2014/main" id="{31D594DF-B2F9-BDEA-68CF-C1C92B869ADF}"/>
              </a:ext>
            </a:extLst>
          </p:cNvPr>
          <p:cNvSpPr>
            <a:spLocks noGrp="1"/>
          </p:cNvSpPr>
          <p:nvPr>
            <p:ph type="body" sz="quarter" idx="20"/>
          </p:nvPr>
        </p:nvSpPr>
        <p:spPr>
          <a:xfrm>
            <a:off x="7161440"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3" name="Espace réservé du texte 14">
            <a:extLst>
              <a:ext uri="{FF2B5EF4-FFF2-40B4-BE49-F238E27FC236}">
                <a16:creationId xmlns:a16="http://schemas.microsoft.com/office/drawing/2014/main" id="{4EB8106A-BAE6-87F6-A881-562ED8FA4143}"/>
              </a:ext>
            </a:extLst>
          </p:cNvPr>
          <p:cNvSpPr>
            <a:spLocks noGrp="1"/>
          </p:cNvSpPr>
          <p:nvPr>
            <p:ph type="body" sz="quarter" idx="22"/>
          </p:nvPr>
        </p:nvSpPr>
        <p:spPr>
          <a:xfrm>
            <a:off x="93868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4" name="Espace réservé du texte 33">
            <a:extLst>
              <a:ext uri="{FF2B5EF4-FFF2-40B4-BE49-F238E27FC236}">
                <a16:creationId xmlns:a16="http://schemas.microsoft.com/office/drawing/2014/main" id="{6FA8E9A1-911D-DD9D-7A76-ADDB4C2E4317}"/>
              </a:ext>
            </a:extLst>
          </p:cNvPr>
          <p:cNvSpPr>
            <a:spLocks noGrp="1" noChangeAspect="1"/>
          </p:cNvSpPr>
          <p:nvPr>
            <p:ph type="body" sz="quarter" idx="23" hasCustomPrompt="1"/>
          </p:nvPr>
        </p:nvSpPr>
        <p:spPr>
          <a:xfrm>
            <a:off x="2908981"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5" name="Espace réservé du texte 34">
            <a:extLst>
              <a:ext uri="{FF2B5EF4-FFF2-40B4-BE49-F238E27FC236}">
                <a16:creationId xmlns:a16="http://schemas.microsoft.com/office/drawing/2014/main" id="{89C62950-23F5-0C27-DBF0-B851B616C800}"/>
              </a:ext>
            </a:extLst>
          </p:cNvPr>
          <p:cNvSpPr>
            <a:spLocks noGrp="1" noChangeAspect="1"/>
          </p:cNvSpPr>
          <p:nvPr>
            <p:ph type="body" sz="quarter" idx="24" hasCustomPrompt="1"/>
          </p:nvPr>
        </p:nvSpPr>
        <p:spPr>
          <a:xfrm>
            <a:off x="51006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6" name="Espace réservé du texte 35">
            <a:extLst>
              <a:ext uri="{FF2B5EF4-FFF2-40B4-BE49-F238E27FC236}">
                <a16:creationId xmlns:a16="http://schemas.microsoft.com/office/drawing/2014/main" id="{ABF9A6B1-3BC9-0F8E-8148-B1CF03BB61CA}"/>
              </a:ext>
            </a:extLst>
          </p:cNvPr>
          <p:cNvSpPr>
            <a:spLocks noGrp="1" noChangeAspect="1"/>
          </p:cNvSpPr>
          <p:nvPr>
            <p:ph type="body" sz="quarter" idx="25" hasCustomPrompt="1"/>
          </p:nvPr>
        </p:nvSpPr>
        <p:spPr>
          <a:xfrm>
            <a:off x="7219723"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8" name="Espace réservé du texte 11">
            <a:extLst>
              <a:ext uri="{FF2B5EF4-FFF2-40B4-BE49-F238E27FC236}">
                <a16:creationId xmlns:a16="http://schemas.microsoft.com/office/drawing/2014/main" id="{97EC53BB-3B6C-3AF7-68E1-48C8465AC201}"/>
              </a:ext>
            </a:extLst>
          </p:cNvPr>
          <p:cNvSpPr>
            <a:spLocks noGrp="1" noChangeAspect="1"/>
          </p:cNvSpPr>
          <p:nvPr>
            <p:ph type="body" sz="quarter" idx="21" hasCustomPrompt="1"/>
          </p:nvPr>
        </p:nvSpPr>
        <p:spPr>
          <a:xfrm>
            <a:off x="9386855" y="1583490"/>
            <a:ext cx="1652399" cy="16524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7D2C0AC3-31B7-69C8-1880-96C477E56349}"/>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1408324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pic>
        <p:nvPicPr>
          <p:cNvPr id="16"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spTree>
    <p:extLst>
      <p:ext uri="{BB962C8B-B14F-4D97-AF65-F5344CB8AC3E}">
        <p14:creationId xmlns:p14="http://schemas.microsoft.com/office/powerpoint/2010/main" val="392329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 CEA LITE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pic>
        <p:nvPicPr>
          <p:cNvPr id="4" name="Imag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42949" y="741231"/>
            <a:ext cx="4029633" cy="1791032"/>
          </a:xfrm>
          <a:prstGeom prst="rect">
            <a:avLst/>
          </a:prstGeom>
        </p:spPr>
      </p:pic>
    </p:spTree>
    <p:extLst>
      <p:ext uri="{BB962C8B-B14F-4D97-AF65-F5344CB8AC3E}">
        <p14:creationId xmlns:p14="http://schemas.microsoft.com/office/powerpoint/2010/main" val="124128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I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 Gris</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bg1"/>
                </a:solidFill>
              </a:defRPr>
            </a:lvl1pPr>
          </a:lstStyle>
          <a:p>
            <a:r>
              <a:rPr lang="fr-FR" dirty="0"/>
              <a:t>Merci</a:t>
            </a:r>
          </a:p>
        </p:txBody>
      </p:sp>
      <p:pic>
        <p:nvPicPr>
          <p:cNvPr id="15"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pic>
        <p:nvPicPr>
          <p:cNvPr id="9" name="Image 8">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3" name="Espace réservé du texte 4">
            <a:extLst>
              <a:ext uri="{FF2B5EF4-FFF2-40B4-BE49-F238E27FC236}">
                <a16:creationId xmlns:a16="http://schemas.microsoft.com/office/drawing/2014/main" id="{0D902288-F09E-3DF3-4FA0-8680492FC7E7}"/>
              </a:ext>
            </a:extLst>
          </p:cNvPr>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sp>
        <p:nvSpPr>
          <p:cNvPr id="8" name="Espace réservé du texte 4">
            <a:extLst>
              <a:ext uri="{FF2B5EF4-FFF2-40B4-BE49-F238E27FC236}">
                <a16:creationId xmlns:a16="http://schemas.microsoft.com/office/drawing/2014/main" id="{81B85C49-3012-97FD-C776-3C7299B5E487}"/>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solidFill>
                  <a:schemeClr val="bg1"/>
                </a:solidFill>
              </a:defRPr>
            </a:lvl1pPr>
          </a:lstStyle>
          <a:p>
            <a:pPr lvl="0"/>
            <a:r>
              <a:rPr lang="fr-FR" dirty="0"/>
              <a:t>Contact + coordonnées</a:t>
            </a:r>
          </a:p>
        </p:txBody>
      </p:sp>
      <p:sp>
        <p:nvSpPr>
          <p:cNvPr id="10" name="Espace réservé du texte 4">
            <a:extLst>
              <a:ext uri="{FF2B5EF4-FFF2-40B4-BE49-F238E27FC236}">
                <a16:creationId xmlns:a16="http://schemas.microsoft.com/office/drawing/2014/main" id="{DFC68CDA-E659-1835-4722-CB92A2FFFEFE}"/>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4051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Contact</a:t>
            </a:r>
          </a:p>
        </p:txBody>
      </p:sp>
      <p:sp>
        <p:nvSpPr>
          <p:cNvPr id="9" name="Espace réservé du texte 8">
            <a:extLst>
              <a:ext uri="{FF2B5EF4-FFF2-40B4-BE49-F238E27FC236}">
                <a16:creationId xmlns:a16="http://schemas.microsoft.com/office/drawing/2014/main" id="{373F48AE-496F-F02F-5148-8492F7C6166A}"/>
              </a:ext>
            </a:extLst>
          </p:cNvPr>
          <p:cNvSpPr>
            <a:spLocks noGrp="1"/>
          </p:cNvSpPr>
          <p:nvPr>
            <p:ph type="body" sz="quarter" idx="10" hasCustomPrompt="1"/>
          </p:nvPr>
        </p:nvSpPr>
        <p:spPr>
          <a:xfrm>
            <a:off x="731838" y="5105625"/>
            <a:ext cx="4651374" cy="1510845"/>
          </a:xfrm>
        </p:spPr>
        <p:txBody>
          <a:bodyPr anchor="t">
            <a:noAutofit/>
          </a:bodyPr>
          <a:lstStyle>
            <a:lvl1pPr marL="0" indent="0">
              <a:lnSpc>
                <a:spcPct val="120000"/>
              </a:lnSpc>
              <a:spcBef>
                <a:spcPts val="0"/>
              </a:spcBef>
              <a:spcAft>
                <a:spcPts val="600"/>
              </a:spcAft>
              <a:buNone/>
              <a:defRPr sz="1600" b="1">
                <a:solidFill>
                  <a:schemeClr val="bg1"/>
                </a:solidFill>
              </a:defRPr>
            </a:lvl1pPr>
            <a:lvl2pPr marL="0" indent="0">
              <a:lnSpc>
                <a:spcPct val="100000"/>
              </a:lnSpc>
              <a:spcBef>
                <a:spcPts val="0"/>
              </a:spcBef>
              <a:spcAft>
                <a:spcPts val="600"/>
              </a:spcAft>
              <a:buNone/>
              <a:defRPr sz="1600">
                <a:solidFill>
                  <a:schemeClr val="bg1"/>
                </a:solidFill>
              </a:defRPr>
            </a:lvl2pPr>
            <a:lvl3pPr marL="180975" indent="-180975">
              <a:lnSpc>
                <a:spcPct val="100000"/>
              </a:lnSpc>
              <a:spcBef>
                <a:spcPts val="0"/>
              </a:spcBef>
              <a:spcAft>
                <a:spcPts val="600"/>
              </a:spcAft>
              <a:defRPr sz="1600">
                <a:solidFill>
                  <a:schemeClr val="bg1"/>
                </a:solidFill>
              </a:defRPr>
            </a:lvl3pPr>
            <a:lvl4pPr marL="357188" indent="-176213">
              <a:lnSpc>
                <a:spcPct val="100000"/>
              </a:lnSpc>
              <a:spcBef>
                <a:spcPts val="0"/>
              </a:spcBef>
              <a:spcAft>
                <a:spcPts val="0"/>
              </a:spcAft>
              <a:defRPr sz="1600">
                <a:solidFill>
                  <a:schemeClr val="bg1"/>
                </a:solidFill>
              </a:defRPr>
            </a:lvl4pPr>
            <a:lvl5pPr marL="538163" indent="-180975">
              <a:lnSpc>
                <a:spcPct val="120000"/>
              </a:lnSpc>
              <a:spcBef>
                <a:spcPts val="0"/>
              </a:spcBef>
              <a:spcAft>
                <a:spcPts val="600"/>
              </a:spcAft>
              <a:defRPr sz="1600">
                <a:solidFill>
                  <a:schemeClr val="bg1"/>
                </a:solidFill>
              </a:defRPr>
            </a:lvl5pPr>
          </a:lstStyle>
          <a:p>
            <a:pPr lvl="0"/>
            <a:r>
              <a:rPr lang="fr-FR" dirty="0"/>
              <a:t>Prénom NOM</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ZoneTexte 13">
            <a:extLst>
              <a:ext uri="{FF2B5EF4-FFF2-40B4-BE49-F238E27FC236}">
                <a16:creationId xmlns:a16="http://schemas.microsoft.com/office/drawing/2014/main" id="{4E103F96-5E5B-60F7-F077-8E6E1ABD9DF4}"/>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 Prénom NOM = 1</a:t>
            </a:r>
            <a:r>
              <a:rPr lang="fr-FR" sz="1200" baseline="30000" dirty="0">
                <a:solidFill>
                  <a:schemeClr val="bg1">
                    <a:lumMod val="50000"/>
                  </a:schemeClr>
                </a:solidFill>
              </a:rPr>
              <a:t>er</a:t>
            </a:r>
            <a:r>
              <a:rPr lang="fr-FR" sz="1200" dirty="0">
                <a:solidFill>
                  <a:schemeClr val="bg1">
                    <a:lumMod val="50000"/>
                  </a:schemeClr>
                </a:solidFill>
              </a:rPr>
              <a:t> niveau  -  Email / Tél, = 2</a:t>
            </a:r>
            <a:r>
              <a:rPr lang="fr-FR" sz="1200" baseline="30000" dirty="0">
                <a:solidFill>
                  <a:schemeClr val="bg1">
                    <a:lumMod val="50000"/>
                  </a:schemeClr>
                </a:solidFill>
              </a:rPr>
              <a:t>ème</a:t>
            </a:r>
            <a:r>
              <a:rPr lang="fr-FR" sz="1200" dirty="0">
                <a:solidFill>
                  <a:schemeClr val="bg1">
                    <a:lumMod val="50000"/>
                  </a:schemeClr>
                </a:solidFill>
              </a:rPr>
              <a:t> niveau</a:t>
            </a:r>
          </a:p>
          <a:p>
            <a:endParaRPr lang="fr-FR" sz="1200" dirty="0">
              <a:solidFill>
                <a:schemeClr val="bg1">
                  <a:lumMod val="50000"/>
                </a:schemeClr>
              </a:solidFill>
            </a:endParaRP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731838" y="726066"/>
            <a:ext cx="1806198" cy="1806198"/>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pic>
        <p:nvPicPr>
          <p:cNvPr id="16" name="Image 15">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2" name="Espace réservé du texte 4">
            <a:extLst>
              <a:ext uri="{FF2B5EF4-FFF2-40B4-BE49-F238E27FC236}">
                <a16:creationId xmlns:a16="http://schemas.microsoft.com/office/drawing/2014/main" id="{22219D0D-87E0-357C-56D2-13A29A891F48}"/>
              </a:ext>
            </a:extLst>
          </p:cNvPr>
          <p:cNvSpPr>
            <a:spLocks noGrp="1"/>
          </p:cNvSpPr>
          <p:nvPr>
            <p:ph type="body" sz="quarter" idx="17" hasCustomPrompt="1"/>
          </p:nvPr>
        </p:nvSpPr>
        <p:spPr>
          <a:xfrm>
            <a:off x="8102600" y="5892800"/>
            <a:ext cx="3357563" cy="558800"/>
          </a:xfrm>
        </p:spPr>
        <p:txBody>
          <a:bodyPr rIns="0">
            <a:normAutofit/>
          </a:bodyPr>
          <a:lstStyle>
            <a:lvl1pPr algn="r">
              <a:defRPr sz="12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4267038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Défaut avec titre">
    <p:spTree>
      <p:nvGrpSpPr>
        <p:cNvPr id="1" name=""/>
        <p:cNvGrpSpPr/>
        <p:nvPr/>
      </p:nvGrpSpPr>
      <p:grpSpPr>
        <a:xfrm>
          <a:off x="0" y="0"/>
          <a:ext cx="0" cy="0"/>
          <a:chOff x="0" y="0"/>
          <a:chExt cx="0" cy="0"/>
        </a:xfrm>
      </p:grpSpPr>
      <p:sp>
        <p:nvSpPr>
          <p:cNvPr id="5" name="Espace réservé du texte 2"/>
          <p:cNvSpPr>
            <a:spLocks noGrp="1"/>
          </p:cNvSpPr>
          <p:nvPr>
            <p:ph type="body" sz="quarter" idx="12" hasCustomPrompt="1"/>
          </p:nvPr>
        </p:nvSpPr>
        <p:spPr>
          <a:xfrm>
            <a:off x="881100" y="1067647"/>
            <a:ext cx="10565836" cy="369332"/>
          </a:xfrm>
        </p:spPr>
        <p:txBody>
          <a:bodyPr wrap="square">
            <a:spAutoFit/>
          </a:bodyPr>
          <a:lstStyle>
            <a:lvl1pPr marL="0" indent="0">
              <a:buFontTx/>
              <a:buNone/>
              <a:defRPr sz="1800"/>
            </a:lvl1pPr>
          </a:lstStyle>
          <a:p>
            <a:pPr lvl="0"/>
            <a:r>
              <a:rPr lang="fr-FR" noProof="0" dirty="0"/>
              <a:t>Texte simple de la diapositive</a:t>
            </a:r>
          </a:p>
        </p:txBody>
      </p:sp>
      <p:sp>
        <p:nvSpPr>
          <p:cNvPr id="8" name="Espace réservé de la date 10"/>
          <p:cNvSpPr>
            <a:spLocks noGrp="1"/>
          </p:cNvSpPr>
          <p:nvPr>
            <p:ph type="dt" sz="half" idx="2"/>
          </p:nvPr>
        </p:nvSpPr>
        <p:spPr>
          <a:xfrm>
            <a:off x="8343899" y="6633865"/>
            <a:ext cx="2552700" cy="23087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fr-FR"/>
              <a:t>21/04/2026</a:t>
            </a:r>
            <a:endParaRPr lang="en-US" dirty="0"/>
          </a:p>
        </p:txBody>
      </p:sp>
      <p:sp>
        <p:nvSpPr>
          <p:cNvPr id="7" name="Titre 1">
            <a:extLst>
              <a:ext uri="{FF2B5EF4-FFF2-40B4-BE49-F238E27FC236}">
                <a16:creationId xmlns:a16="http://schemas.microsoft.com/office/drawing/2014/main" id="{48A0520F-F2B4-4144-B2A0-D31492DE5858}"/>
              </a:ext>
            </a:extLst>
          </p:cNvPr>
          <p:cNvSpPr>
            <a:spLocks noGrp="1"/>
          </p:cNvSpPr>
          <p:nvPr>
            <p:ph type="title"/>
          </p:nvPr>
        </p:nvSpPr>
        <p:spPr>
          <a:xfrm>
            <a:off x="2419200" y="235881"/>
            <a:ext cx="9374400" cy="466496"/>
          </a:xfrm>
        </p:spPr>
        <p:txBody>
          <a:bodyPr/>
          <a:lstStyle/>
          <a:p>
            <a:r>
              <a:rPr lang="fr-FR"/>
              <a:t>Modifiez le style du titre</a:t>
            </a:r>
          </a:p>
        </p:txBody>
      </p:sp>
      <p:sp>
        <p:nvSpPr>
          <p:cNvPr id="10" name="Espace réservé du pied de page 4"/>
          <p:cNvSpPr>
            <a:spLocks noGrp="1"/>
          </p:cNvSpPr>
          <p:nvPr>
            <p:ph type="ftr" sz="quarter" idx="13"/>
          </p:nvPr>
        </p:nvSpPr>
        <p:spPr>
          <a:xfrm>
            <a:off x="4368000" y="6635681"/>
            <a:ext cx="3456000" cy="246952"/>
          </a:xfrm>
        </p:spPr>
        <p:txBody>
          <a:bodyPr/>
          <a:lstStyle/>
          <a:p>
            <a:r>
              <a:rPr lang="en-US"/>
              <a:t>EPICS meeting – Titan accelerator status report – Yannick MARIETTE</a:t>
            </a:r>
            <a:endParaRPr lang="en-US" dirty="0"/>
          </a:p>
        </p:txBody>
      </p:sp>
      <p:sp>
        <p:nvSpPr>
          <p:cNvPr id="9" name="Slide Number Placeholder 2"/>
          <p:cNvSpPr>
            <a:spLocks noGrp="1"/>
          </p:cNvSpPr>
          <p:nvPr>
            <p:ph type="sldNum" sz="quarter" idx="4"/>
          </p:nvPr>
        </p:nvSpPr>
        <p:spPr>
          <a:xfrm>
            <a:off x="11157189" y="6665911"/>
            <a:ext cx="837259" cy="147733"/>
          </a:xfrm>
          <a:prstGeom prst="rect">
            <a:avLst/>
          </a:prstGeom>
        </p:spPr>
        <p:txBody>
          <a:bodyPr lIns="72000" tIns="0" rIns="72000" bIns="0">
            <a:spAutoFit/>
          </a:bodyPr>
          <a:lstStyle>
            <a:lvl1pPr algn="ctr">
              <a:defRPr sz="960">
                <a:solidFill>
                  <a:schemeClr val="bg1"/>
                </a:solidFill>
              </a:defRPr>
            </a:lvl1pPr>
          </a:lstStyle>
          <a:p>
            <a:fld id="{49BBC286-B2FE-44AC-8F25-02BBF4E9D127}" type="slidenum">
              <a:rPr lang="en-US" smtClean="0"/>
              <a:pPr/>
              <a:t>‹N°›</a:t>
            </a:fld>
            <a:endParaRPr lang="en-US" dirty="0"/>
          </a:p>
        </p:txBody>
      </p:sp>
    </p:spTree>
    <p:extLst>
      <p:ext uri="{BB962C8B-B14F-4D97-AF65-F5344CB8AC3E}">
        <p14:creationId xmlns:p14="http://schemas.microsoft.com/office/powerpoint/2010/main" val="3157897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re CEA is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pic>
        <p:nvPicPr>
          <p:cNvPr id="5" name="Logo CEA liten">
            <a:extLst>
              <a:ext uri="{FF2B5EF4-FFF2-40B4-BE49-F238E27FC236}">
                <a16:creationId xmlns:a16="http://schemas.microsoft.com/office/drawing/2014/main" id="{59C151D8-9F2F-A121-360A-4DC7F82C41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1838" y="728663"/>
            <a:ext cx="4053599" cy="1804999"/>
          </a:xfrm>
          <a:prstGeom prst="rect">
            <a:avLst/>
          </a:prstGeom>
        </p:spPr>
      </p:pic>
      <p:sp>
        <p:nvSpPr>
          <p:cNvPr id="6" name="ZoneTexte 5">
            <a:extLst>
              <a:ext uri="{FF2B5EF4-FFF2-40B4-BE49-F238E27FC236}">
                <a16:creationId xmlns:a16="http://schemas.microsoft.com/office/drawing/2014/main" id="{810AE585-3E8A-32F0-6876-68FBB4218CF7}"/>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isas</a:t>
            </a:r>
            <a:endParaRPr lang="fr-FR" sz="1200" dirty="0">
              <a:solidFill>
                <a:schemeClr val="bg1">
                  <a:lumMod val="50000"/>
                </a:schemeClr>
              </a:solidFill>
            </a:endParaRPr>
          </a:p>
        </p:txBody>
      </p:sp>
      <p:sp>
        <p:nvSpPr>
          <p:cNvPr id="4" name="Rectangle 3">
            <a:extLst>
              <a:ext uri="{FF2B5EF4-FFF2-40B4-BE49-F238E27FC236}">
                <a16:creationId xmlns:a16="http://schemas.microsoft.com/office/drawing/2014/main" id="{D710377C-96DE-1F86-CAD9-8510009CBC0B}"/>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Tree>
    <p:extLst>
      <p:ext uri="{BB962C8B-B14F-4D97-AF65-F5344CB8AC3E}">
        <p14:creationId xmlns:p14="http://schemas.microsoft.com/office/powerpoint/2010/main" val="61705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FBAC49-4802-3440-8107-C65AE7ADA05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1838" y="1381125"/>
            <a:ext cx="8329612" cy="4795838"/>
          </a:xfrm>
        </p:spPr>
        <p:txBody>
          <a:bodyPr lIns="0"/>
          <a:lstStyle>
            <a:lvl1pPr marL="358775" indent="-358775">
              <a:spcBef>
                <a:spcPts val="1800"/>
              </a:spcBef>
              <a:buClr>
                <a:schemeClr val="bg1"/>
              </a:buClr>
              <a:buSzPct val="100000"/>
              <a:buFont typeface="+mj-lt"/>
              <a:buAutoNum type="arabicPeriod"/>
              <a:defRPr>
                <a:solidFill>
                  <a:schemeClr val="bg1"/>
                </a:solidFill>
                <a:latin typeface="+mj-lt"/>
              </a:defRPr>
            </a:lvl1pPr>
            <a:lvl2pPr marL="358775" indent="0">
              <a:buFontTx/>
              <a:buNone/>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Sommaire</a:t>
            </a: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91440" bIns="45720" rtlCol="0" anchor="t">
            <a:normAutofit/>
          </a:bodyPr>
          <a:lstStyle>
            <a:lvl1pPr>
              <a:defRPr>
                <a:solidFill>
                  <a:schemeClr val="bg1"/>
                </a:solidFill>
              </a:defRPr>
            </a:lvl1pPr>
          </a:lstStyle>
          <a:p>
            <a:r>
              <a:rPr lang="fr-FR"/>
              <a:t>Modifiez le style du titre</a:t>
            </a:r>
            <a:endParaRPr lang="fr-FR" dirty="0"/>
          </a:p>
        </p:txBody>
      </p:sp>
      <p:pic>
        <p:nvPicPr>
          <p:cNvPr id="12" name="Image 11">
            <a:extLst>
              <a:ext uri="{FF2B5EF4-FFF2-40B4-BE49-F238E27FC236}">
                <a16:creationId xmlns:a16="http://schemas.microsoft.com/office/drawing/2014/main" id="{B717F4D1-D2E3-F44D-BEED-8456047420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53" b="2802"/>
          <a:stretch/>
        </p:blipFill>
        <p:spPr>
          <a:xfrm>
            <a:off x="11647944" y="-1"/>
            <a:ext cx="544056" cy="6858001"/>
          </a:xfrm>
          <a:prstGeom prst="rect">
            <a:avLst/>
          </a:prstGeom>
        </p:spPr>
      </p:pic>
      <p:sp>
        <p:nvSpPr>
          <p:cNvPr id="14" name="Espace réservé de la date 13">
            <a:extLst>
              <a:ext uri="{FF2B5EF4-FFF2-40B4-BE49-F238E27FC236}">
                <a16:creationId xmlns:a16="http://schemas.microsoft.com/office/drawing/2014/main" id="{914C3EDF-84FF-56C5-6EEE-62348DC5ADF3}"/>
              </a:ext>
            </a:extLst>
          </p:cNvPr>
          <p:cNvSpPr>
            <a:spLocks noGrp="1"/>
          </p:cNvSpPr>
          <p:nvPr>
            <p:ph type="dt" sz="half" idx="10"/>
          </p:nvPr>
        </p:nvSpPr>
        <p:spPr/>
        <p:txBody>
          <a:bodyPr/>
          <a:lstStyle>
            <a:lvl1pPr>
              <a:defRPr>
                <a:solidFill>
                  <a:schemeClr val="bg1"/>
                </a:solidFill>
              </a:defRPr>
            </a:lvl1pPr>
          </a:lstStyle>
          <a:p>
            <a:r>
              <a:rPr lang="fr-FR"/>
              <a:t>21/04/2026</a:t>
            </a:r>
            <a:endParaRPr lang="fr-FR" dirty="0"/>
          </a:p>
        </p:txBody>
      </p:sp>
      <p:sp>
        <p:nvSpPr>
          <p:cNvPr id="15" name="Espace réservé du pied de page 14">
            <a:extLst>
              <a:ext uri="{FF2B5EF4-FFF2-40B4-BE49-F238E27FC236}">
                <a16:creationId xmlns:a16="http://schemas.microsoft.com/office/drawing/2014/main" id="{CA229E7D-5925-577A-6E99-3E009A5C15FB}"/>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dirty="0"/>
          </a:p>
        </p:txBody>
      </p:sp>
      <p:sp>
        <p:nvSpPr>
          <p:cNvPr id="25" name="Espace réservé du numéro de diapositive 24">
            <a:extLst>
              <a:ext uri="{FF2B5EF4-FFF2-40B4-BE49-F238E27FC236}">
                <a16:creationId xmlns:a16="http://schemas.microsoft.com/office/drawing/2014/main" id="{E0039A2A-B2A3-3003-AC28-98B9483723BF}"/>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1121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ligh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27076" y="1765299"/>
            <a:ext cx="8659812" cy="4148139"/>
          </a:xfrm>
        </p:spPr>
        <p:txBody>
          <a:bodyPr lIns="0" numCol="2" spcCol="360000"/>
          <a:lstStyle>
            <a:lvl1pPr marL="358775" indent="-358775">
              <a:spcBef>
                <a:spcPts val="1800"/>
              </a:spcBef>
              <a:buClr>
                <a:schemeClr val="tx2"/>
              </a:buClr>
              <a:buSzPct val="100000"/>
              <a:buFont typeface="+mj-lt"/>
              <a:buAutoNum type="arabicPeriod"/>
              <a:defRPr>
                <a:solidFill>
                  <a:schemeClr val="tx1"/>
                </a:solidFill>
                <a:latin typeface="+mj-lt"/>
              </a:defRPr>
            </a:lvl1pPr>
            <a:lvl2pPr marL="358775" indent="0">
              <a:buFontTx/>
              <a:buNone/>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Sommaire light</a:t>
            </a:r>
          </a:p>
          <a:p>
            <a:endParaRPr lang="fr-FR" sz="1200" dirty="0">
              <a:solidFill>
                <a:schemeClr val="bg1">
                  <a:lumMod val="50000"/>
                </a:schemeClr>
              </a:solidFill>
            </a:endParaRPr>
          </a:p>
        </p:txBody>
      </p:sp>
      <p:sp>
        <p:nvSpPr>
          <p:cNvPr id="2" name="ZoneTexte 1">
            <a:extLst>
              <a:ext uri="{FF2B5EF4-FFF2-40B4-BE49-F238E27FC236}">
                <a16:creationId xmlns:a16="http://schemas.microsoft.com/office/drawing/2014/main" id="{A21E7187-2172-D725-E095-C0FCE93238AE}"/>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:Ce sommaire est sur deux colonnes, pour passer sur une colonne : Clic droit sur la zone de texte + « Format de la forme » / « Options de texte » / « Colonnes » = 1 </a:t>
            </a:r>
          </a:p>
          <a:p>
            <a:endParaRPr lang="fr-FR" sz="1200" dirty="0">
              <a:solidFill>
                <a:schemeClr val="bg1">
                  <a:lumMod val="50000"/>
                </a:schemeClr>
              </a:solidFill>
            </a:endParaRPr>
          </a:p>
        </p:txBody>
      </p:sp>
      <p:sp>
        <p:nvSpPr>
          <p:cNvPr id="1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27076" y="314036"/>
            <a:ext cx="10733087" cy="871827"/>
          </a:xfrm>
          <a:prstGeom prst="rect">
            <a:avLst/>
          </a:prstGeom>
        </p:spPr>
        <p:txBody>
          <a:bodyPr vert="horz" lIns="0" tIns="45720" rIns="91440" bIns="45720" rtlCol="0" anchor="t">
            <a:normAutofit/>
          </a:bodyPr>
          <a:lstStyle/>
          <a:p>
            <a:r>
              <a:rPr lang="fr-FR"/>
              <a:t>Modifiez le style du titre</a:t>
            </a:r>
            <a:endParaRPr lang="fr-FR" dirty="0"/>
          </a:p>
        </p:txBody>
      </p:sp>
      <p:pic>
        <p:nvPicPr>
          <p:cNvPr id="11" name="Image 10">
            <a:extLst>
              <a:ext uri="{FF2B5EF4-FFF2-40B4-BE49-F238E27FC236}">
                <a16:creationId xmlns:a16="http://schemas.microsoft.com/office/drawing/2014/main" id="{8B329AAF-3546-DCEA-619B-466FB9B544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42" b="2802"/>
          <a:stretch/>
        </p:blipFill>
        <p:spPr>
          <a:xfrm>
            <a:off x="11647944" y="0"/>
            <a:ext cx="544056" cy="6858000"/>
          </a:xfrm>
          <a:prstGeom prst="rect">
            <a:avLst/>
          </a:prstGeom>
        </p:spPr>
      </p:pic>
      <p:sp>
        <p:nvSpPr>
          <p:cNvPr id="12" name="Espace réservé de la date 11">
            <a:extLst>
              <a:ext uri="{FF2B5EF4-FFF2-40B4-BE49-F238E27FC236}">
                <a16:creationId xmlns:a16="http://schemas.microsoft.com/office/drawing/2014/main" id="{AB8B2ECB-EC50-E1E8-3A70-D0DF5B546EB4}"/>
              </a:ext>
            </a:extLst>
          </p:cNvPr>
          <p:cNvSpPr>
            <a:spLocks noGrp="1"/>
          </p:cNvSpPr>
          <p:nvPr>
            <p:ph type="dt" sz="half" idx="10"/>
          </p:nvPr>
        </p:nvSpPr>
        <p:spPr/>
        <p:txBody>
          <a:bodyPr/>
          <a:lstStyle/>
          <a:p>
            <a:r>
              <a:rPr lang="fr-FR"/>
              <a:t>21/04/2026</a:t>
            </a:r>
            <a:endParaRPr lang="fr-FR" dirty="0"/>
          </a:p>
        </p:txBody>
      </p:sp>
      <p:sp>
        <p:nvSpPr>
          <p:cNvPr id="15" name="Espace réservé du pied de page 14">
            <a:extLst>
              <a:ext uri="{FF2B5EF4-FFF2-40B4-BE49-F238E27FC236}">
                <a16:creationId xmlns:a16="http://schemas.microsoft.com/office/drawing/2014/main" id="{38548604-3796-63A0-C437-28EAB17AD603}"/>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16" name="Espace réservé du numéro de diapositive 15">
            <a:extLst>
              <a:ext uri="{FF2B5EF4-FFF2-40B4-BE49-F238E27FC236}">
                <a16:creationId xmlns:a16="http://schemas.microsoft.com/office/drawing/2014/main" id="{43A448DB-A450-22D2-9A30-CE94EAFD7623}"/>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65431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endParaRPr lang="fr-FR" dirty="0"/>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4" name="Espace réservé du texte 2">
            <a:extLst>
              <a:ext uri="{FF2B5EF4-FFF2-40B4-BE49-F238E27FC236}">
                <a16:creationId xmlns:a16="http://schemas.microsoft.com/office/drawing/2014/main" id="{CE5019BD-FEE2-4904-8DD7-C35C97AA3BF4}"/>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a:t>
            </a:r>
          </a:p>
        </p:txBody>
      </p:sp>
      <p:pic>
        <p:nvPicPr>
          <p:cNvPr id="26"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grpSp>
        <p:nvGrpSpPr>
          <p:cNvPr id="2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2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60543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5675086" y="0"/>
            <a:ext cx="6516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light</a:t>
            </a:r>
          </a:p>
        </p:txBody>
      </p:sp>
      <p:pic>
        <p:nvPicPr>
          <p:cNvPr id="8" name="PATTERN 14">
            <a:extLst>
              <a:ext uri="{FF2B5EF4-FFF2-40B4-BE49-F238E27FC236}">
                <a16:creationId xmlns:a16="http://schemas.microsoft.com/office/drawing/2014/main" id="{2582F57D-4CEF-BB5A-C74F-450386FD8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65" t="80145" r="2860" b="-12214"/>
          <a:stretch/>
        </p:blipFill>
        <p:spPr>
          <a:xfrm>
            <a:off x="0" y="0"/>
            <a:ext cx="12192001" cy="974400"/>
          </a:xfrm>
          <a:prstGeom prst="rect">
            <a:avLst/>
          </a:prstGeom>
        </p:spPr>
      </p:pic>
      <p:sp>
        <p:nvSpPr>
          <p:cNvPr id="9" name="Espace réservé de la date 8">
            <a:extLst>
              <a:ext uri="{FF2B5EF4-FFF2-40B4-BE49-F238E27FC236}">
                <a16:creationId xmlns:a16="http://schemas.microsoft.com/office/drawing/2014/main" id="{4B8F1117-0C05-E4A8-4E70-E7172B08AAB0}"/>
              </a:ext>
            </a:extLst>
          </p:cNvPr>
          <p:cNvSpPr>
            <a:spLocks noGrp="1"/>
          </p:cNvSpPr>
          <p:nvPr>
            <p:ph type="dt" sz="half" idx="14"/>
          </p:nvPr>
        </p:nvSpPr>
        <p:spPr/>
        <p:txBody>
          <a:bodyPr/>
          <a:lstStyle/>
          <a:p>
            <a:r>
              <a:rPr lang="fr-FR"/>
              <a:t>21/04/2026</a:t>
            </a:r>
            <a:endParaRPr lang="fr-FR" dirty="0"/>
          </a:p>
        </p:txBody>
      </p:sp>
      <p:sp>
        <p:nvSpPr>
          <p:cNvPr id="10" name="Espace réservé du pied de page 9">
            <a:extLst>
              <a:ext uri="{FF2B5EF4-FFF2-40B4-BE49-F238E27FC236}">
                <a16:creationId xmlns:a16="http://schemas.microsoft.com/office/drawing/2014/main" id="{ABB4C71F-0E19-B583-5B43-59128B9CB247}"/>
              </a:ext>
            </a:extLst>
          </p:cNvPr>
          <p:cNvSpPr>
            <a:spLocks noGrp="1"/>
          </p:cNvSpPr>
          <p:nvPr>
            <p:ph type="ftr" sz="quarter" idx="15"/>
          </p:nvPr>
        </p:nvSpPr>
        <p:spPr/>
        <p:txBody>
          <a:bodyPr/>
          <a:lstStyle/>
          <a:p>
            <a:r>
              <a:rPr lang="en-US"/>
              <a:t>EPICS meeting – Titan accelerator status report – Yannick MARIETTE</a:t>
            </a:r>
            <a:endParaRPr lang="fr-FR" dirty="0"/>
          </a:p>
        </p:txBody>
      </p:sp>
      <p:sp>
        <p:nvSpPr>
          <p:cNvPr id="11" name="Espace réservé du numéro de diapositive 10">
            <a:extLst>
              <a:ext uri="{FF2B5EF4-FFF2-40B4-BE49-F238E27FC236}">
                <a16:creationId xmlns:a16="http://schemas.microsoft.com/office/drawing/2014/main" id="{3035A95C-D228-2D25-8FE9-AE69EC817782}"/>
              </a:ext>
            </a:extLst>
          </p:cNvPr>
          <p:cNvSpPr>
            <a:spLocks noGrp="1"/>
          </p:cNvSpPr>
          <p:nvPr>
            <p:ph type="sldNum" sz="quarter" idx="16"/>
          </p:nvPr>
        </p:nvSpPr>
        <p:spPr/>
        <p:txBody>
          <a:bodyPr/>
          <a:lstStyle/>
          <a:p>
            <a:fld id="{0CBC77A0-1F4E-42FF-9FFC-F45C3A64AF90}" type="slidenum">
              <a:rPr lang="fr-FR" smtClean="0"/>
              <a:pPr/>
              <a:t>‹N°›</a:t>
            </a:fld>
            <a:endParaRPr lang="fr-FR" dirty="0"/>
          </a:p>
        </p:txBody>
      </p:sp>
      <p:sp>
        <p:nvSpPr>
          <p:cNvPr id="4" name="Titre 1">
            <a:extLst>
              <a:ext uri="{FF2B5EF4-FFF2-40B4-BE49-F238E27FC236}">
                <a16:creationId xmlns:a16="http://schemas.microsoft.com/office/drawing/2014/main" id="{F8613F5A-9984-C727-F600-CCBEDD585800}"/>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tx1"/>
                </a:solidFill>
              </a:defRPr>
            </a:lvl1pPr>
          </a:lstStyle>
          <a:p>
            <a:r>
              <a:rPr lang="fr-FR" dirty="0"/>
              <a:t>Titre de la partie</a:t>
            </a:r>
          </a:p>
        </p:txBody>
      </p:sp>
      <p:sp>
        <p:nvSpPr>
          <p:cNvPr id="5" name="Espace réservé du texte 2">
            <a:extLst>
              <a:ext uri="{FF2B5EF4-FFF2-40B4-BE49-F238E27FC236}">
                <a16:creationId xmlns:a16="http://schemas.microsoft.com/office/drawing/2014/main" id="{E05DBD74-1959-0025-2022-DD6D5BC564E2}"/>
              </a:ext>
            </a:extLst>
          </p:cNvPr>
          <p:cNvSpPr>
            <a:spLocks noGrp="1"/>
          </p:cNvSpPr>
          <p:nvPr>
            <p:ph type="body" idx="1"/>
          </p:nvPr>
        </p:nvSpPr>
        <p:spPr>
          <a:xfrm>
            <a:off x="3771900" y="4702628"/>
            <a:ext cx="7688263" cy="138702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6" name="Espace réservé du texte 2">
            <a:extLst>
              <a:ext uri="{FF2B5EF4-FFF2-40B4-BE49-F238E27FC236}">
                <a16:creationId xmlns:a16="http://schemas.microsoft.com/office/drawing/2014/main" id="{BD0683F2-0083-B473-85FA-BF21CA1AA74F}"/>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19564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sec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21/04/2026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EPICS meeting – Titan accelerator status report – Yannick MARIETTE</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Gris</a:t>
            </a:r>
          </a:p>
        </p:txBody>
      </p:sp>
      <p:pic>
        <p:nvPicPr>
          <p:cNvPr id="14"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5"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4805F626-181E-BCC6-1382-C547F81E4E7B}"/>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CF5C4E32-AAC2-242C-F6B9-3F8CFBDB1B6A}"/>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28AA9B25-BFB9-155C-3383-B48A6E03F6A7}"/>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4860250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511728"/>
            <a:ext cx="10728325" cy="674135"/>
          </a:xfrm>
          <a:prstGeom prst="rect">
            <a:avLst/>
          </a:prstGeom>
        </p:spPr>
        <p:txBody>
          <a:bodyPr vert="horz" lIns="0" tIns="45720" rIns="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731838" y="1381125"/>
            <a:ext cx="10728325" cy="453231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9626600" y="6343650"/>
            <a:ext cx="1016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fr-FR"/>
              <a:t>21/04/2026</a:t>
            </a:r>
            <a:endParaRPr lang="fr-FR" dirty="0"/>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736600" y="6343650"/>
            <a:ext cx="883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EPICS meeting – Titan </a:t>
            </a:r>
            <a:r>
              <a:rPr lang="fr-FR" dirty="0" err="1"/>
              <a:t>accelerator</a:t>
            </a:r>
            <a:r>
              <a:rPr lang="fr-FR" dirty="0"/>
              <a:t> </a:t>
            </a:r>
            <a:r>
              <a:rPr lang="fr-FR" dirty="0" err="1"/>
              <a:t>status</a:t>
            </a:r>
            <a:r>
              <a:rPr lang="fr-FR" dirty="0"/>
              <a:t> report – Yannick MARIETTE</a:t>
            </a:r>
          </a:p>
        </p:txBody>
      </p:sp>
      <p:sp>
        <p:nvSpPr>
          <p:cNvPr id="6" name="Espace réservé du numéro de diapositive 5">
            <a:extLst>
              <a:ext uri="{FF2B5EF4-FFF2-40B4-BE49-F238E27FC236}">
                <a16:creationId xmlns:a16="http://schemas.microsoft.com/office/drawing/2014/main" id="{4D08E43D-0343-547B-3EBE-C6B616E5AC34}"/>
              </a:ext>
            </a:extLst>
          </p:cNvPr>
          <p:cNvSpPr>
            <a:spLocks noGrp="1"/>
          </p:cNvSpPr>
          <p:nvPr>
            <p:ph type="sldNum" sz="quarter" idx="4"/>
          </p:nvPr>
        </p:nvSpPr>
        <p:spPr>
          <a:xfrm>
            <a:off x="10999334" y="6343650"/>
            <a:ext cx="693738" cy="365125"/>
          </a:xfrm>
          <a:prstGeom prst="rect">
            <a:avLst/>
          </a:prstGeom>
        </p:spPr>
        <p:txBody>
          <a:bodyPr vert="horz" lIns="91440" tIns="45720" rIns="91440" bIns="45720" rtlCol="0" anchor="ctr"/>
          <a:lstStyle>
            <a:lvl1pPr algn="r">
              <a:defRPr sz="1200" b="1">
                <a:solidFill>
                  <a:schemeClr val="tx2"/>
                </a:solidFill>
                <a:latin typeface="+mn-lt"/>
              </a:defRPr>
            </a:lvl1pPr>
          </a:lstStyle>
          <a:p>
            <a:fld id="{0CBC77A0-1F4E-42FF-9FFC-F45C3A64AF90}" type="slidenum">
              <a:rPr lang="fr-FR" smtClean="0"/>
              <a:pPr/>
              <a:t>‹N°›</a:t>
            </a:fld>
            <a:endParaRPr lang="fr-FR" dirty="0"/>
          </a:p>
        </p:txBody>
      </p:sp>
      <p:pic>
        <p:nvPicPr>
          <p:cNvPr id="7"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userDrawn="1"/>
        </p:nvPicPr>
        <p:blipFill rotWithShape="1">
          <a:blip r:embed="rId42" cstate="screen">
            <a:duotone>
              <a:prstClr val="black"/>
              <a:srgbClr val="D9C3A5">
                <a:tint val="50000"/>
                <a:satMod val="180000"/>
              </a:srgbClr>
            </a:duotone>
            <a:extLst>
              <a:ext uri="{28A0092B-C50C-407E-A947-70E740481C1C}">
                <a14:useLocalDpi xmlns:a14="http://schemas.microsoft.com/office/drawing/2010/main"/>
              </a:ext>
            </a:extLst>
          </a:blip>
          <a:srcRect t="19705" r="39861" b="-1"/>
          <a:stretch/>
        </p:blipFill>
        <p:spPr>
          <a:xfrm>
            <a:off x="7446433" y="-1"/>
            <a:ext cx="4745567" cy="4169655"/>
          </a:xfrm>
          <a:prstGeom prst="rect">
            <a:avLst/>
          </a:prstGeom>
        </p:spPr>
      </p:pic>
    </p:spTree>
    <p:extLst>
      <p:ext uri="{BB962C8B-B14F-4D97-AF65-F5344CB8AC3E}">
        <p14:creationId xmlns:p14="http://schemas.microsoft.com/office/powerpoint/2010/main" val="25643865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1" r:id="rId4"/>
    <p:sldLayoutId id="2147483664" r:id="rId5"/>
    <p:sldLayoutId id="2147483665" r:id="rId6"/>
    <p:sldLayoutId id="2147483651" r:id="rId7"/>
    <p:sldLayoutId id="2147483683" r:id="rId8"/>
    <p:sldLayoutId id="2147483678" r:id="rId9"/>
    <p:sldLayoutId id="2147483676" r:id="rId10"/>
    <p:sldLayoutId id="2147483650" r:id="rId11"/>
    <p:sldLayoutId id="2147483666" r:id="rId12"/>
    <p:sldLayoutId id="2147483669" r:id="rId13"/>
    <p:sldLayoutId id="2147483653" r:id="rId14"/>
    <p:sldLayoutId id="2147483685" r:id="rId15"/>
    <p:sldLayoutId id="2147483684" r:id="rId16"/>
    <p:sldLayoutId id="2147483671" r:id="rId17"/>
    <p:sldLayoutId id="2147483690" r:id="rId18"/>
    <p:sldLayoutId id="2147483672" r:id="rId19"/>
    <p:sldLayoutId id="2147483687" r:id="rId20"/>
    <p:sldLayoutId id="2147483686" r:id="rId21"/>
    <p:sldLayoutId id="2147483654" r:id="rId22"/>
    <p:sldLayoutId id="2147483655" r:id="rId23"/>
    <p:sldLayoutId id="2147483691" r:id="rId24"/>
    <p:sldLayoutId id="2147483692" r:id="rId25"/>
    <p:sldLayoutId id="2147483667" r:id="rId26"/>
    <p:sldLayoutId id="2147483673" r:id="rId27"/>
    <p:sldLayoutId id="2147483674" r:id="rId28"/>
    <p:sldLayoutId id="2147483675" r:id="rId29"/>
    <p:sldLayoutId id="2147483681" r:id="rId30"/>
    <p:sldLayoutId id="2147483682" r:id="rId31"/>
    <p:sldLayoutId id="2147483693" r:id="rId32"/>
    <p:sldLayoutId id="2147483688" r:id="rId33"/>
    <p:sldLayoutId id="2147483689" r:id="rId34"/>
    <p:sldLayoutId id="2147483662" r:id="rId35"/>
    <p:sldLayoutId id="2147483695" r:id="rId36"/>
    <p:sldLayoutId id="2147483694" r:id="rId37"/>
    <p:sldLayoutId id="2147483668" r:id="rId38"/>
    <p:sldLayoutId id="2147483696" r:id="rId39"/>
  </p:sldLayoutIdLst>
  <p:hf hdr="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61" userDrawn="1">
          <p15:clr>
            <a:srgbClr val="F26B43"/>
          </p15:clr>
        </p15:guide>
        <p15:guide id="4" pos="7219" userDrawn="1">
          <p15:clr>
            <a:srgbClr val="F26B43"/>
          </p15:clr>
        </p15:guide>
        <p15:guide id="7"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33.jpeg"/><Relationship Id="rId26" Type="http://schemas.openxmlformats.org/officeDocument/2006/relationships/image" Target="../media/image41.jpeg"/><Relationship Id="rId3" Type="http://schemas.openxmlformats.org/officeDocument/2006/relationships/image" Target="../media/image18.jpeg"/><Relationship Id="rId21" Type="http://schemas.openxmlformats.org/officeDocument/2006/relationships/image" Target="../media/image36.jpe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jpeg"/><Relationship Id="rId25" Type="http://schemas.openxmlformats.org/officeDocument/2006/relationships/image" Target="../media/image40.jpeg"/><Relationship Id="rId2" Type="http://schemas.openxmlformats.org/officeDocument/2006/relationships/notesSlide" Target="../notesSlides/notesSlide3.xml"/><Relationship Id="rId16" Type="http://schemas.openxmlformats.org/officeDocument/2006/relationships/image" Target="../media/image31.jpeg"/><Relationship Id="rId20" Type="http://schemas.openxmlformats.org/officeDocument/2006/relationships/image" Target="../media/image35.jpeg"/><Relationship Id="rId29"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21.jpeg"/><Relationship Id="rId11" Type="http://schemas.openxmlformats.org/officeDocument/2006/relationships/image" Target="../media/image26.jpe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jpeg"/><Relationship Id="rId15" Type="http://schemas.openxmlformats.org/officeDocument/2006/relationships/image" Target="../media/image30.jpeg"/><Relationship Id="rId23" Type="http://schemas.openxmlformats.org/officeDocument/2006/relationships/image" Target="../media/image38.jpeg"/><Relationship Id="rId28" Type="http://schemas.openxmlformats.org/officeDocument/2006/relationships/image" Target="../media/image43.jpeg"/><Relationship Id="rId10" Type="http://schemas.openxmlformats.org/officeDocument/2006/relationships/image" Target="../media/image25.jpeg"/><Relationship Id="rId19" Type="http://schemas.openxmlformats.org/officeDocument/2006/relationships/image" Target="../media/image34.jpeg"/><Relationship Id="rId31" Type="http://schemas.openxmlformats.org/officeDocument/2006/relationships/image" Target="../media/image46.pn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 Id="rId22" Type="http://schemas.openxmlformats.org/officeDocument/2006/relationships/image" Target="../media/image37.jpeg"/><Relationship Id="rId27" Type="http://schemas.openxmlformats.org/officeDocument/2006/relationships/image" Target="../media/image42.jpeg"/><Relationship Id="rId30" Type="http://schemas.openxmlformats.org/officeDocument/2006/relationships/image" Target="../media/image45.jpe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1.xml"/><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20">
            <a:extLst>
              <a:ext uri="{FF2B5EF4-FFF2-40B4-BE49-F238E27FC236}">
                <a16:creationId xmlns:a16="http://schemas.microsoft.com/office/drawing/2014/main" id="{EC09EAA1-3B49-B5DB-9EA2-DEA2331CC5A0}"/>
              </a:ext>
            </a:extLst>
          </p:cNvPr>
          <p:cNvSpPr>
            <a:spLocks noGrp="1"/>
          </p:cNvSpPr>
          <p:nvPr>
            <p:ph type="ctrTitle"/>
          </p:nvPr>
        </p:nvSpPr>
        <p:spPr>
          <a:xfrm>
            <a:off x="710160" y="4423136"/>
            <a:ext cx="5294312" cy="1820333"/>
          </a:xfrm>
        </p:spPr>
        <p:txBody>
          <a:bodyPr>
            <a:normAutofit fontScale="90000"/>
          </a:bodyPr>
          <a:lstStyle/>
          <a:p>
            <a:br>
              <a:rPr lang="fr-FR" dirty="0"/>
            </a:br>
            <a:br>
              <a:rPr lang="fr-FR" dirty="0"/>
            </a:br>
            <a:br>
              <a:rPr lang="fr-FR" dirty="0"/>
            </a:br>
            <a:r>
              <a:rPr lang="fr-FR" dirty="0"/>
              <a:t>Titan </a:t>
            </a:r>
            <a:r>
              <a:rPr lang="fr-FR" dirty="0" err="1"/>
              <a:t>accelerator</a:t>
            </a:r>
            <a:r>
              <a:rPr lang="fr-FR" dirty="0"/>
              <a:t> </a:t>
            </a:r>
            <a:r>
              <a:rPr lang="fr-FR" dirty="0" err="1"/>
              <a:t>status</a:t>
            </a:r>
            <a:r>
              <a:rPr lang="fr-FR" dirty="0"/>
              <a:t> report</a:t>
            </a:r>
            <a:br>
              <a:rPr lang="fr-FR" dirty="0"/>
            </a:br>
            <a:br>
              <a:rPr lang="fr-FR" dirty="0"/>
            </a:br>
            <a:br>
              <a:rPr lang="fr-FR" dirty="0"/>
            </a:br>
            <a:r>
              <a:rPr lang="fr-FR" sz="1400" dirty="0"/>
              <a:t>Y. MARIETTE</a:t>
            </a:r>
            <a:br>
              <a:rPr lang="fr-FR" sz="1400" dirty="0"/>
            </a:br>
            <a:endParaRPr lang="fr-FR" sz="1400" dirty="0"/>
          </a:p>
        </p:txBody>
      </p:sp>
      <p:pic>
        <p:nvPicPr>
          <p:cNvPr id="6" name="Image 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2941906" y="1172685"/>
            <a:ext cx="2103942" cy="846562"/>
          </a:xfrm>
          <a:prstGeom prst="rect">
            <a:avLst/>
          </a:prstGeom>
        </p:spPr>
      </p:pic>
      <p:pic>
        <p:nvPicPr>
          <p:cNvPr id="4" name="Espace réservé pour une image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292" r="22292"/>
          <a:stretch>
            <a:fillRect/>
          </a:stretch>
        </p:blipFill>
        <p:spPr/>
      </p:pic>
    </p:spTree>
    <p:extLst>
      <p:ext uri="{BB962C8B-B14F-4D97-AF65-F5344CB8AC3E}">
        <p14:creationId xmlns:p14="http://schemas.microsoft.com/office/powerpoint/2010/main" val="3404688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a:t>21/04/2026</a:t>
            </a:r>
            <a:endParaRPr lang="fr-FR" dirty="0"/>
          </a:p>
        </p:txBody>
      </p:sp>
      <p:sp>
        <p:nvSpPr>
          <p:cNvPr id="7" name="Espace réservé du pied de page 6">
            <a:extLst>
              <a:ext uri="{FF2B5EF4-FFF2-40B4-BE49-F238E27FC236}">
                <a16:creationId xmlns:a16="http://schemas.microsoft.com/office/drawing/2014/main" id="{CC88A397-7F30-9016-82CD-8F5963B9F0D8}"/>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8" name="Espace réservé du numéro de diapositive 7">
            <a:extLst>
              <a:ext uri="{FF2B5EF4-FFF2-40B4-BE49-F238E27FC236}">
                <a16:creationId xmlns:a16="http://schemas.microsoft.com/office/drawing/2014/main" id="{B2057951-E208-F571-06AD-FD595063199D}"/>
              </a:ext>
            </a:extLst>
          </p:cNvPr>
          <p:cNvSpPr>
            <a:spLocks noGrp="1"/>
          </p:cNvSpPr>
          <p:nvPr>
            <p:ph type="sldNum" sz="quarter" idx="12"/>
          </p:nvPr>
        </p:nvSpPr>
        <p:spPr/>
        <p:txBody>
          <a:bodyPr/>
          <a:lstStyle/>
          <a:p>
            <a:fld id="{0CBC77A0-1F4E-42FF-9FFC-F45C3A64AF90}" type="slidenum">
              <a:rPr lang="fr-FR" smtClean="0"/>
              <a:pPr/>
              <a:t>10</a:t>
            </a:fld>
            <a:endParaRPr lang="fr-FR" dirty="0"/>
          </a:p>
        </p:txBody>
      </p:sp>
      <p:sp>
        <p:nvSpPr>
          <p:cNvPr id="2" name="Titre 1">
            <a:extLst>
              <a:ext uri="{FF2B5EF4-FFF2-40B4-BE49-F238E27FC236}">
                <a16:creationId xmlns:a16="http://schemas.microsoft.com/office/drawing/2014/main" id="{83CA77CF-90B0-156C-C226-029958F16310}"/>
              </a:ext>
            </a:extLst>
          </p:cNvPr>
          <p:cNvSpPr>
            <a:spLocks noGrp="1"/>
          </p:cNvSpPr>
          <p:nvPr>
            <p:ph type="title"/>
          </p:nvPr>
        </p:nvSpPr>
        <p:spPr/>
        <p:txBody>
          <a:bodyPr anchor="t">
            <a:normAutofit/>
          </a:bodyPr>
          <a:lstStyle/>
          <a:p>
            <a:pPr marL="457200" lvl="1" algn="l" rtl="0">
              <a:lnSpc>
                <a:spcPct val="90000"/>
              </a:lnSpc>
              <a:spcBef>
                <a:spcPct val="0"/>
              </a:spcBef>
            </a:pPr>
            <a:r>
              <a:rPr lang="fr-FR" sz="2300" b="1" kern="1200" cap="small" dirty="0">
                <a:solidFill>
                  <a:schemeClr val="tx2"/>
                </a:solidFill>
                <a:latin typeface="+mj-lt"/>
                <a:ea typeface="+mj-ea"/>
                <a:cs typeface="+mj-cs"/>
              </a:rPr>
              <a:t>WP8 team : control-command</a:t>
            </a:r>
          </a:p>
        </p:txBody>
      </p:sp>
      <p:sp>
        <p:nvSpPr>
          <p:cNvPr id="11" name="Rectangle 10"/>
          <p:cNvSpPr/>
          <p:nvPr/>
        </p:nvSpPr>
        <p:spPr>
          <a:xfrm>
            <a:off x="1573323" y="2564451"/>
            <a:ext cx="2619224" cy="230832"/>
          </a:xfrm>
          <a:prstGeom prst="rect">
            <a:avLst/>
          </a:prstGeom>
        </p:spPr>
        <p:txBody>
          <a:bodyPr wrap="square">
            <a:spAutoFit/>
          </a:bodyPr>
          <a:lstStyle/>
          <a:p>
            <a:pPr algn="ctr"/>
            <a:r>
              <a:rPr lang="fr-FR" sz="900" b="1" i="1" dirty="0" err="1">
                <a:solidFill>
                  <a:srgbClr val="0070C0"/>
                </a:solidFill>
              </a:rPr>
              <a:t>Electrotechnical</a:t>
            </a:r>
            <a:r>
              <a:rPr lang="fr-FR" sz="900" b="1" i="1" dirty="0">
                <a:solidFill>
                  <a:srgbClr val="0070C0"/>
                </a:solidFill>
              </a:rPr>
              <a:t> </a:t>
            </a:r>
            <a:r>
              <a:rPr lang="fr-FR" sz="900" b="1" i="1" dirty="0" err="1">
                <a:solidFill>
                  <a:srgbClr val="0070C0"/>
                </a:solidFill>
              </a:rPr>
              <a:t>Studies</a:t>
            </a:r>
            <a:r>
              <a:rPr lang="fr-FR" sz="900" b="1" i="1" dirty="0">
                <a:solidFill>
                  <a:srgbClr val="0070C0"/>
                </a:solidFill>
              </a:rPr>
              <a:t> and </a:t>
            </a:r>
            <a:r>
              <a:rPr lang="fr-FR" sz="900" b="1" i="1" dirty="0" err="1">
                <a:solidFill>
                  <a:srgbClr val="0070C0"/>
                </a:solidFill>
              </a:rPr>
              <a:t>Projects</a:t>
            </a:r>
            <a:endParaRPr lang="fr-FR" sz="900" b="1" i="1" dirty="0">
              <a:solidFill>
                <a:srgbClr val="0070C0"/>
              </a:solidFill>
            </a:endParaRPr>
          </a:p>
        </p:txBody>
      </p:sp>
      <p:sp>
        <p:nvSpPr>
          <p:cNvPr id="12" name="Rectangle 11"/>
          <p:cNvSpPr/>
          <p:nvPr/>
        </p:nvSpPr>
        <p:spPr>
          <a:xfrm>
            <a:off x="1038411" y="2516690"/>
            <a:ext cx="3879493" cy="2156813"/>
          </a:xfrm>
          <a:prstGeom prst="rect">
            <a:avLst/>
          </a:prstGeom>
          <a:no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86"/>
          </a:p>
        </p:txBody>
      </p:sp>
      <p:pic>
        <p:nvPicPr>
          <p:cNvPr id="14" name="Imag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53157" y="1416172"/>
            <a:ext cx="526823" cy="792091"/>
          </a:xfrm>
          <a:prstGeom prst="rect">
            <a:avLst/>
          </a:prstGeom>
        </p:spPr>
      </p:pic>
      <p:pic>
        <p:nvPicPr>
          <p:cNvPr id="16" name="Imag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93167" y="2757737"/>
            <a:ext cx="524918" cy="789226"/>
          </a:xfrm>
          <a:prstGeom prst="rect">
            <a:avLst/>
          </a:prstGeom>
        </p:spPr>
      </p:pic>
      <p:pic>
        <p:nvPicPr>
          <p:cNvPr id="18" name="Image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73130" y="5241660"/>
            <a:ext cx="513909" cy="772674"/>
          </a:xfrm>
          <a:prstGeom prst="rect">
            <a:avLst/>
          </a:prstGeom>
        </p:spPr>
      </p:pic>
      <p:pic>
        <p:nvPicPr>
          <p:cNvPr id="19" name="Image 1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8696" y="2843679"/>
            <a:ext cx="528740" cy="794973"/>
          </a:xfrm>
          <a:prstGeom prst="rect">
            <a:avLst/>
          </a:prstGeom>
        </p:spPr>
      </p:pic>
      <p:pic>
        <p:nvPicPr>
          <p:cNvPr id="21" name="Image 20"/>
          <p:cNvPicPr>
            <a:picLocks noChangeAspect="1"/>
          </p:cNvPicPr>
          <p:nvPr/>
        </p:nvPicPr>
        <p:blipFill rotWithShape="1">
          <a:blip r:embed="rId7" cstate="hqprint">
            <a:extLst>
              <a:ext uri="{28A0092B-C50C-407E-A947-70E740481C1C}">
                <a14:useLocalDpi xmlns:a14="http://schemas.microsoft.com/office/drawing/2010/main" val="0"/>
              </a:ext>
            </a:extLst>
          </a:blip>
          <a:srcRect l="11160" r="12835"/>
          <a:stretch/>
        </p:blipFill>
        <p:spPr>
          <a:xfrm>
            <a:off x="7472019" y="2784147"/>
            <a:ext cx="539750" cy="774044"/>
          </a:xfrm>
          <a:prstGeom prst="rect">
            <a:avLst/>
          </a:prstGeom>
        </p:spPr>
      </p:pic>
      <p:pic>
        <p:nvPicPr>
          <p:cNvPr id="22" name="Image 2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5781" y="3784583"/>
            <a:ext cx="535867" cy="805688"/>
          </a:xfrm>
          <a:prstGeom prst="rect">
            <a:avLst/>
          </a:prstGeom>
        </p:spPr>
      </p:pic>
      <p:pic>
        <p:nvPicPr>
          <p:cNvPr id="23" name="Image 2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267896" y="5241660"/>
            <a:ext cx="517571" cy="778181"/>
          </a:xfrm>
          <a:prstGeom prst="rect">
            <a:avLst/>
          </a:prstGeom>
        </p:spPr>
      </p:pic>
      <p:pic>
        <p:nvPicPr>
          <p:cNvPr id="24" name="Image 2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55469" y="3786480"/>
            <a:ext cx="541967" cy="814860"/>
          </a:xfrm>
          <a:prstGeom prst="rect">
            <a:avLst/>
          </a:prstGeom>
        </p:spPr>
      </p:pic>
      <p:pic>
        <p:nvPicPr>
          <p:cNvPr id="25" name="Image 2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383401" y="3774648"/>
            <a:ext cx="549836" cy="826692"/>
          </a:xfrm>
          <a:prstGeom prst="rect">
            <a:avLst/>
          </a:prstGeom>
        </p:spPr>
      </p:pic>
      <p:pic>
        <p:nvPicPr>
          <p:cNvPr id="26" name="Image 2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7058" y="3773515"/>
            <a:ext cx="550590" cy="827825"/>
          </a:xfrm>
          <a:prstGeom prst="rect">
            <a:avLst/>
          </a:prstGeom>
        </p:spPr>
      </p:pic>
      <p:pic>
        <p:nvPicPr>
          <p:cNvPr id="27" name="Image 2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623907" y="2837197"/>
            <a:ext cx="616896" cy="822528"/>
          </a:xfrm>
          <a:prstGeom prst="rect">
            <a:avLst/>
          </a:prstGeom>
        </p:spPr>
      </p:pic>
      <p:pic>
        <p:nvPicPr>
          <p:cNvPr id="28" name="Image 27"/>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826299" y="2768427"/>
            <a:ext cx="511030" cy="768345"/>
          </a:xfrm>
          <a:prstGeom prst="rect">
            <a:avLst/>
          </a:prstGeom>
        </p:spPr>
      </p:pic>
      <p:pic>
        <p:nvPicPr>
          <p:cNvPr id="30" name="Image 29"/>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975630" y="2843043"/>
            <a:ext cx="548275" cy="824344"/>
          </a:xfrm>
          <a:prstGeom prst="rect">
            <a:avLst/>
          </a:prstGeom>
        </p:spPr>
      </p:pic>
      <p:pic>
        <p:nvPicPr>
          <p:cNvPr id="31" name="Image 30"/>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905787" y="5237170"/>
            <a:ext cx="516895" cy="777164"/>
          </a:xfrm>
          <a:prstGeom prst="rect">
            <a:avLst/>
          </a:prstGeom>
        </p:spPr>
      </p:pic>
      <p:pic>
        <p:nvPicPr>
          <p:cNvPr id="32" name="Image 31"/>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2371770" y="2849859"/>
            <a:ext cx="543741" cy="817528"/>
          </a:xfrm>
          <a:prstGeom prst="rect">
            <a:avLst/>
          </a:prstGeom>
        </p:spPr>
      </p:pic>
      <p:pic>
        <p:nvPicPr>
          <p:cNvPr id="33" name="Image 32"/>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7504215" y="5232789"/>
            <a:ext cx="519070" cy="780434"/>
          </a:xfrm>
          <a:prstGeom prst="rect">
            <a:avLst/>
          </a:prstGeom>
        </p:spPr>
      </p:pic>
      <p:pic>
        <p:nvPicPr>
          <p:cNvPr id="35" name="Image 34"/>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5569225" y="1421631"/>
            <a:ext cx="532841" cy="801139"/>
          </a:xfrm>
          <a:prstGeom prst="rect">
            <a:avLst/>
          </a:prstGeom>
        </p:spPr>
      </p:pic>
      <p:pic>
        <p:nvPicPr>
          <p:cNvPr id="36" name="Image 35"/>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173717" y="2843679"/>
            <a:ext cx="528167" cy="794112"/>
          </a:xfrm>
          <a:prstGeom prst="rect">
            <a:avLst/>
          </a:prstGeom>
        </p:spPr>
      </p:pic>
      <p:pic>
        <p:nvPicPr>
          <p:cNvPr id="38" name="Image 37"/>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8103176" y="5232790"/>
            <a:ext cx="519070" cy="780434"/>
          </a:xfrm>
          <a:prstGeom prst="rect">
            <a:avLst/>
          </a:prstGeom>
        </p:spPr>
      </p:pic>
      <p:pic>
        <p:nvPicPr>
          <p:cNvPr id="39" name="Image 38"/>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5574784" y="2751573"/>
            <a:ext cx="532514" cy="800647"/>
          </a:xfrm>
          <a:prstGeom prst="rect">
            <a:avLst/>
          </a:prstGeom>
        </p:spPr>
      </p:pic>
      <p:sp>
        <p:nvSpPr>
          <p:cNvPr id="41" name="Rectangle 40"/>
          <p:cNvSpPr/>
          <p:nvPr/>
        </p:nvSpPr>
        <p:spPr>
          <a:xfrm>
            <a:off x="4452182" y="1197388"/>
            <a:ext cx="1383463" cy="230832"/>
          </a:xfrm>
          <a:prstGeom prst="rect">
            <a:avLst/>
          </a:prstGeom>
        </p:spPr>
        <p:txBody>
          <a:bodyPr wrap="square">
            <a:spAutoFit/>
          </a:bodyPr>
          <a:lstStyle/>
          <a:p>
            <a:pPr algn="ctr"/>
            <a:r>
              <a:rPr lang="fr-FR" sz="900" b="1" i="1" dirty="0">
                <a:solidFill>
                  <a:srgbClr val="0070C0"/>
                </a:solidFill>
              </a:rPr>
              <a:t>Coordination</a:t>
            </a:r>
          </a:p>
        </p:txBody>
      </p:sp>
      <p:sp>
        <p:nvSpPr>
          <p:cNvPr id="42" name="Rectangle 41"/>
          <p:cNvSpPr/>
          <p:nvPr/>
        </p:nvSpPr>
        <p:spPr>
          <a:xfrm>
            <a:off x="6183913" y="2522068"/>
            <a:ext cx="1895018" cy="230832"/>
          </a:xfrm>
          <a:prstGeom prst="rect">
            <a:avLst/>
          </a:prstGeom>
        </p:spPr>
        <p:txBody>
          <a:bodyPr wrap="square">
            <a:spAutoFit/>
          </a:bodyPr>
          <a:lstStyle/>
          <a:p>
            <a:pPr algn="ctr"/>
            <a:r>
              <a:rPr lang="fr-FR" sz="900" b="1" i="1" dirty="0" err="1">
                <a:solidFill>
                  <a:srgbClr val="0070C0"/>
                </a:solidFill>
              </a:rPr>
              <a:t>Operational</a:t>
            </a:r>
            <a:r>
              <a:rPr lang="fr-FR" sz="900" b="1" i="1" dirty="0">
                <a:solidFill>
                  <a:srgbClr val="0070C0"/>
                </a:solidFill>
              </a:rPr>
              <a:t> </a:t>
            </a:r>
            <a:r>
              <a:rPr lang="fr-FR" sz="900" b="1" i="1" dirty="0" err="1">
                <a:solidFill>
                  <a:srgbClr val="0070C0"/>
                </a:solidFill>
              </a:rPr>
              <a:t>Technology</a:t>
            </a:r>
            <a:endParaRPr lang="fr-FR" sz="900" b="1" i="1" dirty="0">
              <a:solidFill>
                <a:srgbClr val="0070C0"/>
              </a:solidFill>
            </a:endParaRPr>
          </a:p>
        </p:txBody>
      </p:sp>
      <p:sp>
        <p:nvSpPr>
          <p:cNvPr id="43" name="Rectangle 42"/>
          <p:cNvSpPr/>
          <p:nvPr/>
        </p:nvSpPr>
        <p:spPr>
          <a:xfrm>
            <a:off x="5432611" y="2516690"/>
            <a:ext cx="3308295" cy="2156813"/>
          </a:xfrm>
          <a:prstGeom prst="rect">
            <a:avLst/>
          </a:prstGeom>
          <a:no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86"/>
          </a:p>
        </p:txBody>
      </p:sp>
      <p:sp>
        <p:nvSpPr>
          <p:cNvPr id="44" name="Rectangle 43"/>
          <p:cNvSpPr/>
          <p:nvPr/>
        </p:nvSpPr>
        <p:spPr>
          <a:xfrm>
            <a:off x="2893224" y="5018828"/>
            <a:ext cx="1946927" cy="1083285"/>
          </a:xfrm>
          <a:prstGeom prst="rect">
            <a:avLst/>
          </a:prstGeom>
          <a:no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86"/>
          </a:p>
        </p:txBody>
      </p:sp>
      <p:pic>
        <p:nvPicPr>
          <p:cNvPr id="45" name="Image 44"/>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3559617" y="5227519"/>
            <a:ext cx="517571" cy="778181"/>
          </a:xfrm>
          <a:prstGeom prst="rect">
            <a:avLst/>
          </a:prstGeom>
        </p:spPr>
      </p:pic>
      <p:sp>
        <p:nvSpPr>
          <p:cNvPr id="46" name="Rectangle 45"/>
          <p:cNvSpPr/>
          <p:nvPr/>
        </p:nvSpPr>
        <p:spPr>
          <a:xfrm>
            <a:off x="3061053" y="4999140"/>
            <a:ext cx="1732089" cy="230832"/>
          </a:xfrm>
          <a:prstGeom prst="rect">
            <a:avLst/>
          </a:prstGeom>
        </p:spPr>
        <p:txBody>
          <a:bodyPr wrap="square">
            <a:spAutoFit/>
          </a:bodyPr>
          <a:lstStyle/>
          <a:p>
            <a:pPr algn="ctr"/>
            <a:r>
              <a:rPr lang="fr-FR" sz="900" b="1" i="1" dirty="0">
                <a:solidFill>
                  <a:srgbClr val="0070C0"/>
                </a:solidFill>
              </a:rPr>
              <a:t>Information </a:t>
            </a:r>
            <a:r>
              <a:rPr lang="fr-FR" sz="900" b="1" i="1" dirty="0" err="1">
                <a:solidFill>
                  <a:srgbClr val="0070C0"/>
                </a:solidFill>
              </a:rPr>
              <a:t>Technology</a:t>
            </a:r>
            <a:endParaRPr lang="fr-FR" sz="900" b="1" i="1" dirty="0">
              <a:solidFill>
                <a:srgbClr val="0070C0"/>
              </a:solidFill>
            </a:endParaRPr>
          </a:p>
        </p:txBody>
      </p:sp>
      <p:sp>
        <p:nvSpPr>
          <p:cNvPr id="47" name="Rectangle 46"/>
          <p:cNvSpPr/>
          <p:nvPr/>
        </p:nvSpPr>
        <p:spPr>
          <a:xfrm>
            <a:off x="1276557" y="5021282"/>
            <a:ext cx="1287853" cy="1074589"/>
          </a:xfrm>
          <a:prstGeom prst="rect">
            <a:avLst/>
          </a:prstGeom>
          <a:no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86"/>
          </a:p>
        </p:txBody>
      </p:sp>
      <p:pic>
        <p:nvPicPr>
          <p:cNvPr id="48" name="Image 47"/>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988434" y="5213665"/>
            <a:ext cx="511030" cy="768345"/>
          </a:xfrm>
          <a:prstGeom prst="rect">
            <a:avLst/>
          </a:prstGeom>
        </p:spPr>
      </p:pic>
      <p:sp>
        <p:nvSpPr>
          <p:cNvPr id="49" name="Rectangle 48"/>
          <p:cNvSpPr/>
          <p:nvPr/>
        </p:nvSpPr>
        <p:spPr>
          <a:xfrm>
            <a:off x="1229489" y="5008971"/>
            <a:ext cx="1409068" cy="230832"/>
          </a:xfrm>
          <a:prstGeom prst="rect">
            <a:avLst/>
          </a:prstGeom>
        </p:spPr>
        <p:txBody>
          <a:bodyPr wrap="square">
            <a:spAutoFit/>
          </a:bodyPr>
          <a:lstStyle/>
          <a:p>
            <a:pPr algn="ctr"/>
            <a:r>
              <a:rPr lang="fr-FR" sz="900" b="1" i="1" dirty="0">
                <a:solidFill>
                  <a:srgbClr val="0070C0"/>
                </a:solidFill>
              </a:rPr>
              <a:t>FPGA </a:t>
            </a:r>
            <a:r>
              <a:rPr lang="fr-FR" sz="900" b="1" i="1" dirty="0" err="1">
                <a:solidFill>
                  <a:srgbClr val="0070C0"/>
                </a:solidFill>
              </a:rPr>
              <a:t>technology</a:t>
            </a:r>
            <a:endParaRPr lang="fr-FR" sz="900" b="1" i="1" dirty="0">
              <a:solidFill>
                <a:srgbClr val="0070C0"/>
              </a:solidFill>
            </a:endParaRPr>
          </a:p>
        </p:txBody>
      </p:sp>
      <p:pic>
        <p:nvPicPr>
          <p:cNvPr id="50" name="Image 49"/>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4319690" y="2843679"/>
            <a:ext cx="532841" cy="801139"/>
          </a:xfrm>
          <a:prstGeom prst="rect">
            <a:avLst/>
          </a:prstGeom>
        </p:spPr>
      </p:pic>
      <p:pic>
        <p:nvPicPr>
          <p:cNvPr id="51" name="Image 5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03867" y="2775003"/>
            <a:ext cx="539750" cy="811527"/>
          </a:xfrm>
          <a:prstGeom prst="rect">
            <a:avLst/>
          </a:prstGeom>
        </p:spPr>
      </p:pic>
      <p:sp>
        <p:nvSpPr>
          <p:cNvPr id="52" name="Rectangle 51"/>
          <p:cNvSpPr/>
          <p:nvPr/>
        </p:nvSpPr>
        <p:spPr>
          <a:xfrm>
            <a:off x="5017882" y="5021282"/>
            <a:ext cx="3723023" cy="1067610"/>
          </a:xfrm>
          <a:prstGeom prst="rect">
            <a:avLst/>
          </a:prstGeom>
          <a:no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86"/>
          </a:p>
        </p:txBody>
      </p:sp>
      <p:sp>
        <p:nvSpPr>
          <p:cNvPr id="53" name="Rectangle 52"/>
          <p:cNvSpPr/>
          <p:nvPr/>
        </p:nvSpPr>
        <p:spPr>
          <a:xfrm>
            <a:off x="5982009" y="5013191"/>
            <a:ext cx="1946927" cy="230832"/>
          </a:xfrm>
          <a:prstGeom prst="rect">
            <a:avLst/>
          </a:prstGeom>
        </p:spPr>
        <p:txBody>
          <a:bodyPr wrap="square">
            <a:spAutoFit/>
          </a:bodyPr>
          <a:lstStyle/>
          <a:p>
            <a:pPr algn="ctr"/>
            <a:r>
              <a:rPr lang="fr-FR" sz="900" b="1" i="1" dirty="0">
                <a:solidFill>
                  <a:srgbClr val="0070C0"/>
                </a:solidFill>
              </a:rPr>
              <a:t>Automation</a:t>
            </a:r>
          </a:p>
        </p:txBody>
      </p:sp>
      <p:sp>
        <p:nvSpPr>
          <p:cNvPr id="54" name="Rectangle 53"/>
          <p:cNvSpPr/>
          <p:nvPr/>
        </p:nvSpPr>
        <p:spPr>
          <a:xfrm>
            <a:off x="4077426" y="1206573"/>
            <a:ext cx="2126500" cy="1128460"/>
          </a:xfrm>
          <a:prstGeom prst="rect">
            <a:avLst/>
          </a:prstGeom>
          <a:no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86"/>
          </a:p>
        </p:txBody>
      </p:sp>
      <p:pic>
        <p:nvPicPr>
          <p:cNvPr id="6" name="Image 5"/>
          <p:cNvPicPr>
            <a:picLocks noChangeAspect="1"/>
          </p:cNvPicPr>
          <p:nvPr/>
        </p:nvPicPr>
        <p:blipFill>
          <a:blip r:embed="rId24"/>
          <a:stretch>
            <a:fillRect/>
          </a:stretch>
        </p:blipFill>
        <p:spPr>
          <a:xfrm>
            <a:off x="5091866" y="5245428"/>
            <a:ext cx="510663" cy="767795"/>
          </a:xfrm>
          <a:prstGeom prst="rect">
            <a:avLst/>
          </a:prstGeom>
        </p:spPr>
      </p:pic>
      <p:pic>
        <p:nvPicPr>
          <p:cNvPr id="1030" name="Picture 6">
            <a:extLst>
              <a:ext uri="{FF2B5EF4-FFF2-40B4-BE49-F238E27FC236}">
                <a16:creationId xmlns:a16="http://schemas.microsoft.com/office/drawing/2014/main" id="{DE4A978D-A7D7-413B-85B7-359A7A6781C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49194" y="3762628"/>
            <a:ext cx="557783" cy="8387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A5D2181-7A5C-4960-83EE-70E9FBDD812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70103" y="5219136"/>
            <a:ext cx="517571" cy="7779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0FD947D-3B05-43FF-8565-39C085677F5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11197" y="3659940"/>
            <a:ext cx="523542" cy="7869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1899193-E231-4909-9DF0-FB6B76E12E6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71594" y="5208364"/>
            <a:ext cx="511164" cy="768346"/>
          </a:xfrm>
          <a:prstGeom prst="rect">
            <a:avLst/>
          </a:prstGeom>
          <a:noFill/>
          <a:extLst>
            <a:ext uri="{909E8E84-426E-40DD-AFC4-6F175D3DCCD1}">
              <a14:hiddenFill xmlns:a14="http://schemas.microsoft.com/office/drawing/2010/main">
                <a:solidFill>
                  <a:srgbClr val="FFFFFF"/>
                </a:solidFill>
              </a14:hiddenFill>
            </a:ext>
          </a:extLst>
        </p:spPr>
      </p:pic>
      <p:pic>
        <p:nvPicPr>
          <p:cNvPr id="65" name="Image 64">
            <a:extLst>
              <a:ext uri="{FF2B5EF4-FFF2-40B4-BE49-F238E27FC236}">
                <a16:creationId xmlns:a16="http://schemas.microsoft.com/office/drawing/2014/main" id="{A3310A83-98D3-4854-A4D8-C05AAAA11486}"/>
              </a:ext>
            </a:extLst>
          </p:cNvPr>
          <p:cNvPicPr>
            <a:picLocks noChangeAspect="1"/>
          </p:cNvPicPr>
          <p:nvPr/>
        </p:nvPicPr>
        <p:blipFill>
          <a:blip r:embed="rId29"/>
          <a:stretch>
            <a:fillRect/>
          </a:stretch>
        </p:blipFill>
        <p:spPr>
          <a:xfrm>
            <a:off x="4147582" y="5218889"/>
            <a:ext cx="577296" cy="789226"/>
          </a:xfrm>
          <a:prstGeom prst="rect">
            <a:avLst/>
          </a:prstGeom>
        </p:spPr>
      </p:pic>
      <p:sp>
        <p:nvSpPr>
          <p:cNvPr id="57" name="ZoneTexte 56">
            <a:extLst>
              <a:ext uri="{FF2B5EF4-FFF2-40B4-BE49-F238E27FC236}">
                <a16:creationId xmlns:a16="http://schemas.microsoft.com/office/drawing/2014/main" id="{B1300B54-A693-4494-924B-3C7D6C982244}"/>
              </a:ext>
            </a:extLst>
          </p:cNvPr>
          <p:cNvSpPr txBox="1"/>
          <p:nvPr/>
        </p:nvSpPr>
        <p:spPr>
          <a:xfrm>
            <a:off x="4153711" y="5476861"/>
            <a:ext cx="571167" cy="323165"/>
          </a:xfrm>
          <a:prstGeom prst="rect">
            <a:avLst/>
          </a:prstGeom>
          <a:solidFill>
            <a:srgbClr val="EEEEEE"/>
          </a:solidFill>
        </p:spPr>
        <p:txBody>
          <a:bodyPr wrap="square" rtlCol="0">
            <a:spAutoFit/>
          </a:bodyPr>
          <a:lstStyle/>
          <a:p>
            <a:pPr algn="ctr"/>
            <a:r>
              <a:rPr lang="fr-FR" sz="500" dirty="0"/>
              <a:t>CDD</a:t>
            </a:r>
          </a:p>
          <a:p>
            <a:pPr algn="ctr"/>
            <a:r>
              <a:rPr lang="fr-FR" sz="500" dirty="0"/>
              <a:t>Sécurité informatique</a:t>
            </a:r>
          </a:p>
        </p:txBody>
      </p:sp>
      <p:pic>
        <p:nvPicPr>
          <p:cNvPr id="55" name="Image 54">
            <a:extLst>
              <a:ext uri="{FF2B5EF4-FFF2-40B4-BE49-F238E27FC236}">
                <a16:creationId xmlns:a16="http://schemas.microsoft.com/office/drawing/2014/main" id="{A081BAE5-1BEB-43E1-808A-92199F38F333}"/>
              </a:ext>
            </a:extLst>
          </p:cNvPr>
          <p:cNvPicPr>
            <a:picLocks noChangeAspect="1"/>
          </p:cNvPicPr>
          <p:nvPr/>
        </p:nvPicPr>
        <p:blipFill>
          <a:blip r:embed="rId29"/>
          <a:stretch>
            <a:fillRect/>
          </a:stretch>
        </p:blipFill>
        <p:spPr>
          <a:xfrm>
            <a:off x="4295343" y="3790907"/>
            <a:ext cx="577296" cy="789226"/>
          </a:xfrm>
          <a:prstGeom prst="rect">
            <a:avLst/>
          </a:prstGeom>
        </p:spPr>
      </p:pic>
      <p:sp>
        <p:nvSpPr>
          <p:cNvPr id="56" name="ZoneTexte 55">
            <a:extLst>
              <a:ext uri="{FF2B5EF4-FFF2-40B4-BE49-F238E27FC236}">
                <a16:creationId xmlns:a16="http://schemas.microsoft.com/office/drawing/2014/main" id="{69A6E191-4401-41FF-AF72-18B5CC8808E5}"/>
              </a:ext>
            </a:extLst>
          </p:cNvPr>
          <p:cNvSpPr txBox="1"/>
          <p:nvPr/>
        </p:nvSpPr>
        <p:spPr>
          <a:xfrm>
            <a:off x="4319691" y="4085502"/>
            <a:ext cx="520232" cy="246221"/>
          </a:xfrm>
          <a:prstGeom prst="rect">
            <a:avLst/>
          </a:prstGeom>
          <a:solidFill>
            <a:srgbClr val="EEEEEE"/>
          </a:solidFill>
        </p:spPr>
        <p:txBody>
          <a:bodyPr wrap="square" rtlCol="0">
            <a:spAutoFit/>
          </a:bodyPr>
          <a:lstStyle/>
          <a:p>
            <a:pPr algn="ctr"/>
            <a:r>
              <a:rPr lang="fr-FR" sz="500" dirty="0"/>
              <a:t>Idriss BEN OUNAIES</a:t>
            </a:r>
          </a:p>
        </p:txBody>
      </p:sp>
      <p:pic>
        <p:nvPicPr>
          <p:cNvPr id="9" name="Picture 2">
            <a:extLst>
              <a:ext uri="{FF2B5EF4-FFF2-40B4-BE49-F238E27FC236}">
                <a16:creationId xmlns:a16="http://schemas.microsoft.com/office/drawing/2014/main" id="{9FFEABDC-9367-41D1-9F8A-89E92CB7112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203499" y="3637791"/>
            <a:ext cx="523359" cy="78695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A975BA27-ECFF-45B4-8890-0CAC1F4B67AE}"/>
              </a:ext>
            </a:extLst>
          </p:cNvPr>
          <p:cNvPicPr>
            <a:picLocks noChangeAspect="1"/>
          </p:cNvPicPr>
          <p:nvPr/>
        </p:nvPicPr>
        <p:blipFill>
          <a:blip r:embed="rId31"/>
          <a:stretch>
            <a:fillRect/>
          </a:stretch>
        </p:blipFill>
        <p:spPr>
          <a:xfrm>
            <a:off x="7480630" y="3644818"/>
            <a:ext cx="531139" cy="798580"/>
          </a:xfrm>
          <a:prstGeom prst="rect">
            <a:avLst/>
          </a:prstGeom>
        </p:spPr>
      </p:pic>
      <p:pic>
        <p:nvPicPr>
          <p:cNvPr id="13" name="Image 12">
            <a:extLst>
              <a:ext uri="{FF2B5EF4-FFF2-40B4-BE49-F238E27FC236}">
                <a16:creationId xmlns:a16="http://schemas.microsoft.com/office/drawing/2014/main" id="{E811B1FF-0BA5-47E8-8903-60AD1612D345}"/>
              </a:ext>
            </a:extLst>
          </p:cNvPr>
          <p:cNvPicPr>
            <a:picLocks noChangeAspect="1"/>
          </p:cNvPicPr>
          <p:nvPr/>
        </p:nvPicPr>
        <p:blipFill>
          <a:blip r:embed="rId32"/>
          <a:stretch>
            <a:fillRect/>
          </a:stretch>
        </p:blipFill>
        <p:spPr>
          <a:xfrm>
            <a:off x="5583156" y="3657691"/>
            <a:ext cx="512844" cy="770808"/>
          </a:xfrm>
          <a:prstGeom prst="rect">
            <a:avLst/>
          </a:prstGeom>
        </p:spPr>
      </p:pic>
      <p:sp>
        <p:nvSpPr>
          <p:cNvPr id="61" name="Rectangle : coins arrondis 60">
            <a:extLst>
              <a:ext uri="{FF2B5EF4-FFF2-40B4-BE49-F238E27FC236}">
                <a16:creationId xmlns:a16="http://schemas.microsoft.com/office/drawing/2014/main" id="{5EB82D86-7A84-46BE-9DB6-2898261EEE19}"/>
              </a:ext>
            </a:extLst>
          </p:cNvPr>
          <p:cNvSpPr/>
          <p:nvPr/>
        </p:nvSpPr>
        <p:spPr>
          <a:xfrm>
            <a:off x="7525986" y="1238435"/>
            <a:ext cx="3611405" cy="65315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36000" rtlCol="0" anchor="ctr">
            <a:spAutoFit/>
          </a:bodyPr>
          <a:lstStyle/>
          <a:p>
            <a:pPr algn="ctr"/>
            <a:r>
              <a:rPr lang="en-US" dirty="0"/>
              <a:t>Approximately 30 people involved in the DIS (not full-time)</a:t>
            </a:r>
            <a:endParaRPr lang="fr-FR" dirty="0"/>
          </a:p>
        </p:txBody>
      </p:sp>
      <p:sp>
        <p:nvSpPr>
          <p:cNvPr id="20" name="Rectangle 19">
            <a:extLst>
              <a:ext uri="{FF2B5EF4-FFF2-40B4-BE49-F238E27FC236}">
                <a16:creationId xmlns:a16="http://schemas.microsoft.com/office/drawing/2014/main" id="{51485D7E-0441-4A15-99D4-4E0D8789F057}"/>
              </a:ext>
            </a:extLst>
          </p:cNvPr>
          <p:cNvSpPr/>
          <p:nvPr/>
        </p:nvSpPr>
        <p:spPr>
          <a:xfrm>
            <a:off x="8765542" y="2564451"/>
            <a:ext cx="3276806" cy="1015663"/>
          </a:xfrm>
          <a:prstGeom prst="rect">
            <a:avLst/>
          </a:prstGeom>
          <a:noFill/>
        </p:spPr>
        <p:txBody>
          <a:bodyPr wrap="square" lIns="91440" tIns="45720" rIns="91440" bIns="45720">
            <a:spAutoFit/>
          </a:bodyPr>
          <a:lstStyle/>
          <a:p>
            <a:pPr algn="ctr"/>
            <a:r>
              <a:rPr lang="fr-FR" sz="4000" b="1" cap="none" spc="0" dirty="0" err="1">
                <a:ln w="6600">
                  <a:solidFill>
                    <a:schemeClr val="accent2"/>
                  </a:solidFill>
                  <a:prstDash val="solid"/>
                </a:ln>
                <a:solidFill>
                  <a:srgbClr val="FFFFFF"/>
                </a:solidFill>
                <a:effectLst>
                  <a:outerShdw dist="38100" dir="2700000" algn="tl" rotWithShape="0">
                    <a:schemeClr val="accent2"/>
                  </a:outerShdw>
                </a:effectLst>
              </a:rPr>
              <a:t>Homemade</a:t>
            </a:r>
            <a:r>
              <a:rPr lang="fr-FR" sz="4000" b="1" cap="none" spc="0" dirty="0">
                <a:ln w="6600">
                  <a:solidFill>
                    <a:schemeClr val="accent2"/>
                  </a:solidFill>
                  <a:prstDash val="solid"/>
                </a:ln>
                <a:solidFill>
                  <a:srgbClr val="FFFFFF"/>
                </a:solidFill>
                <a:effectLst>
                  <a:outerShdw dist="38100" dir="2700000" algn="tl" rotWithShape="0">
                    <a:schemeClr val="accent2"/>
                  </a:outerShdw>
                </a:effectLst>
              </a:rPr>
              <a:t> !</a:t>
            </a:r>
          </a:p>
          <a:p>
            <a:pPr algn="ctr"/>
            <a:r>
              <a:rPr lang="fr-FR" sz="2000" b="1" dirty="0">
                <a:ln w="6600">
                  <a:solidFill>
                    <a:schemeClr val="accent2"/>
                  </a:solidFill>
                  <a:prstDash val="solid"/>
                </a:ln>
                <a:solidFill>
                  <a:srgbClr val="FFFFFF"/>
                </a:solidFill>
                <a:effectLst>
                  <a:outerShdw dist="38100" dir="2700000" algn="tl" rotWithShape="0">
                    <a:schemeClr val="accent2"/>
                  </a:outerShdw>
                </a:effectLst>
              </a:rPr>
              <a:t>Few </a:t>
            </a:r>
            <a:r>
              <a:rPr lang="fr-FR" sz="2000" b="1" dirty="0" err="1">
                <a:ln w="6600">
                  <a:solidFill>
                    <a:schemeClr val="accent2"/>
                  </a:solidFill>
                  <a:prstDash val="solid"/>
                </a:ln>
                <a:solidFill>
                  <a:srgbClr val="FFFFFF"/>
                </a:solidFill>
                <a:effectLst>
                  <a:outerShdw dist="38100" dir="2700000" algn="tl" rotWithShape="0">
                    <a:schemeClr val="accent2"/>
                  </a:outerShdw>
                </a:effectLst>
              </a:rPr>
              <a:t>subcontractors</a:t>
            </a:r>
            <a:endParaRPr lang="fr-FR"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096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t>21/04/2026</a:t>
            </a:r>
          </a:p>
        </p:txBody>
      </p:sp>
      <p:sp>
        <p:nvSpPr>
          <p:cNvPr id="4" name="Espace réservé du pied de page 3"/>
          <p:cNvSpPr>
            <a:spLocks noGrp="1"/>
          </p:cNvSpPr>
          <p:nvPr>
            <p:ph type="ftr" sz="quarter" idx="11"/>
          </p:nvPr>
        </p:nvSpPr>
        <p:spPr/>
        <p:txBody>
          <a:bodyPr/>
          <a:lstStyle/>
          <a:p>
            <a:r>
              <a:rPr lang="en-US"/>
              <a:t>EPICS meeting – Titan accelerator status report – Yannick MARIETTE</a:t>
            </a:r>
            <a:endParaRPr lang="fr-FR" dirty="0"/>
          </a:p>
        </p:txBody>
      </p:sp>
      <p:sp>
        <p:nvSpPr>
          <p:cNvPr id="5" name="Espace réservé du numéro de diapositive 4"/>
          <p:cNvSpPr>
            <a:spLocks noGrp="1"/>
          </p:cNvSpPr>
          <p:nvPr>
            <p:ph type="sldNum" sz="quarter" idx="12"/>
          </p:nvPr>
        </p:nvSpPr>
        <p:spPr/>
        <p:txBody>
          <a:bodyPr/>
          <a:lstStyle/>
          <a:p>
            <a:fld id="{0CBC77A0-1F4E-42FF-9FFC-F45C3A64AF90}" type="slidenum">
              <a:rPr lang="fr-FR" smtClean="0"/>
              <a:t>11</a:t>
            </a:fld>
            <a:endParaRPr lang="fr-FR"/>
          </a:p>
        </p:txBody>
      </p:sp>
      <p:sp>
        <p:nvSpPr>
          <p:cNvPr id="6" name="Titre 5"/>
          <p:cNvSpPr>
            <a:spLocks noGrp="1"/>
          </p:cNvSpPr>
          <p:nvPr>
            <p:ph type="title"/>
          </p:nvPr>
        </p:nvSpPr>
        <p:spPr/>
        <p:txBody>
          <a:bodyPr>
            <a:normAutofit/>
          </a:bodyPr>
          <a:lstStyle/>
          <a:p>
            <a:pPr marL="457200" lvl="1" algn="l" rtl="0">
              <a:lnSpc>
                <a:spcPct val="90000"/>
              </a:lnSpc>
              <a:spcBef>
                <a:spcPct val="0"/>
              </a:spcBef>
            </a:pPr>
            <a:r>
              <a:rPr lang="fr-FR" sz="2300" b="1" kern="1200" cap="small" dirty="0">
                <a:solidFill>
                  <a:schemeClr val="tx2"/>
                </a:solidFill>
                <a:latin typeface="+mj-lt"/>
                <a:ea typeface="+mj-ea"/>
                <a:cs typeface="+mj-cs"/>
              </a:rPr>
              <a:t>control and command </a:t>
            </a:r>
            <a:r>
              <a:rPr lang="fr-FR" sz="2300" b="1" kern="1200" cap="small" dirty="0" err="1">
                <a:solidFill>
                  <a:schemeClr val="tx2"/>
                </a:solidFill>
                <a:latin typeface="+mj-lt"/>
                <a:ea typeface="+mj-ea"/>
                <a:cs typeface="+mj-cs"/>
              </a:rPr>
              <a:t>framework</a:t>
            </a:r>
            <a:endParaRPr lang="fr-FR" sz="2300" b="1" kern="1200" cap="small" dirty="0">
              <a:solidFill>
                <a:schemeClr val="tx2"/>
              </a:solidFill>
              <a:latin typeface="+mj-lt"/>
              <a:ea typeface="+mj-ea"/>
              <a:cs typeface="+mj-cs"/>
            </a:endParaRPr>
          </a:p>
        </p:txBody>
      </p:sp>
      <p:sp>
        <p:nvSpPr>
          <p:cNvPr id="8" name="Espace réservé du contenu 1">
            <a:extLst>
              <a:ext uri="{FF2B5EF4-FFF2-40B4-BE49-F238E27FC236}">
                <a16:creationId xmlns:a16="http://schemas.microsoft.com/office/drawing/2014/main" id="{A9FE7F23-8DAA-4AED-B758-B3711D270495}"/>
              </a:ext>
            </a:extLst>
          </p:cNvPr>
          <p:cNvSpPr txBox="1">
            <a:spLocks/>
          </p:cNvSpPr>
          <p:nvPr/>
        </p:nvSpPr>
        <p:spPr>
          <a:xfrm>
            <a:off x="665223" y="1022104"/>
            <a:ext cx="13537793" cy="5419269"/>
          </a:xfrm>
          <a:prstGeom prst="rect">
            <a:avLst/>
          </a:prstGeom>
        </p:spPr>
        <p:txBody>
          <a:bodyPr vert="horz" lIns="0" tIns="45720" rIns="0" bIns="45720" numCol="2" spcCol="36000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dirty="0"/>
              <a:t>Equipment </a:t>
            </a:r>
            <a:r>
              <a:rPr lang="fr-FR" dirty="0" err="1"/>
              <a:t>standardization</a:t>
            </a:r>
            <a:r>
              <a:rPr lang="fr-FR" dirty="0"/>
              <a:t> :</a:t>
            </a:r>
          </a:p>
          <a:p>
            <a:pPr lvl="2"/>
            <a:r>
              <a:rPr lang="fr-FR" dirty="0"/>
              <a:t>Triggers and </a:t>
            </a:r>
            <a:r>
              <a:rPr lang="fr-FR" dirty="0" err="1"/>
              <a:t>timestamping</a:t>
            </a:r>
            <a:r>
              <a:rPr lang="fr-FR" dirty="0"/>
              <a:t> </a:t>
            </a:r>
            <a:r>
              <a:rPr lang="fr-FR" dirty="0" err="1"/>
              <a:t>electronics</a:t>
            </a:r>
            <a:r>
              <a:rPr lang="fr-FR" dirty="0"/>
              <a:t> : MRF, </a:t>
            </a:r>
            <a:r>
              <a:rPr lang="fr-FR" dirty="0" err="1"/>
              <a:t>Meinberg</a:t>
            </a:r>
            <a:endParaRPr lang="fr-FR" dirty="0"/>
          </a:p>
          <a:p>
            <a:pPr lvl="2"/>
            <a:r>
              <a:rPr lang="fr-FR" dirty="0"/>
              <a:t>Slow acquisitions : Siemens, </a:t>
            </a:r>
            <a:r>
              <a:rPr lang="fr-FR" dirty="0" err="1"/>
              <a:t>Beckhoff</a:t>
            </a:r>
            <a:r>
              <a:rPr lang="fr-FR" dirty="0"/>
              <a:t>, </a:t>
            </a:r>
            <a:r>
              <a:rPr lang="fr-FR" dirty="0" err="1"/>
              <a:t>JMConcept</a:t>
            </a:r>
            <a:r>
              <a:rPr lang="fr-FR" dirty="0"/>
              <a:t>, KISS</a:t>
            </a:r>
          </a:p>
          <a:p>
            <a:pPr lvl="2"/>
            <a:r>
              <a:rPr lang="fr-FR" dirty="0"/>
              <a:t>Fast acquisitions : NAT, IOxOS, D-</a:t>
            </a:r>
            <a:r>
              <a:rPr lang="fr-FR" dirty="0" err="1"/>
              <a:t>tAcq</a:t>
            </a:r>
            <a:endParaRPr lang="fr-FR" dirty="0"/>
          </a:p>
          <a:p>
            <a:pPr lvl="2"/>
            <a:r>
              <a:rPr lang="fr-FR" dirty="0"/>
              <a:t>Server and switches : DELL, HP</a:t>
            </a:r>
          </a:p>
          <a:p>
            <a:pPr lvl="1"/>
            <a:endParaRPr lang="fr-FR" dirty="0"/>
          </a:p>
          <a:p>
            <a:pPr lvl="1"/>
            <a:r>
              <a:rPr lang="fr-FR" dirty="0"/>
              <a:t>SCADA : EPICS</a:t>
            </a:r>
          </a:p>
          <a:p>
            <a:endParaRPr lang="fr-FR" sz="1600" dirty="0"/>
          </a:p>
          <a:p>
            <a:pPr marL="266700" lvl="2" indent="0" fontAlgn="base">
              <a:spcBef>
                <a:spcPts val="0"/>
              </a:spcBef>
              <a:spcAft>
                <a:spcPct val="0"/>
              </a:spcAft>
              <a:buFont typeface="Arial" panose="020B0604020202020204" pitchFamily="34" charset="0"/>
              <a:buNone/>
              <a:defRPr/>
            </a:pPr>
            <a:endParaRPr lang="fr-FR" sz="1600" dirty="0"/>
          </a:p>
          <a:p>
            <a:pPr lvl="1" fontAlgn="base">
              <a:spcAft>
                <a:spcPct val="0"/>
              </a:spcAft>
            </a:pPr>
            <a:endParaRPr lang="fr-FR" sz="1600" dirty="0"/>
          </a:p>
          <a:p>
            <a:pPr marL="266700" lvl="2" indent="0" fontAlgn="base">
              <a:spcBef>
                <a:spcPts val="0"/>
              </a:spcBef>
              <a:spcAft>
                <a:spcPts val="600"/>
              </a:spcAft>
              <a:buFont typeface="Arial" panose="020B0604020202020204" pitchFamily="34" charset="0"/>
              <a:buNone/>
            </a:pPr>
            <a:endParaRPr lang="fr-FR" sz="1600" dirty="0"/>
          </a:p>
          <a:p>
            <a:pPr lvl="2" fontAlgn="base">
              <a:spcBef>
                <a:spcPts val="0"/>
              </a:spcBef>
              <a:spcAft>
                <a:spcPts val="600"/>
              </a:spcAft>
            </a:pPr>
            <a:endParaRPr lang="fr-FR" sz="1200" dirty="0"/>
          </a:p>
          <a:p>
            <a:pPr lvl="2" fontAlgn="base">
              <a:spcBef>
                <a:spcPts val="0"/>
              </a:spcBef>
              <a:spcAft>
                <a:spcPts val="600"/>
              </a:spcAft>
            </a:pPr>
            <a:endParaRPr lang="fr-FR" sz="1200" dirty="0"/>
          </a:p>
        </p:txBody>
      </p:sp>
      <p:sp>
        <p:nvSpPr>
          <p:cNvPr id="11" name="Rectangle 10">
            <a:extLst>
              <a:ext uri="{FF2B5EF4-FFF2-40B4-BE49-F238E27FC236}">
                <a16:creationId xmlns:a16="http://schemas.microsoft.com/office/drawing/2014/main" id="{6040B3A9-5E34-414F-B166-604F2DE36E03}"/>
              </a:ext>
            </a:extLst>
          </p:cNvPr>
          <p:cNvSpPr/>
          <p:nvPr/>
        </p:nvSpPr>
        <p:spPr>
          <a:xfrm>
            <a:off x="7571232" y="1985451"/>
            <a:ext cx="4178872" cy="2716673"/>
          </a:xfrm>
          <a:prstGeom prst="rect">
            <a:avLst/>
          </a:prstGeom>
          <a:solidFill>
            <a:srgbClr val="CCEC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285750" indent="-285750">
              <a:buFont typeface="Arial" panose="020B0604020202020204" pitchFamily="34" charset="0"/>
              <a:buChar char="•"/>
            </a:pPr>
            <a:r>
              <a:rPr lang="fr-FR" sz="1600" dirty="0">
                <a:solidFill>
                  <a:schemeClr val="tx1"/>
                </a:solidFill>
              </a:rPr>
              <a:t>72 cabinets</a:t>
            </a:r>
            <a:endParaRPr lang="en-US" sz="1600" b="0" i="0" dirty="0">
              <a:effectLst/>
              <a:latin typeface="Roboto" panose="02000000000000000000" pitchFamily="2" charset="0"/>
            </a:endParaRPr>
          </a:p>
          <a:p>
            <a:pPr marL="285750" indent="-285750">
              <a:buFont typeface="Arial" panose="020B0604020202020204" pitchFamily="34" charset="0"/>
              <a:buChar char="•"/>
            </a:pPr>
            <a:r>
              <a:rPr lang="en-US" sz="1600" dirty="0">
                <a:solidFill>
                  <a:schemeClr val="tx1"/>
                </a:solidFill>
              </a:rPr>
              <a:t>600 control channels for the Machine Protection System</a:t>
            </a:r>
          </a:p>
          <a:p>
            <a:pPr marL="285750" indent="-285750">
              <a:buFont typeface="Arial" panose="020B0604020202020204" pitchFamily="34" charset="0"/>
              <a:buChar char="•"/>
            </a:pPr>
            <a:r>
              <a:rPr lang="en-US" sz="1600" dirty="0">
                <a:solidFill>
                  <a:schemeClr val="tx1"/>
                </a:solidFill>
              </a:rPr>
              <a:t>2200 control channels for diagnostics</a:t>
            </a:r>
          </a:p>
          <a:p>
            <a:pPr marL="285750" indent="-285750">
              <a:buFont typeface="Arial" panose="020B0604020202020204" pitchFamily="34" charset="0"/>
              <a:buChar char="•"/>
            </a:pPr>
            <a:r>
              <a:rPr lang="en-US" sz="1600" dirty="0">
                <a:solidFill>
                  <a:schemeClr val="tx1"/>
                </a:solidFill>
              </a:rPr>
              <a:t>800 alarms for the vacuum</a:t>
            </a:r>
          </a:p>
          <a:p>
            <a:pPr marL="285750" indent="-285750">
              <a:buFont typeface="Arial" panose="020B0604020202020204" pitchFamily="34" charset="0"/>
              <a:buChar char="•"/>
            </a:pPr>
            <a:r>
              <a:rPr lang="fr-FR" sz="1600" dirty="0">
                <a:solidFill>
                  <a:schemeClr val="tx1"/>
                </a:solidFill>
              </a:rPr>
              <a:t>10 servers</a:t>
            </a:r>
          </a:p>
          <a:p>
            <a:pPr marL="285750" indent="-285750">
              <a:buFont typeface="Arial" panose="020B0604020202020204" pitchFamily="34" charset="0"/>
              <a:buChar char="•"/>
            </a:pPr>
            <a:r>
              <a:rPr lang="fr-FR" sz="1600" dirty="0">
                <a:solidFill>
                  <a:schemeClr val="tx1"/>
                </a:solidFill>
              </a:rPr>
              <a:t>6 </a:t>
            </a:r>
            <a:r>
              <a:rPr lang="fr-FR" sz="1600" dirty="0" err="1">
                <a:solidFill>
                  <a:schemeClr val="tx1"/>
                </a:solidFill>
              </a:rPr>
              <a:t>industrial</a:t>
            </a:r>
            <a:r>
              <a:rPr lang="fr-FR" sz="1600" dirty="0">
                <a:solidFill>
                  <a:schemeClr val="tx1"/>
                </a:solidFill>
              </a:rPr>
              <a:t> PC, 9 MTCA rack, 10 PLC, 150 </a:t>
            </a:r>
            <a:r>
              <a:rPr lang="fr-FR" sz="1600" dirty="0" err="1">
                <a:solidFill>
                  <a:schemeClr val="tx1"/>
                </a:solidFill>
              </a:rPr>
              <a:t>Beckhoff</a:t>
            </a:r>
            <a:r>
              <a:rPr lang="fr-FR" sz="1600" dirty="0">
                <a:solidFill>
                  <a:schemeClr val="tx1"/>
                </a:solidFill>
              </a:rPr>
              <a:t> modules</a:t>
            </a:r>
          </a:p>
          <a:p>
            <a:pPr marL="285750" indent="-285750">
              <a:buFont typeface="Arial" panose="020B0604020202020204" pitchFamily="34" charset="0"/>
              <a:buChar char="•"/>
            </a:pPr>
            <a:r>
              <a:rPr lang="en-US" sz="1600" dirty="0">
                <a:solidFill>
                  <a:schemeClr val="tx1"/>
                </a:solidFill>
              </a:rPr>
              <a:t>1600 cables, approximately 66 km long, and 400 network cables</a:t>
            </a:r>
            <a:endParaRPr lang="fr-FR" sz="1600" dirty="0">
              <a:solidFill>
                <a:schemeClr val="tx1"/>
              </a:solidFill>
            </a:endParaRPr>
          </a:p>
        </p:txBody>
      </p:sp>
      <p:pic>
        <p:nvPicPr>
          <p:cNvPr id="12" name="Image 11">
            <a:extLst>
              <a:ext uri="{FF2B5EF4-FFF2-40B4-BE49-F238E27FC236}">
                <a16:creationId xmlns:a16="http://schemas.microsoft.com/office/drawing/2014/main" id="{78411807-0464-4A0A-991A-BD75B1941D09}"/>
              </a:ext>
            </a:extLst>
          </p:cNvPr>
          <p:cNvPicPr>
            <a:picLocks noChangeAspect="1"/>
          </p:cNvPicPr>
          <p:nvPr/>
        </p:nvPicPr>
        <p:blipFill>
          <a:blip r:embed="rId2"/>
          <a:stretch>
            <a:fillRect/>
          </a:stretch>
        </p:blipFill>
        <p:spPr>
          <a:xfrm>
            <a:off x="1112040" y="3470988"/>
            <a:ext cx="4289195" cy="2778392"/>
          </a:xfrm>
          <a:prstGeom prst="rect">
            <a:avLst/>
          </a:prstGeom>
        </p:spPr>
      </p:pic>
    </p:spTree>
    <p:extLst>
      <p:ext uri="{BB962C8B-B14F-4D97-AF65-F5344CB8AC3E}">
        <p14:creationId xmlns:p14="http://schemas.microsoft.com/office/powerpoint/2010/main" val="487016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t>21/04/2026</a:t>
            </a:r>
            <a:endParaRPr lang="en-US" dirty="0"/>
          </a:p>
        </p:txBody>
      </p:sp>
      <p:sp>
        <p:nvSpPr>
          <p:cNvPr id="2" name="Espace réservé du pied de page 1">
            <a:extLst>
              <a:ext uri="{FF2B5EF4-FFF2-40B4-BE49-F238E27FC236}">
                <a16:creationId xmlns:a16="http://schemas.microsoft.com/office/drawing/2014/main" id="{2753A87D-A94D-4D58-9B17-06AE79592EF9}"/>
              </a:ext>
            </a:extLst>
          </p:cNvPr>
          <p:cNvSpPr>
            <a:spLocks noGrp="1"/>
          </p:cNvSpPr>
          <p:nvPr>
            <p:ph type="ftr" sz="quarter" idx="11"/>
          </p:nvPr>
        </p:nvSpPr>
        <p:spPr/>
        <p:txBody>
          <a:bodyPr/>
          <a:lstStyle/>
          <a:p>
            <a:r>
              <a:rPr lang="en-US"/>
              <a:t>EPICS meeting – Titan accelerator status report – Yannick MARIETTE</a:t>
            </a:r>
            <a:endParaRPr lang="en-US" dirty="0"/>
          </a:p>
        </p:txBody>
      </p:sp>
      <p:sp>
        <p:nvSpPr>
          <p:cNvPr id="5" name="Espace réservé du numéro de diapositive 4"/>
          <p:cNvSpPr>
            <a:spLocks noGrp="1"/>
          </p:cNvSpPr>
          <p:nvPr>
            <p:ph type="sldNum" sz="quarter" idx="12"/>
          </p:nvPr>
        </p:nvSpPr>
        <p:spPr/>
        <p:txBody>
          <a:bodyPr/>
          <a:lstStyle/>
          <a:p>
            <a:fld id="{49BBC286-B2FE-44AC-8F25-02BBF4E9D127}" type="slidenum">
              <a:rPr lang="en-US" smtClean="0"/>
              <a:pPr/>
              <a:t>12</a:t>
            </a:fld>
            <a:endParaRPr lang="en-US" dirty="0"/>
          </a:p>
        </p:txBody>
      </p:sp>
      <p:sp>
        <p:nvSpPr>
          <p:cNvPr id="4" name="Titre 3"/>
          <p:cNvSpPr>
            <a:spLocks noGrp="1"/>
          </p:cNvSpPr>
          <p:nvPr>
            <p:ph type="title"/>
          </p:nvPr>
        </p:nvSpPr>
        <p:spPr/>
        <p:txBody>
          <a:bodyPr>
            <a:normAutofit/>
          </a:bodyPr>
          <a:lstStyle/>
          <a:p>
            <a:pPr marL="457200" lvl="1" algn="l" rtl="0">
              <a:lnSpc>
                <a:spcPct val="90000"/>
              </a:lnSpc>
              <a:spcBef>
                <a:spcPct val="0"/>
              </a:spcBef>
            </a:pPr>
            <a:r>
              <a:rPr lang="en-US" sz="2300" b="1" kern="1200" cap="small" dirty="0">
                <a:solidFill>
                  <a:schemeClr val="tx2"/>
                </a:solidFill>
                <a:latin typeface="+mj-lt"/>
                <a:ea typeface="+mj-ea"/>
                <a:cs typeface="+mj-cs"/>
              </a:rPr>
              <a:t>technical choices and guidance for Titan and the lab</a:t>
            </a:r>
            <a:endParaRPr lang="fr-FR" sz="2300" b="1" kern="1200" cap="small" dirty="0">
              <a:solidFill>
                <a:schemeClr val="tx2"/>
              </a:solidFill>
              <a:latin typeface="+mj-lt"/>
              <a:ea typeface="+mj-ea"/>
              <a:cs typeface="+mj-cs"/>
            </a:endParaRPr>
          </a:p>
        </p:txBody>
      </p:sp>
      <p:sp>
        <p:nvSpPr>
          <p:cNvPr id="7" name="ZoneTexte 6"/>
          <p:cNvSpPr txBox="1"/>
          <p:nvPr/>
        </p:nvSpPr>
        <p:spPr>
          <a:xfrm>
            <a:off x="413138" y="888592"/>
            <a:ext cx="11921101" cy="3269421"/>
          </a:xfrm>
          <a:prstGeom prst="rect">
            <a:avLst/>
          </a:prstGeom>
          <a:noFill/>
        </p:spPr>
        <p:txBody>
          <a:bodyPr wrap="square" rtlCol="0">
            <a:spAutoFit/>
          </a:bodyPr>
          <a:lstStyle/>
          <a:p>
            <a:pPr defTabSz="957887">
              <a:lnSpc>
                <a:spcPct val="90000"/>
              </a:lnSpc>
              <a:spcBef>
                <a:spcPts val="1048"/>
              </a:spcBef>
              <a:buClr>
                <a:srgbClr val="548235"/>
              </a:buClr>
              <a:buSzPct val="80000"/>
            </a:pPr>
            <a:endParaRPr lang="fr-FR" sz="1680" b="1" dirty="0"/>
          </a:p>
          <a:p>
            <a:pPr marL="266700" lvl="1" indent="-266700">
              <a:spcBef>
                <a:spcPts val="500"/>
              </a:spcBef>
              <a:buClr>
                <a:schemeClr val="tx2"/>
              </a:buClr>
              <a:buSzPct val="90000"/>
              <a:buFont typeface="Arial" panose="020B0604020202020204" pitchFamily="34" charset="0"/>
              <a:buChar char="■"/>
            </a:pPr>
            <a:r>
              <a:rPr lang="fr-FR" dirty="0"/>
              <a:t>New EPICS </a:t>
            </a:r>
            <a:r>
              <a:rPr lang="fr-FR" dirty="0" err="1"/>
              <a:t>development</a:t>
            </a:r>
            <a:r>
              <a:rPr lang="fr-FR" dirty="0"/>
              <a:t> </a:t>
            </a:r>
            <a:r>
              <a:rPr lang="fr-FR" dirty="0" err="1"/>
              <a:t>environment</a:t>
            </a:r>
            <a:r>
              <a:rPr lang="fr-FR" dirty="0"/>
              <a:t> : </a:t>
            </a:r>
            <a:r>
              <a:rPr lang="fr-FR" dirty="0" err="1"/>
              <a:t>EPNix</a:t>
            </a:r>
            <a:endParaRPr lang="fr-FR" dirty="0"/>
          </a:p>
          <a:p>
            <a:pPr marL="0" lvl="1">
              <a:spcBef>
                <a:spcPts val="500"/>
              </a:spcBef>
              <a:buClr>
                <a:schemeClr val="tx2"/>
              </a:buClr>
              <a:buSzPct val="90000"/>
            </a:pPr>
            <a:r>
              <a:rPr lang="en-US" dirty="0"/>
              <a:t>Using the Nix package manager to package and deploy EPICS servers and clients, as well as operating systems, on virtual machines and </a:t>
            </a:r>
            <a:r>
              <a:rPr lang="en-US" dirty="0" err="1"/>
              <a:t>equipments</a:t>
            </a:r>
            <a:endParaRPr lang="en-US" dirty="0"/>
          </a:p>
          <a:p>
            <a:pPr marL="266700" lvl="1" indent="-266700">
              <a:spcBef>
                <a:spcPts val="500"/>
              </a:spcBef>
              <a:buClr>
                <a:schemeClr val="tx2"/>
              </a:buClr>
              <a:buSzPct val="90000"/>
              <a:buFont typeface="Arial" panose="020B0604020202020204" pitchFamily="34" charset="0"/>
              <a:buChar char="■"/>
            </a:pPr>
            <a:r>
              <a:rPr lang="en-US" dirty="0"/>
              <a:t>Communication with PLC and many devices with OPC-UA</a:t>
            </a:r>
          </a:p>
          <a:p>
            <a:pPr marL="266700" lvl="1" indent="-266700">
              <a:spcBef>
                <a:spcPts val="500"/>
              </a:spcBef>
              <a:buClr>
                <a:schemeClr val="tx2"/>
              </a:buClr>
              <a:buSzPct val="90000"/>
              <a:buFont typeface="Arial" panose="020B0604020202020204" pitchFamily="34" charset="0"/>
              <a:buChar char="■"/>
            </a:pPr>
            <a:r>
              <a:rPr lang="en-US" dirty="0"/>
              <a:t>VM managed with </a:t>
            </a:r>
            <a:r>
              <a:rPr lang="en-US" dirty="0" err="1"/>
              <a:t>Proxmox</a:t>
            </a:r>
            <a:r>
              <a:rPr lang="en-US" dirty="0"/>
              <a:t> and cluster clone for redundancy</a:t>
            </a:r>
          </a:p>
          <a:p>
            <a:pPr marL="266700" lvl="1" indent="-266700">
              <a:spcBef>
                <a:spcPts val="500"/>
              </a:spcBef>
              <a:buClr>
                <a:schemeClr val="tx2"/>
              </a:buClr>
              <a:buSzPct val="90000"/>
              <a:buFont typeface="Arial" panose="020B0604020202020204" pitchFamily="34" charset="0"/>
              <a:buChar char="■"/>
            </a:pPr>
            <a:r>
              <a:rPr lang="en-US" dirty="0"/>
              <a:t>2 cabinets (with most C/C </a:t>
            </a:r>
            <a:r>
              <a:rPr lang="en-US" dirty="0" err="1"/>
              <a:t>equipments</a:t>
            </a:r>
            <a:r>
              <a:rPr lang="en-US" dirty="0"/>
              <a:t>) are dedicated for development and test before deployment in production</a:t>
            </a:r>
          </a:p>
          <a:p>
            <a:pPr marL="266700" lvl="1" indent="-266700">
              <a:spcBef>
                <a:spcPts val="500"/>
              </a:spcBef>
              <a:buClr>
                <a:schemeClr val="tx2"/>
              </a:buClr>
              <a:buSzPct val="90000"/>
              <a:buFont typeface="Arial" panose="020B0604020202020204" pitchFamily="34" charset="0"/>
              <a:buChar char="■"/>
            </a:pPr>
            <a:r>
              <a:rPr lang="en-US" dirty="0"/>
              <a:t>Alarm web manager :</a:t>
            </a:r>
          </a:p>
          <a:p>
            <a:pPr marL="266700" lvl="1" indent="-266700">
              <a:spcBef>
                <a:spcPts val="500"/>
              </a:spcBef>
              <a:buClr>
                <a:schemeClr val="tx2"/>
              </a:buClr>
              <a:buSzPct val="90000"/>
              <a:buFont typeface="Arial" panose="020B0604020202020204" pitchFamily="34" charset="0"/>
              <a:buChar char="■"/>
            </a:pPr>
            <a:endParaRPr lang="en-US" sz="1600" dirty="0"/>
          </a:p>
          <a:p>
            <a:pPr marL="266700" lvl="1" indent="-266700">
              <a:spcBef>
                <a:spcPts val="500"/>
              </a:spcBef>
              <a:buClr>
                <a:schemeClr val="tx2"/>
              </a:buClr>
              <a:buSzPct val="90000"/>
              <a:buFont typeface="Arial" panose="020B0604020202020204" pitchFamily="34" charset="0"/>
              <a:buChar char="■"/>
            </a:pPr>
            <a:endParaRPr lang="fr-FR" sz="1600" dirty="0"/>
          </a:p>
        </p:txBody>
      </p:sp>
      <p:sp>
        <p:nvSpPr>
          <p:cNvPr id="8" name="Rectangle : coins arrondis 7">
            <a:extLst>
              <a:ext uri="{FF2B5EF4-FFF2-40B4-BE49-F238E27FC236}">
                <a16:creationId xmlns:a16="http://schemas.microsoft.com/office/drawing/2014/main" id="{C0FADABC-7C3C-4994-82F4-DFF85EC086A5}"/>
              </a:ext>
            </a:extLst>
          </p:cNvPr>
          <p:cNvSpPr/>
          <p:nvPr/>
        </p:nvSpPr>
        <p:spPr>
          <a:xfrm>
            <a:off x="5663748" y="1209013"/>
            <a:ext cx="2294912" cy="34668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36000" rtlCol="0" anchor="ctr">
            <a:spAutoFit/>
          </a:bodyPr>
          <a:lstStyle/>
          <a:p>
            <a:pPr algn="ctr"/>
            <a:r>
              <a:rPr lang="en-US" dirty="0"/>
              <a:t>Workshop on Friday</a:t>
            </a:r>
            <a:endParaRPr lang="fr-FR" dirty="0"/>
          </a:p>
        </p:txBody>
      </p:sp>
      <p:pic>
        <p:nvPicPr>
          <p:cNvPr id="4098" name="Picture 2">
            <a:extLst>
              <a:ext uri="{FF2B5EF4-FFF2-40B4-BE49-F238E27FC236}">
                <a16:creationId xmlns:a16="http://schemas.microsoft.com/office/drawing/2014/main" id="{FD57004C-68DA-443E-B6C5-6377DF292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560" y="1152356"/>
            <a:ext cx="472972" cy="41037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33EB4D12-1550-46EC-B98D-F882BDD2EA22}"/>
              </a:ext>
            </a:extLst>
          </p:cNvPr>
          <p:cNvPicPr>
            <a:picLocks noChangeAspect="1"/>
          </p:cNvPicPr>
          <p:nvPr/>
        </p:nvPicPr>
        <p:blipFill>
          <a:blip r:embed="rId3"/>
          <a:stretch>
            <a:fillRect/>
          </a:stretch>
        </p:blipFill>
        <p:spPr>
          <a:xfrm>
            <a:off x="5393161" y="3512296"/>
            <a:ext cx="6617035" cy="2904953"/>
          </a:xfrm>
          <a:prstGeom prst="rect">
            <a:avLst/>
          </a:prstGeom>
        </p:spPr>
      </p:pic>
      <p:pic>
        <p:nvPicPr>
          <p:cNvPr id="12" name="Image 11">
            <a:extLst>
              <a:ext uri="{FF2B5EF4-FFF2-40B4-BE49-F238E27FC236}">
                <a16:creationId xmlns:a16="http://schemas.microsoft.com/office/drawing/2014/main" id="{8146968F-2C5F-4570-9939-6E35E58940A6}"/>
              </a:ext>
            </a:extLst>
          </p:cNvPr>
          <p:cNvPicPr>
            <a:picLocks noChangeAspect="1"/>
          </p:cNvPicPr>
          <p:nvPr/>
        </p:nvPicPr>
        <p:blipFill>
          <a:blip r:embed="rId4"/>
          <a:stretch>
            <a:fillRect/>
          </a:stretch>
        </p:blipFill>
        <p:spPr>
          <a:xfrm>
            <a:off x="294927" y="3770079"/>
            <a:ext cx="4220514" cy="2299600"/>
          </a:xfrm>
          <a:prstGeom prst="rect">
            <a:avLst/>
          </a:prstGeom>
        </p:spPr>
      </p:pic>
      <p:cxnSp>
        <p:nvCxnSpPr>
          <p:cNvPr id="14" name="Connecteur droit avec flèche 13">
            <a:extLst>
              <a:ext uri="{FF2B5EF4-FFF2-40B4-BE49-F238E27FC236}">
                <a16:creationId xmlns:a16="http://schemas.microsoft.com/office/drawing/2014/main" id="{EFE1105D-4D37-4CD9-976B-834AA8C8B4DC}"/>
              </a:ext>
            </a:extLst>
          </p:cNvPr>
          <p:cNvCxnSpPr/>
          <p:nvPr/>
        </p:nvCxnSpPr>
        <p:spPr>
          <a:xfrm>
            <a:off x="4694548" y="4964772"/>
            <a:ext cx="461652" cy="0"/>
          </a:xfrm>
          <a:prstGeom prst="straightConnector1">
            <a:avLst/>
          </a:prstGeom>
          <a:ln w="85725">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59428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t>21/04/2026</a:t>
            </a:r>
            <a:endParaRPr lang="en-US" dirty="0"/>
          </a:p>
        </p:txBody>
      </p:sp>
      <p:sp>
        <p:nvSpPr>
          <p:cNvPr id="2" name="Espace réservé du pied de page 1">
            <a:extLst>
              <a:ext uri="{FF2B5EF4-FFF2-40B4-BE49-F238E27FC236}">
                <a16:creationId xmlns:a16="http://schemas.microsoft.com/office/drawing/2014/main" id="{2753A87D-A94D-4D58-9B17-06AE79592EF9}"/>
              </a:ext>
            </a:extLst>
          </p:cNvPr>
          <p:cNvSpPr>
            <a:spLocks noGrp="1"/>
          </p:cNvSpPr>
          <p:nvPr>
            <p:ph type="ftr" sz="quarter" idx="11"/>
          </p:nvPr>
        </p:nvSpPr>
        <p:spPr/>
        <p:txBody>
          <a:bodyPr/>
          <a:lstStyle/>
          <a:p>
            <a:r>
              <a:rPr lang="en-US"/>
              <a:t>EPICS meeting – Titan accelerator status report – Yannick MARIETTE</a:t>
            </a:r>
            <a:endParaRPr lang="en-US" dirty="0"/>
          </a:p>
        </p:txBody>
      </p:sp>
      <p:sp>
        <p:nvSpPr>
          <p:cNvPr id="5" name="Espace réservé du numéro de diapositive 4"/>
          <p:cNvSpPr>
            <a:spLocks noGrp="1"/>
          </p:cNvSpPr>
          <p:nvPr>
            <p:ph type="sldNum" sz="quarter" idx="12"/>
          </p:nvPr>
        </p:nvSpPr>
        <p:spPr/>
        <p:txBody>
          <a:bodyPr/>
          <a:lstStyle/>
          <a:p>
            <a:fld id="{49BBC286-B2FE-44AC-8F25-02BBF4E9D127}" type="slidenum">
              <a:rPr lang="en-US" smtClean="0"/>
              <a:pPr/>
              <a:t>13</a:t>
            </a:fld>
            <a:endParaRPr lang="en-US" dirty="0"/>
          </a:p>
        </p:txBody>
      </p:sp>
      <p:sp>
        <p:nvSpPr>
          <p:cNvPr id="4" name="Titre 3"/>
          <p:cNvSpPr>
            <a:spLocks noGrp="1"/>
          </p:cNvSpPr>
          <p:nvPr>
            <p:ph type="title"/>
          </p:nvPr>
        </p:nvSpPr>
        <p:spPr/>
        <p:txBody>
          <a:bodyPr>
            <a:normAutofit/>
          </a:bodyPr>
          <a:lstStyle/>
          <a:p>
            <a:pPr marL="457200" lvl="1" algn="l" rtl="0">
              <a:lnSpc>
                <a:spcPct val="90000"/>
              </a:lnSpc>
              <a:spcBef>
                <a:spcPct val="0"/>
              </a:spcBef>
            </a:pPr>
            <a:r>
              <a:rPr lang="en-US" sz="2300" b="1" kern="1200" cap="small" dirty="0">
                <a:solidFill>
                  <a:schemeClr val="tx2"/>
                </a:solidFill>
                <a:latin typeface="+mj-lt"/>
                <a:ea typeface="+mj-ea"/>
                <a:cs typeface="+mj-cs"/>
              </a:rPr>
              <a:t>New domains in the lab</a:t>
            </a:r>
            <a:endParaRPr lang="fr-FR" sz="2300" b="1" kern="1200" cap="small" dirty="0">
              <a:solidFill>
                <a:schemeClr val="tx2"/>
              </a:solidFill>
              <a:latin typeface="+mj-lt"/>
              <a:ea typeface="+mj-ea"/>
              <a:cs typeface="+mj-cs"/>
            </a:endParaRPr>
          </a:p>
        </p:txBody>
      </p:sp>
      <p:sp>
        <p:nvSpPr>
          <p:cNvPr id="7" name="ZoneTexte 6"/>
          <p:cNvSpPr txBox="1"/>
          <p:nvPr/>
        </p:nvSpPr>
        <p:spPr>
          <a:xfrm>
            <a:off x="564657" y="1021588"/>
            <a:ext cx="11921101" cy="4431983"/>
          </a:xfrm>
          <a:prstGeom prst="rect">
            <a:avLst/>
          </a:prstGeom>
          <a:noFill/>
        </p:spPr>
        <p:txBody>
          <a:bodyPr wrap="square" rtlCol="0">
            <a:spAutoFit/>
          </a:bodyPr>
          <a:lstStyle/>
          <a:p>
            <a:pPr marL="266700" lvl="1" indent="-266700">
              <a:spcBef>
                <a:spcPts val="500"/>
              </a:spcBef>
              <a:buClr>
                <a:schemeClr val="tx2"/>
              </a:buClr>
              <a:buSzPct val="90000"/>
              <a:buFont typeface="Arial" panose="020B0604020202020204" pitchFamily="34" charset="0"/>
              <a:buChar char="■"/>
            </a:pPr>
            <a:r>
              <a:rPr lang="en-US" dirty="0"/>
              <a:t>Cybersecurity studies and certification</a:t>
            </a:r>
          </a:p>
          <a:p>
            <a:pPr marL="266700" lvl="1" indent="-266700">
              <a:spcBef>
                <a:spcPts val="500"/>
              </a:spcBef>
              <a:buClr>
                <a:schemeClr val="tx2"/>
              </a:buClr>
              <a:buSzPct val="90000"/>
              <a:buFont typeface="Arial" panose="020B0604020202020204" pitchFamily="34" charset="0"/>
              <a:buChar char="■"/>
            </a:pPr>
            <a:r>
              <a:rPr lang="en-US" dirty="0"/>
              <a:t>VHDL development for FPGA </a:t>
            </a:r>
            <a:r>
              <a:rPr lang="en-US" dirty="0" err="1"/>
              <a:t>gateware</a:t>
            </a:r>
            <a:endParaRPr lang="en-US" dirty="0"/>
          </a:p>
          <a:p>
            <a:pPr marL="266700" lvl="1" indent="-266700">
              <a:spcBef>
                <a:spcPts val="500"/>
              </a:spcBef>
              <a:buClr>
                <a:schemeClr val="tx2"/>
              </a:buClr>
              <a:buSzPct val="90000"/>
              <a:buFont typeface="Arial" panose="020B0604020202020204" pitchFamily="34" charset="0"/>
              <a:buChar char="■"/>
            </a:pPr>
            <a:r>
              <a:rPr lang="fr-FR" dirty="0"/>
              <a:t>System and network administration</a:t>
            </a:r>
          </a:p>
          <a:p>
            <a:pPr marL="723900" lvl="2" indent="-266700">
              <a:spcBef>
                <a:spcPts val="500"/>
              </a:spcBef>
              <a:buClr>
                <a:schemeClr val="tx2"/>
              </a:buClr>
              <a:buSzPct val="90000"/>
              <a:buFont typeface="Arial" panose="020B0604020202020204" pitchFamily="34" charset="0"/>
              <a:buChar char="■"/>
            </a:pPr>
            <a:r>
              <a:rPr lang="fr-FR" dirty="0"/>
              <a:t>Admin IT (</a:t>
            </a:r>
            <a:r>
              <a:rPr lang="fr-FR" dirty="0" err="1"/>
              <a:t>cybersecurity</a:t>
            </a:r>
            <a:r>
              <a:rPr lang="fr-FR" dirty="0"/>
              <a:t>, </a:t>
            </a:r>
            <a:r>
              <a:rPr lang="fr-FR" dirty="0" err="1"/>
              <a:t>switchs</a:t>
            </a:r>
            <a:r>
              <a:rPr lang="fr-FR" dirty="0"/>
              <a:t> configuration, active directory, services configuration, etc.)</a:t>
            </a:r>
          </a:p>
          <a:p>
            <a:pPr marL="723900" lvl="2" indent="-266700">
              <a:spcBef>
                <a:spcPts val="500"/>
              </a:spcBef>
              <a:buClr>
                <a:schemeClr val="tx2"/>
              </a:buClr>
              <a:buSzPct val="90000"/>
              <a:buFont typeface="Arial" panose="020B0604020202020204" pitchFamily="34" charset="0"/>
              <a:buChar char="■"/>
            </a:pPr>
            <a:r>
              <a:rPr lang="fr-FR" dirty="0"/>
              <a:t>Admin OT (</a:t>
            </a:r>
            <a:r>
              <a:rPr lang="fr-FR" dirty="0" err="1"/>
              <a:t>continous</a:t>
            </a:r>
            <a:r>
              <a:rPr lang="fr-FR" dirty="0"/>
              <a:t> </a:t>
            </a:r>
            <a:r>
              <a:rPr lang="fr-FR" dirty="0" err="1"/>
              <a:t>integration</a:t>
            </a:r>
            <a:r>
              <a:rPr lang="fr-FR" dirty="0"/>
              <a:t>, </a:t>
            </a:r>
            <a:r>
              <a:rPr lang="fr-FR" dirty="0" err="1"/>
              <a:t>proxmox</a:t>
            </a:r>
            <a:r>
              <a:rPr lang="fr-FR" dirty="0"/>
              <a:t> admin, production software update, </a:t>
            </a:r>
            <a:r>
              <a:rPr lang="fr-FR" dirty="0" err="1"/>
              <a:t>troobleshooting</a:t>
            </a:r>
            <a:r>
              <a:rPr lang="fr-FR" dirty="0"/>
              <a:t>, assistance)</a:t>
            </a:r>
          </a:p>
          <a:p>
            <a:pPr marL="266700" lvl="1" indent="-266700">
              <a:spcBef>
                <a:spcPts val="500"/>
              </a:spcBef>
              <a:buClr>
                <a:schemeClr val="tx2"/>
              </a:buClr>
              <a:buSzPct val="90000"/>
              <a:buFont typeface="Arial" panose="020B0604020202020204" pitchFamily="34" charset="0"/>
              <a:buChar char="■"/>
            </a:pPr>
            <a:r>
              <a:rPr lang="fr-FR" dirty="0"/>
              <a:t>Operations management</a:t>
            </a:r>
          </a:p>
          <a:p>
            <a:pPr marL="723900" lvl="2" indent="-266700">
              <a:spcBef>
                <a:spcPts val="500"/>
              </a:spcBef>
              <a:buClr>
                <a:schemeClr val="tx2"/>
              </a:buClr>
              <a:buSzPct val="90000"/>
              <a:buFont typeface="Arial" panose="020B0604020202020204" pitchFamily="34" charset="0"/>
              <a:buChar char="■"/>
            </a:pPr>
            <a:r>
              <a:rPr lang="en-US" dirty="0"/>
              <a:t>Non-regression tests for critical systems</a:t>
            </a:r>
          </a:p>
          <a:p>
            <a:pPr marL="723900" lvl="2" indent="-266700">
              <a:spcBef>
                <a:spcPts val="500"/>
              </a:spcBef>
              <a:buClr>
                <a:schemeClr val="tx2"/>
              </a:buClr>
              <a:buSzPct val="90000"/>
              <a:buFont typeface="Arial" panose="020B0604020202020204" pitchFamily="34" charset="0"/>
              <a:buChar char="■"/>
            </a:pPr>
            <a:r>
              <a:rPr lang="fr-FR" dirty="0"/>
              <a:t>Hardware management </a:t>
            </a:r>
            <a:r>
              <a:rPr lang="fr-FR" dirty="0" err="1"/>
              <a:t>database</a:t>
            </a:r>
            <a:r>
              <a:rPr lang="fr-FR" dirty="0"/>
              <a:t> </a:t>
            </a:r>
            <a:r>
              <a:rPr lang="fr-FR" dirty="0" err="1"/>
              <a:t>with</a:t>
            </a:r>
            <a:r>
              <a:rPr lang="fr-FR" dirty="0"/>
              <a:t> </a:t>
            </a:r>
            <a:r>
              <a:rPr lang="fr-FR" dirty="0" err="1"/>
              <a:t>NetBox</a:t>
            </a:r>
            <a:endParaRPr lang="fr-FR" dirty="0"/>
          </a:p>
          <a:p>
            <a:pPr marL="723900" lvl="2" indent="-266700">
              <a:spcBef>
                <a:spcPts val="500"/>
              </a:spcBef>
              <a:buClr>
                <a:schemeClr val="tx2"/>
              </a:buClr>
              <a:buSzPct val="90000"/>
              <a:buFont typeface="Arial" panose="020B0604020202020204" pitchFamily="34" charset="0"/>
              <a:buChar char="■"/>
            </a:pPr>
            <a:r>
              <a:rPr lang="fr-FR" dirty="0"/>
              <a:t>Documentation </a:t>
            </a:r>
            <a:r>
              <a:rPr lang="fr-FR" dirty="0" err="1"/>
              <a:t>with</a:t>
            </a:r>
            <a:r>
              <a:rPr lang="fr-FR" dirty="0"/>
              <a:t> </a:t>
            </a:r>
            <a:r>
              <a:rPr lang="fr-FR" dirty="0" err="1"/>
              <a:t>Gitlab</a:t>
            </a:r>
            <a:r>
              <a:rPr lang="fr-FR" dirty="0"/>
              <a:t> and </a:t>
            </a:r>
            <a:r>
              <a:rPr lang="fr-FR" dirty="0" err="1"/>
              <a:t>Xwiki</a:t>
            </a:r>
            <a:endParaRPr lang="fr-FR" dirty="0"/>
          </a:p>
          <a:p>
            <a:pPr marL="723900" lvl="2" indent="-266700">
              <a:spcBef>
                <a:spcPts val="500"/>
              </a:spcBef>
              <a:buClr>
                <a:schemeClr val="tx2"/>
              </a:buClr>
              <a:buSzPct val="90000"/>
              <a:buFont typeface="Arial" panose="020B0604020202020204" pitchFamily="34" charset="0"/>
              <a:buChar char="■"/>
            </a:pPr>
            <a:r>
              <a:rPr lang="fr-FR" dirty="0"/>
              <a:t>Source management and CI </a:t>
            </a:r>
            <a:r>
              <a:rPr lang="fr-FR" dirty="0" err="1"/>
              <a:t>with</a:t>
            </a:r>
            <a:r>
              <a:rPr lang="fr-FR" dirty="0"/>
              <a:t> </a:t>
            </a:r>
            <a:r>
              <a:rPr lang="fr-FR" dirty="0" err="1"/>
              <a:t>Gitlab</a:t>
            </a:r>
            <a:endParaRPr lang="fr-FR" dirty="0"/>
          </a:p>
          <a:p>
            <a:pPr marL="723900" lvl="2" indent="-266700">
              <a:spcBef>
                <a:spcPts val="500"/>
              </a:spcBef>
              <a:buClr>
                <a:schemeClr val="tx2"/>
              </a:buClr>
              <a:buSzPct val="90000"/>
              <a:buFont typeface="Arial" panose="020B0604020202020204" pitchFamily="34" charset="0"/>
              <a:buChar char="■"/>
            </a:pPr>
            <a:r>
              <a:rPr lang="fr-FR" dirty="0"/>
              <a:t>Issue management </a:t>
            </a:r>
            <a:r>
              <a:rPr lang="fr-FR" dirty="0" err="1"/>
              <a:t>with</a:t>
            </a:r>
            <a:r>
              <a:rPr lang="fr-FR" dirty="0"/>
              <a:t> </a:t>
            </a:r>
            <a:r>
              <a:rPr lang="fr-FR" dirty="0" err="1"/>
              <a:t>GitLab</a:t>
            </a:r>
            <a:endParaRPr lang="fr-FR" dirty="0"/>
          </a:p>
          <a:p>
            <a:pPr marL="723900" lvl="2" indent="-266700">
              <a:spcBef>
                <a:spcPts val="500"/>
              </a:spcBef>
              <a:buClr>
                <a:schemeClr val="tx2"/>
              </a:buClr>
              <a:buSzPct val="90000"/>
              <a:buFont typeface="Arial" panose="020B0604020202020204" pitchFamily="34" charset="0"/>
              <a:buChar char="■"/>
            </a:pPr>
            <a:r>
              <a:rPr lang="fr-FR" dirty="0"/>
              <a:t>Software and Hardware update</a:t>
            </a:r>
            <a:endParaRPr lang="en-US" dirty="0"/>
          </a:p>
          <a:p>
            <a:pPr marL="266700" lvl="1" indent="-266700">
              <a:spcBef>
                <a:spcPts val="500"/>
              </a:spcBef>
              <a:buClr>
                <a:schemeClr val="tx2"/>
              </a:buClr>
              <a:buSzPct val="90000"/>
              <a:buFont typeface="Arial" panose="020B0604020202020204" pitchFamily="34" charset="0"/>
              <a:buChar char="■"/>
            </a:pPr>
            <a:endParaRPr lang="fr-FR" sz="1600" dirty="0"/>
          </a:p>
        </p:txBody>
      </p:sp>
    </p:spTree>
    <p:extLst>
      <p:ext uri="{BB962C8B-B14F-4D97-AF65-F5344CB8AC3E}">
        <p14:creationId xmlns:p14="http://schemas.microsoft.com/office/powerpoint/2010/main" val="2768959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F78AF76A-3428-4A16-8FB9-F37880B6B6DA}"/>
              </a:ext>
            </a:extLst>
          </p:cNvPr>
          <p:cNvSpPr>
            <a:spLocks noGrp="1"/>
          </p:cNvSpPr>
          <p:nvPr>
            <p:ph type="dt" sz="half" idx="14"/>
          </p:nvPr>
        </p:nvSpPr>
        <p:spPr/>
        <p:txBody>
          <a:bodyPr/>
          <a:lstStyle/>
          <a:p>
            <a:r>
              <a:rPr lang="fr-FR"/>
              <a:t>21/04/2026</a:t>
            </a:r>
          </a:p>
        </p:txBody>
      </p:sp>
      <p:sp>
        <p:nvSpPr>
          <p:cNvPr id="4" name="Espace réservé du pied de page 3">
            <a:extLst>
              <a:ext uri="{FF2B5EF4-FFF2-40B4-BE49-F238E27FC236}">
                <a16:creationId xmlns:a16="http://schemas.microsoft.com/office/drawing/2014/main" id="{276C4564-CFAC-47F4-A002-9357ACEF151E}"/>
              </a:ext>
            </a:extLst>
          </p:cNvPr>
          <p:cNvSpPr>
            <a:spLocks noGrp="1"/>
          </p:cNvSpPr>
          <p:nvPr>
            <p:ph type="ftr" sz="quarter" idx="15"/>
          </p:nvPr>
        </p:nvSpPr>
        <p:spPr/>
        <p:txBody>
          <a:bodyPr/>
          <a:lstStyle/>
          <a:p>
            <a:r>
              <a:rPr lang="en-US"/>
              <a:t>EPICS meeting – Titan accelerator status report – Yannick MARIETTE</a:t>
            </a:r>
            <a:endParaRPr lang="fr-FR" dirty="0"/>
          </a:p>
        </p:txBody>
      </p:sp>
      <p:sp>
        <p:nvSpPr>
          <p:cNvPr id="5" name="Espace réservé du numéro de diapositive 4">
            <a:extLst>
              <a:ext uri="{FF2B5EF4-FFF2-40B4-BE49-F238E27FC236}">
                <a16:creationId xmlns:a16="http://schemas.microsoft.com/office/drawing/2014/main" id="{D1ECF074-E73E-46DC-BBA4-19F060B9EC12}"/>
              </a:ext>
            </a:extLst>
          </p:cNvPr>
          <p:cNvSpPr>
            <a:spLocks noGrp="1"/>
          </p:cNvSpPr>
          <p:nvPr>
            <p:ph type="sldNum" sz="quarter" idx="16"/>
          </p:nvPr>
        </p:nvSpPr>
        <p:spPr/>
        <p:txBody>
          <a:bodyPr/>
          <a:lstStyle/>
          <a:p>
            <a:fld id="{0CBC77A0-1F4E-42FF-9FFC-F45C3A64AF90}" type="slidenum">
              <a:rPr lang="fr-FR" smtClean="0"/>
              <a:t>14</a:t>
            </a:fld>
            <a:endParaRPr lang="fr-FR"/>
          </a:p>
        </p:txBody>
      </p:sp>
      <p:sp>
        <p:nvSpPr>
          <p:cNvPr id="7" name="Titre 6">
            <a:extLst>
              <a:ext uri="{FF2B5EF4-FFF2-40B4-BE49-F238E27FC236}">
                <a16:creationId xmlns:a16="http://schemas.microsoft.com/office/drawing/2014/main" id="{2597EA16-7F28-436C-9676-1405FA099558}"/>
              </a:ext>
            </a:extLst>
          </p:cNvPr>
          <p:cNvSpPr>
            <a:spLocks noGrp="1"/>
          </p:cNvSpPr>
          <p:nvPr>
            <p:ph type="title"/>
          </p:nvPr>
        </p:nvSpPr>
        <p:spPr/>
        <p:txBody>
          <a:bodyPr/>
          <a:lstStyle/>
          <a:p>
            <a:r>
              <a:rPr lang="fr-FR" dirty="0"/>
              <a:t>C/C </a:t>
            </a:r>
            <a:r>
              <a:rPr lang="fr-FR" dirty="0" err="1"/>
              <a:t>Status</a:t>
            </a:r>
            <a:endParaRPr lang="fr-FR" dirty="0"/>
          </a:p>
        </p:txBody>
      </p:sp>
      <p:sp>
        <p:nvSpPr>
          <p:cNvPr id="8" name="Espace réservé du texte 7">
            <a:extLst>
              <a:ext uri="{FF2B5EF4-FFF2-40B4-BE49-F238E27FC236}">
                <a16:creationId xmlns:a16="http://schemas.microsoft.com/office/drawing/2014/main" id="{7311F7A4-C35F-43FA-AD7A-B8F2767D227D}"/>
              </a:ext>
            </a:extLst>
          </p:cNvPr>
          <p:cNvSpPr>
            <a:spLocks noGrp="1"/>
          </p:cNvSpPr>
          <p:nvPr>
            <p:ph type="body" idx="1"/>
          </p:nvPr>
        </p:nvSpPr>
        <p:spPr/>
        <p:txBody>
          <a:bodyPr/>
          <a:lstStyle/>
          <a:p>
            <a:endParaRPr lang="fr-FR" dirty="0"/>
          </a:p>
        </p:txBody>
      </p:sp>
      <p:sp>
        <p:nvSpPr>
          <p:cNvPr id="9" name="Espace réservé du texte 8">
            <a:extLst>
              <a:ext uri="{FF2B5EF4-FFF2-40B4-BE49-F238E27FC236}">
                <a16:creationId xmlns:a16="http://schemas.microsoft.com/office/drawing/2014/main" id="{1981EFB6-F768-4654-A729-95F197E6B3D5}"/>
              </a:ext>
            </a:extLst>
          </p:cNvPr>
          <p:cNvSpPr>
            <a:spLocks noGrp="1"/>
          </p:cNvSpPr>
          <p:nvPr>
            <p:ph type="body" idx="13"/>
          </p:nvPr>
        </p:nvSpPr>
        <p:spPr/>
        <p:txBody>
          <a:bodyPr/>
          <a:lstStyle/>
          <a:p>
            <a:r>
              <a:rPr lang="fr-FR" dirty="0"/>
              <a:t>3</a:t>
            </a:r>
          </a:p>
        </p:txBody>
      </p:sp>
    </p:spTree>
    <p:extLst>
      <p:ext uri="{BB962C8B-B14F-4D97-AF65-F5344CB8AC3E}">
        <p14:creationId xmlns:p14="http://schemas.microsoft.com/office/powerpoint/2010/main" val="202503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69A89FC-3992-4C62-BEEF-F27B3D7AC55C}"/>
              </a:ext>
            </a:extLst>
          </p:cNvPr>
          <p:cNvSpPr>
            <a:spLocks noGrp="1"/>
          </p:cNvSpPr>
          <p:nvPr>
            <p:ph idx="1"/>
          </p:nvPr>
        </p:nvSpPr>
        <p:spPr>
          <a:xfrm>
            <a:off x="731838" y="1213170"/>
            <a:ext cx="10728325" cy="4532313"/>
          </a:xfrm>
        </p:spPr>
        <p:txBody>
          <a:bodyPr>
            <a:normAutofit/>
          </a:bodyPr>
          <a:lstStyle/>
          <a:p>
            <a:pPr lvl="1"/>
            <a:r>
              <a:rPr lang="en-US" dirty="0"/>
              <a:t>All the cabinets for the </a:t>
            </a:r>
            <a:r>
              <a:rPr lang="en-US" dirty="0" err="1"/>
              <a:t>Vaccum</a:t>
            </a:r>
            <a:r>
              <a:rPr lang="en-US" dirty="0"/>
              <a:t> have been completed</a:t>
            </a:r>
          </a:p>
          <a:p>
            <a:pPr lvl="1"/>
            <a:r>
              <a:rPr lang="en-US" dirty="0"/>
              <a:t>All Diagnostic cabinets have been completed</a:t>
            </a:r>
          </a:p>
          <a:p>
            <a:pPr lvl="1"/>
            <a:r>
              <a:rPr lang="en-US" dirty="0"/>
              <a:t>All MPS cabinets have been completed</a:t>
            </a:r>
          </a:p>
          <a:p>
            <a:pPr lvl="1"/>
            <a:r>
              <a:rPr lang="en-US" dirty="0"/>
              <a:t>Servers and switches cabinets have been completed</a:t>
            </a:r>
          </a:p>
          <a:p>
            <a:pPr lvl="1"/>
            <a:r>
              <a:rPr lang="en-US" dirty="0"/>
              <a:t>Cabinets for the proton source have been delivered</a:t>
            </a:r>
          </a:p>
          <a:p>
            <a:pPr lvl="1"/>
            <a:r>
              <a:rPr lang="en-US" dirty="0"/>
              <a:t>Some cabinets for the power supply for magnets have been delivered</a:t>
            </a:r>
          </a:p>
          <a:p>
            <a:pPr lvl="1"/>
            <a:r>
              <a:rPr lang="en-US" dirty="0"/>
              <a:t>The cooling, RF power supply and Personal Safety cabinets are subcontracted and under realization</a:t>
            </a:r>
          </a:p>
          <a:p>
            <a:pPr marL="701675" lvl="1" indent="-342900">
              <a:buFont typeface="Wingdings" panose="05000000000000000000" pitchFamily="2" charset="2"/>
              <a:buChar char="q"/>
            </a:pPr>
            <a:endParaRPr lang="fr-FR" sz="1800" dirty="0"/>
          </a:p>
          <a:p>
            <a:endParaRPr lang="fr-FR" dirty="0"/>
          </a:p>
        </p:txBody>
      </p:sp>
      <p:sp>
        <p:nvSpPr>
          <p:cNvPr id="4" name="Espace réservé de la date 3">
            <a:extLst>
              <a:ext uri="{FF2B5EF4-FFF2-40B4-BE49-F238E27FC236}">
                <a16:creationId xmlns:a16="http://schemas.microsoft.com/office/drawing/2014/main" id="{A85AEC84-7D6B-44A3-88DC-CFC528CAC0BA}"/>
              </a:ext>
            </a:extLst>
          </p:cNvPr>
          <p:cNvSpPr>
            <a:spLocks noGrp="1"/>
          </p:cNvSpPr>
          <p:nvPr>
            <p:ph type="dt" sz="half" idx="10"/>
          </p:nvPr>
        </p:nvSpPr>
        <p:spPr/>
        <p:txBody>
          <a:bodyPr/>
          <a:lstStyle/>
          <a:p>
            <a:r>
              <a:rPr lang="fr-FR"/>
              <a:t>21/04/2026</a:t>
            </a:r>
            <a:endParaRPr lang="fr-FR" dirty="0"/>
          </a:p>
        </p:txBody>
      </p:sp>
      <p:sp>
        <p:nvSpPr>
          <p:cNvPr id="5" name="Espace réservé du pied de page 4">
            <a:extLst>
              <a:ext uri="{FF2B5EF4-FFF2-40B4-BE49-F238E27FC236}">
                <a16:creationId xmlns:a16="http://schemas.microsoft.com/office/drawing/2014/main" id="{9A7138CA-C8B3-43D0-93A9-FD7AF5BF204B}"/>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6" name="Espace réservé du numéro de diapositive 5">
            <a:extLst>
              <a:ext uri="{FF2B5EF4-FFF2-40B4-BE49-F238E27FC236}">
                <a16:creationId xmlns:a16="http://schemas.microsoft.com/office/drawing/2014/main" id="{DAE567CC-1E79-429C-BEB2-90357DC53C3F}"/>
              </a:ext>
            </a:extLst>
          </p:cNvPr>
          <p:cNvSpPr>
            <a:spLocks noGrp="1"/>
          </p:cNvSpPr>
          <p:nvPr>
            <p:ph type="sldNum" sz="quarter" idx="12"/>
          </p:nvPr>
        </p:nvSpPr>
        <p:spPr/>
        <p:txBody>
          <a:bodyPr/>
          <a:lstStyle/>
          <a:p>
            <a:fld id="{0CBC77A0-1F4E-42FF-9FFC-F45C3A64AF90}" type="slidenum">
              <a:rPr lang="fr-FR" smtClean="0"/>
              <a:pPr/>
              <a:t>15</a:t>
            </a:fld>
            <a:endParaRPr lang="fr-FR" dirty="0"/>
          </a:p>
        </p:txBody>
      </p:sp>
      <p:sp>
        <p:nvSpPr>
          <p:cNvPr id="3" name="Titre 2">
            <a:extLst>
              <a:ext uri="{FF2B5EF4-FFF2-40B4-BE49-F238E27FC236}">
                <a16:creationId xmlns:a16="http://schemas.microsoft.com/office/drawing/2014/main" id="{66E92FBE-F81E-4002-91EB-D0C1EF993212}"/>
              </a:ext>
            </a:extLst>
          </p:cNvPr>
          <p:cNvSpPr>
            <a:spLocks noGrp="1"/>
          </p:cNvSpPr>
          <p:nvPr>
            <p:ph type="title"/>
          </p:nvPr>
        </p:nvSpPr>
        <p:spPr/>
        <p:txBody>
          <a:bodyPr/>
          <a:lstStyle/>
          <a:p>
            <a:pPr marL="457200" lvl="1" algn="l" rtl="0">
              <a:lnSpc>
                <a:spcPct val="90000"/>
              </a:lnSpc>
              <a:spcBef>
                <a:spcPct val="0"/>
              </a:spcBef>
            </a:pPr>
            <a:r>
              <a:rPr lang="fr-FR" sz="2300" b="1" kern="1200" cap="small" dirty="0" err="1">
                <a:solidFill>
                  <a:schemeClr val="tx2"/>
                </a:solidFill>
                <a:latin typeface="+mj-lt"/>
                <a:ea typeface="+mj-ea"/>
                <a:cs typeface="+mj-cs"/>
              </a:rPr>
              <a:t>Electrotechnical</a:t>
            </a:r>
            <a:r>
              <a:rPr lang="fr-FR" sz="2300" b="1" kern="1200" cap="small" dirty="0">
                <a:solidFill>
                  <a:schemeClr val="tx2"/>
                </a:solidFill>
                <a:latin typeface="+mj-lt"/>
                <a:ea typeface="+mj-ea"/>
                <a:cs typeface="+mj-cs"/>
              </a:rPr>
              <a:t> </a:t>
            </a:r>
            <a:r>
              <a:rPr lang="fr-FR" sz="2300" b="1" kern="1200" cap="small" dirty="0" err="1">
                <a:solidFill>
                  <a:schemeClr val="tx2"/>
                </a:solidFill>
                <a:latin typeface="+mj-lt"/>
                <a:ea typeface="+mj-ea"/>
                <a:cs typeface="+mj-cs"/>
              </a:rPr>
              <a:t>status</a:t>
            </a:r>
            <a:endParaRPr lang="fr-FR" sz="2300" b="1" kern="1200" cap="small" dirty="0">
              <a:solidFill>
                <a:schemeClr val="tx2"/>
              </a:solidFill>
              <a:latin typeface="+mj-lt"/>
              <a:ea typeface="+mj-ea"/>
              <a:cs typeface="+mj-cs"/>
            </a:endParaRPr>
          </a:p>
        </p:txBody>
      </p:sp>
      <p:pic>
        <p:nvPicPr>
          <p:cNvPr id="8" name="Image 7">
            <a:extLst>
              <a:ext uri="{FF2B5EF4-FFF2-40B4-BE49-F238E27FC236}">
                <a16:creationId xmlns:a16="http://schemas.microsoft.com/office/drawing/2014/main" id="{7E37F0CD-4B94-4A37-AC79-7560D339904A}"/>
              </a:ext>
            </a:extLst>
          </p:cNvPr>
          <p:cNvPicPr>
            <a:picLocks noChangeAspect="1"/>
          </p:cNvPicPr>
          <p:nvPr/>
        </p:nvPicPr>
        <p:blipFill rotWithShape="1">
          <a:blip r:embed="rId2">
            <a:extLst>
              <a:ext uri="{28A0092B-C50C-407E-A947-70E740481C1C}">
                <a14:useLocalDpi xmlns:a14="http://schemas.microsoft.com/office/drawing/2010/main" val="0"/>
              </a:ext>
            </a:extLst>
          </a:blip>
          <a:srcRect l="7239" r="10857"/>
          <a:stretch/>
        </p:blipFill>
        <p:spPr>
          <a:xfrm>
            <a:off x="4991323" y="3961245"/>
            <a:ext cx="3762152" cy="2068218"/>
          </a:xfrm>
          <a:prstGeom prst="rect">
            <a:avLst/>
          </a:prstGeom>
        </p:spPr>
      </p:pic>
      <p:pic>
        <p:nvPicPr>
          <p:cNvPr id="11" name="Image 10">
            <a:extLst>
              <a:ext uri="{FF2B5EF4-FFF2-40B4-BE49-F238E27FC236}">
                <a16:creationId xmlns:a16="http://schemas.microsoft.com/office/drawing/2014/main" id="{7A517B33-2C59-4B3E-A8F1-296EE3867F4C}"/>
              </a:ext>
            </a:extLst>
          </p:cNvPr>
          <p:cNvPicPr>
            <a:picLocks noChangeAspect="1"/>
          </p:cNvPicPr>
          <p:nvPr/>
        </p:nvPicPr>
        <p:blipFill rotWithShape="1">
          <a:blip r:embed="rId3">
            <a:extLst>
              <a:ext uri="{28A0092B-C50C-407E-A947-70E740481C1C}">
                <a14:useLocalDpi xmlns:a14="http://schemas.microsoft.com/office/drawing/2010/main" val="0"/>
              </a:ext>
            </a:extLst>
          </a:blip>
          <a:srcRect l="7273"/>
          <a:stretch/>
        </p:blipFill>
        <p:spPr>
          <a:xfrm>
            <a:off x="731838" y="3961245"/>
            <a:ext cx="4259275" cy="2068218"/>
          </a:xfrm>
          <a:prstGeom prst="rect">
            <a:avLst/>
          </a:prstGeom>
        </p:spPr>
      </p:pic>
      <p:pic>
        <p:nvPicPr>
          <p:cNvPr id="13" name="Image 12">
            <a:extLst>
              <a:ext uri="{FF2B5EF4-FFF2-40B4-BE49-F238E27FC236}">
                <a16:creationId xmlns:a16="http://schemas.microsoft.com/office/drawing/2014/main" id="{34A4540D-3322-4428-B9A9-825163F2582C}"/>
              </a:ext>
            </a:extLst>
          </p:cNvPr>
          <p:cNvPicPr>
            <a:picLocks noChangeAspect="1"/>
          </p:cNvPicPr>
          <p:nvPr/>
        </p:nvPicPr>
        <p:blipFill rotWithShape="1">
          <a:blip r:embed="rId4">
            <a:extLst>
              <a:ext uri="{28A0092B-C50C-407E-A947-70E740481C1C}">
                <a14:useLocalDpi xmlns:a14="http://schemas.microsoft.com/office/drawing/2010/main" val="0"/>
              </a:ext>
            </a:extLst>
          </a:blip>
          <a:srcRect l="10946" r="10946" b="13262"/>
          <a:stretch/>
        </p:blipFill>
        <p:spPr>
          <a:xfrm rot="5400000">
            <a:off x="9430875" y="4478278"/>
            <a:ext cx="2068220" cy="1034150"/>
          </a:xfrm>
          <a:prstGeom prst="rect">
            <a:avLst/>
          </a:prstGeom>
        </p:spPr>
      </p:pic>
      <p:pic>
        <p:nvPicPr>
          <p:cNvPr id="15" name="Image 14">
            <a:extLst>
              <a:ext uri="{FF2B5EF4-FFF2-40B4-BE49-F238E27FC236}">
                <a16:creationId xmlns:a16="http://schemas.microsoft.com/office/drawing/2014/main" id="{7AEB1F9F-0D32-4954-BF43-F7F75DEA7430}"/>
              </a:ext>
            </a:extLst>
          </p:cNvPr>
          <p:cNvPicPr>
            <a:picLocks noChangeAspect="1"/>
          </p:cNvPicPr>
          <p:nvPr/>
        </p:nvPicPr>
        <p:blipFill rotWithShape="1">
          <a:blip r:embed="rId5">
            <a:extLst>
              <a:ext uri="{28A0092B-C50C-407E-A947-70E740481C1C}">
                <a14:useLocalDpi xmlns:a14="http://schemas.microsoft.com/office/drawing/2010/main" val="0"/>
              </a:ext>
            </a:extLst>
          </a:blip>
          <a:srcRect l="11280" r="10613"/>
          <a:stretch/>
        </p:blipFill>
        <p:spPr>
          <a:xfrm rot="5400000">
            <a:off x="8317668" y="4399221"/>
            <a:ext cx="2068220" cy="1192264"/>
          </a:xfrm>
          <a:prstGeom prst="rect">
            <a:avLst/>
          </a:prstGeom>
        </p:spPr>
      </p:pic>
      <p:sp>
        <p:nvSpPr>
          <p:cNvPr id="14" name="Rectangle : coins arrondis 13">
            <a:extLst>
              <a:ext uri="{FF2B5EF4-FFF2-40B4-BE49-F238E27FC236}">
                <a16:creationId xmlns:a16="http://schemas.microsoft.com/office/drawing/2014/main" id="{F43CCB12-3C67-4FA0-BFE8-03CF8C2A7AC0}"/>
              </a:ext>
            </a:extLst>
          </p:cNvPr>
          <p:cNvSpPr/>
          <p:nvPr/>
        </p:nvSpPr>
        <p:spPr>
          <a:xfrm>
            <a:off x="7096693" y="1546817"/>
            <a:ext cx="2294912" cy="65315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36000" rtlCol="0" anchor="ctr">
            <a:spAutoFit/>
          </a:bodyPr>
          <a:lstStyle/>
          <a:p>
            <a:pPr algn="ctr"/>
            <a:r>
              <a:rPr lang="en-US" dirty="0"/>
              <a:t>~50 cabinets completed !</a:t>
            </a:r>
            <a:endParaRPr lang="fr-FR" dirty="0"/>
          </a:p>
        </p:txBody>
      </p:sp>
    </p:spTree>
    <p:extLst>
      <p:ext uri="{BB962C8B-B14F-4D97-AF65-F5344CB8AC3E}">
        <p14:creationId xmlns:p14="http://schemas.microsoft.com/office/powerpoint/2010/main" val="897785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69A89FC-3992-4C62-BEEF-F27B3D7AC55C}"/>
              </a:ext>
            </a:extLst>
          </p:cNvPr>
          <p:cNvSpPr>
            <a:spLocks noGrp="1"/>
          </p:cNvSpPr>
          <p:nvPr>
            <p:ph idx="1"/>
          </p:nvPr>
        </p:nvSpPr>
        <p:spPr/>
        <p:txBody>
          <a:bodyPr>
            <a:normAutofit/>
          </a:bodyPr>
          <a:lstStyle/>
          <a:p>
            <a:pPr lvl="1"/>
            <a:r>
              <a:rPr lang="en-US" dirty="0"/>
              <a:t>MPS is in progress</a:t>
            </a:r>
          </a:p>
          <a:p>
            <a:pPr lvl="1"/>
            <a:r>
              <a:rPr lang="en-US" dirty="0"/>
              <a:t>MCS, OT and IT are in progress</a:t>
            </a:r>
          </a:p>
          <a:p>
            <a:pPr lvl="1"/>
            <a:r>
              <a:rPr lang="en-US" dirty="0"/>
              <a:t>Many LCS are in progress : Diagnostics, power supply, Mars target</a:t>
            </a:r>
          </a:p>
          <a:p>
            <a:pPr lvl="1"/>
            <a:r>
              <a:rPr lang="en-US" dirty="0"/>
              <a:t>Cybersecurity studies are in progress</a:t>
            </a:r>
          </a:p>
          <a:p>
            <a:pPr lvl="1"/>
            <a:r>
              <a:rPr lang="en-US" dirty="0"/>
              <a:t>The C/C of the proton source was taken over by the team and tested</a:t>
            </a:r>
          </a:p>
          <a:p>
            <a:pPr lvl="1"/>
            <a:r>
              <a:rPr lang="en-US" dirty="0"/>
              <a:t>LCS for the </a:t>
            </a:r>
            <a:r>
              <a:rPr lang="en-US" dirty="0" err="1"/>
              <a:t>Vaccum</a:t>
            </a:r>
            <a:r>
              <a:rPr lang="en-US" dirty="0"/>
              <a:t> is quite completed</a:t>
            </a:r>
          </a:p>
          <a:p>
            <a:pPr marL="701675" lvl="1" indent="-342900">
              <a:buFont typeface="Wingdings" panose="05000000000000000000" pitchFamily="2" charset="2"/>
              <a:buChar char="q"/>
            </a:pPr>
            <a:endParaRPr lang="en-US" sz="1800" dirty="0"/>
          </a:p>
          <a:p>
            <a:pPr marL="701675" lvl="1" indent="-342900">
              <a:buFont typeface="Wingdings" panose="05000000000000000000" pitchFamily="2" charset="2"/>
              <a:buChar char="q"/>
            </a:pPr>
            <a:endParaRPr lang="fr-FR" sz="1800" dirty="0"/>
          </a:p>
          <a:p>
            <a:endParaRPr lang="fr-FR" dirty="0"/>
          </a:p>
        </p:txBody>
      </p:sp>
      <p:sp>
        <p:nvSpPr>
          <p:cNvPr id="4" name="Espace réservé de la date 3">
            <a:extLst>
              <a:ext uri="{FF2B5EF4-FFF2-40B4-BE49-F238E27FC236}">
                <a16:creationId xmlns:a16="http://schemas.microsoft.com/office/drawing/2014/main" id="{A85AEC84-7D6B-44A3-88DC-CFC528CAC0BA}"/>
              </a:ext>
            </a:extLst>
          </p:cNvPr>
          <p:cNvSpPr>
            <a:spLocks noGrp="1"/>
          </p:cNvSpPr>
          <p:nvPr>
            <p:ph type="dt" sz="half" idx="10"/>
          </p:nvPr>
        </p:nvSpPr>
        <p:spPr/>
        <p:txBody>
          <a:bodyPr/>
          <a:lstStyle/>
          <a:p>
            <a:r>
              <a:rPr lang="fr-FR"/>
              <a:t>21/04/2026</a:t>
            </a:r>
            <a:endParaRPr lang="fr-FR" dirty="0"/>
          </a:p>
        </p:txBody>
      </p:sp>
      <p:sp>
        <p:nvSpPr>
          <p:cNvPr id="5" name="Espace réservé du pied de page 4">
            <a:extLst>
              <a:ext uri="{FF2B5EF4-FFF2-40B4-BE49-F238E27FC236}">
                <a16:creationId xmlns:a16="http://schemas.microsoft.com/office/drawing/2014/main" id="{9A7138CA-C8B3-43D0-93A9-FD7AF5BF204B}"/>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6" name="Espace réservé du numéro de diapositive 5">
            <a:extLst>
              <a:ext uri="{FF2B5EF4-FFF2-40B4-BE49-F238E27FC236}">
                <a16:creationId xmlns:a16="http://schemas.microsoft.com/office/drawing/2014/main" id="{DAE567CC-1E79-429C-BEB2-90357DC53C3F}"/>
              </a:ext>
            </a:extLst>
          </p:cNvPr>
          <p:cNvSpPr>
            <a:spLocks noGrp="1"/>
          </p:cNvSpPr>
          <p:nvPr>
            <p:ph type="sldNum" sz="quarter" idx="12"/>
          </p:nvPr>
        </p:nvSpPr>
        <p:spPr/>
        <p:txBody>
          <a:bodyPr/>
          <a:lstStyle/>
          <a:p>
            <a:fld id="{0CBC77A0-1F4E-42FF-9FFC-F45C3A64AF90}" type="slidenum">
              <a:rPr lang="fr-FR" smtClean="0"/>
              <a:pPr/>
              <a:t>16</a:t>
            </a:fld>
            <a:endParaRPr lang="fr-FR" dirty="0"/>
          </a:p>
        </p:txBody>
      </p:sp>
      <p:sp>
        <p:nvSpPr>
          <p:cNvPr id="3" name="Titre 2">
            <a:extLst>
              <a:ext uri="{FF2B5EF4-FFF2-40B4-BE49-F238E27FC236}">
                <a16:creationId xmlns:a16="http://schemas.microsoft.com/office/drawing/2014/main" id="{66E92FBE-F81E-4002-91EB-D0C1EF993212}"/>
              </a:ext>
            </a:extLst>
          </p:cNvPr>
          <p:cNvSpPr>
            <a:spLocks noGrp="1"/>
          </p:cNvSpPr>
          <p:nvPr>
            <p:ph type="title"/>
          </p:nvPr>
        </p:nvSpPr>
        <p:spPr/>
        <p:txBody>
          <a:bodyPr/>
          <a:lstStyle/>
          <a:p>
            <a:pPr marL="457200" lvl="1" algn="l" rtl="0">
              <a:lnSpc>
                <a:spcPct val="90000"/>
              </a:lnSpc>
              <a:spcBef>
                <a:spcPct val="0"/>
              </a:spcBef>
            </a:pPr>
            <a:r>
              <a:rPr lang="fr-FR" sz="2300" b="1" kern="1200" cap="small" dirty="0">
                <a:solidFill>
                  <a:schemeClr val="tx2"/>
                </a:solidFill>
                <a:latin typeface="+mj-lt"/>
                <a:ea typeface="+mj-ea"/>
                <a:cs typeface="+mj-cs"/>
              </a:rPr>
              <a:t>Software </a:t>
            </a:r>
            <a:r>
              <a:rPr lang="fr-FR" sz="2300" b="1" kern="1200" cap="small" dirty="0" err="1">
                <a:solidFill>
                  <a:schemeClr val="tx2"/>
                </a:solidFill>
                <a:latin typeface="+mj-lt"/>
                <a:ea typeface="+mj-ea"/>
                <a:cs typeface="+mj-cs"/>
              </a:rPr>
              <a:t>status</a:t>
            </a:r>
            <a:endParaRPr lang="fr-FR" sz="2300" b="1" kern="1200" cap="small" dirty="0">
              <a:solidFill>
                <a:schemeClr val="tx2"/>
              </a:solidFill>
              <a:latin typeface="+mj-lt"/>
              <a:ea typeface="+mj-ea"/>
              <a:cs typeface="+mj-cs"/>
            </a:endParaRPr>
          </a:p>
        </p:txBody>
      </p:sp>
    </p:spTree>
    <p:extLst>
      <p:ext uri="{BB962C8B-B14F-4D97-AF65-F5344CB8AC3E}">
        <p14:creationId xmlns:p14="http://schemas.microsoft.com/office/powerpoint/2010/main" val="1811347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F78AF76A-3428-4A16-8FB9-F37880B6B6DA}"/>
              </a:ext>
            </a:extLst>
          </p:cNvPr>
          <p:cNvSpPr>
            <a:spLocks noGrp="1"/>
          </p:cNvSpPr>
          <p:nvPr>
            <p:ph type="dt" sz="half" idx="14"/>
          </p:nvPr>
        </p:nvSpPr>
        <p:spPr/>
        <p:txBody>
          <a:bodyPr/>
          <a:lstStyle/>
          <a:p>
            <a:r>
              <a:rPr lang="fr-FR"/>
              <a:t>21/04/2026</a:t>
            </a:r>
          </a:p>
        </p:txBody>
      </p:sp>
      <p:sp>
        <p:nvSpPr>
          <p:cNvPr id="4" name="Espace réservé du pied de page 3">
            <a:extLst>
              <a:ext uri="{FF2B5EF4-FFF2-40B4-BE49-F238E27FC236}">
                <a16:creationId xmlns:a16="http://schemas.microsoft.com/office/drawing/2014/main" id="{276C4564-CFAC-47F4-A002-9357ACEF151E}"/>
              </a:ext>
            </a:extLst>
          </p:cNvPr>
          <p:cNvSpPr>
            <a:spLocks noGrp="1"/>
          </p:cNvSpPr>
          <p:nvPr>
            <p:ph type="ftr" sz="quarter" idx="15"/>
          </p:nvPr>
        </p:nvSpPr>
        <p:spPr/>
        <p:txBody>
          <a:bodyPr/>
          <a:lstStyle/>
          <a:p>
            <a:r>
              <a:rPr lang="en-US"/>
              <a:t>EPICS meeting – Titan accelerator status report – Yannick MARIETTE</a:t>
            </a:r>
            <a:endParaRPr lang="fr-FR" dirty="0"/>
          </a:p>
        </p:txBody>
      </p:sp>
      <p:sp>
        <p:nvSpPr>
          <p:cNvPr id="5" name="Espace réservé du numéro de diapositive 4">
            <a:extLst>
              <a:ext uri="{FF2B5EF4-FFF2-40B4-BE49-F238E27FC236}">
                <a16:creationId xmlns:a16="http://schemas.microsoft.com/office/drawing/2014/main" id="{D1ECF074-E73E-46DC-BBA4-19F060B9EC12}"/>
              </a:ext>
            </a:extLst>
          </p:cNvPr>
          <p:cNvSpPr>
            <a:spLocks noGrp="1"/>
          </p:cNvSpPr>
          <p:nvPr>
            <p:ph type="sldNum" sz="quarter" idx="16"/>
          </p:nvPr>
        </p:nvSpPr>
        <p:spPr/>
        <p:txBody>
          <a:bodyPr/>
          <a:lstStyle/>
          <a:p>
            <a:fld id="{0CBC77A0-1F4E-42FF-9FFC-F45C3A64AF90}" type="slidenum">
              <a:rPr lang="fr-FR" smtClean="0"/>
              <a:t>17</a:t>
            </a:fld>
            <a:endParaRPr lang="fr-FR"/>
          </a:p>
        </p:txBody>
      </p:sp>
      <p:sp>
        <p:nvSpPr>
          <p:cNvPr id="7" name="Titre 6">
            <a:extLst>
              <a:ext uri="{FF2B5EF4-FFF2-40B4-BE49-F238E27FC236}">
                <a16:creationId xmlns:a16="http://schemas.microsoft.com/office/drawing/2014/main" id="{2597EA16-7F28-436C-9676-1405FA099558}"/>
              </a:ext>
            </a:extLst>
          </p:cNvPr>
          <p:cNvSpPr>
            <a:spLocks noGrp="1"/>
          </p:cNvSpPr>
          <p:nvPr>
            <p:ph type="title"/>
          </p:nvPr>
        </p:nvSpPr>
        <p:spPr/>
        <p:txBody>
          <a:bodyPr/>
          <a:lstStyle/>
          <a:p>
            <a:r>
              <a:rPr lang="fr-FR" dirty="0" err="1"/>
              <a:t>Remaining</a:t>
            </a:r>
            <a:r>
              <a:rPr lang="fr-FR" dirty="0"/>
              <a:t> </a:t>
            </a:r>
            <a:r>
              <a:rPr lang="fr-FR" dirty="0" err="1"/>
              <a:t>work</a:t>
            </a:r>
            <a:r>
              <a:rPr lang="fr-FR" dirty="0"/>
              <a:t> </a:t>
            </a:r>
          </a:p>
        </p:txBody>
      </p:sp>
      <p:sp>
        <p:nvSpPr>
          <p:cNvPr id="8" name="Espace réservé du texte 7">
            <a:extLst>
              <a:ext uri="{FF2B5EF4-FFF2-40B4-BE49-F238E27FC236}">
                <a16:creationId xmlns:a16="http://schemas.microsoft.com/office/drawing/2014/main" id="{7311F7A4-C35F-43FA-AD7A-B8F2767D227D}"/>
              </a:ext>
            </a:extLst>
          </p:cNvPr>
          <p:cNvSpPr>
            <a:spLocks noGrp="1"/>
          </p:cNvSpPr>
          <p:nvPr>
            <p:ph type="body" idx="1"/>
          </p:nvPr>
        </p:nvSpPr>
        <p:spPr/>
        <p:txBody>
          <a:bodyPr/>
          <a:lstStyle/>
          <a:p>
            <a:endParaRPr lang="fr-FR" dirty="0"/>
          </a:p>
        </p:txBody>
      </p:sp>
      <p:sp>
        <p:nvSpPr>
          <p:cNvPr id="9" name="Espace réservé du texte 8">
            <a:extLst>
              <a:ext uri="{FF2B5EF4-FFF2-40B4-BE49-F238E27FC236}">
                <a16:creationId xmlns:a16="http://schemas.microsoft.com/office/drawing/2014/main" id="{1981EFB6-F768-4654-A729-95F197E6B3D5}"/>
              </a:ext>
            </a:extLst>
          </p:cNvPr>
          <p:cNvSpPr>
            <a:spLocks noGrp="1"/>
          </p:cNvSpPr>
          <p:nvPr>
            <p:ph type="body" idx="13"/>
          </p:nvPr>
        </p:nvSpPr>
        <p:spPr/>
        <p:txBody>
          <a:bodyPr/>
          <a:lstStyle/>
          <a:p>
            <a:r>
              <a:rPr lang="fr-FR" dirty="0"/>
              <a:t>4</a:t>
            </a:r>
          </a:p>
        </p:txBody>
      </p:sp>
    </p:spTree>
    <p:extLst>
      <p:ext uri="{BB962C8B-B14F-4D97-AF65-F5344CB8AC3E}">
        <p14:creationId xmlns:p14="http://schemas.microsoft.com/office/powerpoint/2010/main" val="2132269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C7509BE-1D50-4C71-B12C-82E9871F49C8}"/>
              </a:ext>
            </a:extLst>
          </p:cNvPr>
          <p:cNvSpPr>
            <a:spLocks noGrp="1"/>
          </p:cNvSpPr>
          <p:nvPr>
            <p:ph idx="1"/>
          </p:nvPr>
        </p:nvSpPr>
        <p:spPr/>
        <p:txBody>
          <a:bodyPr>
            <a:normAutofit/>
          </a:bodyPr>
          <a:lstStyle/>
          <a:p>
            <a:pPr lvl="1"/>
            <a:r>
              <a:rPr lang="fr-FR" dirty="0"/>
              <a:t>Power </a:t>
            </a:r>
            <a:r>
              <a:rPr lang="fr-FR" dirty="0" err="1"/>
              <a:t>supply</a:t>
            </a:r>
            <a:r>
              <a:rPr lang="fr-FR" dirty="0"/>
              <a:t> cabinets </a:t>
            </a:r>
            <a:r>
              <a:rPr lang="fr-FR" dirty="0" err="1"/>
              <a:t>procurement</a:t>
            </a:r>
            <a:endParaRPr lang="fr-FR" dirty="0"/>
          </a:p>
          <a:p>
            <a:pPr lvl="1"/>
            <a:r>
              <a:rPr lang="fr-FR" dirty="0"/>
              <a:t>Mercure </a:t>
            </a:r>
            <a:r>
              <a:rPr lang="fr-FR" dirty="0" err="1"/>
              <a:t>target</a:t>
            </a:r>
            <a:r>
              <a:rPr lang="fr-FR" dirty="0"/>
              <a:t> cabinets </a:t>
            </a:r>
            <a:r>
              <a:rPr lang="fr-FR" dirty="0" err="1"/>
              <a:t>procurement</a:t>
            </a:r>
            <a:endParaRPr lang="fr-FR" dirty="0"/>
          </a:p>
          <a:p>
            <a:pPr lvl="1"/>
            <a:r>
              <a:rPr lang="fr-FR" dirty="0"/>
              <a:t>Cabinets installation on site</a:t>
            </a:r>
            <a:endParaRPr lang="en-US" dirty="0"/>
          </a:p>
          <a:p>
            <a:pPr lvl="1"/>
            <a:r>
              <a:rPr lang="en-US" dirty="0"/>
              <a:t>Install and connect the cabinets</a:t>
            </a:r>
            <a:endParaRPr lang="fr-FR" dirty="0"/>
          </a:p>
          <a:p>
            <a:pPr lvl="1"/>
            <a:r>
              <a:rPr lang="fr-FR" dirty="0" err="1"/>
              <a:t>Finalize</a:t>
            </a:r>
            <a:r>
              <a:rPr lang="fr-FR" dirty="0"/>
              <a:t> the software </a:t>
            </a:r>
            <a:r>
              <a:rPr lang="fr-FR" dirty="0" err="1"/>
              <a:t>developments</a:t>
            </a:r>
            <a:endParaRPr lang="fr-FR" dirty="0"/>
          </a:p>
          <a:p>
            <a:pPr lvl="1"/>
            <a:r>
              <a:rPr lang="en-US" dirty="0"/>
              <a:t>Deploy the software, configure the services and switches</a:t>
            </a:r>
          </a:p>
          <a:p>
            <a:pPr lvl="1"/>
            <a:r>
              <a:rPr lang="fr-FR" dirty="0"/>
              <a:t>Tests and </a:t>
            </a:r>
            <a:r>
              <a:rPr lang="fr-FR"/>
              <a:t>comissionning</a:t>
            </a:r>
            <a:endParaRPr lang="fr-FR" dirty="0"/>
          </a:p>
        </p:txBody>
      </p:sp>
      <p:sp>
        <p:nvSpPr>
          <p:cNvPr id="3" name="Espace réservé de la date 2">
            <a:extLst>
              <a:ext uri="{FF2B5EF4-FFF2-40B4-BE49-F238E27FC236}">
                <a16:creationId xmlns:a16="http://schemas.microsoft.com/office/drawing/2014/main" id="{7B5A7A6E-595C-40AC-A872-F3026DBEB6E0}"/>
              </a:ext>
            </a:extLst>
          </p:cNvPr>
          <p:cNvSpPr>
            <a:spLocks noGrp="1"/>
          </p:cNvSpPr>
          <p:nvPr>
            <p:ph type="dt" sz="half" idx="10"/>
          </p:nvPr>
        </p:nvSpPr>
        <p:spPr/>
        <p:txBody>
          <a:bodyPr/>
          <a:lstStyle/>
          <a:p>
            <a:r>
              <a:rPr lang="fr-FR"/>
              <a:t>21/04/2026</a:t>
            </a:r>
            <a:endParaRPr lang="fr-FR" dirty="0"/>
          </a:p>
        </p:txBody>
      </p:sp>
      <p:sp>
        <p:nvSpPr>
          <p:cNvPr id="4" name="Espace réservé du pied de page 3">
            <a:extLst>
              <a:ext uri="{FF2B5EF4-FFF2-40B4-BE49-F238E27FC236}">
                <a16:creationId xmlns:a16="http://schemas.microsoft.com/office/drawing/2014/main" id="{4E902098-1FD9-45E4-8693-78B681A76D50}"/>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5" name="Espace réservé du numéro de diapositive 4">
            <a:extLst>
              <a:ext uri="{FF2B5EF4-FFF2-40B4-BE49-F238E27FC236}">
                <a16:creationId xmlns:a16="http://schemas.microsoft.com/office/drawing/2014/main" id="{3799E7AB-3B00-4330-9859-B045E5134678}"/>
              </a:ext>
            </a:extLst>
          </p:cNvPr>
          <p:cNvSpPr>
            <a:spLocks noGrp="1"/>
          </p:cNvSpPr>
          <p:nvPr>
            <p:ph type="sldNum" sz="quarter" idx="12"/>
          </p:nvPr>
        </p:nvSpPr>
        <p:spPr/>
        <p:txBody>
          <a:bodyPr/>
          <a:lstStyle/>
          <a:p>
            <a:fld id="{0CBC77A0-1F4E-42FF-9FFC-F45C3A64AF90}" type="slidenum">
              <a:rPr lang="fr-FR" smtClean="0"/>
              <a:t>18</a:t>
            </a:fld>
            <a:endParaRPr lang="fr-FR"/>
          </a:p>
        </p:txBody>
      </p:sp>
      <p:sp>
        <p:nvSpPr>
          <p:cNvPr id="6" name="Titre 5">
            <a:extLst>
              <a:ext uri="{FF2B5EF4-FFF2-40B4-BE49-F238E27FC236}">
                <a16:creationId xmlns:a16="http://schemas.microsoft.com/office/drawing/2014/main" id="{7E17A627-20A4-4BAE-BF7F-269B0CB60B0F}"/>
              </a:ext>
            </a:extLst>
          </p:cNvPr>
          <p:cNvSpPr>
            <a:spLocks noGrp="1"/>
          </p:cNvSpPr>
          <p:nvPr>
            <p:ph type="title"/>
          </p:nvPr>
        </p:nvSpPr>
        <p:spPr/>
        <p:txBody>
          <a:bodyPr>
            <a:normAutofit/>
          </a:bodyPr>
          <a:lstStyle/>
          <a:p>
            <a:pPr marL="457200" lvl="1" algn="l" rtl="0">
              <a:lnSpc>
                <a:spcPct val="90000"/>
              </a:lnSpc>
              <a:spcBef>
                <a:spcPct val="0"/>
              </a:spcBef>
            </a:pPr>
            <a:r>
              <a:rPr lang="fr-FR" sz="2300" b="1" kern="1200" cap="small" dirty="0" err="1">
                <a:solidFill>
                  <a:schemeClr val="tx2"/>
                </a:solidFill>
                <a:latin typeface="+mj-lt"/>
                <a:ea typeface="+mj-ea"/>
                <a:cs typeface="+mj-cs"/>
              </a:rPr>
              <a:t>Remaining</a:t>
            </a:r>
            <a:r>
              <a:rPr lang="fr-FR" sz="2300" b="1" kern="1200" cap="small" dirty="0">
                <a:solidFill>
                  <a:schemeClr val="tx2"/>
                </a:solidFill>
                <a:latin typeface="+mj-lt"/>
                <a:ea typeface="+mj-ea"/>
                <a:cs typeface="+mj-cs"/>
              </a:rPr>
              <a:t> </a:t>
            </a:r>
            <a:r>
              <a:rPr lang="fr-FR" sz="2300" b="1" kern="1200" cap="small" dirty="0" err="1">
                <a:solidFill>
                  <a:schemeClr val="tx2"/>
                </a:solidFill>
                <a:latin typeface="+mj-lt"/>
                <a:ea typeface="+mj-ea"/>
                <a:cs typeface="+mj-cs"/>
              </a:rPr>
              <a:t>work</a:t>
            </a:r>
            <a:endParaRPr lang="fr-FR" sz="2300" b="1" kern="1200" cap="small" dirty="0">
              <a:solidFill>
                <a:schemeClr val="tx2"/>
              </a:solidFill>
              <a:latin typeface="+mj-lt"/>
              <a:ea typeface="+mj-ea"/>
              <a:cs typeface="+mj-cs"/>
            </a:endParaRPr>
          </a:p>
        </p:txBody>
      </p:sp>
    </p:spTree>
    <p:extLst>
      <p:ext uri="{BB962C8B-B14F-4D97-AF65-F5344CB8AC3E}">
        <p14:creationId xmlns:p14="http://schemas.microsoft.com/office/powerpoint/2010/main" val="297572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731837" y="3449638"/>
            <a:ext cx="6589712" cy="703262"/>
          </a:xfrm>
        </p:spPr>
        <p:txBody>
          <a:bodyPr>
            <a:normAutofit fontScale="90000"/>
          </a:bodyPr>
          <a:lstStyle/>
          <a:p>
            <a:r>
              <a:rPr lang="fr-FR" dirty="0" err="1"/>
              <a:t>Thanks</a:t>
            </a:r>
            <a:r>
              <a:rPr lang="fr-FR" dirty="0"/>
              <a:t> for </a:t>
            </a:r>
            <a:r>
              <a:rPr lang="fr-FR" dirty="0" err="1"/>
              <a:t>your</a:t>
            </a:r>
            <a:r>
              <a:rPr lang="fr-FR" dirty="0"/>
              <a:t> attention</a:t>
            </a:r>
          </a:p>
        </p:txBody>
      </p:sp>
      <p:sp>
        <p:nvSpPr>
          <p:cNvPr id="8" name="Espace réservé du texte 7"/>
          <p:cNvSpPr>
            <a:spLocks noGrp="1"/>
          </p:cNvSpPr>
          <p:nvPr>
            <p:ph type="body" sz="quarter" idx="14"/>
          </p:nvPr>
        </p:nvSpPr>
        <p:spPr/>
        <p:txBody>
          <a:bodyPr/>
          <a:lstStyle/>
          <a:p>
            <a:endParaRPr lang="fr-FR"/>
          </a:p>
        </p:txBody>
      </p:sp>
      <p:sp>
        <p:nvSpPr>
          <p:cNvPr id="9" name="Espace réservé du texte 8"/>
          <p:cNvSpPr>
            <a:spLocks noGrp="1"/>
          </p:cNvSpPr>
          <p:nvPr>
            <p:ph type="body" sz="quarter" idx="16"/>
          </p:nvPr>
        </p:nvSpPr>
        <p:spPr/>
        <p:txBody>
          <a:bodyPr/>
          <a:lstStyle/>
          <a:p>
            <a:endParaRPr lang="fr-FR"/>
          </a:p>
        </p:txBody>
      </p:sp>
      <p:sp>
        <p:nvSpPr>
          <p:cNvPr id="10" name="Espace réservé du texte 9"/>
          <p:cNvSpPr>
            <a:spLocks noGrp="1"/>
          </p:cNvSpPr>
          <p:nvPr>
            <p:ph type="body" sz="quarter" idx="17"/>
          </p:nvPr>
        </p:nvSpPr>
        <p:spPr/>
        <p:txBody>
          <a:bodyPr/>
          <a:lstStyle/>
          <a:p>
            <a:endParaRPr lang="fr-FR"/>
          </a:p>
        </p:txBody>
      </p:sp>
      <p:sp>
        <p:nvSpPr>
          <p:cNvPr id="4" name="Espace réservé du pied de page 3"/>
          <p:cNvSpPr>
            <a:spLocks noGrp="1"/>
          </p:cNvSpPr>
          <p:nvPr>
            <p:ph type="ftr" sz="quarter" idx="4294967295"/>
          </p:nvPr>
        </p:nvSpPr>
        <p:spPr>
          <a:xfrm>
            <a:off x="0" y="6486525"/>
            <a:ext cx="8008938" cy="365125"/>
          </a:xfrm>
        </p:spPr>
        <p:txBody>
          <a:bodyPr/>
          <a:lstStyle/>
          <a:p>
            <a:r>
              <a:rPr lang="fr-FR"/>
              <a:t>EPICS meeting – Titan accelerator status report – Yannick MARIETTE</a:t>
            </a:r>
            <a:endParaRPr lang="fr-FR" dirty="0"/>
          </a:p>
        </p:txBody>
      </p:sp>
      <p:sp>
        <p:nvSpPr>
          <p:cNvPr id="5" name="Espace réservé du numéro de diapositive 4"/>
          <p:cNvSpPr>
            <a:spLocks noGrp="1"/>
          </p:cNvSpPr>
          <p:nvPr>
            <p:ph type="sldNum" sz="quarter" idx="4294967295"/>
          </p:nvPr>
        </p:nvSpPr>
        <p:spPr>
          <a:xfrm>
            <a:off x="11498263" y="6486525"/>
            <a:ext cx="693737" cy="365125"/>
          </a:xfrm>
        </p:spPr>
        <p:txBody>
          <a:bodyPr/>
          <a:lstStyle/>
          <a:p>
            <a:fld id="{0CBC77A0-1F4E-42FF-9FFC-F45C3A64AF90}" type="slidenum">
              <a:rPr lang="fr-FR" smtClean="0"/>
              <a:t>19</a:t>
            </a:fld>
            <a:endParaRPr lang="fr-FR"/>
          </a:p>
        </p:txBody>
      </p:sp>
    </p:spTree>
    <p:extLst>
      <p:ext uri="{BB962C8B-B14F-4D97-AF65-F5344CB8AC3E}">
        <p14:creationId xmlns:p14="http://schemas.microsoft.com/office/powerpoint/2010/main" val="148919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1254352" y="1381125"/>
            <a:ext cx="10728325" cy="4532313"/>
          </a:xfrm>
        </p:spPr>
        <p:txBody>
          <a:bodyPr>
            <a:normAutofit/>
          </a:bodyPr>
          <a:lstStyle/>
          <a:p>
            <a:pPr lvl="1"/>
            <a:endParaRPr lang="fr-FR" dirty="0"/>
          </a:p>
          <a:p>
            <a:pPr lvl="1"/>
            <a:endParaRPr lang="fr-FR" dirty="0"/>
          </a:p>
          <a:p>
            <a:pPr marL="342900" lvl="1" indent="-342900">
              <a:buFont typeface="+mj-lt"/>
              <a:buAutoNum type="arabicPeriod"/>
            </a:pPr>
            <a:r>
              <a:rPr lang="fr-FR" sz="2400" dirty="0"/>
              <a:t>Project </a:t>
            </a:r>
            <a:r>
              <a:rPr lang="fr-FR" sz="2400" dirty="0" err="1"/>
              <a:t>presentation</a:t>
            </a:r>
            <a:endParaRPr lang="fr-FR" sz="2400" dirty="0"/>
          </a:p>
          <a:p>
            <a:pPr marL="342900" lvl="1" indent="-342900">
              <a:buFont typeface="+mj-lt"/>
              <a:buAutoNum type="arabicPeriod"/>
            </a:pPr>
            <a:r>
              <a:rPr lang="fr-FR" sz="2400" dirty="0"/>
              <a:t>C/C </a:t>
            </a:r>
            <a:r>
              <a:rPr lang="fr-FR" sz="2400" dirty="0" err="1"/>
              <a:t>presentation</a:t>
            </a:r>
            <a:endParaRPr lang="fr-FR" sz="2400" dirty="0"/>
          </a:p>
          <a:p>
            <a:pPr marL="342900" lvl="1" indent="-342900">
              <a:buFont typeface="+mj-lt"/>
              <a:buAutoNum type="arabicPeriod"/>
            </a:pPr>
            <a:r>
              <a:rPr lang="fr-FR" sz="2400" dirty="0"/>
              <a:t>C/C </a:t>
            </a:r>
            <a:r>
              <a:rPr lang="fr-FR" sz="2400" dirty="0" err="1"/>
              <a:t>Status</a:t>
            </a:r>
            <a:endParaRPr lang="fr-FR" sz="2400" dirty="0"/>
          </a:p>
          <a:p>
            <a:pPr marL="342900" lvl="1" indent="-342900">
              <a:buFont typeface="+mj-lt"/>
              <a:buAutoNum type="arabicPeriod"/>
            </a:pPr>
            <a:r>
              <a:rPr lang="fr-FR" sz="2400" dirty="0" err="1"/>
              <a:t>Remaining</a:t>
            </a:r>
            <a:r>
              <a:rPr lang="fr-FR" sz="2400" dirty="0"/>
              <a:t> </a:t>
            </a:r>
            <a:r>
              <a:rPr lang="fr-FR" sz="2400" dirty="0" err="1"/>
              <a:t>work</a:t>
            </a:r>
            <a:endParaRPr lang="fr-FR" sz="2400" dirty="0"/>
          </a:p>
          <a:p>
            <a:pPr marL="342900" lvl="1" indent="-342900">
              <a:buFont typeface="+mj-lt"/>
              <a:buAutoNum type="arabicPeriod"/>
            </a:pPr>
            <a:endParaRPr lang="fr-FR" dirty="0"/>
          </a:p>
          <a:p>
            <a:pPr lvl="1"/>
            <a:endParaRPr lang="fr-FR" dirty="0"/>
          </a:p>
          <a:p>
            <a:pPr lvl="1"/>
            <a:endParaRPr lang="fr-FR" dirty="0"/>
          </a:p>
          <a:p>
            <a:pPr marL="0" lvl="1" indent="0">
              <a:buNone/>
            </a:pPr>
            <a:endParaRPr lang="fr-FR" dirty="0"/>
          </a:p>
        </p:txBody>
      </p:sp>
      <p:sp>
        <p:nvSpPr>
          <p:cNvPr id="9" name="Espace réservé de la date 1">
            <a:extLst>
              <a:ext uri="{FF2B5EF4-FFF2-40B4-BE49-F238E27FC236}">
                <a16:creationId xmlns:a16="http://schemas.microsoft.com/office/drawing/2014/main" id="{B17EAD3B-1461-7487-5CC4-2FCC0868B62D}"/>
              </a:ext>
            </a:extLst>
          </p:cNvPr>
          <p:cNvSpPr>
            <a:spLocks noGrp="1"/>
          </p:cNvSpPr>
          <p:nvPr>
            <p:ph type="dt" sz="half" idx="10"/>
          </p:nvPr>
        </p:nvSpPr>
        <p:spPr/>
        <p:txBody>
          <a:bodyPr/>
          <a:lstStyle/>
          <a:p>
            <a:r>
              <a:rPr lang="fr-FR"/>
              <a:t>21/04/2026</a:t>
            </a:r>
            <a:endParaRPr lang="fr-FR" dirty="0"/>
          </a:p>
        </p:txBody>
      </p:sp>
      <p:sp>
        <p:nvSpPr>
          <p:cNvPr id="10" name="Espace réservé du pied de page 4">
            <a:extLst>
              <a:ext uri="{FF2B5EF4-FFF2-40B4-BE49-F238E27FC236}">
                <a16:creationId xmlns:a16="http://schemas.microsoft.com/office/drawing/2014/main" id="{4B7D443D-AEB6-DC33-3EC2-01CD79BC4C4B}"/>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fld id="{0CBC77A0-1F4E-42FF-9FFC-F45C3A64AF90}" type="slidenum">
              <a:rPr lang="fr-FR" smtClean="0"/>
              <a:t>2</a:t>
            </a:fld>
            <a:endParaRPr lang="fr-F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pPr marL="457200" lvl="1" algn="l" rtl="0">
              <a:lnSpc>
                <a:spcPct val="90000"/>
              </a:lnSpc>
              <a:spcBef>
                <a:spcPct val="0"/>
              </a:spcBef>
            </a:pPr>
            <a:r>
              <a:rPr lang="fr-FR" sz="2400" b="1" kern="1200" cap="small" dirty="0" err="1">
                <a:solidFill>
                  <a:schemeClr val="tx2"/>
                </a:solidFill>
                <a:latin typeface="+mj-lt"/>
                <a:ea typeface="+mj-ea"/>
                <a:cs typeface="+mj-cs"/>
              </a:rPr>
              <a:t>Outlines</a:t>
            </a:r>
            <a:r>
              <a:rPr lang="fr-FR" sz="2300" b="1" kern="1200" cap="small" dirty="0">
                <a:solidFill>
                  <a:schemeClr val="tx2"/>
                </a:solidFill>
                <a:latin typeface="+mj-lt"/>
                <a:ea typeface="+mj-ea"/>
                <a:cs typeface="+mj-cs"/>
              </a:rPr>
              <a:t> </a:t>
            </a:r>
          </a:p>
        </p:txBody>
      </p:sp>
    </p:spTree>
    <p:extLst>
      <p:ext uri="{BB962C8B-B14F-4D97-AF65-F5344CB8AC3E}">
        <p14:creationId xmlns:p14="http://schemas.microsoft.com/office/powerpoint/2010/main" val="2415617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F78AF76A-3428-4A16-8FB9-F37880B6B6DA}"/>
              </a:ext>
            </a:extLst>
          </p:cNvPr>
          <p:cNvSpPr>
            <a:spLocks noGrp="1"/>
          </p:cNvSpPr>
          <p:nvPr>
            <p:ph type="dt" sz="half" idx="14"/>
          </p:nvPr>
        </p:nvSpPr>
        <p:spPr/>
        <p:txBody>
          <a:bodyPr/>
          <a:lstStyle/>
          <a:p>
            <a:r>
              <a:rPr lang="fr-FR"/>
              <a:t>21/04/2026</a:t>
            </a:r>
          </a:p>
        </p:txBody>
      </p:sp>
      <p:sp>
        <p:nvSpPr>
          <p:cNvPr id="4" name="Espace réservé du pied de page 3">
            <a:extLst>
              <a:ext uri="{FF2B5EF4-FFF2-40B4-BE49-F238E27FC236}">
                <a16:creationId xmlns:a16="http://schemas.microsoft.com/office/drawing/2014/main" id="{276C4564-CFAC-47F4-A002-9357ACEF151E}"/>
              </a:ext>
            </a:extLst>
          </p:cNvPr>
          <p:cNvSpPr>
            <a:spLocks noGrp="1"/>
          </p:cNvSpPr>
          <p:nvPr>
            <p:ph type="ftr" sz="quarter" idx="15"/>
          </p:nvPr>
        </p:nvSpPr>
        <p:spPr/>
        <p:txBody>
          <a:bodyPr/>
          <a:lstStyle/>
          <a:p>
            <a:r>
              <a:rPr lang="en-US"/>
              <a:t>EPICS meeting – Titan accelerator status report – Yannick MARIETTE</a:t>
            </a:r>
            <a:endParaRPr lang="fr-FR" dirty="0"/>
          </a:p>
        </p:txBody>
      </p:sp>
      <p:sp>
        <p:nvSpPr>
          <p:cNvPr id="5" name="Espace réservé du numéro de diapositive 4">
            <a:extLst>
              <a:ext uri="{FF2B5EF4-FFF2-40B4-BE49-F238E27FC236}">
                <a16:creationId xmlns:a16="http://schemas.microsoft.com/office/drawing/2014/main" id="{D1ECF074-E73E-46DC-BBA4-19F060B9EC12}"/>
              </a:ext>
            </a:extLst>
          </p:cNvPr>
          <p:cNvSpPr>
            <a:spLocks noGrp="1"/>
          </p:cNvSpPr>
          <p:nvPr>
            <p:ph type="sldNum" sz="quarter" idx="16"/>
          </p:nvPr>
        </p:nvSpPr>
        <p:spPr/>
        <p:txBody>
          <a:bodyPr/>
          <a:lstStyle/>
          <a:p>
            <a:fld id="{0CBC77A0-1F4E-42FF-9FFC-F45C3A64AF90}" type="slidenum">
              <a:rPr lang="fr-FR" smtClean="0"/>
              <a:t>3</a:t>
            </a:fld>
            <a:endParaRPr lang="fr-FR"/>
          </a:p>
        </p:txBody>
      </p:sp>
      <p:sp>
        <p:nvSpPr>
          <p:cNvPr id="7" name="Titre 6">
            <a:extLst>
              <a:ext uri="{FF2B5EF4-FFF2-40B4-BE49-F238E27FC236}">
                <a16:creationId xmlns:a16="http://schemas.microsoft.com/office/drawing/2014/main" id="{2597EA16-7F28-436C-9676-1405FA099558}"/>
              </a:ext>
            </a:extLst>
          </p:cNvPr>
          <p:cNvSpPr>
            <a:spLocks noGrp="1"/>
          </p:cNvSpPr>
          <p:nvPr>
            <p:ph type="title"/>
          </p:nvPr>
        </p:nvSpPr>
        <p:spPr/>
        <p:txBody>
          <a:bodyPr/>
          <a:lstStyle/>
          <a:p>
            <a:r>
              <a:rPr lang="fr-FR" dirty="0"/>
              <a:t>Project </a:t>
            </a:r>
            <a:r>
              <a:rPr lang="fr-FR" dirty="0" err="1"/>
              <a:t>presentation</a:t>
            </a:r>
            <a:endParaRPr lang="fr-FR" dirty="0"/>
          </a:p>
        </p:txBody>
      </p:sp>
      <p:sp>
        <p:nvSpPr>
          <p:cNvPr id="8" name="Espace réservé du texte 7">
            <a:extLst>
              <a:ext uri="{FF2B5EF4-FFF2-40B4-BE49-F238E27FC236}">
                <a16:creationId xmlns:a16="http://schemas.microsoft.com/office/drawing/2014/main" id="{7311F7A4-C35F-43FA-AD7A-B8F2767D227D}"/>
              </a:ext>
            </a:extLst>
          </p:cNvPr>
          <p:cNvSpPr>
            <a:spLocks noGrp="1"/>
          </p:cNvSpPr>
          <p:nvPr>
            <p:ph type="body" idx="1"/>
          </p:nvPr>
        </p:nvSpPr>
        <p:spPr/>
        <p:txBody>
          <a:bodyPr/>
          <a:lstStyle/>
          <a:p>
            <a:endParaRPr lang="fr-FR" dirty="0"/>
          </a:p>
        </p:txBody>
      </p:sp>
      <p:sp>
        <p:nvSpPr>
          <p:cNvPr id="9" name="Espace réservé du texte 8">
            <a:extLst>
              <a:ext uri="{FF2B5EF4-FFF2-40B4-BE49-F238E27FC236}">
                <a16:creationId xmlns:a16="http://schemas.microsoft.com/office/drawing/2014/main" id="{1981EFB6-F768-4654-A729-95F197E6B3D5}"/>
              </a:ext>
            </a:extLst>
          </p:cNvPr>
          <p:cNvSpPr>
            <a:spLocks noGrp="1"/>
          </p:cNvSpPr>
          <p:nvPr>
            <p:ph type="body" idx="13"/>
          </p:nvPr>
        </p:nvSpPr>
        <p:spPr/>
        <p:txBody>
          <a:bodyPr/>
          <a:lstStyle/>
          <a:p>
            <a:r>
              <a:rPr lang="fr-FR" dirty="0"/>
              <a:t>1</a:t>
            </a:r>
          </a:p>
        </p:txBody>
      </p:sp>
    </p:spTree>
    <p:extLst>
      <p:ext uri="{BB962C8B-B14F-4D97-AF65-F5344CB8AC3E}">
        <p14:creationId xmlns:p14="http://schemas.microsoft.com/office/powerpoint/2010/main" val="275197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E02737A-F17E-4D0F-9DA0-BA3F015012EB}"/>
              </a:ext>
            </a:extLst>
          </p:cNvPr>
          <p:cNvSpPr>
            <a:spLocks noGrp="1"/>
          </p:cNvSpPr>
          <p:nvPr>
            <p:ph idx="1"/>
          </p:nvPr>
        </p:nvSpPr>
        <p:spPr>
          <a:xfrm>
            <a:off x="731838" y="905264"/>
            <a:ext cx="10728325" cy="4532313"/>
          </a:xfrm>
        </p:spPr>
        <p:txBody>
          <a:bodyPr>
            <a:normAutofit/>
          </a:bodyPr>
          <a:lstStyle/>
          <a:p>
            <a:pPr lvl="1"/>
            <a:r>
              <a:rPr lang="fr-FR" dirty="0" err="1"/>
              <a:t>Providing</a:t>
            </a:r>
            <a:r>
              <a:rPr lang="fr-FR" dirty="0"/>
              <a:t> neutrons to </a:t>
            </a:r>
            <a:r>
              <a:rPr lang="fr-FR" dirty="0" err="1"/>
              <a:t>industry</a:t>
            </a:r>
            <a:endParaRPr lang="fr-FR" dirty="0"/>
          </a:p>
          <a:p>
            <a:pPr lvl="1"/>
            <a:r>
              <a:rPr lang="en-US" dirty="0"/>
              <a:t>Evolving a research accelerator named IPHI (3MeV, 100 mA) built 30 years ago into an industrial accelerator</a:t>
            </a:r>
          </a:p>
          <a:p>
            <a:pPr lvl="1"/>
            <a:r>
              <a:rPr lang="en-US" dirty="0"/>
              <a:t>This accelerator must be designed for 30 years of operation</a:t>
            </a:r>
          </a:p>
          <a:p>
            <a:pPr lvl="1"/>
            <a:r>
              <a:rPr lang="en-US" dirty="0"/>
              <a:t>The Titan project aims to have two thermal neutron sources. The first source is dedicated to </a:t>
            </a:r>
            <a:r>
              <a:rPr lang="en-US" dirty="0" err="1"/>
              <a:t>neutronography</a:t>
            </a:r>
            <a:r>
              <a:rPr lang="en-US" dirty="0"/>
              <a:t> :</a:t>
            </a:r>
          </a:p>
          <a:p>
            <a:pPr lvl="1"/>
            <a:endParaRPr lang="en-US" dirty="0"/>
          </a:p>
          <a:p>
            <a:pPr lvl="1"/>
            <a:endParaRPr lang="en-US" dirty="0"/>
          </a:p>
          <a:p>
            <a:pPr lvl="1"/>
            <a:endParaRPr lang="en-US" dirty="0"/>
          </a:p>
          <a:p>
            <a:pPr marL="0" lvl="1" indent="0">
              <a:buNone/>
            </a:pPr>
            <a:endParaRPr lang="en-US" sz="1400" dirty="0"/>
          </a:p>
          <a:p>
            <a:pPr lvl="1"/>
            <a:endParaRPr lang="en-US" dirty="0"/>
          </a:p>
          <a:p>
            <a:pPr lvl="1"/>
            <a:r>
              <a:rPr lang="en-US" dirty="0"/>
              <a:t>Beam parameters :</a:t>
            </a:r>
            <a:endParaRPr lang="fr-FR" dirty="0"/>
          </a:p>
        </p:txBody>
      </p:sp>
      <p:sp>
        <p:nvSpPr>
          <p:cNvPr id="3" name="Espace réservé de la date 2">
            <a:extLst>
              <a:ext uri="{FF2B5EF4-FFF2-40B4-BE49-F238E27FC236}">
                <a16:creationId xmlns:a16="http://schemas.microsoft.com/office/drawing/2014/main" id="{AC1BF0B8-0BD3-4ABC-8C40-B82C0E7FF6A4}"/>
              </a:ext>
            </a:extLst>
          </p:cNvPr>
          <p:cNvSpPr>
            <a:spLocks noGrp="1"/>
          </p:cNvSpPr>
          <p:nvPr>
            <p:ph type="dt" sz="half" idx="10"/>
          </p:nvPr>
        </p:nvSpPr>
        <p:spPr/>
        <p:txBody>
          <a:bodyPr/>
          <a:lstStyle/>
          <a:p>
            <a:r>
              <a:rPr lang="fr-FR"/>
              <a:t>21/04/2026</a:t>
            </a:r>
          </a:p>
        </p:txBody>
      </p:sp>
      <p:sp>
        <p:nvSpPr>
          <p:cNvPr id="4" name="Espace réservé du pied de page 3">
            <a:extLst>
              <a:ext uri="{FF2B5EF4-FFF2-40B4-BE49-F238E27FC236}">
                <a16:creationId xmlns:a16="http://schemas.microsoft.com/office/drawing/2014/main" id="{05E85D8C-9131-4B65-A7B0-EF9EEDC5DBA1}"/>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5" name="Espace réservé du numéro de diapositive 4">
            <a:extLst>
              <a:ext uri="{FF2B5EF4-FFF2-40B4-BE49-F238E27FC236}">
                <a16:creationId xmlns:a16="http://schemas.microsoft.com/office/drawing/2014/main" id="{0503F459-092D-464B-8E60-168E1D259ACB}"/>
              </a:ext>
            </a:extLst>
          </p:cNvPr>
          <p:cNvSpPr>
            <a:spLocks noGrp="1"/>
          </p:cNvSpPr>
          <p:nvPr>
            <p:ph type="sldNum" sz="quarter" idx="12"/>
          </p:nvPr>
        </p:nvSpPr>
        <p:spPr/>
        <p:txBody>
          <a:bodyPr/>
          <a:lstStyle/>
          <a:p>
            <a:fld id="{0CBC77A0-1F4E-42FF-9FFC-F45C3A64AF90}" type="slidenum">
              <a:rPr lang="fr-FR" smtClean="0"/>
              <a:t>4</a:t>
            </a:fld>
            <a:endParaRPr lang="fr-FR"/>
          </a:p>
        </p:txBody>
      </p:sp>
      <p:sp>
        <p:nvSpPr>
          <p:cNvPr id="6" name="Titre 5">
            <a:extLst>
              <a:ext uri="{FF2B5EF4-FFF2-40B4-BE49-F238E27FC236}">
                <a16:creationId xmlns:a16="http://schemas.microsoft.com/office/drawing/2014/main" id="{A76DDC65-2A83-453E-B4C0-11383A8606D1}"/>
              </a:ext>
            </a:extLst>
          </p:cNvPr>
          <p:cNvSpPr>
            <a:spLocks noGrp="1"/>
          </p:cNvSpPr>
          <p:nvPr>
            <p:ph type="title"/>
          </p:nvPr>
        </p:nvSpPr>
        <p:spPr/>
        <p:txBody>
          <a:bodyPr/>
          <a:lstStyle/>
          <a:p>
            <a:pPr marL="457200" lvl="1" algn="l" rtl="0">
              <a:lnSpc>
                <a:spcPct val="90000"/>
              </a:lnSpc>
              <a:spcBef>
                <a:spcPct val="0"/>
              </a:spcBef>
            </a:pPr>
            <a:r>
              <a:rPr lang="fr-FR" sz="2300" b="1" kern="1200" cap="small" dirty="0">
                <a:solidFill>
                  <a:schemeClr val="tx2"/>
                </a:solidFill>
                <a:latin typeface="+mj-lt"/>
                <a:ea typeface="+mj-ea"/>
                <a:cs typeface="+mj-cs"/>
              </a:rPr>
              <a:t>Project objective</a:t>
            </a:r>
          </a:p>
        </p:txBody>
      </p:sp>
      <p:graphicFrame>
        <p:nvGraphicFramePr>
          <p:cNvPr id="7" name="Tableau 7">
            <a:extLst>
              <a:ext uri="{FF2B5EF4-FFF2-40B4-BE49-F238E27FC236}">
                <a16:creationId xmlns:a16="http://schemas.microsoft.com/office/drawing/2014/main" id="{5E476091-855A-481C-B112-FA47DE6296FF}"/>
              </a:ext>
            </a:extLst>
          </p:cNvPr>
          <p:cNvGraphicFramePr>
            <a:graphicFrameLocks noGrp="1"/>
          </p:cNvGraphicFramePr>
          <p:nvPr>
            <p:extLst>
              <p:ext uri="{D42A27DB-BD31-4B8C-83A1-F6EECF244321}">
                <p14:modId xmlns:p14="http://schemas.microsoft.com/office/powerpoint/2010/main" val="979418249"/>
              </p:ext>
            </p:extLst>
          </p:nvPr>
        </p:nvGraphicFramePr>
        <p:xfrm>
          <a:off x="1162295" y="4787025"/>
          <a:ext cx="4845312" cy="1554480"/>
        </p:xfrm>
        <a:graphic>
          <a:graphicData uri="http://schemas.openxmlformats.org/drawingml/2006/table">
            <a:tbl>
              <a:tblPr firstRow="1" bandRow="1">
                <a:tableStyleId>{5C22544A-7EE6-4342-B048-85BDC9FD1C3A}</a:tableStyleId>
              </a:tblPr>
              <a:tblGrid>
                <a:gridCol w="1615104">
                  <a:extLst>
                    <a:ext uri="{9D8B030D-6E8A-4147-A177-3AD203B41FA5}">
                      <a16:colId xmlns:a16="http://schemas.microsoft.com/office/drawing/2014/main" val="2003813229"/>
                    </a:ext>
                  </a:extLst>
                </a:gridCol>
                <a:gridCol w="1615104">
                  <a:extLst>
                    <a:ext uri="{9D8B030D-6E8A-4147-A177-3AD203B41FA5}">
                      <a16:colId xmlns:a16="http://schemas.microsoft.com/office/drawing/2014/main" val="1393088368"/>
                    </a:ext>
                  </a:extLst>
                </a:gridCol>
                <a:gridCol w="1615104">
                  <a:extLst>
                    <a:ext uri="{9D8B030D-6E8A-4147-A177-3AD203B41FA5}">
                      <a16:colId xmlns:a16="http://schemas.microsoft.com/office/drawing/2014/main" val="3755449918"/>
                    </a:ext>
                  </a:extLst>
                </a:gridCol>
              </a:tblGrid>
              <a:tr h="228188">
                <a:tc>
                  <a:txBody>
                    <a:bodyPr/>
                    <a:lstStyle/>
                    <a:p>
                      <a:r>
                        <a:rPr lang="fr-FR" sz="1100" dirty="0"/>
                        <a:t>Target</a:t>
                      </a:r>
                    </a:p>
                  </a:txBody>
                  <a:tcPr/>
                </a:tc>
                <a:tc>
                  <a:txBody>
                    <a:bodyPr/>
                    <a:lstStyle/>
                    <a:p>
                      <a:pPr algn="ctr"/>
                      <a:r>
                        <a:rPr lang="fr-FR" sz="1100" dirty="0"/>
                        <a:t>Mercury </a:t>
                      </a:r>
                      <a:r>
                        <a:rPr lang="fr-FR" sz="1100" dirty="0" err="1"/>
                        <a:t>target</a:t>
                      </a:r>
                      <a:endParaRPr lang="fr-FR" sz="1100" dirty="0"/>
                    </a:p>
                  </a:txBody>
                  <a:tcPr/>
                </a:tc>
                <a:tc>
                  <a:txBody>
                    <a:bodyPr/>
                    <a:lstStyle/>
                    <a:p>
                      <a:pPr algn="ctr"/>
                      <a:r>
                        <a:rPr lang="fr-FR" sz="1100" dirty="0"/>
                        <a:t>Mars </a:t>
                      </a:r>
                      <a:r>
                        <a:rPr lang="fr-FR" sz="1100" dirty="0" err="1"/>
                        <a:t>target</a:t>
                      </a:r>
                      <a:endParaRPr lang="fr-FR" sz="1100" dirty="0"/>
                    </a:p>
                  </a:txBody>
                  <a:tcPr/>
                </a:tc>
                <a:extLst>
                  <a:ext uri="{0D108BD9-81ED-4DB2-BD59-A6C34878D82A}">
                    <a16:rowId xmlns:a16="http://schemas.microsoft.com/office/drawing/2014/main" val="1048121747"/>
                  </a:ext>
                </a:extLst>
              </a:tr>
              <a:tr h="228188">
                <a:tc>
                  <a:txBody>
                    <a:bodyPr/>
                    <a:lstStyle/>
                    <a:p>
                      <a:r>
                        <a:rPr lang="fr-FR" sz="1100" dirty="0"/>
                        <a:t>Energy</a:t>
                      </a:r>
                    </a:p>
                  </a:txBody>
                  <a:tcPr/>
                </a:tc>
                <a:tc gridSpan="2">
                  <a:txBody>
                    <a:bodyPr/>
                    <a:lstStyle/>
                    <a:p>
                      <a:pPr algn="ctr"/>
                      <a:r>
                        <a:rPr lang="fr-FR" sz="1100" dirty="0"/>
                        <a:t>3 MeV</a:t>
                      </a:r>
                    </a:p>
                  </a:txBody>
                  <a:tcPr/>
                </a:tc>
                <a:tc hMerge="1">
                  <a:txBody>
                    <a:bodyPr/>
                    <a:lstStyle/>
                    <a:p>
                      <a:endParaRPr lang="fr-FR" dirty="0"/>
                    </a:p>
                  </a:txBody>
                  <a:tcPr/>
                </a:tc>
                <a:extLst>
                  <a:ext uri="{0D108BD9-81ED-4DB2-BD59-A6C34878D82A}">
                    <a16:rowId xmlns:a16="http://schemas.microsoft.com/office/drawing/2014/main" val="31837882"/>
                  </a:ext>
                </a:extLst>
              </a:tr>
              <a:tr h="228188">
                <a:tc>
                  <a:txBody>
                    <a:bodyPr/>
                    <a:lstStyle/>
                    <a:p>
                      <a:r>
                        <a:rPr lang="fr-FR" sz="1100" dirty="0"/>
                        <a:t>Power</a:t>
                      </a:r>
                    </a:p>
                  </a:txBody>
                  <a:tcPr/>
                </a:tc>
                <a:tc gridSpan="2">
                  <a:txBody>
                    <a:bodyPr/>
                    <a:lstStyle/>
                    <a:p>
                      <a:pPr algn="ctr"/>
                      <a:r>
                        <a:rPr lang="fr-FR" sz="1100" dirty="0"/>
                        <a:t>50 kW</a:t>
                      </a:r>
                    </a:p>
                  </a:txBody>
                  <a:tcPr/>
                </a:tc>
                <a:tc hMerge="1">
                  <a:txBody>
                    <a:bodyPr/>
                    <a:lstStyle/>
                    <a:p>
                      <a:pPr algn="ctr"/>
                      <a:endParaRPr lang="fr-FR" sz="1100" dirty="0">
                        <a:solidFill>
                          <a:srgbClr val="FF0000"/>
                        </a:solidFill>
                      </a:endParaRPr>
                    </a:p>
                  </a:txBody>
                  <a:tcPr/>
                </a:tc>
                <a:extLst>
                  <a:ext uri="{0D108BD9-81ED-4DB2-BD59-A6C34878D82A}">
                    <a16:rowId xmlns:a16="http://schemas.microsoft.com/office/drawing/2014/main" val="14650902"/>
                  </a:ext>
                </a:extLst>
              </a:tr>
              <a:tr h="228188">
                <a:tc>
                  <a:txBody>
                    <a:bodyPr/>
                    <a:lstStyle/>
                    <a:p>
                      <a:r>
                        <a:rPr lang="fr-FR" sz="1100" dirty="0"/>
                        <a:t>Frequency</a:t>
                      </a:r>
                    </a:p>
                  </a:txBody>
                  <a:tcPr/>
                </a:tc>
                <a:tc gridSpan="2">
                  <a:txBody>
                    <a:bodyPr/>
                    <a:lstStyle/>
                    <a:p>
                      <a:pPr algn="ctr"/>
                      <a:r>
                        <a:rPr lang="fr-FR" sz="1100" dirty="0"/>
                        <a:t>100 Hz</a:t>
                      </a:r>
                    </a:p>
                  </a:txBody>
                  <a:tcPr/>
                </a:tc>
                <a:tc hMerge="1">
                  <a:txBody>
                    <a:bodyPr/>
                    <a:lstStyle/>
                    <a:p>
                      <a:pPr algn="ctr"/>
                      <a:endParaRPr lang="fr-FR" sz="1100" dirty="0">
                        <a:solidFill>
                          <a:schemeClr val="tx1"/>
                        </a:solidFill>
                      </a:endParaRPr>
                    </a:p>
                  </a:txBody>
                  <a:tcPr/>
                </a:tc>
                <a:extLst>
                  <a:ext uri="{0D108BD9-81ED-4DB2-BD59-A6C34878D82A}">
                    <a16:rowId xmlns:a16="http://schemas.microsoft.com/office/drawing/2014/main" val="4100948050"/>
                  </a:ext>
                </a:extLst>
              </a:tr>
              <a:tr h="228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Pulse duration</a:t>
                      </a:r>
                    </a:p>
                  </a:txBody>
                  <a:tcPr/>
                </a:tc>
                <a:tc>
                  <a:txBody>
                    <a:bodyPr/>
                    <a:lstStyle/>
                    <a:p>
                      <a:pPr algn="ctr"/>
                      <a:r>
                        <a:rPr lang="fr-FR" sz="1100" dirty="0"/>
                        <a:t>7 ms</a:t>
                      </a:r>
                    </a:p>
                  </a:txBody>
                  <a:tcPr/>
                </a:tc>
                <a:tc>
                  <a:txBody>
                    <a:bodyPr/>
                    <a:lstStyle/>
                    <a:p>
                      <a:pPr algn="ctr"/>
                      <a:r>
                        <a:rPr lang="fr-FR" sz="1100" dirty="0">
                          <a:solidFill>
                            <a:schemeClr val="tx1"/>
                          </a:solidFill>
                        </a:rPr>
                        <a:t>3 ms</a:t>
                      </a:r>
                    </a:p>
                  </a:txBody>
                  <a:tcPr/>
                </a:tc>
                <a:extLst>
                  <a:ext uri="{0D108BD9-81ED-4DB2-BD59-A6C34878D82A}">
                    <a16:rowId xmlns:a16="http://schemas.microsoft.com/office/drawing/2014/main" val="4104449292"/>
                  </a:ext>
                </a:extLst>
              </a:tr>
              <a:tr h="228188">
                <a:tc>
                  <a:txBody>
                    <a:bodyPr/>
                    <a:lstStyle/>
                    <a:p>
                      <a:r>
                        <a:rPr lang="fr-FR" sz="1100" dirty="0" err="1"/>
                        <a:t>Mean</a:t>
                      </a:r>
                      <a:r>
                        <a:rPr lang="fr-FR" sz="1100" dirty="0"/>
                        <a:t> </a:t>
                      </a:r>
                      <a:r>
                        <a:rPr lang="fr-FR" sz="1100" dirty="0" err="1"/>
                        <a:t>current</a:t>
                      </a:r>
                      <a:endParaRPr lang="fr-FR" sz="1100" dirty="0"/>
                    </a:p>
                  </a:txBody>
                  <a:tcPr/>
                </a:tc>
                <a:tc>
                  <a:txBody>
                    <a:bodyPr/>
                    <a:lstStyle/>
                    <a:p>
                      <a:pPr algn="ctr"/>
                      <a:r>
                        <a:rPr lang="fr-FR" sz="1100" dirty="0"/>
                        <a:t>24 mA</a:t>
                      </a:r>
                    </a:p>
                  </a:txBody>
                  <a:tcPr/>
                </a:tc>
                <a:tc>
                  <a:txBody>
                    <a:bodyPr/>
                    <a:lstStyle/>
                    <a:p>
                      <a:pPr algn="ctr"/>
                      <a:r>
                        <a:rPr lang="fr-FR" sz="1100" dirty="0">
                          <a:solidFill>
                            <a:schemeClr val="tx1"/>
                          </a:solidFill>
                        </a:rPr>
                        <a:t>55 mA</a:t>
                      </a:r>
                    </a:p>
                  </a:txBody>
                  <a:tcPr/>
                </a:tc>
                <a:extLst>
                  <a:ext uri="{0D108BD9-81ED-4DB2-BD59-A6C34878D82A}">
                    <a16:rowId xmlns:a16="http://schemas.microsoft.com/office/drawing/2014/main" val="968142013"/>
                  </a:ext>
                </a:extLst>
              </a:tr>
            </a:tbl>
          </a:graphicData>
        </a:graphic>
      </p:graphicFrame>
      <p:pic>
        <p:nvPicPr>
          <p:cNvPr id="8" name="Picture 2" descr="Transmission images of a 500 years old Buddha sculpture (photo left, height about 20 cm) with 150 kV X-ray (middle) and thermal neutrons (right) [6]; the organic material content (wood, dry flowers, paper, cord) are only accessible in a non-invasive way using the neutron imaging option. ">
            <a:extLst>
              <a:ext uri="{FF2B5EF4-FFF2-40B4-BE49-F238E27FC236}">
                <a16:creationId xmlns:a16="http://schemas.microsoft.com/office/drawing/2014/main" id="{C626AE28-7130-40E9-AA8F-6A7BDFC7D7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05991" y="2769065"/>
            <a:ext cx="3549991" cy="154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150D6222-0D25-4BC8-932E-C4C6F91F34BA}"/>
              </a:ext>
            </a:extLst>
          </p:cNvPr>
          <p:cNvSpPr>
            <a:spLocks noChangeArrowheads="1"/>
          </p:cNvSpPr>
          <p:nvPr/>
        </p:nvSpPr>
        <p:spPr bwMode="auto">
          <a:xfrm>
            <a:off x="1438354" y="3279679"/>
            <a:ext cx="3233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fr-FR" sz="1400" dirty="0" err="1">
                <a:solidFill>
                  <a:srgbClr val="575756"/>
                </a:solidFill>
                <a:latin typeface="+mn-lt"/>
              </a:rPr>
              <a:t>Sakyamuni</a:t>
            </a:r>
            <a:r>
              <a:rPr lang="en-US" altLang="fr-FR" sz="1400" dirty="0">
                <a:solidFill>
                  <a:srgbClr val="575756"/>
                </a:solidFill>
                <a:latin typeface="+mn-lt"/>
              </a:rPr>
              <a:t>, </a:t>
            </a:r>
            <a:r>
              <a:rPr lang="en-US" altLang="fr-FR" sz="1400" dirty="0" err="1">
                <a:solidFill>
                  <a:srgbClr val="575756"/>
                </a:solidFill>
                <a:latin typeface="+mn-lt"/>
              </a:rPr>
              <a:t>Bhumisparsa</a:t>
            </a:r>
            <a:r>
              <a:rPr lang="en-US" altLang="fr-FR" sz="1400" dirty="0">
                <a:solidFill>
                  <a:srgbClr val="575756"/>
                </a:solidFill>
                <a:latin typeface="+mn-lt"/>
              </a:rPr>
              <a:t> Mudra, Tibet, 14</a:t>
            </a:r>
            <a:r>
              <a:rPr lang="en-US" altLang="fr-FR" sz="1400" baseline="30000" dirty="0">
                <a:solidFill>
                  <a:srgbClr val="575756"/>
                </a:solidFill>
                <a:latin typeface="+mn-lt"/>
              </a:rPr>
              <a:t>th</a:t>
            </a:r>
            <a:r>
              <a:rPr lang="en-US" altLang="fr-FR" sz="1400" dirty="0">
                <a:solidFill>
                  <a:srgbClr val="575756"/>
                </a:solidFill>
                <a:latin typeface="+mn-lt"/>
              </a:rPr>
              <a:t>-15</a:t>
            </a:r>
            <a:r>
              <a:rPr lang="en-US" altLang="fr-FR" sz="1400" baseline="30000" dirty="0">
                <a:solidFill>
                  <a:srgbClr val="575756"/>
                </a:solidFill>
                <a:latin typeface="+mn-lt"/>
              </a:rPr>
              <a:t>th</a:t>
            </a:r>
            <a:r>
              <a:rPr lang="en-US" altLang="fr-FR" sz="1400" dirty="0">
                <a:solidFill>
                  <a:srgbClr val="575756"/>
                </a:solidFill>
                <a:latin typeface="+mn-lt"/>
              </a:rPr>
              <a:t> century</a:t>
            </a:r>
            <a:endParaRPr lang="fr-FR" altLang="fr-FR" sz="1400" dirty="0">
              <a:latin typeface="+mn-lt"/>
            </a:endParaRPr>
          </a:p>
        </p:txBody>
      </p:sp>
      <p:sp>
        <p:nvSpPr>
          <p:cNvPr id="10" name="ZoneTexte 3">
            <a:extLst>
              <a:ext uri="{FF2B5EF4-FFF2-40B4-BE49-F238E27FC236}">
                <a16:creationId xmlns:a16="http://schemas.microsoft.com/office/drawing/2014/main" id="{15F75175-45D7-4E4E-97DB-542B2BF24980}"/>
              </a:ext>
            </a:extLst>
          </p:cNvPr>
          <p:cNvSpPr txBox="1">
            <a:spLocks noChangeArrowheads="1"/>
          </p:cNvSpPr>
          <p:nvPr/>
        </p:nvSpPr>
        <p:spPr bwMode="auto">
          <a:xfrm>
            <a:off x="4172885" y="4265379"/>
            <a:ext cx="16495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rtl="0"/>
            <a:r>
              <a:rPr lang="fr-FR" sz="1100" dirty="0">
                <a:solidFill>
                  <a:srgbClr val="3C4043"/>
                </a:solidFill>
                <a:effectLst/>
                <a:latin typeface="Google Sans"/>
              </a:rPr>
              <a:t>Bronze and </a:t>
            </a:r>
            <a:r>
              <a:rPr lang="fr-FR" sz="1100" dirty="0" err="1">
                <a:solidFill>
                  <a:srgbClr val="3C4043"/>
                </a:solidFill>
                <a:effectLst/>
                <a:latin typeface="Google Sans"/>
              </a:rPr>
              <a:t>copper</a:t>
            </a:r>
            <a:endParaRPr lang="fr-FR" sz="1100" dirty="0">
              <a:solidFill>
                <a:srgbClr val="3C4043"/>
              </a:solidFill>
              <a:effectLst/>
              <a:latin typeface="Google Sans"/>
            </a:endParaRPr>
          </a:p>
        </p:txBody>
      </p:sp>
      <p:sp>
        <p:nvSpPr>
          <p:cNvPr id="11" name="ZoneTexte 4">
            <a:extLst>
              <a:ext uri="{FF2B5EF4-FFF2-40B4-BE49-F238E27FC236}">
                <a16:creationId xmlns:a16="http://schemas.microsoft.com/office/drawing/2014/main" id="{1964EE5B-6D90-4222-BB8C-6F55102C932F}"/>
              </a:ext>
            </a:extLst>
          </p:cNvPr>
          <p:cNvSpPr txBox="1">
            <a:spLocks noChangeArrowheads="1"/>
          </p:cNvSpPr>
          <p:nvPr/>
        </p:nvSpPr>
        <p:spPr bwMode="auto">
          <a:xfrm>
            <a:off x="5709693" y="4265379"/>
            <a:ext cx="66619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100" dirty="0">
                <a:solidFill>
                  <a:srgbClr val="3C4043"/>
                </a:solidFill>
                <a:latin typeface="Google Sans"/>
              </a:rPr>
              <a:t>X Ray</a:t>
            </a:r>
          </a:p>
        </p:txBody>
      </p:sp>
      <p:sp>
        <p:nvSpPr>
          <p:cNvPr id="12" name="ZoneTexte 6">
            <a:extLst>
              <a:ext uri="{FF2B5EF4-FFF2-40B4-BE49-F238E27FC236}">
                <a16:creationId xmlns:a16="http://schemas.microsoft.com/office/drawing/2014/main" id="{F06504DA-43D5-483C-A4C5-99AF2AE5D52C}"/>
              </a:ext>
            </a:extLst>
          </p:cNvPr>
          <p:cNvSpPr txBox="1">
            <a:spLocks noChangeArrowheads="1"/>
          </p:cNvSpPr>
          <p:nvPr/>
        </p:nvSpPr>
        <p:spPr bwMode="auto">
          <a:xfrm>
            <a:off x="6469234" y="4262849"/>
            <a:ext cx="18134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100" dirty="0">
                <a:solidFill>
                  <a:srgbClr val="3C4043"/>
                </a:solidFill>
                <a:latin typeface="Google Sans"/>
              </a:rPr>
              <a:t>Neutrons (</a:t>
            </a:r>
            <a:r>
              <a:rPr lang="fr-FR" altLang="fr-FR" sz="1100" dirty="0" err="1">
                <a:solidFill>
                  <a:srgbClr val="3C4043"/>
                </a:solidFill>
                <a:latin typeface="Google Sans"/>
              </a:rPr>
              <a:t>Organic</a:t>
            </a:r>
            <a:r>
              <a:rPr lang="fr-FR" altLang="fr-FR" sz="1100" dirty="0">
                <a:solidFill>
                  <a:srgbClr val="3C4043"/>
                </a:solidFill>
                <a:latin typeface="Google Sans"/>
              </a:rPr>
              <a:t>/</a:t>
            </a:r>
            <a:r>
              <a:rPr lang="fr-FR" altLang="fr-FR" sz="1100" dirty="0" err="1">
                <a:solidFill>
                  <a:srgbClr val="3C4043"/>
                </a:solidFill>
                <a:latin typeface="Google Sans"/>
              </a:rPr>
              <a:t>ligthweight</a:t>
            </a:r>
            <a:r>
              <a:rPr lang="fr-FR" altLang="fr-FR" sz="1100" dirty="0">
                <a:solidFill>
                  <a:srgbClr val="3C4043"/>
                </a:solidFill>
                <a:latin typeface="Google Sans"/>
              </a:rPr>
              <a:t> </a:t>
            </a:r>
            <a:r>
              <a:rPr lang="fr-FR" altLang="fr-FR" sz="1100" dirty="0" err="1">
                <a:solidFill>
                  <a:srgbClr val="3C4043"/>
                </a:solidFill>
                <a:latin typeface="Google Sans"/>
              </a:rPr>
              <a:t>matter</a:t>
            </a:r>
            <a:r>
              <a:rPr lang="fr-FR" altLang="fr-FR" sz="1100" dirty="0">
                <a:solidFill>
                  <a:srgbClr val="3C4043"/>
                </a:solidFill>
                <a:latin typeface="Google Sans"/>
              </a:rPr>
              <a:t>) </a:t>
            </a:r>
          </a:p>
        </p:txBody>
      </p:sp>
      <p:cxnSp>
        <p:nvCxnSpPr>
          <p:cNvPr id="13" name="Connecteur droit avec flèche 12">
            <a:extLst>
              <a:ext uri="{FF2B5EF4-FFF2-40B4-BE49-F238E27FC236}">
                <a16:creationId xmlns:a16="http://schemas.microsoft.com/office/drawing/2014/main" id="{7BFC05C1-7E44-49B5-B0A3-D2B83FCCE9DC}"/>
              </a:ext>
            </a:extLst>
          </p:cNvPr>
          <p:cNvCxnSpPr>
            <a:cxnSpLocks/>
          </p:cNvCxnSpPr>
          <p:nvPr/>
        </p:nvCxnSpPr>
        <p:spPr>
          <a:xfrm flipH="1" flipV="1">
            <a:off x="7317630" y="3393503"/>
            <a:ext cx="1015198" cy="98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8">
            <a:extLst>
              <a:ext uri="{FF2B5EF4-FFF2-40B4-BE49-F238E27FC236}">
                <a16:creationId xmlns:a16="http://schemas.microsoft.com/office/drawing/2014/main" id="{6EA6F31A-ED4C-4E2C-9081-A63ADD87F915}"/>
              </a:ext>
            </a:extLst>
          </p:cNvPr>
          <p:cNvSpPr txBox="1">
            <a:spLocks noChangeArrowheads="1"/>
          </p:cNvSpPr>
          <p:nvPr/>
        </p:nvSpPr>
        <p:spPr bwMode="auto">
          <a:xfrm>
            <a:off x="8332828" y="3233524"/>
            <a:ext cx="745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dirty="0">
                <a:latin typeface="+mn-lt"/>
              </a:rPr>
              <a:t>Wood</a:t>
            </a:r>
            <a:endParaRPr lang="fr-FR" altLang="fr-FR" sz="1600" dirty="0">
              <a:latin typeface="+mn-lt"/>
            </a:endParaRPr>
          </a:p>
        </p:txBody>
      </p:sp>
      <p:cxnSp>
        <p:nvCxnSpPr>
          <p:cNvPr id="15" name="Connecteur droit avec flèche 14">
            <a:extLst>
              <a:ext uri="{FF2B5EF4-FFF2-40B4-BE49-F238E27FC236}">
                <a16:creationId xmlns:a16="http://schemas.microsoft.com/office/drawing/2014/main" id="{B999BA77-C3FF-4F04-BEB9-CE052C1A34C4}"/>
              </a:ext>
            </a:extLst>
          </p:cNvPr>
          <p:cNvCxnSpPr>
            <a:cxnSpLocks/>
          </p:cNvCxnSpPr>
          <p:nvPr/>
        </p:nvCxnSpPr>
        <p:spPr>
          <a:xfrm flipH="1">
            <a:off x="7728054" y="4144011"/>
            <a:ext cx="6047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8">
            <a:extLst>
              <a:ext uri="{FF2B5EF4-FFF2-40B4-BE49-F238E27FC236}">
                <a16:creationId xmlns:a16="http://schemas.microsoft.com/office/drawing/2014/main" id="{82FFC54F-7FC7-4BBF-B2C3-43C9273A2CBB}"/>
              </a:ext>
            </a:extLst>
          </p:cNvPr>
          <p:cNvSpPr txBox="1">
            <a:spLocks noChangeArrowheads="1"/>
          </p:cNvSpPr>
          <p:nvPr/>
        </p:nvSpPr>
        <p:spPr bwMode="auto">
          <a:xfrm>
            <a:off x="8296664" y="3987050"/>
            <a:ext cx="1259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dirty="0" err="1">
                <a:latin typeface="+mn-lt"/>
              </a:rPr>
              <a:t>Dried</a:t>
            </a:r>
            <a:r>
              <a:rPr lang="fr-FR" altLang="fr-FR" sz="1400" dirty="0">
                <a:latin typeface="+mn-lt"/>
              </a:rPr>
              <a:t> </a:t>
            </a:r>
            <a:r>
              <a:rPr lang="fr-FR" altLang="fr-FR" sz="1400" dirty="0" err="1">
                <a:latin typeface="+mn-lt"/>
              </a:rPr>
              <a:t>flowers</a:t>
            </a:r>
            <a:endParaRPr lang="fr-FR" altLang="fr-FR" sz="1400" dirty="0">
              <a:latin typeface="+mn-lt"/>
            </a:endParaRPr>
          </a:p>
        </p:txBody>
      </p:sp>
    </p:spTree>
    <p:extLst>
      <p:ext uri="{BB962C8B-B14F-4D97-AF65-F5344CB8AC3E}">
        <p14:creationId xmlns:p14="http://schemas.microsoft.com/office/powerpoint/2010/main" val="422621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2EC89A4-46B9-4831-AE04-78DBBA6F6B1E}"/>
              </a:ext>
            </a:extLst>
          </p:cNvPr>
          <p:cNvSpPr>
            <a:spLocks noGrp="1"/>
          </p:cNvSpPr>
          <p:nvPr>
            <p:ph type="dt" sz="half" idx="10"/>
          </p:nvPr>
        </p:nvSpPr>
        <p:spPr/>
        <p:txBody>
          <a:bodyPr/>
          <a:lstStyle/>
          <a:p>
            <a:r>
              <a:rPr lang="fr-FR"/>
              <a:t>21/04/2026</a:t>
            </a:r>
          </a:p>
        </p:txBody>
      </p:sp>
      <p:sp>
        <p:nvSpPr>
          <p:cNvPr id="4" name="Espace réservé du pied de page 3">
            <a:extLst>
              <a:ext uri="{FF2B5EF4-FFF2-40B4-BE49-F238E27FC236}">
                <a16:creationId xmlns:a16="http://schemas.microsoft.com/office/drawing/2014/main" id="{D4D6EF78-4E69-4895-80B8-0E465E78C4D6}"/>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5" name="Espace réservé du numéro de diapositive 4">
            <a:extLst>
              <a:ext uri="{FF2B5EF4-FFF2-40B4-BE49-F238E27FC236}">
                <a16:creationId xmlns:a16="http://schemas.microsoft.com/office/drawing/2014/main" id="{9712E614-0893-4330-B11D-0D97B2A779B3}"/>
              </a:ext>
            </a:extLst>
          </p:cNvPr>
          <p:cNvSpPr>
            <a:spLocks noGrp="1"/>
          </p:cNvSpPr>
          <p:nvPr>
            <p:ph type="sldNum" sz="quarter" idx="12"/>
          </p:nvPr>
        </p:nvSpPr>
        <p:spPr/>
        <p:txBody>
          <a:bodyPr/>
          <a:lstStyle/>
          <a:p>
            <a:fld id="{0CBC77A0-1F4E-42FF-9FFC-F45C3A64AF90}" type="slidenum">
              <a:rPr lang="fr-FR" smtClean="0"/>
              <a:t>5</a:t>
            </a:fld>
            <a:endParaRPr lang="fr-FR"/>
          </a:p>
        </p:txBody>
      </p:sp>
      <p:sp>
        <p:nvSpPr>
          <p:cNvPr id="6" name="Titre 5">
            <a:extLst>
              <a:ext uri="{FF2B5EF4-FFF2-40B4-BE49-F238E27FC236}">
                <a16:creationId xmlns:a16="http://schemas.microsoft.com/office/drawing/2014/main" id="{74A10990-E7D0-43F7-A192-C11B2D220ECA}"/>
              </a:ext>
            </a:extLst>
          </p:cNvPr>
          <p:cNvSpPr>
            <a:spLocks noGrp="1"/>
          </p:cNvSpPr>
          <p:nvPr>
            <p:ph type="title"/>
          </p:nvPr>
        </p:nvSpPr>
        <p:spPr/>
        <p:txBody>
          <a:bodyPr>
            <a:normAutofit/>
          </a:bodyPr>
          <a:lstStyle/>
          <a:p>
            <a:pPr marL="457200" lvl="1" algn="l" rtl="0">
              <a:lnSpc>
                <a:spcPct val="90000"/>
              </a:lnSpc>
              <a:spcBef>
                <a:spcPct val="0"/>
              </a:spcBef>
            </a:pPr>
            <a:r>
              <a:rPr lang="fr-FR" sz="2300" b="1" kern="1200" cap="small" dirty="0">
                <a:solidFill>
                  <a:schemeClr val="tx2"/>
                </a:solidFill>
                <a:latin typeface="+mj-lt"/>
                <a:ea typeface="+mj-ea"/>
                <a:cs typeface="+mj-cs"/>
              </a:rPr>
              <a:t>Location in CEA Saclay site</a:t>
            </a:r>
          </a:p>
        </p:txBody>
      </p:sp>
      <p:pic>
        <p:nvPicPr>
          <p:cNvPr id="8" name="Image 7">
            <a:extLst>
              <a:ext uri="{FF2B5EF4-FFF2-40B4-BE49-F238E27FC236}">
                <a16:creationId xmlns:a16="http://schemas.microsoft.com/office/drawing/2014/main" id="{AA9E880D-8269-4F50-BAA6-5C518545E51C}"/>
              </a:ext>
            </a:extLst>
          </p:cNvPr>
          <p:cNvPicPr>
            <a:picLocks noChangeAspect="1"/>
          </p:cNvPicPr>
          <p:nvPr/>
        </p:nvPicPr>
        <p:blipFill>
          <a:blip r:embed="rId2"/>
          <a:stretch>
            <a:fillRect/>
          </a:stretch>
        </p:blipFill>
        <p:spPr>
          <a:xfrm>
            <a:off x="2248702" y="1259014"/>
            <a:ext cx="6453306" cy="5044115"/>
          </a:xfrm>
          <a:prstGeom prst="rect">
            <a:avLst/>
          </a:prstGeom>
        </p:spPr>
      </p:pic>
      <p:sp>
        <p:nvSpPr>
          <p:cNvPr id="10" name="ZoneTexte 9">
            <a:extLst>
              <a:ext uri="{FF2B5EF4-FFF2-40B4-BE49-F238E27FC236}">
                <a16:creationId xmlns:a16="http://schemas.microsoft.com/office/drawing/2014/main" id="{A3D8B0CA-5E7D-4275-8534-E4AAA5C8100B}"/>
              </a:ext>
            </a:extLst>
          </p:cNvPr>
          <p:cNvSpPr txBox="1"/>
          <p:nvPr/>
        </p:nvSpPr>
        <p:spPr>
          <a:xfrm>
            <a:off x="693625" y="4859359"/>
            <a:ext cx="1278940" cy="369332"/>
          </a:xfrm>
          <a:prstGeom prst="rect">
            <a:avLst/>
          </a:prstGeom>
          <a:noFill/>
        </p:spPr>
        <p:txBody>
          <a:bodyPr wrap="none" rtlCol="0">
            <a:spAutoFit/>
          </a:bodyPr>
          <a:lstStyle/>
          <a:p>
            <a:r>
              <a:rPr lang="fr-FR" dirty="0"/>
              <a:t>Titan - 126</a:t>
            </a:r>
          </a:p>
        </p:txBody>
      </p:sp>
      <p:sp>
        <p:nvSpPr>
          <p:cNvPr id="11" name="ZoneTexte 10">
            <a:extLst>
              <a:ext uri="{FF2B5EF4-FFF2-40B4-BE49-F238E27FC236}">
                <a16:creationId xmlns:a16="http://schemas.microsoft.com/office/drawing/2014/main" id="{E9F05412-1BBA-4804-AA1C-3DAE9E92941E}"/>
              </a:ext>
            </a:extLst>
          </p:cNvPr>
          <p:cNvSpPr txBox="1"/>
          <p:nvPr/>
        </p:nvSpPr>
        <p:spPr>
          <a:xfrm>
            <a:off x="928715" y="3525859"/>
            <a:ext cx="1159292" cy="369332"/>
          </a:xfrm>
          <a:prstGeom prst="rect">
            <a:avLst/>
          </a:prstGeom>
          <a:noFill/>
        </p:spPr>
        <p:txBody>
          <a:bodyPr wrap="none" rtlCol="0">
            <a:spAutoFit/>
          </a:bodyPr>
          <a:lstStyle/>
          <a:p>
            <a:r>
              <a:rPr lang="fr-FR" dirty="0"/>
              <a:t>DIS - 472</a:t>
            </a:r>
          </a:p>
        </p:txBody>
      </p:sp>
      <p:cxnSp>
        <p:nvCxnSpPr>
          <p:cNvPr id="13" name="Connecteur droit avec flèche 12">
            <a:extLst>
              <a:ext uri="{FF2B5EF4-FFF2-40B4-BE49-F238E27FC236}">
                <a16:creationId xmlns:a16="http://schemas.microsoft.com/office/drawing/2014/main" id="{DB603D68-5E15-4A94-BF34-3C7A0F9AF33D}"/>
              </a:ext>
            </a:extLst>
          </p:cNvPr>
          <p:cNvCxnSpPr>
            <a:cxnSpLocks/>
            <a:stCxn id="11" idx="3"/>
          </p:cNvCxnSpPr>
          <p:nvPr/>
        </p:nvCxnSpPr>
        <p:spPr>
          <a:xfrm>
            <a:off x="2088007" y="3710525"/>
            <a:ext cx="1400306"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656CE439-38EF-4EDB-BCFF-CEE0F5820945}"/>
              </a:ext>
            </a:extLst>
          </p:cNvPr>
          <p:cNvCxnSpPr>
            <a:cxnSpLocks/>
          </p:cNvCxnSpPr>
          <p:nvPr/>
        </p:nvCxnSpPr>
        <p:spPr>
          <a:xfrm>
            <a:off x="2088007" y="5044025"/>
            <a:ext cx="2425068"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2064559B-7BE7-41DD-8A03-20B94DE87C3E}"/>
              </a:ext>
            </a:extLst>
          </p:cNvPr>
          <p:cNvSpPr txBox="1"/>
          <p:nvPr/>
        </p:nvSpPr>
        <p:spPr>
          <a:xfrm>
            <a:off x="3918423" y="982016"/>
            <a:ext cx="1646605" cy="369332"/>
          </a:xfrm>
          <a:prstGeom prst="rect">
            <a:avLst/>
          </a:prstGeom>
          <a:noFill/>
        </p:spPr>
        <p:txBody>
          <a:bodyPr wrap="none" rtlCol="0">
            <a:spAutoFit/>
          </a:bodyPr>
          <a:lstStyle/>
          <a:p>
            <a:r>
              <a:rPr lang="fr-FR" dirty="0"/>
              <a:t>Main entrance</a:t>
            </a:r>
          </a:p>
        </p:txBody>
      </p:sp>
      <p:cxnSp>
        <p:nvCxnSpPr>
          <p:cNvPr id="14" name="Connecteur droit avec flèche 13">
            <a:extLst>
              <a:ext uri="{FF2B5EF4-FFF2-40B4-BE49-F238E27FC236}">
                <a16:creationId xmlns:a16="http://schemas.microsoft.com/office/drawing/2014/main" id="{FB7655A6-B85C-490E-A6D2-52873CF6A0B6}"/>
              </a:ext>
            </a:extLst>
          </p:cNvPr>
          <p:cNvCxnSpPr>
            <a:cxnSpLocks/>
            <a:stCxn id="12" idx="2"/>
          </p:cNvCxnSpPr>
          <p:nvPr/>
        </p:nvCxnSpPr>
        <p:spPr>
          <a:xfrm>
            <a:off x="4741726" y="1351348"/>
            <a:ext cx="0" cy="733484"/>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25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e la date 2">
            <a:extLst>
              <a:ext uri="{FF2B5EF4-FFF2-40B4-BE49-F238E27FC236}">
                <a16:creationId xmlns:a16="http://schemas.microsoft.com/office/drawing/2014/main" id="{DD9224C6-3844-43CB-8158-BE6F4C62E023}"/>
              </a:ext>
            </a:extLst>
          </p:cNvPr>
          <p:cNvSpPr>
            <a:spLocks noGrp="1"/>
          </p:cNvSpPr>
          <p:nvPr>
            <p:ph type="dt" sz="half" idx="10"/>
          </p:nvPr>
        </p:nvSpPr>
        <p:spPr/>
        <p:txBody>
          <a:bodyPr/>
          <a:lstStyle/>
          <a:p>
            <a:r>
              <a:rPr lang="fr-FR"/>
              <a:t>21/04/2026</a:t>
            </a:r>
            <a:endParaRPr lang="fr-FR" dirty="0"/>
          </a:p>
        </p:txBody>
      </p:sp>
      <p:sp>
        <p:nvSpPr>
          <p:cNvPr id="2" name="Espace réservé du pied de page 1">
            <a:extLst>
              <a:ext uri="{FF2B5EF4-FFF2-40B4-BE49-F238E27FC236}">
                <a16:creationId xmlns:a16="http://schemas.microsoft.com/office/drawing/2014/main" id="{4B2EBE8C-C164-4781-9086-99938F035227}"/>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13" name="Espace réservé du numéro de diapositive 12"/>
          <p:cNvSpPr>
            <a:spLocks noGrp="1"/>
          </p:cNvSpPr>
          <p:nvPr>
            <p:ph type="sldNum" sz="quarter" idx="12"/>
          </p:nvPr>
        </p:nvSpPr>
        <p:spPr/>
        <p:txBody>
          <a:bodyPr/>
          <a:lstStyle/>
          <a:p>
            <a:fld id="{0CBC77A0-1F4E-42FF-9FFC-F45C3A64AF90}" type="slidenum">
              <a:rPr lang="fr-FR" smtClean="0"/>
              <a:t>6</a:t>
            </a:fld>
            <a:endParaRPr lang="fr-FR"/>
          </a:p>
        </p:txBody>
      </p:sp>
      <p:sp>
        <p:nvSpPr>
          <p:cNvPr id="6" name="Titre 5"/>
          <p:cNvSpPr>
            <a:spLocks noGrp="1"/>
          </p:cNvSpPr>
          <p:nvPr>
            <p:ph type="title"/>
          </p:nvPr>
        </p:nvSpPr>
        <p:spPr>
          <a:xfrm>
            <a:off x="349283" y="353856"/>
            <a:ext cx="10728325" cy="674135"/>
          </a:xfrm>
        </p:spPr>
        <p:txBody>
          <a:bodyPr/>
          <a:lstStyle/>
          <a:p>
            <a:pPr marL="457200" lvl="1" algn="l" rtl="0">
              <a:lnSpc>
                <a:spcPct val="90000"/>
              </a:lnSpc>
              <a:spcBef>
                <a:spcPct val="0"/>
              </a:spcBef>
            </a:pPr>
            <a:r>
              <a:rPr lang="fr-FR" sz="2300" b="1" kern="1200" cap="small" dirty="0">
                <a:solidFill>
                  <a:schemeClr val="tx2"/>
                </a:solidFill>
                <a:latin typeface="+mj-lt"/>
                <a:ea typeface="+mj-ea"/>
                <a:cs typeface="+mj-cs"/>
              </a:rPr>
              <a:t>The Titan </a:t>
            </a:r>
            <a:r>
              <a:rPr lang="fr-FR" sz="2300" b="1" kern="1200" cap="small" dirty="0" err="1">
                <a:solidFill>
                  <a:schemeClr val="tx2"/>
                </a:solidFill>
                <a:latin typeface="+mj-lt"/>
                <a:ea typeface="+mj-ea"/>
                <a:cs typeface="+mj-cs"/>
              </a:rPr>
              <a:t>accelerator</a:t>
            </a:r>
            <a:endParaRPr lang="fr-FR" sz="2300" b="1" kern="1200" cap="small" dirty="0">
              <a:solidFill>
                <a:schemeClr val="tx2"/>
              </a:solidFill>
              <a:latin typeface="+mj-lt"/>
              <a:ea typeface="+mj-ea"/>
              <a:cs typeface="+mj-cs"/>
            </a:endParaRPr>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0405" y="806380"/>
            <a:ext cx="8731190" cy="5718145"/>
          </a:xfrm>
          <a:prstGeom prst="rect">
            <a:avLst/>
          </a:prstGeom>
        </p:spPr>
      </p:pic>
      <p:cxnSp>
        <p:nvCxnSpPr>
          <p:cNvPr id="26" name="Connecteur droit avec flèche 25"/>
          <p:cNvCxnSpPr>
            <a:cxnSpLocks/>
          </p:cNvCxnSpPr>
          <p:nvPr/>
        </p:nvCxnSpPr>
        <p:spPr>
          <a:xfrm>
            <a:off x="1683747" y="2665556"/>
            <a:ext cx="2143773" cy="1058284"/>
          </a:xfrm>
          <a:prstGeom prst="straightConnector1">
            <a:avLst/>
          </a:prstGeom>
          <a:ln w="38100">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accent3"/>
          </a:lnRef>
          <a:fillRef idx="0">
            <a:schemeClr val="accent3"/>
          </a:fillRef>
          <a:effectRef idx="2">
            <a:schemeClr val="accent3"/>
          </a:effectRef>
          <a:fontRef idx="minor">
            <a:schemeClr val="tx1"/>
          </a:fontRef>
        </p:style>
      </p:cxnSp>
      <p:sp>
        <p:nvSpPr>
          <p:cNvPr id="27" name="ZoneTexte 26"/>
          <p:cNvSpPr txBox="1"/>
          <p:nvPr/>
        </p:nvSpPr>
        <p:spPr>
          <a:xfrm>
            <a:off x="-209587" y="2280680"/>
            <a:ext cx="2170526" cy="584775"/>
          </a:xfrm>
          <a:prstGeom prst="rect">
            <a:avLst/>
          </a:prstGeom>
          <a:noFill/>
        </p:spPr>
        <p:txBody>
          <a:bodyPr wrap="square" rtlCol="0">
            <a:spAutoFit/>
          </a:bodyPr>
          <a:lstStyle/>
          <a:p>
            <a:pPr algn="ctr"/>
            <a:r>
              <a:rPr lang="en-US" sz="1600" b="1" dirty="0">
                <a:ln>
                  <a:solidFill>
                    <a:schemeClr val="bg1">
                      <a:lumMod val="95000"/>
                    </a:schemeClr>
                  </a:solidFill>
                </a:ln>
              </a:rPr>
              <a:t>Mercury : Lithium Liquid Target</a:t>
            </a:r>
            <a:endParaRPr lang="fr-FR" sz="1600" b="1" dirty="0">
              <a:ln>
                <a:solidFill>
                  <a:schemeClr val="bg1">
                    <a:lumMod val="95000"/>
                  </a:schemeClr>
                </a:solidFill>
              </a:ln>
            </a:endParaRPr>
          </a:p>
        </p:txBody>
      </p:sp>
      <p:cxnSp>
        <p:nvCxnSpPr>
          <p:cNvPr id="9" name="Connecteur droit avec flèche 8"/>
          <p:cNvCxnSpPr>
            <a:cxnSpLocks/>
          </p:cNvCxnSpPr>
          <p:nvPr/>
        </p:nvCxnSpPr>
        <p:spPr>
          <a:xfrm flipV="1">
            <a:off x="1549400" y="4276019"/>
            <a:ext cx="1624106" cy="555361"/>
          </a:xfrm>
          <a:prstGeom prst="straightConnector1">
            <a:avLst/>
          </a:prstGeom>
          <a:ln w="38100">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accent3"/>
          </a:lnRef>
          <a:fillRef idx="0">
            <a:schemeClr val="accent3"/>
          </a:fillRef>
          <a:effectRef idx="2">
            <a:schemeClr val="accent3"/>
          </a:effectRef>
          <a:fontRef idx="minor">
            <a:schemeClr val="tx1"/>
          </a:fontRef>
        </p:style>
      </p:cxnSp>
      <p:sp>
        <p:nvSpPr>
          <p:cNvPr id="11" name="ZoneTexte 10"/>
          <p:cNvSpPr txBox="1"/>
          <p:nvPr/>
        </p:nvSpPr>
        <p:spPr>
          <a:xfrm>
            <a:off x="-135671" y="4436726"/>
            <a:ext cx="2006709" cy="584775"/>
          </a:xfrm>
          <a:prstGeom prst="rect">
            <a:avLst/>
          </a:prstGeom>
          <a:noFill/>
        </p:spPr>
        <p:txBody>
          <a:bodyPr wrap="square" rtlCol="0">
            <a:spAutoFit/>
          </a:bodyPr>
          <a:lstStyle>
            <a:defPPr>
              <a:defRPr lang="fr-FR"/>
            </a:defPPr>
            <a:lvl1pPr algn="ctr">
              <a:defRPr sz="2160" b="1">
                <a:ln>
                  <a:solidFill>
                    <a:schemeClr val="bg1">
                      <a:lumMod val="95000"/>
                    </a:schemeClr>
                  </a:solidFill>
                </a:ln>
              </a:defRPr>
            </a:lvl1pPr>
          </a:lstStyle>
          <a:p>
            <a:r>
              <a:rPr lang="fr-FR" sz="1600" dirty="0" err="1"/>
              <a:t>Neutronography</a:t>
            </a:r>
            <a:r>
              <a:rPr lang="fr-FR" sz="1600" dirty="0"/>
              <a:t> room</a:t>
            </a:r>
          </a:p>
        </p:txBody>
      </p:sp>
      <p:sp>
        <p:nvSpPr>
          <p:cNvPr id="5" name="Forme libre 4"/>
          <p:cNvSpPr/>
          <p:nvPr/>
        </p:nvSpPr>
        <p:spPr>
          <a:xfrm>
            <a:off x="4510875" y="1146692"/>
            <a:ext cx="3600832" cy="3482785"/>
          </a:xfrm>
          <a:custGeom>
            <a:avLst/>
            <a:gdLst>
              <a:gd name="connsiteX0" fmla="*/ 2873828 w 2926080"/>
              <a:gd name="connsiteY0" fmla="*/ 2255520 h 2908663"/>
              <a:gd name="connsiteX1" fmla="*/ 2473234 w 2926080"/>
              <a:gd name="connsiteY1" fmla="*/ 1759132 h 2908663"/>
              <a:gd name="connsiteX2" fmla="*/ 2612571 w 2926080"/>
              <a:gd name="connsiteY2" fmla="*/ 1689463 h 2908663"/>
              <a:gd name="connsiteX3" fmla="*/ 1123405 w 2926080"/>
              <a:gd name="connsiteY3" fmla="*/ 0 h 2908663"/>
              <a:gd name="connsiteX4" fmla="*/ 0 w 2926080"/>
              <a:gd name="connsiteY4" fmla="*/ 496389 h 2908663"/>
              <a:gd name="connsiteX5" fmla="*/ 1402080 w 2926080"/>
              <a:gd name="connsiteY5" fmla="*/ 2455817 h 2908663"/>
              <a:gd name="connsiteX6" fmla="*/ 1663337 w 2926080"/>
              <a:gd name="connsiteY6" fmla="*/ 2325189 h 2908663"/>
              <a:gd name="connsiteX7" fmla="*/ 2116183 w 2926080"/>
              <a:gd name="connsiteY7" fmla="*/ 2908663 h 2908663"/>
              <a:gd name="connsiteX8" fmla="*/ 2926080 w 2926080"/>
              <a:gd name="connsiteY8" fmla="*/ 2342606 h 2908663"/>
              <a:gd name="connsiteX9" fmla="*/ 2873828 w 2926080"/>
              <a:gd name="connsiteY9" fmla="*/ 2255520 h 2908663"/>
              <a:gd name="connsiteX0" fmla="*/ 2926080 w 2926080"/>
              <a:gd name="connsiteY0" fmla="*/ 2342606 h 2908663"/>
              <a:gd name="connsiteX1" fmla="*/ 2473234 w 2926080"/>
              <a:gd name="connsiteY1" fmla="*/ 1759132 h 2908663"/>
              <a:gd name="connsiteX2" fmla="*/ 2612571 w 2926080"/>
              <a:gd name="connsiteY2" fmla="*/ 1689463 h 2908663"/>
              <a:gd name="connsiteX3" fmla="*/ 1123405 w 2926080"/>
              <a:gd name="connsiteY3" fmla="*/ 0 h 2908663"/>
              <a:gd name="connsiteX4" fmla="*/ 0 w 2926080"/>
              <a:gd name="connsiteY4" fmla="*/ 496389 h 2908663"/>
              <a:gd name="connsiteX5" fmla="*/ 1402080 w 2926080"/>
              <a:gd name="connsiteY5" fmla="*/ 2455817 h 2908663"/>
              <a:gd name="connsiteX6" fmla="*/ 1663337 w 2926080"/>
              <a:gd name="connsiteY6" fmla="*/ 2325189 h 2908663"/>
              <a:gd name="connsiteX7" fmla="*/ 2116183 w 2926080"/>
              <a:gd name="connsiteY7" fmla="*/ 2908663 h 2908663"/>
              <a:gd name="connsiteX8" fmla="*/ 2926080 w 2926080"/>
              <a:gd name="connsiteY8" fmla="*/ 2342606 h 2908663"/>
              <a:gd name="connsiteX0" fmla="*/ 3000693 w 3000693"/>
              <a:gd name="connsiteY0" fmla="*/ 2369594 h 2908663"/>
              <a:gd name="connsiteX1" fmla="*/ 2473234 w 3000693"/>
              <a:gd name="connsiteY1" fmla="*/ 1759132 h 2908663"/>
              <a:gd name="connsiteX2" fmla="*/ 2612571 w 3000693"/>
              <a:gd name="connsiteY2" fmla="*/ 1689463 h 2908663"/>
              <a:gd name="connsiteX3" fmla="*/ 1123405 w 3000693"/>
              <a:gd name="connsiteY3" fmla="*/ 0 h 2908663"/>
              <a:gd name="connsiteX4" fmla="*/ 0 w 3000693"/>
              <a:gd name="connsiteY4" fmla="*/ 496389 h 2908663"/>
              <a:gd name="connsiteX5" fmla="*/ 1402080 w 3000693"/>
              <a:gd name="connsiteY5" fmla="*/ 2455817 h 2908663"/>
              <a:gd name="connsiteX6" fmla="*/ 1663337 w 3000693"/>
              <a:gd name="connsiteY6" fmla="*/ 2325189 h 2908663"/>
              <a:gd name="connsiteX7" fmla="*/ 2116183 w 3000693"/>
              <a:gd name="connsiteY7" fmla="*/ 2908663 h 2908663"/>
              <a:gd name="connsiteX8" fmla="*/ 3000693 w 3000693"/>
              <a:gd name="connsiteY8" fmla="*/ 2369594 h 2908663"/>
              <a:gd name="connsiteX0" fmla="*/ 3000693 w 3000693"/>
              <a:gd name="connsiteY0" fmla="*/ 2392006 h 2931075"/>
              <a:gd name="connsiteX1" fmla="*/ 2473234 w 3000693"/>
              <a:gd name="connsiteY1" fmla="*/ 1781544 h 2931075"/>
              <a:gd name="connsiteX2" fmla="*/ 2612571 w 3000693"/>
              <a:gd name="connsiteY2" fmla="*/ 1711875 h 2931075"/>
              <a:gd name="connsiteX3" fmla="*/ 1265346 w 3000693"/>
              <a:gd name="connsiteY3" fmla="*/ 0 h 2931075"/>
              <a:gd name="connsiteX4" fmla="*/ 0 w 3000693"/>
              <a:gd name="connsiteY4" fmla="*/ 518801 h 2931075"/>
              <a:gd name="connsiteX5" fmla="*/ 1402080 w 3000693"/>
              <a:gd name="connsiteY5" fmla="*/ 2478229 h 2931075"/>
              <a:gd name="connsiteX6" fmla="*/ 1663337 w 3000693"/>
              <a:gd name="connsiteY6" fmla="*/ 2347601 h 2931075"/>
              <a:gd name="connsiteX7" fmla="*/ 2116183 w 3000693"/>
              <a:gd name="connsiteY7" fmla="*/ 2931075 h 2931075"/>
              <a:gd name="connsiteX8" fmla="*/ 3000693 w 3000693"/>
              <a:gd name="connsiteY8" fmla="*/ 2392006 h 2931075"/>
              <a:gd name="connsiteX0" fmla="*/ 3000693 w 3000693"/>
              <a:gd name="connsiteY0" fmla="*/ 2341685 h 2880754"/>
              <a:gd name="connsiteX1" fmla="*/ 2473234 w 3000693"/>
              <a:gd name="connsiteY1" fmla="*/ 1731223 h 2880754"/>
              <a:gd name="connsiteX2" fmla="*/ 2612571 w 3000693"/>
              <a:gd name="connsiteY2" fmla="*/ 1661554 h 2880754"/>
              <a:gd name="connsiteX3" fmla="*/ 1143138 w 3000693"/>
              <a:gd name="connsiteY3" fmla="*/ 0 h 2880754"/>
              <a:gd name="connsiteX4" fmla="*/ 0 w 3000693"/>
              <a:gd name="connsiteY4" fmla="*/ 468480 h 2880754"/>
              <a:gd name="connsiteX5" fmla="*/ 1402080 w 3000693"/>
              <a:gd name="connsiteY5" fmla="*/ 2427908 h 2880754"/>
              <a:gd name="connsiteX6" fmla="*/ 1663337 w 3000693"/>
              <a:gd name="connsiteY6" fmla="*/ 2297280 h 2880754"/>
              <a:gd name="connsiteX7" fmla="*/ 2116183 w 3000693"/>
              <a:gd name="connsiteY7" fmla="*/ 2880754 h 2880754"/>
              <a:gd name="connsiteX8" fmla="*/ 3000693 w 3000693"/>
              <a:gd name="connsiteY8" fmla="*/ 2341685 h 2880754"/>
              <a:gd name="connsiteX0" fmla="*/ 3000693 w 3000693"/>
              <a:gd name="connsiteY0" fmla="*/ 2341685 h 2880754"/>
              <a:gd name="connsiteX1" fmla="*/ 2473234 w 3000693"/>
              <a:gd name="connsiteY1" fmla="*/ 1731223 h 2880754"/>
              <a:gd name="connsiteX2" fmla="*/ 2634137 w 3000693"/>
              <a:gd name="connsiteY2" fmla="*/ 1632799 h 2880754"/>
              <a:gd name="connsiteX3" fmla="*/ 1143138 w 3000693"/>
              <a:gd name="connsiteY3" fmla="*/ 0 h 2880754"/>
              <a:gd name="connsiteX4" fmla="*/ 0 w 3000693"/>
              <a:gd name="connsiteY4" fmla="*/ 468480 h 2880754"/>
              <a:gd name="connsiteX5" fmla="*/ 1402080 w 3000693"/>
              <a:gd name="connsiteY5" fmla="*/ 2427908 h 2880754"/>
              <a:gd name="connsiteX6" fmla="*/ 1663337 w 3000693"/>
              <a:gd name="connsiteY6" fmla="*/ 2297280 h 2880754"/>
              <a:gd name="connsiteX7" fmla="*/ 2116183 w 3000693"/>
              <a:gd name="connsiteY7" fmla="*/ 2880754 h 2880754"/>
              <a:gd name="connsiteX8" fmla="*/ 3000693 w 3000693"/>
              <a:gd name="connsiteY8" fmla="*/ 2341685 h 2880754"/>
              <a:gd name="connsiteX0" fmla="*/ 3000693 w 3000693"/>
              <a:gd name="connsiteY0" fmla="*/ 2370440 h 2909509"/>
              <a:gd name="connsiteX1" fmla="*/ 2473234 w 3000693"/>
              <a:gd name="connsiteY1" fmla="*/ 1759978 h 2909509"/>
              <a:gd name="connsiteX2" fmla="*/ 2634137 w 3000693"/>
              <a:gd name="connsiteY2" fmla="*/ 1661554 h 2909509"/>
              <a:gd name="connsiteX3" fmla="*/ 1193459 w 3000693"/>
              <a:gd name="connsiteY3" fmla="*/ 0 h 2909509"/>
              <a:gd name="connsiteX4" fmla="*/ 0 w 3000693"/>
              <a:gd name="connsiteY4" fmla="*/ 497235 h 2909509"/>
              <a:gd name="connsiteX5" fmla="*/ 1402080 w 3000693"/>
              <a:gd name="connsiteY5" fmla="*/ 2456663 h 2909509"/>
              <a:gd name="connsiteX6" fmla="*/ 1663337 w 3000693"/>
              <a:gd name="connsiteY6" fmla="*/ 2326035 h 2909509"/>
              <a:gd name="connsiteX7" fmla="*/ 2116183 w 3000693"/>
              <a:gd name="connsiteY7" fmla="*/ 2909509 h 2909509"/>
              <a:gd name="connsiteX8" fmla="*/ 3000693 w 3000693"/>
              <a:gd name="connsiteY8" fmla="*/ 2370440 h 2909509"/>
              <a:gd name="connsiteX0" fmla="*/ 3000693 w 3000693"/>
              <a:gd name="connsiteY0" fmla="*/ 2363252 h 2902321"/>
              <a:gd name="connsiteX1" fmla="*/ 2473234 w 3000693"/>
              <a:gd name="connsiteY1" fmla="*/ 1752790 h 2902321"/>
              <a:gd name="connsiteX2" fmla="*/ 2634137 w 3000693"/>
              <a:gd name="connsiteY2" fmla="*/ 1654366 h 2902321"/>
              <a:gd name="connsiteX3" fmla="*/ 1121572 w 3000693"/>
              <a:gd name="connsiteY3" fmla="*/ 0 h 2902321"/>
              <a:gd name="connsiteX4" fmla="*/ 0 w 3000693"/>
              <a:gd name="connsiteY4" fmla="*/ 490047 h 2902321"/>
              <a:gd name="connsiteX5" fmla="*/ 1402080 w 3000693"/>
              <a:gd name="connsiteY5" fmla="*/ 2449475 h 2902321"/>
              <a:gd name="connsiteX6" fmla="*/ 1663337 w 3000693"/>
              <a:gd name="connsiteY6" fmla="*/ 2318847 h 2902321"/>
              <a:gd name="connsiteX7" fmla="*/ 2116183 w 3000693"/>
              <a:gd name="connsiteY7" fmla="*/ 2902321 h 2902321"/>
              <a:gd name="connsiteX8" fmla="*/ 3000693 w 3000693"/>
              <a:gd name="connsiteY8" fmla="*/ 2363252 h 290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693" h="2902321">
                <a:moveTo>
                  <a:pt x="3000693" y="2363252"/>
                </a:moveTo>
                <a:lnTo>
                  <a:pt x="2473234" y="1752790"/>
                </a:lnTo>
                <a:lnTo>
                  <a:pt x="2634137" y="1654366"/>
                </a:lnTo>
                <a:lnTo>
                  <a:pt x="1121572" y="0"/>
                </a:lnTo>
                <a:lnTo>
                  <a:pt x="0" y="490047"/>
                </a:lnTo>
                <a:lnTo>
                  <a:pt x="1402080" y="2449475"/>
                </a:lnTo>
                <a:lnTo>
                  <a:pt x="1663337" y="2318847"/>
                </a:lnTo>
                <a:lnTo>
                  <a:pt x="2116183" y="2902321"/>
                </a:lnTo>
                <a:lnTo>
                  <a:pt x="3000693" y="2363252"/>
                </a:lnTo>
                <a:close/>
              </a:path>
            </a:pathLst>
          </a:custGeom>
          <a:noFill/>
          <a:ln w="38100">
            <a:solidFill>
              <a:srgbClr val="FFFF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4" name="ZoneTexte 13"/>
          <p:cNvSpPr txBox="1"/>
          <p:nvPr/>
        </p:nvSpPr>
        <p:spPr>
          <a:xfrm>
            <a:off x="6946101" y="4565157"/>
            <a:ext cx="3704861" cy="670953"/>
          </a:xfrm>
          <a:prstGeom prst="rect">
            <a:avLst/>
          </a:prstGeom>
          <a:noFill/>
        </p:spPr>
        <p:txBody>
          <a:bodyPr wrap="none" rtlCol="0">
            <a:spAutoFit/>
          </a:bodyPr>
          <a:lstStyle>
            <a:defPPr>
              <a:defRPr lang="fr-FR"/>
            </a:defPPr>
            <a:lvl1pPr algn="ctr">
              <a:defRPr sz="2160">
                <a:solidFill>
                  <a:schemeClr val="bg1"/>
                </a:solidFill>
                <a:effectLst>
                  <a:outerShdw blurRad="38100" dist="38100" dir="2700000" algn="tl">
                    <a:srgbClr val="000000">
                      <a:alpha val="43137"/>
                    </a:srgbClr>
                  </a:outerShdw>
                </a:effectLst>
              </a:defRPr>
            </a:lvl1pPr>
          </a:lstStyle>
          <a:p>
            <a:r>
              <a:rPr lang="fr-FR" dirty="0"/>
              <a:t>Initial IPHI </a:t>
            </a:r>
            <a:r>
              <a:rPr lang="fr-FR" dirty="0" err="1"/>
              <a:t>accelerator</a:t>
            </a:r>
            <a:r>
              <a:rPr lang="fr-FR" dirty="0"/>
              <a:t> </a:t>
            </a:r>
            <a:r>
              <a:rPr lang="fr-FR" dirty="0" err="1"/>
              <a:t>space</a:t>
            </a:r>
            <a:endParaRPr lang="fr-FR" dirty="0"/>
          </a:p>
          <a:p>
            <a:r>
              <a:rPr lang="fr-FR" sz="1600" dirty="0"/>
              <a:t>50kW of protons at 3MeV</a:t>
            </a:r>
          </a:p>
        </p:txBody>
      </p:sp>
      <p:cxnSp>
        <p:nvCxnSpPr>
          <p:cNvPr id="15" name="Connecteur droit avec flèche 14"/>
          <p:cNvCxnSpPr/>
          <p:nvPr/>
        </p:nvCxnSpPr>
        <p:spPr>
          <a:xfrm flipH="1" flipV="1">
            <a:off x="8004920" y="4060800"/>
            <a:ext cx="900980" cy="544565"/>
          </a:xfrm>
          <a:prstGeom prst="straightConnector1">
            <a:avLst/>
          </a:prstGeom>
          <a:noFill/>
          <a:ln w="38100">
            <a:solidFill>
              <a:srgbClr val="FFFF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cxnSp>
      <p:sp>
        <p:nvSpPr>
          <p:cNvPr id="10" name="Forme libre 9"/>
          <p:cNvSpPr/>
          <p:nvPr/>
        </p:nvSpPr>
        <p:spPr>
          <a:xfrm>
            <a:off x="6493112" y="856924"/>
            <a:ext cx="3831772" cy="2612572"/>
          </a:xfrm>
          <a:custGeom>
            <a:avLst/>
            <a:gdLst>
              <a:gd name="connsiteX0" fmla="*/ 0 w 3091543"/>
              <a:gd name="connsiteY0" fmla="*/ 783771 h 2177143"/>
              <a:gd name="connsiteX1" fmla="*/ 1811383 w 3091543"/>
              <a:gd name="connsiteY1" fmla="*/ 0 h 2177143"/>
              <a:gd name="connsiteX2" fmla="*/ 3091543 w 3091543"/>
              <a:gd name="connsiteY2" fmla="*/ 1018903 h 2177143"/>
              <a:gd name="connsiteX3" fmla="*/ 870857 w 3091543"/>
              <a:gd name="connsiteY3" fmla="*/ 2177143 h 2177143"/>
              <a:gd name="connsiteX4" fmla="*/ 905691 w 3091543"/>
              <a:gd name="connsiteY4" fmla="*/ 2142308 h 2177143"/>
              <a:gd name="connsiteX0" fmla="*/ 0 w 3091543"/>
              <a:gd name="connsiteY0" fmla="*/ 783771 h 2177143"/>
              <a:gd name="connsiteX1" fmla="*/ 1811383 w 3091543"/>
              <a:gd name="connsiteY1" fmla="*/ 0 h 2177143"/>
              <a:gd name="connsiteX2" fmla="*/ 3091543 w 3091543"/>
              <a:gd name="connsiteY2" fmla="*/ 1018903 h 2177143"/>
              <a:gd name="connsiteX3" fmla="*/ 870857 w 3091543"/>
              <a:gd name="connsiteY3" fmla="*/ 2177143 h 2177143"/>
              <a:gd name="connsiteX0" fmla="*/ 0 w 3193143"/>
              <a:gd name="connsiteY0" fmla="*/ 818696 h 2177143"/>
              <a:gd name="connsiteX1" fmla="*/ 1912983 w 3193143"/>
              <a:gd name="connsiteY1" fmla="*/ 0 h 2177143"/>
              <a:gd name="connsiteX2" fmla="*/ 3193143 w 3193143"/>
              <a:gd name="connsiteY2" fmla="*/ 1018903 h 2177143"/>
              <a:gd name="connsiteX3" fmla="*/ 972457 w 3193143"/>
              <a:gd name="connsiteY3" fmla="*/ 2177143 h 2177143"/>
            </a:gdLst>
            <a:ahLst/>
            <a:cxnLst>
              <a:cxn ang="0">
                <a:pos x="connsiteX0" y="connsiteY0"/>
              </a:cxn>
              <a:cxn ang="0">
                <a:pos x="connsiteX1" y="connsiteY1"/>
              </a:cxn>
              <a:cxn ang="0">
                <a:pos x="connsiteX2" y="connsiteY2"/>
              </a:cxn>
              <a:cxn ang="0">
                <a:pos x="connsiteX3" y="connsiteY3"/>
              </a:cxn>
            </a:cxnLst>
            <a:rect l="l" t="t" r="r" b="b"/>
            <a:pathLst>
              <a:path w="3193143" h="2177143">
                <a:moveTo>
                  <a:pt x="0" y="818696"/>
                </a:moveTo>
                <a:lnTo>
                  <a:pt x="1912983" y="0"/>
                </a:lnTo>
                <a:lnTo>
                  <a:pt x="3193143" y="1018903"/>
                </a:lnTo>
                <a:lnTo>
                  <a:pt x="972457" y="2177143"/>
                </a:lnTo>
              </a:path>
            </a:pathLst>
          </a:custGeom>
          <a:noFill/>
          <a:ln w="38100">
            <a:solidFill>
              <a:srgbClr val="FFFF00"/>
            </a:solidFill>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7" name="ZoneTexte 16"/>
          <p:cNvSpPr txBox="1"/>
          <p:nvPr/>
        </p:nvSpPr>
        <p:spPr>
          <a:xfrm>
            <a:off x="8865877" y="3107797"/>
            <a:ext cx="2278188" cy="424732"/>
          </a:xfrm>
          <a:prstGeom prst="rect">
            <a:avLst/>
          </a:prstGeom>
          <a:noFill/>
        </p:spPr>
        <p:txBody>
          <a:bodyPr wrap="none" rtlCol="0">
            <a:spAutoFit/>
          </a:bodyPr>
          <a:lstStyle/>
          <a:p>
            <a:pPr algn="l"/>
            <a:r>
              <a:rPr lang="fr-FR" sz="2160" dirty="0">
                <a:solidFill>
                  <a:schemeClr val="bg1"/>
                </a:solidFill>
                <a:effectLst>
                  <a:outerShdw blurRad="38100" dist="38100" dir="2700000" algn="tl">
                    <a:srgbClr val="000000">
                      <a:alpha val="43137"/>
                    </a:srgbClr>
                  </a:outerShdw>
                </a:effectLst>
              </a:rPr>
              <a:t>RF source (SSA)</a:t>
            </a:r>
          </a:p>
        </p:txBody>
      </p:sp>
      <p:cxnSp>
        <p:nvCxnSpPr>
          <p:cNvPr id="18" name="Connecteur droit avec flèche 17"/>
          <p:cNvCxnSpPr/>
          <p:nvPr/>
        </p:nvCxnSpPr>
        <p:spPr>
          <a:xfrm flipH="1" flipV="1">
            <a:off x="9242413" y="2531099"/>
            <a:ext cx="900980" cy="544565"/>
          </a:xfrm>
          <a:prstGeom prst="straightConnector1">
            <a:avLst/>
          </a:prstGeom>
          <a:noFill/>
          <a:ln w="38100">
            <a:solidFill>
              <a:srgbClr val="FFFF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cxnSp>
      <p:sp>
        <p:nvSpPr>
          <p:cNvPr id="22" name="Ellipse 21"/>
          <p:cNvSpPr/>
          <p:nvPr/>
        </p:nvSpPr>
        <p:spPr>
          <a:xfrm>
            <a:off x="6965576" y="3532529"/>
            <a:ext cx="179295" cy="180000"/>
          </a:xfrm>
          <a:prstGeom prst="ellipse">
            <a:avLst/>
          </a:prstGeom>
          <a:gradFill flip="none" rotWithShape="1">
            <a:gsLst>
              <a:gs pos="0">
                <a:srgbClr val="A558A0">
                  <a:shade val="30000"/>
                  <a:satMod val="115000"/>
                </a:srgbClr>
              </a:gs>
              <a:gs pos="50000">
                <a:srgbClr val="A558A0">
                  <a:shade val="67500"/>
                  <a:satMod val="115000"/>
                </a:srgbClr>
              </a:gs>
              <a:gs pos="100000">
                <a:srgbClr val="A558A0">
                  <a:shade val="100000"/>
                  <a:satMod val="115000"/>
                </a:srgbClr>
              </a:gs>
            </a:gsLst>
            <a:path path="circle">
              <a:fillToRect l="50000" t="50000" r="50000" b="50000"/>
            </a:path>
            <a:tileRect/>
          </a:gradFill>
          <a:ln>
            <a:solidFill>
              <a:schemeClr val="accent1">
                <a:lumMod val="60000"/>
                <a:lumOff val="40000"/>
              </a:schemeClr>
            </a:solid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5" name="Ellipse 24"/>
          <p:cNvSpPr/>
          <p:nvPr/>
        </p:nvSpPr>
        <p:spPr>
          <a:xfrm>
            <a:off x="3846519" y="3665453"/>
            <a:ext cx="108000" cy="108000"/>
          </a:xfrm>
          <a:prstGeom prst="ellipse">
            <a:avLst/>
          </a:prstGeom>
          <a:solidFill>
            <a:schemeClr val="accent6"/>
          </a:solidFill>
          <a:ln>
            <a:solidFill>
              <a:schemeClr val="accent6">
                <a:lumMod val="50000"/>
              </a:schemeClr>
            </a:solid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8" name="Ellipse 27"/>
          <p:cNvSpPr/>
          <p:nvPr/>
        </p:nvSpPr>
        <p:spPr>
          <a:xfrm>
            <a:off x="3830205" y="3604529"/>
            <a:ext cx="108000" cy="108000"/>
          </a:xfrm>
          <a:prstGeom prst="ellipse">
            <a:avLst/>
          </a:prstGeom>
          <a:solidFill>
            <a:schemeClr val="accent6"/>
          </a:solidFill>
          <a:ln>
            <a:solidFill>
              <a:schemeClr val="accent6">
                <a:lumMod val="50000"/>
              </a:schemeClr>
            </a:solid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1" name="ZoneTexte 30"/>
          <p:cNvSpPr txBox="1"/>
          <p:nvPr/>
        </p:nvSpPr>
        <p:spPr>
          <a:xfrm>
            <a:off x="-49049" y="958531"/>
            <a:ext cx="1779454" cy="584775"/>
          </a:xfrm>
          <a:prstGeom prst="rect">
            <a:avLst/>
          </a:prstGeom>
          <a:noFill/>
        </p:spPr>
        <p:txBody>
          <a:bodyPr wrap="square" rtlCol="0">
            <a:spAutoFit/>
          </a:bodyPr>
          <a:lstStyle>
            <a:defPPr>
              <a:defRPr lang="fr-FR"/>
            </a:defPPr>
            <a:lvl1pPr algn="ctr">
              <a:defRPr sz="2160" b="1">
                <a:ln>
                  <a:solidFill>
                    <a:schemeClr val="bg1">
                      <a:lumMod val="95000"/>
                    </a:schemeClr>
                  </a:solidFill>
                </a:ln>
              </a:defRPr>
            </a:lvl1pPr>
          </a:lstStyle>
          <a:p>
            <a:r>
              <a:rPr lang="fr-FR" sz="1600" dirty="0"/>
              <a:t>Mars : </a:t>
            </a:r>
            <a:r>
              <a:rPr lang="fr-FR" sz="1600" dirty="0" err="1"/>
              <a:t>Beryllium</a:t>
            </a:r>
            <a:r>
              <a:rPr lang="fr-FR" sz="1600" dirty="0"/>
              <a:t> </a:t>
            </a:r>
            <a:r>
              <a:rPr lang="fr-FR" sz="1600" dirty="0" err="1"/>
              <a:t>target</a:t>
            </a:r>
            <a:endParaRPr lang="fr-FR" sz="1600" dirty="0"/>
          </a:p>
        </p:txBody>
      </p:sp>
      <p:cxnSp>
        <p:nvCxnSpPr>
          <p:cNvPr id="32" name="Connecteur droit avec flèche 31"/>
          <p:cNvCxnSpPr>
            <a:cxnSpLocks/>
          </p:cNvCxnSpPr>
          <p:nvPr/>
        </p:nvCxnSpPr>
        <p:spPr>
          <a:xfrm>
            <a:off x="1391870" y="1352322"/>
            <a:ext cx="2612301" cy="1151719"/>
          </a:xfrm>
          <a:prstGeom prst="straightConnector1">
            <a:avLst/>
          </a:prstGeom>
          <a:ln w="38100">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67027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0" presetClass="path" presetSubtype="0" repeatCount="indefinite" accel="50000" fill="hold" grpId="0" nodeType="withEffect">
                                      <p:stCondLst>
                                        <p:cond delay="0"/>
                                      </p:stCondLst>
                                      <p:childTnLst>
                                        <p:animMotion origin="layout" path="M 0 0 L -0.08464 -0.16412 L -0.14714 -0.11019 L -0.15925 -0.06273 L -0.24883 0.00463 L -0.24883 0.00463 L -0.24883 0.00463 " pathEditMode="relative" ptsTypes="AAAAAAA">
                                          <p:cBhvr>
                                            <p:cTn id="46" dur="1000" fill="hold"/>
                                            <p:tgtEl>
                                              <p:spTgt spid="22"/>
                                            </p:tgtEl>
                                            <p:attrNameLst>
                                              <p:attrName>ppt_x</p:attrName>
                                              <p:attrName>ppt_y</p:attrName>
                                            </p:attrNameLst>
                                          </p:cBhvr>
                                        </p:animMotion>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par>
                              <p:cTn id="57" fill="hold">
                                <p:stCondLst>
                                  <p:cond delay="0"/>
                                </p:stCondLst>
                                <p:childTnLst>
                                  <p:par>
                                    <p:cTn id="58" presetID="0" presetClass="path" presetSubtype="0" repeatCount="indefinite" decel="50000" fill="hold" grpId="0" nodeType="afterEffect">
                                      <p:stCondLst>
                                        <p:cond delay="0"/>
                                      </p:stCondLst>
                                      <p:endCondLst>
                                        <p:cond evt="onNext" delay="0">
                                          <p:tgtEl>
                                            <p:sldTgt/>
                                          </p:tgtEl>
                                        </p:cond>
                                      </p:endCondLst>
                                      <p:childTnLst>
                                        <p:animMotion origin="layout" path="M 0 0 L -0.05807 0.05 " pathEditMode="relative" ptsTypes="AA">
                                          <p:cBhvr>
                                            <p:cTn id="59" dur="500" fill="hold"/>
                                            <p:tgtEl>
                                              <p:spTgt spid="28"/>
                                            </p:tgtEl>
                                            <p:attrNameLst>
                                              <p:attrName>ppt_x</p:attrName>
                                              <p:attrName>ppt_y</p:attrName>
                                            </p:attrNameLst>
                                          </p:cBhvr>
                                        </p:animMotion>
                                      </p:childTnLst>
                                    </p:cTn>
                                  </p:par>
                                </p:childTnLst>
                              </p:cTn>
                            </p:par>
                            <p:par>
                              <p:cTn id="60" fill="hold">
                                <p:stCondLst>
                                  <p:cond delay="500"/>
                                </p:stCondLst>
                                <p:childTnLst>
                                  <p:par>
                                    <p:cTn id="61" presetID="0" presetClass="path" presetSubtype="0" repeatCount="indefinite" decel="50000" fill="hold" grpId="0" nodeType="afterEffect">
                                      <p:stCondLst>
                                        <p:cond delay="0"/>
                                      </p:stCondLst>
                                      <p:endCondLst>
                                        <p:cond evt="onNext" delay="0">
                                          <p:tgtEl>
                                            <p:sldTgt/>
                                          </p:tgtEl>
                                        </p:cond>
                                      </p:endCondLst>
                                      <p:childTnLst>
                                        <p:animMotion origin="layout" path="M 0 0 L -0.05807 0.05 " pathEditMode="relative" ptsTypes="AA">
                                          <p:cBhvr>
                                            <p:cTn id="62" dur="500" fill="hold"/>
                                            <p:tgtEl>
                                              <p:spTgt spid="25"/>
                                            </p:tgtEl>
                                            <p:attrNameLst>
                                              <p:attrName>ppt_x</p:attrName>
                                              <p:attrName>ppt_y</p:attrName>
                                            </p:attrNameLst>
                                          </p:cBhvr>
                                        </p:animMotion>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2"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1"/>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9"/>
                                            </p:tgtEl>
                                            <p:attrNameLst>
                                              <p:attrName>style.visibility</p:attrName>
                                            </p:attrNameLst>
                                          </p:cBhvr>
                                          <p:to>
                                            <p:strVal val="hidden"/>
                                          </p:to>
                                        </p:set>
                                      </p:childTnLst>
                                    </p:cTn>
                                  </p:par>
                                  <p:par>
                                    <p:cTn id="77" presetID="0" presetClass="path" presetSubtype="0" repeatCount="indefinite" fill="hold" grpId="2" nodeType="withEffect" p14:presetBounceEnd="32000">
                                      <p:stCondLst>
                                        <p:cond delay="0"/>
                                      </p:stCondLst>
                                      <p:childTnLst>
                                        <p:animMotion origin="layout" path="M 0 0 L -0.08412 -0.16527 L -0.18763 -0.07384 L -0.21159 -0.08634 L -0.23855 -0.1618 L -0.23855 -0.1618 L -0.23855 -0.1618 " pathEditMode="relative" ptsTypes="AAAAAAA" p14:bounceEnd="32000">
                                          <p:cBhvr>
                                            <p:cTn id="78" dur="1000" fill="hold"/>
                                            <p:tgtEl>
                                              <p:spTgt spid="22"/>
                                            </p:tgtEl>
                                            <p:attrNameLst>
                                              <p:attrName>ppt_x</p:attrName>
                                              <p:attrName>ppt_y</p:attrName>
                                            </p:attrNameLst>
                                          </p:cBhvr>
                                        </p:animMotion>
                                      </p:childTnLst>
                                      <p:subTnLst>
                                        <p:set>
                                          <p:cBhvr override="childStyle">
                                            <p:cTn dur="1" fill="hold" display="0" masterRel="sameClick" afterEffect="1">
                                              <p:stCondLst>
                                                <p:cond evt="end" delay="0">
                                                  <p:tn val="77"/>
                                                </p:cond>
                                              </p:stCondLst>
                                            </p:cTn>
                                            <p:tgtEl>
                                              <p:spTgt spid="22"/>
                                            </p:tgtEl>
                                            <p:attrNameLst>
                                              <p:attrName>style.visibility</p:attrName>
                                            </p:attrNameLst>
                                          </p:cBhvr>
                                          <p:to>
                                            <p:strVal val="hidden"/>
                                          </p:to>
                                        </p:set>
                                      </p:sub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p:bldP spid="11" grpId="1"/>
          <p:bldP spid="5" grpId="0" animBg="1"/>
          <p:bldP spid="5" grpId="1" animBg="1"/>
          <p:bldP spid="5" grpId="2" animBg="1"/>
          <p:bldP spid="14" grpId="0"/>
          <p:bldP spid="14" grpId="1"/>
          <p:bldP spid="10" grpId="0" animBg="1"/>
          <p:bldP spid="10" grpId="1" animBg="1"/>
          <p:bldP spid="10" grpId="2" animBg="1"/>
          <p:bldP spid="17" grpId="0"/>
          <p:bldP spid="17" grpId="1"/>
          <p:bldP spid="22" grpId="0" animBg="1"/>
          <p:bldP spid="22" grpId="1" animBg="1"/>
          <p:bldP spid="22" grpId="2" animBg="1"/>
          <p:bldP spid="25" grpId="0" animBg="1"/>
          <p:bldP spid="25" grpId="1" animBg="1"/>
          <p:bldP spid="25" grpId="2" animBg="1"/>
          <p:bldP spid="28" grpId="0" animBg="1"/>
          <p:bldP spid="28" grpId="1" animBg="1"/>
          <p:bldP spid="28" grpId="2" animBg="1"/>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0" presetClass="path" presetSubtype="0" repeatCount="indefinite" accel="50000" fill="hold" grpId="0" nodeType="withEffect">
                                      <p:stCondLst>
                                        <p:cond delay="0"/>
                                      </p:stCondLst>
                                      <p:childTnLst>
                                        <p:animMotion origin="layout" path="M 0 0 L -0.08464 -0.16412 L -0.14714 -0.11019 L -0.15925 -0.06273 L -0.24883 0.00463 L -0.24883 0.00463 L -0.24883 0.00463 " pathEditMode="relative" ptsTypes="AAAAAAA">
                                          <p:cBhvr>
                                            <p:cTn id="46" dur="1000" fill="hold"/>
                                            <p:tgtEl>
                                              <p:spTgt spid="22"/>
                                            </p:tgtEl>
                                            <p:attrNameLst>
                                              <p:attrName>ppt_x</p:attrName>
                                              <p:attrName>ppt_y</p:attrName>
                                            </p:attrNameLst>
                                          </p:cBhvr>
                                        </p:animMotion>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par>
                              <p:cTn id="57" fill="hold">
                                <p:stCondLst>
                                  <p:cond delay="0"/>
                                </p:stCondLst>
                                <p:childTnLst>
                                  <p:par>
                                    <p:cTn id="58" presetID="0" presetClass="path" presetSubtype="0" repeatCount="indefinite" decel="50000" fill="hold" grpId="0" nodeType="afterEffect">
                                      <p:stCondLst>
                                        <p:cond delay="0"/>
                                      </p:stCondLst>
                                      <p:endCondLst>
                                        <p:cond evt="onNext" delay="0">
                                          <p:tgtEl>
                                            <p:sldTgt/>
                                          </p:tgtEl>
                                        </p:cond>
                                      </p:endCondLst>
                                      <p:childTnLst>
                                        <p:animMotion origin="layout" path="M 0 0 L -0.05807 0.05 " pathEditMode="relative" ptsTypes="AA">
                                          <p:cBhvr>
                                            <p:cTn id="59" dur="500" fill="hold"/>
                                            <p:tgtEl>
                                              <p:spTgt spid="28"/>
                                            </p:tgtEl>
                                            <p:attrNameLst>
                                              <p:attrName>ppt_x</p:attrName>
                                              <p:attrName>ppt_y</p:attrName>
                                            </p:attrNameLst>
                                          </p:cBhvr>
                                        </p:animMotion>
                                      </p:childTnLst>
                                    </p:cTn>
                                  </p:par>
                                </p:childTnLst>
                              </p:cTn>
                            </p:par>
                            <p:par>
                              <p:cTn id="60" fill="hold">
                                <p:stCondLst>
                                  <p:cond delay="500"/>
                                </p:stCondLst>
                                <p:childTnLst>
                                  <p:par>
                                    <p:cTn id="61" presetID="0" presetClass="path" presetSubtype="0" repeatCount="indefinite" decel="50000" fill="hold" grpId="0" nodeType="afterEffect">
                                      <p:stCondLst>
                                        <p:cond delay="0"/>
                                      </p:stCondLst>
                                      <p:endCondLst>
                                        <p:cond evt="onNext" delay="0">
                                          <p:tgtEl>
                                            <p:sldTgt/>
                                          </p:tgtEl>
                                        </p:cond>
                                      </p:endCondLst>
                                      <p:childTnLst>
                                        <p:animMotion origin="layout" path="M 0 0 L -0.05807 0.05 " pathEditMode="relative" ptsTypes="AA">
                                          <p:cBhvr>
                                            <p:cTn id="62" dur="500" fill="hold"/>
                                            <p:tgtEl>
                                              <p:spTgt spid="25"/>
                                            </p:tgtEl>
                                            <p:attrNameLst>
                                              <p:attrName>ppt_x</p:attrName>
                                              <p:attrName>ppt_y</p:attrName>
                                            </p:attrNameLst>
                                          </p:cBhvr>
                                        </p:animMotion>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2"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1"/>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9"/>
                                            </p:tgtEl>
                                            <p:attrNameLst>
                                              <p:attrName>style.visibility</p:attrName>
                                            </p:attrNameLst>
                                          </p:cBhvr>
                                          <p:to>
                                            <p:strVal val="hidden"/>
                                          </p:to>
                                        </p:set>
                                      </p:childTnLst>
                                    </p:cTn>
                                  </p:par>
                                  <p:par>
                                    <p:cTn id="77" presetID="0" presetClass="path" presetSubtype="0" repeatCount="indefinite" fill="hold" grpId="2" nodeType="withEffect">
                                      <p:stCondLst>
                                        <p:cond delay="0"/>
                                      </p:stCondLst>
                                      <p:childTnLst>
                                        <p:animMotion origin="layout" path="M 0 0 L -0.08412 -0.16527 L -0.18763 -0.07384 L -0.21159 -0.08634 L -0.23855 -0.1618 L -0.23855 -0.1618 L -0.23855 -0.1618 " pathEditMode="relative" ptsTypes="AAAAAAA">
                                          <p:cBhvr>
                                            <p:cTn id="78" dur="1000" fill="hold"/>
                                            <p:tgtEl>
                                              <p:spTgt spid="22"/>
                                            </p:tgtEl>
                                            <p:attrNameLst>
                                              <p:attrName>ppt_x</p:attrName>
                                              <p:attrName>ppt_y</p:attrName>
                                            </p:attrNameLst>
                                          </p:cBhvr>
                                        </p:animMotion>
                                      </p:childTnLst>
                                      <p:subTnLst>
                                        <p:set>
                                          <p:cBhvr override="childStyle">
                                            <p:cTn dur="1" fill="hold" display="0" masterRel="sameClick" afterEffect="1">
                                              <p:stCondLst>
                                                <p:cond evt="end" delay="0">
                                                  <p:tn val="77"/>
                                                </p:cond>
                                              </p:stCondLst>
                                            </p:cTn>
                                            <p:tgtEl>
                                              <p:spTgt spid="22"/>
                                            </p:tgtEl>
                                            <p:attrNameLst>
                                              <p:attrName>style.visibility</p:attrName>
                                            </p:attrNameLst>
                                          </p:cBhvr>
                                          <p:to>
                                            <p:strVal val="hidden"/>
                                          </p:to>
                                        </p:set>
                                      </p:sub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p:bldP spid="11" grpId="1"/>
          <p:bldP spid="5" grpId="0" animBg="1"/>
          <p:bldP spid="5" grpId="1" animBg="1"/>
          <p:bldP spid="5" grpId="2" animBg="1"/>
          <p:bldP spid="14" grpId="0"/>
          <p:bldP spid="14" grpId="1"/>
          <p:bldP spid="10" grpId="0" animBg="1"/>
          <p:bldP spid="10" grpId="1" animBg="1"/>
          <p:bldP spid="10" grpId="2" animBg="1"/>
          <p:bldP spid="17" grpId="0"/>
          <p:bldP spid="17" grpId="1"/>
          <p:bldP spid="22" grpId="0" animBg="1"/>
          <p:bldP spid="22" grpId="1" animBg="1"/>
          <p:bldP spid="22" grpId="2" animBg="1"/>
          <p:bldP spid="25" grpId="0" animBg="1"/>
          <p:bldP spid="25" grpId="1" animBg="1"/>
          <p:bldP spid="25" grpId="2" animBg="1"/>
          <p:bldP spid="28" grpId="0" animBg="1"/>
          <p:bldP spid="28" grpId="1" animBg="1"/>
          <p:bldP spid="28" grpId="2" animBg="1"/>
          <p:bldP spid="3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0" name="Image 3589">
            <a:extLst>
              <a:ext uri="{FF2B5EF4-FFF2-40B4-BE49-F238E27FC236}">
                <a16:creationId xmlns:a16="http://schemas.microsoft.com/office/drawing/2014/main" id="{BE1A10EF-C3B8-4C97-9DEF-5C4451A9D7EE}"/>
              </a:ext>
            </a:extLst>
          </p:cNvPr>
          <p:cNvPicPr>
            <a:picLocks noChangeAspect="1"/>
          </p:cNvPicPr>
          <p:nvPr/>
        </p:nvPicPr>
        <p:blipFill>
          <a:blip r:embed="rId2"/>
          <a:stretch>
            <a:fillRect/>
          </a:stretch>
        </p:blipFill>
        <p:spPr>
          <a:xfrm>
            <a:off x="1094446" y="787522"/>
            <a:ext cx="8245555" cy="5921253"/>
          </a:xfrm>
          <a:prstGeom prst="rect">
            <a:avLst/>
          </a:prstGeom>
        </p:spPr>
      </p:pic>
      <p:sp>
        <p:nvSpPr>
          <p:cNvPr id="3" name="Espace réservé de la date 2">
            <a:extLst>
              <a:ext uri="{FF2B5EF4-FFF2-40B4-BE49-F238E27FC236}">
                <a16:creationId xmlns:a16="http://schemas.microsoft.com/office/drawing/2014/main" id="{4C09F8C9-D87B-49FA-A261-BA24541E473C}"/>
              </a:ext>
            </a:extLst>
          </p:cNvPr>
          <p:cNvSpPr>
            <a:spLocks noGrp="1"/>
          </p:cNvSpPr>
          <p:nvPr>
            <p:ph type="dt" sz="half" idx="10"/>
          </p:nvPr>
        </p:nvSpPr>
        <p:spPr/>
        <p:txBody>
          <a:bodyPr/>
          <a:lstStyle/>
          <a:p>
            <a:r>
              <a:rPr lang="fr-FR"/>
              <a:t>21/04/2026</a:t>
            </a:r>
          </a:p>
        </p:txBody>
      </p:sp>
      <p:sp>
        <p:nvSpPr>
          <p:cNvPr id="4" name="Espace réservé du pied de page 3">
            <a:extLst>
              <a:ext uri="{FF2B5EF4-FFF2-40B4-BE49-F238E27FC236}">
                <a16:creationId xmlns:a16="http://schemas.microsoft.com/office/drawing/2014/main" id="{3C787604-A497-438E-B1D5-2BE83A0BC72B}"/>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5" name="Espace réservé du numéro de diapositive 4">
            <a:extLst>
              <a:ext uri="{FF2B5EF4-FFF2-40B4-BE49-F238E27FC236}">
                <a16:creationId xmlns:a16="http://schemas.microsoft.com/office/drawing/2014/main" id="{2AE95E8E-E541-45FE-9C8C-365BD9DB5D8D}"/>
              </a:ext>
            </a:extLst>
          </p:cNvPr>
          <p:cNvSpPr>
            <a:spLocks noGrp="1"/>
          </p:cNvSpPr>
          <p:nvPr>
            <p:ph type="sldNum" sz="quarter" idx="12"/>
          </p:nvPr>
        </p:nvSpPr>
        <p:spPr/>
        <p:txBody>
          <a:bodyPr/>
          <a:lstStyle/>
          <a:p>
            <a:fld id="{0CBC77A0-1F4E-42FF-9FFC-F45C3A64AF90}" type="slidenum">
              <a:rPr lang="fr-FR" smtClean="0"/>
              <a:t>7</a:t>
            </a:fld>
            <a:endParaRPr lang="fr-FR"/>
          </a:p>
        </p:txBody>
      </p:sp>
      <p:sp>
        <p:nvSpPr>
          <p:cNvPr id="6" name="Titre 5">
            <a:extLst>
              <a:ext uri="{FF2B5EF4-FFF2-40B4-BE49-F238E27FC236}">
                <a16:creationId xmlns:a16="http://schemas.microsoft.com/office/drawing/2014/main" id="{55DAB968-0DD8-4A16-AC72-60D4F611A9CC}"/>
              </a:ext>
            </a:extLst>
          </p:cNvPr>
          <p:cNvSpPr>
            <a:spLocks noGrp="1"/>
          </p:cNvSpPr>
          <p:nvPr>
            <p:ph type="title"/>
          </p:nvPr>
        </p:nvSpPr>
        <p:spPr>
          <a:xfrm>
            <a:off x="181332" y="320974"/>
            <a:ext cx="10728325" cy="674135"/>
          </a:xfrm>
        </p:spPr>
        <p:txBody>
          <a:bodyPr/>
          <a:lstStyle/>
          <a:p>
            <a:pPr marL="457200" lvl="1" algn="l" rtl="0">
              <a:lnSpc>
                <a:spcPct val="90000"/>
              </a:lnSpc>
              <a:spcBef>
                <a:spcPct val="0"/>
              </a:spcBef>
            </a:pPr>
            <a:r>
              <a:rPr lang="en-US" sz="2300" b="1" kern="1200" cap="small" dirty="0">
                <a:solidFill>
                  <a:schemeClr val="tx2"/>
                </a:solidFill>
                <a:latin typeface="+mj-lt"/>
                <a:ea typeface="+mj-ea"/>
                <a:cs typeface="+mj-cs"/>
              </a:rPr>
              <a:t>Synoptic of the accelerator processes</a:t>
            </a:r>
            <a:endParaRPr lang="fr-FR" sz="2300" b="1" kern="1200" cap="small" dirty="0">
              <a:solidFill>
                <a:schemeClr val="tx2"/>
              </a:solidFill>
              <a:latin typeface="+mj-lt"/>
              <a:ea typeface="+mj-ea"/>
              <a:cs typeface="+mj-cs"/>
            </a:endParaRPr>
          </a:p>
        </p:txBody>
      </p:sp>
      <p:sp>
        <p:nvSpPr>
          <p:cNvPr id="8" name="ZoneTexte 7">
            <a:extLst>
              <a:ext uri="{FF2B5EF4-FFF2-40B4-BE49-F238E27FC236}">
                <a16:creationId xmlns:a16="http://schemas.microsoft.com/office/drawing/2014/main" id="{D95C1630-A566-444A-9652-DD1494BFD2FD}"/>
              </a:ext>
            </a:extLst>
          </p:cNvPr>
          <p:cNvSpPr txBox="1"/>
          <p:nvPr/>
        </p:nvSpPr>
        <p:spPr>
          <a:xfrm>
            <a:off x="-190140" y="3467297"/>
            <a:ext cx="2212437" cy="584775"/>
          </a:xfrm>
          <a:prstGeom prst="rect">
            <a:avLst/>
          </a:prstGeom>
          <a:noFill/>
        </p:spPr>
        <p:txBody>
          <a:bodyPr wrap="square" rtlCol="0">
            <a:spAutoFit/>
          </a:bodyPr>
          <a:lstStyle/>
          <a:p>
            <a:pPr algn="ctr"/>
            <a:r>
              <a:rPr lang="en-US" sz="1600" b="1" dirty="0">
                <a:ln>
                  <a:solidFill>
                    <a:schemeClr val="bg1">
                      <a:lumMod val="95000"/>
                    </a:schemeClr>
                  </a:solidFill>
                </a:ln>
              </a:rPr>
              <a:t>Mercury : Lithium Liquid Target test</a:t>
            </a:r>
            <a:endParaRPr lang="fr-FR" sz="1600" b="1" dirty="0">
              <a:ln>
                <a:solidFill>
                  <a:schemeClr val="bg1">
                    <a:lumMod val="95000"/>
                  </a:schemeClr>
                </a:solidFill>
              </a:ln>
            </a:endParaRPr>
          </a:p>
        </p:txBody>
      </p:sp>
      <p:sp>
        <p:nvSpPr>
          <p:cNvPr id="9" name="ZoneTexte 8">
            <a:extLst>
              <a:ext uri="{FF2B5EF4-FFF2-40B4-BE49-F238E27FC236}">
                <a16:creationId xmlns:a16="http://schemas.microsoft.com/office/drawing/2014/main" id="{F672E9C0-F6DA-4843-B0FC-11498B3781A7}"/>
              </a:ext>
            </a:extLst>
          </p:cNvPr>
          <p:cNvSpPr txBox="1"/>
          <p:nvPr/>
        </p:nvSpPr>
        <p:spPr>
          <a:xfrm>
            <a:off x="889997" y="1283227"/>
            <a:ext cx="1922459" cy="584775"/>
          </a:xfrm>
          <a:prstGeom prst="rect">
            <a:avLst/>
          </a:prstGeom>
          <a:noFill/>
        </p:spPr>
        <p:txBody>
          <a:bodyPr wrap="square" rtlCol="0">
            <a:spAutoFit/>
          </a:bodyPr>
          <a:lstStyle>
            <a:defPPr>
              <a:defRPr lang="fr-FR"/>
            </a:defPPr>
            <a:lvl1pPr algn="ctr">
              <a:defRPr sz="2160" b="1">
                <a:ln>
                  <a:solidFill>
                    <a:schemeClr val="bg1">
                      <a:lumMod val="95000"/>
                    </a:schemeClr>
                  </a:solidFill>
                </a:ln>
              </a:defRPr>
            </a:lvl1pPr>
          </a:lstStyle>
          <a:p>
            <a:r>
              <a:rPr lang="fr-FR" sz="1600" dirty="0"/>
              <a:t>Mars :</a:t>
            </a:r>
            <a:r>
              <a:rPr lang="fr-FR" sz="1600" dirty="0" err="1"/>
              <a:t>Beryllium</a:t>
            </a:r>
            <a:r>
              <a:rPr lang="fr-FR" sz="1600" dirty="0"/>
              <a:t> </a:t>
            </a:r>
            <a:r>
              <a:rPr lang="fr-FR" sz="1600" dirty="0" err="1"/>
              <a:t>target</a:t>
            </a:r>
            <a:endParaRPr lang="fr-FR" sz="1600" dirty="0"/>
          </a:p>
        </p:txBody>
      </p:sp>
      <p:cxnSp>
        <p:nvCxnSpPr>
          <p:cNvPr id="10" name="Connecteur droit avec flèche 9">
            <a:extLst>
              <a:ext uri="{FF2B5EF4-FFF2-40B4-BE49-F238E27FC236}">
                <a16:creationId xmlns:a16="http://schemas.microsoft.com/office/drawing/2014/main" id="{F18D4018-C145-469E-9A0F-995D3D768744}"/>
              </a:ext>
            </a:extLst>
          </p:cNvPr>
          <p:cNvCxnSpPr>
            <a:cxnSpLocks/>
          </p:cNvCxnSpPr>
          <p:nvPr/>
        </p:nvCxnSpPr>
        <p:spPr>
          <a:xfrm flipV="1">
            <a:off x="2587752" y="1283228"/>
            <a:ext cx="1591056" cy="344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97FB982F-870C-4D65-8600-8BB5CDD7E0F9}"/>
              </a:ext>
            </a:extLst>
          </p:cNvPr>
          <p:cNvCxnSpPr>
            <a:cxnSpLocks/>
          </p:cNvCxnSpPr>
          <p:nvPr/>
        </p:nvCxnSpPr>
        <p:spPr>
          <a:xfrm>
            <a:off x="1645920" y="3986784"/>
            <a:ext cx="734223" cy="41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84" name="Image 3583">
            <a:extLst>
              <a:ext uri="{FF2B5EF4-FFF2-40B4-BE49-F238E27FC236}">
                <a16:creationId xmlns:a16="http://schemas.microsoft.com/office/drawing/2014/main" id="{971C6959-7DB5-47C2-BD93-471E464A825A}"/>
              </a:ext>
            </a:extLst>
          </p:cNvPr>
          <p:cNvPicPr>
            <a:picLocks noChangeAspect="1"/>
          </p:cNvPicPr>
          <p:nvPr/>
        </p:nvPicPr>
        <p:blipFill>
          <a:blip r:embed="rId3"/>
          <a:stretch>
            <a:fillRect/>
          </a:stretch>
        </p:blipFill>
        <p:spPr>
          <a:xfrm>
            <a:off x="9518368" y="940854"/>
            <a:ext cx="2387120" cy="5412463"/>
          </a:xfrm>
          <a:prstGeom prst="rect">
            <a:avLst/>
          </a:prstGeom>
        </p:spPr>
      </p:pic>
      <p:sp>
        <p:nvSpPr>
          <p:cNvPr id="85" name="Rectangle à coins arrondis 29">
            <a:extLst>
              <a:ext uri="{FF2B5EF4-FFF2-40B4-BE49-F238E27FC236}">
                <a16:creationId xmlns:a16="http://schemas.microsoft.com/office/drawing/2014/main" id="{76A34CB5-A721-43DB-BA3A-92DAD9D0D796}"/>
              </a:ext>
            </a:extLst>
          </p:cNvPr>
          <p:cNvSpPr/>
          <p:nvPr/>
        </p:nvSpPr>
        <p:spPr>
          <a:xfrm>
            <a:off x="6341530" y="1164212"/>
            <a:ext cx="3121974" cy="1950073"/>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r>
              <a:rPr lang="fr-FR" sz="1400" dirty="0">
                <a:solidFill>
                  <a:schemeClr val="tx1"/>
                </a:solidFill>
              </a:rPr>
              <a:t>Titan </a:t>
            </a:r>
            <a:r>
              <a:rPr lang="fr-FR" sz="1400" dirty="0" err="1">
                <a:solidFill>
                  <a:schemeClr val="tx1"/>
                </a:solidFill>
              </a:rPr>
              <a:t>accelerator</a:t>
            </a:r>
            <a:r>
              <a:rPr lang="fr-FR" sz="1400" dirty="0">
                <a:solidFill>
                  <a:schemeClr val="tx1"/>
                </a:solidFill>
              </a:rPr>
              <a:t> has :</a:t>
            </a:r>
          </a:p>
          <a:p>
            <a:pPr marL="285750" indent="-285750">
              <a:buClr>
                <a:srgbClr val="FF0000"/>
              </a:buClr>
              <a:buFont typeface="Wingdings" panose="05000000000000000000" pitchFamily="2" charset="2"/>
              <a:buChar char="v"/>
            </a:pPr>
            <a:r>
              <a:rPr lang="fr-FR" sz="1400" dirty="0">
                <a:solidFill>
                  <a:schemeClr val="tx1"/>
                </a:solidFill>
              </a:rPr>
              <a:t>36 magnets</a:t>
            </a:r>
          </a:p>
          <a:p>
            <a:pPr marL="285750" indent="-285750">
              <a:buClr>
                <a:srgbClr val="FF0000"/>
              </a:buClr>
              <a:buFont typeface="Wingdings" panose="05000000000000000000" pitchFamily="2" charset="2"/>
              <a:buChar char="v"/>
            </a:pPr>
            <a:r>
              <a:rPr lang="fr-FR" sz="1400" dirty="0">
                <a:solidFill>
                  <a:schemeClr val="tx1"/>
                </a:solidFill>
              </a:rPr>
              <a:t>39 diagnostics (13 types)</a:t>
            </a:r>
          </a:p>
          <a:p>
            <a:pPr marL="285750" indent="-285750">
              <a:buClr>
                <a:srgbClr val="FF0000"/>
              </a:buClr>
              <a:buFont typeface="Wingdings" panose="05000000000000000000" pitchFamily="2" charset="2"/>
              <a:buChar char="v"/>
            </a:pPr>
            <a:r>
              <a:rPr lang="fr-FR" sz="1400" dirty="0">
                <a:solidFill>
                  <a:schemeClr val="tx1"/>
                </a:solidFill>
              </a:rPr>
              <a:t>&gt; 370 Components for the </a:t>
            </a:r>
            <a:r>
              <a:rPr lang="fr-FR" sz="1400" dirty="0" err="1">
                <a:solidFill>
                  <a:schemeClr val="tx1"/>
                </a:solidFill>
              </a:rPr>
              <a:t>Vaccum</a:t>
            </a:r>
            <a:endParaRPr lang="fr-FR" sz="1400" dirty="0">
              <a:solidFill>
                <a:schemeClr val="tx1"/>
              </a:solidFill>
            </a:endParaRPr>
          </a:p>
          <a:p>
            <a:pPr marL="285750" indent="-285750">
              <a:buClr>
                <a:srgbClr val="FF0000"/>
              </a:buClr>
              <a:buFont typeface="Wingdings" panose="05000000000000000000" pitchFamily="2" charset="2"/>
              <a:buChar char="v"/>
            </a:pPr>
            <a:r>
              <a:rPr lang="fr-FR" sz="1400" dirty="0">
                <a:solidFill>
                  <a:schemeClr val="tx1"/>
                </a:solidFill>
              </a:rPr>
              <a:t>&gt; 29 </a:t>
            </a:r>
            <a:r>
              <a:rPr lang="fr-FR" sz="1400" dirty="0" err="1">
                <a:solidFill>
                  <a:schemeClr val="tx1"/>
                </a:solidFill>
              </a:rPr>
              <a:t>vaccum</a:t>
            </a:r>
            <a:r>
              <a:rPr lang="fr-FR" sz="1400" dirty="0">
                <a:solidFill>
                  <a:schemeClr val="tx1"/>
                </a:solidFill>
              </a:rPr>
              <a:t> </a:t>
            </a:r>
            <a:r>
              <a:rPr lang="fr-FR" sz="1400" dirty="0" err="1">
                <a:solidFill>
                  <a:schemeClr val="tx1"/>
                </a:solidFill>
              </a:rPr>
              <a:t>chambers</a:t>
            </a:r>
            <a:endParaRPr lang="fr-FR" sz="1400" dirty="0">
              <a:solidFill>
                <a:schemeClr val="tx1"/>
              </a:solidFill>
            </a:endParaRPr>
          </a:p>
          <a:p>
            <a:pPr marL="285750" indent="-285750">
              <a:buClr>
                <a:srgbClr val="FF0000"/>
              </a:buClr>
              <a:buFont typeface="Wingdings" panose="05000000000000000000" pitchFamily="2" charset="2"/>
              <a:buChar char="v"/>
            </a:pPr>
            <a:r>
              <a:rPr lang="fr-FR" sz="1400" dirty="0">
                <a:solidFill>
                  <a:schemeClr val="tx1"/>
                </a:solidFill>
              </a:rPr>
              <a:t>…</a:t>
            </a:r>
          </a:p>
        </p:txBody>
      </p:sp>
    </p:spTree>
    <p:extLst>
      <p:ext uri="{BB962C8B-B14F-4D97-AF65-F5344CB8AC3E}">
        <p14:creationId xmlns:p14="http://schemas.microsoft.com/office/powerpoint/2010/main" val="11931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F9ECE853-4B9F-4196-A70A-1069324988C3}"/>
              </a:ext>
            </a:extLst>
          </p:cNvPr>
          <p:cNvGrpSpPr/>
          <p:nvPr/>
        </p:nvGrpSpPr>
        <p:grpSpPr>
          <a:xfrm>
            <a:off x="-1881885" y="2270143"/>
            <a:ext cx="10728325" cy="4532313"/>
            <a:chOff x="198841" y="2624709"/>
            <a:chExt cx="10728325" cy="4532313"/>
          </a:xfrm>
        </p:grpSpPr>
        <p:sp>
          <p:nvSpPr>
            <p:cNvPr id="37" name="Rectangle 36">
              <a:extLst>
                <a:ext uri="{FF2B5EF4-FFF2-40B4-BE49-F238E27FC236}">
                  <a16:creationId xmlns:a16="http://schemas.microsoft.com/office/drawing/2014/main" id="{23DDABB1-101F-4F81-B92C-276E61D20603}"/>
                </a:ext>
              </a:extLst>
            </p:cNvPr>
            <p:cNvSpPr/>
            <p:nvPr/>
          </p:nvSpPr>
          <p:spPr>
            <a:xfrm>
              <a:off x="198841" y="2624709"/>
              <a:ext cx="10728325" cy="4532313"/>
            </a:xfrm>
            <a:prstGeom prst="rect">
              <a:avLst/>
            </a:prstGeom>
            <a:solidFill>
              <a:schemeClr val="bg1"/>
            </a:solidFill>
          </p:spPr>
        </p:sp>
        <p:sp>
          <p:nvSpPr>
            <p:cNvPr id="40" name="Forme libre : forme 39">
              <a:extLst>
                <a:ext uri="{FF2B5EF4-FFF2-40B4-BE49-F238E27FC236}">
                  <a16:creationId xmlns:a16="http://schemas.microsoft.com/office/drawing/2014/main" id="{1510BADC-10D4-4B72-9FEA-CDB40751A395}"/>
                </a:ext>
              </a:extLst>
            </p:cNvPr>
            <p:cNvSpPr/>
            <p:nvPr/>
          </p:nvSpPr>
          <p:spPr>
            <a:xfrm>
              <a:off x="4286133" y="4710867"/>
              <a:ext cx="2553739" cy="359995"/>
            </a:xfrm>
            <a:custGeom>
              <a:avLst/>
              <a:gdLst>
                <a:gd name="connsiteX0" fmla="*/ 0 w 2553739"/>
                <a:gd name="connsiteY0" fmla="*/ 0 h 359995"/>
                <a:gd name="connsiteX1" fmla="*/ 2373742 w 2553739"/>
                <a:gd name="connsiteY1" fmla="*/ 0 h 359995"/>
                <a:gd name="connsiteX2" fmla="*/ 2553739 w 2553739"/>
                <a:gd name="connsiteY2" fmla="*/ 179998 h 359995"/>
                <a:gd name="connsiteX3" fmla="*/ 2373742 w 2553739"/>
                <a:gd name="connsiteY3" fmla="*/ 359995 h 359995"/>
                <a:gd name="connsiteX4" fmla="*/ 0 w 2553739"/>
                <a:gd name="connsiteY4" fmla="*/ 359995 h 359995"/>
                <a:gd name="connsiteX5" fmla="*/ 179998 w 2553739"/>
                <a:gd name="connsiteY5" fmla="*/ 179998 h 359995"/>
                <a:gd name="connsiteX6" fmla="*/ 0 w 2553739"/>
                <a:gd name="connsiteY6" fmla="*/ 0 h 3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739" h="359995">
                  <a:moveTo>
                    <a:pt x="0" y="0"/>
                  </a:moveTo>
                  <a:lnTo>
                    <a:pt x="2373742" y="0"/>
                  </a:lnTo>
                  <a:lnTo>
                    <a:pt x="2553739" y="179998"/>
                  </a:lnTo>
                  <a:lnTo>
                    <a:pt x="2373742" y="359995"/>
                  </a:lnTo>
                  <a:lnTo>
                    <a:pt x="0" y="359995"/>
                  </a:lnTo>
                  <a:lnTo>
                    <a:pt x="179998" y="179998"/>
                  </a:lnTo>
                  <a:lnTo>
                    <a:pt x="0" y="0"/>
                  </a:lnTo>
                  <a:close/>
                </a:path>
              </a:pathLst>
            </a:custGeom>
            <a:solidFill>
              <a:schemeClr val="bg1">
                <a:lumMod val="9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179998" tIns="36000" rIns="179997" bIns="36000" numCol="1" spcCol="1270" anchor="ctr" anchorCtr="0">
              <a:noAutofit/>
            </a:bodyPr>
            <a:lstStyle/>
            <a:p>
              <a:pPr marL="0" lvl="0" indent="0" algn="ctr" defTabSz="800100">
                <a:lnSpc>
                  <a:spcPct val="90000"/>
                </a:lnSpc>
                <a:spcBef>
                  <a:spcPct val="0"/>
                </a:spcBef>
                <a:spcAft>
                  <a:spcPct val="35000"/>
                </a:spcAft>
                <a:buNone/>
              </a:pPr>
              <a:r>
                <a:rPr lang="fr-FR" sz="1800" kern="1200" dirty="0"/>
                <a:t>2026</a:t>
              </a:r>
            </a:p>
          </p:txBody>
        </p:sp>
        <p:sp>
          <p:nvSpPr>
            <p:cNvPr id="41" name="Forme libre : forme 40">
              <a:extLst>
                <a:ext uri="{FF2B5EF4-FFF2-40B4-BE49-F238E27FC236}">
                  <a16:creationId xmlns:a16="http://schemas.microsoft.com/office/drawing/2014/main" id="{CCFAD467-E249-42FC-A805-98A015BDF2E4}"/>
                </a:ext>
              </a:extLst>
            </p:cNvPr>
            <p:cNvSpPr/>
            <p:nvPr/>
          </p:nvSpPr>
          <p:spPr>
            <a:xfrm>
              <a:off x="6329125" y="4710867"/>
              <a:ext cx="2553739" cy="359995"/>
            </a:xfrm>
            <a:custGeom>
              <a:avLst/>
              <a:gdLst>
                <a:gd name="connsiteX0" fmla="*/ 0 w 2553739"/>
                <a:gd name="connsiteY0" fmla="*/ 0 h 359995"/>
                <a:gd name="connsiteX1" fmla="*/ 2373742 w 2553739"/>
                <a:gd name="connsiteY1" fmla="*/ 0 h 359995"/>
                <a:gd name="connsiteX2" fmla="*/ 2553739 w 2553739"/>
                <a:gd name="connsiteY2" fmla="*/ 179998 h 359995"/>
                <a:gd name="connsiteX3" fmla="*/ 2373742 w 2553739"/>
                <a:gd name="connsiteY3" fmla="*/ 359995 h 359995"/>
                <a:gd name="connsiteX4" fmla="*/ 0 w 2553739"/>
                <a:gd name="connsiteY4" fmla="*/ 359995 h 359995"/>
                <a:gd name="connsiteX5" fmla="*/ 179998 w 2553739"/>
                <a:gd name="connsiteY5" fmla="*/ 179998 h 359995"/>
                <a:gd name="connsiteX6" fmla="*/ 0 w 2553739"/>
                <a:gd name="connsiteY6" fmla="*/ 0 h 3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739" h="359995">
                  <a:moveTo>
                    <a:pt x="0" y="0"/>
                  </a:moveTo>
                  <a:lnTo>
                    <a:pt x="2373742" y="0"/>
                  </a:lnTo>
                  <a:lnTo>
                    <a:pt x="2553739" y="179998"/>
                  </a:lnTo>
                  <a:lnTo>
                    <a:pt x="2373742" y="359995"/>
                  </a:lnTo>
                  <a:lnTo>
                    <a:pt x="0" y="359995"/>
                  </a:lnTo>
                  <a:lnTo>
                    <a:pt x="179998" y="179998"/>
                  </a:lnTo>
                  <a:lnTo>
                    <a:pt x="0" y="0"/>
                  </a:lnTo>
                  <a:close/>
                </a:path>
              </a:pathLst>
            </a:custGeom>
            <a:solidFill>
              <a:schemeClr val="bg1">
                <a:lumMod val="9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179998" tIns="36000" rIns="179997" bIns="36000" numCol="1" spcCol="1270" anchor="ctr" anchorCtr="0">
              <a:noAutofit/>
            </a:bodyPr>
            <a:lstStyle/>
            <a:p>
              <a:pPr marL="0" lvl="0" indent="0" algn="ctr" defTabSz="800100">
                <a:lnSpc>
                  <a:spcPct val="90000"/>
                </a:lnSpc>
                <a:spcBef>
                  <a:spcPct val="0"/>
                </a:spcBef>
                <a:spcAft>
                  <a:spcPct val="35000"/>
                </a:spcAft>
                <a:buNone/>
              </a:pPr>
              <a:r>
                <a:rPr lang="fr-FR" sz="1800" kern="1200" dirty="0"/>
                <a:t>2027</a:t>
              </a:r>
            </a:p>
          </p:txBody>
        </p:sp>
        <p:sp>
          <p:nvSpPr>
            <p:cNvPr id="42" name="Forme libre : forme 41">
              <a:extLst>
                <a:ext uri="{FF2B5EF4-FFF2-40B4-BE49-F238E27FC236}">
                  <a16:creationId xmlns:a16="http://schemas.microsoft.com/office/drawing/2014/main" id="{BB15B819-CCA3-412C-A104-EFACDC015C37}"/>
                </a:ext>
              </a:extLst>
            </p:cNvPr>
            <p:cNvSpPr/>
            <p:nvPr/>
          </p:nvSpPr>
          <p:spPr>
            <a:xfrm>
              <a:off x="8372116" y="4710867"/>
              <a:ext cx="2553739" cy="359995"/>
            </a:xfrm>
            <a:custGeom>
              <a:avLst/>
              <a:gdLst>
                <a:gd name="connsiteX0" fmla="*/ 0 w 2553739"/>
                <a:gd name="connsiteY0" fmla="*/ 0 h 359995"/>
                <a:gd name="connsiteX1" fmla="*/ 2373742 w 2553739"/>
                <a:gd name="connsiteY1" fmla="*/ 0 h 359995"/>
                <a:gd name="connsiteX2" fmla="*/ 2553739 w 2553739"/>
                <a:gd name="connsiteY2" fmla="*/ 179998 h 359995"/>
                <a:gd name="connsiteX3" fmla="*/ 2373742 w 2553739"/>
                <a:gd name="connsiteY3" fmla="*/ 359995 h 359995"/>
                <a:gd name="connsiteX4" fmla="*/ 0 w 2553739"/>
                <a:gd name="connsiteY4" fmla="*/ 359995 h 359995"/>
                <a:gd name="connsiteX5" fmla="*/ 179998 w 2553739"/>
                <a:gd name="connsiteY5" fmla="*/ 179998 h 359995"/>
                <a:gd name="connsiteX6" fmla="*/ 0 w 2553739"/>
                <a:gd name="connsiteY6" fmla="*/ 0 h 3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739" h="359995">
                  <a:moveTo>
                    <a:pt x="0" y="0"/>
                  </a:moveTo>
                  <a:lnTo>
                    <a:pt x="2373742" y="0"/>
                  </a:lnTo>
                  <a:lnTo>
                    <a:pt x="2553739" y="179998"/>
                  </a:lnTo>
                  <a:lnTo>
                    <a:pt x="2373742" y="359995"/>
                  </a:lnTo>
                  <a:lnTo>
                    <a:pt x="0" y="359995"/>
                  </a:lnTo>
                  <a:lnTo>
                    <a:pt x="179998" y="179998"/>
                  </a:lnTo>
                  <a:lnTo>
                    <a:pt x="0" y="0"/>
                  </a:lnTo>
                  <a:close/>
                </a:path>
              </a:pathLst>
            </a:custGeom>
            <a:solidFill>
              <a:schemeClr val="bg1">
                <a:lumMod val="9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179998" tIns="36000" rIns="179997" bIns="36000" numCol="1" spcCol="1270" anchor="ctr" anchorCtr="0">
              <a:noAutofit/>
            </a:bodyPr>
            <a:lstStyle/>
            <a:p>
              <a:pPr marL="0" lvl="0" indent="0" algn="ctr" defTabSz="800100">
                <a:lnSpc>
                  <a:spcPct val="90000"/>
                </a:lnSpc>
                <a:spcBef>
                  <a:spcPct val="0"/>
                </a:spcBef>
                <a:spcAft>
                  <a:spcPct val="35000"/>
                </a:spcAft>
                <a:buNone/>
              </a:pPr>
              <a:r>
                <a:rPr lang="fr-FR" sz="1800" kern="1200" dirty="0"/>
                <a:t>2028</a:t>
              </a:r>
            </a:p>
          </p:txBody>
        </p:sp>
      </p:grpSp>
      <p:sp>
        <p:nvSpPr>
          <p:cNvPr id="2" name="Espace réservé du contenu 1">
            <a:extLst>
              <a:ext uri="{FF2B5EF4-FFF2-40B4-BE49-F238E27FC236}">
                <a16:creationId xmlns:a16="http://schemas.microsoft.com/office/drawing/2014/main" id="{D25309D2-5CA8-4DEA-BAD0-9412272DCDAB}"/>
              </a:ext>
            </a:extLst>
          </p:cNvPr>
          <p:cNvSpPr>
            <a:spLocks noGrp="1"/>
          </p:cNvSpPr>
          <p:nvPr>
            <p:ph idx="1"/>
          </p:nvPr>
        </p:nvSpPr>
        <p:spPr/>
        <p:txBody>
          <a:bodyPr/>
          <a:lstStyle/>
          <a:p>
            <a:pPr lvl="1"/>
            <a:r>
              <a:rPr lang="fr-FR" dirty="0"/>
              <a:t>The </a:t>
            </a:r>
            <a:r>
              <a:rPr lang="fr-FR" dirty="0" err="1"/>
              <a:t>project</a:t>
            </a:r>
            <a:r>
              <a:rPr lang="fr-FR" dirty="0"/>
              <a:t> </a:t>
            </a:r>
            <a:r>
              <a:rPr lang="fr-FR" dirty="0" err="1"/>
              <a:t>started</a:t>
            </a:r>
            <a:r>
              <a:rPr lang="fr-FR" dirty="0"/>
              <a:t> in 2019 </a:t>
            </a:r>
            <a:r>
              <a:rPr lang="fr-FR" dirty="0" err="1"/>
              <a:t>with</a:t>
            </a:r>
            <a:r>
              <a:rPr lang="fr-FR" dirty="0"/>
              <a:t> the </a:t>
            </a:r>
            <a:r>
              <a:rPr lang="fr-FR" dirty="0" err="1"/>
              <a:t>study</a:t>
            </a:r>
            <a:r>
              <a:rPr lang="fr-FR" dirty="0"/>
              <a:t> phase</a:t>
            </a:r>
          </a:p>
          <a:p>
            <a:pPr lvl="1"/>
            <a:r>
              <a:rPr lang="en-US" dirty="0"/>
              <a:t>Since 2021, we have been in the process of building the accelerator and, in parallel, we have manufactured the prototype of the lithium liquid target and carried out tests on this target (T4-2024)</a:t>
            </a:r>
          </a:p>
          <a:p>
            <a:pPr lvl="1"/>
            <a:r>
              <a:rPr lang="en-US" dirty="0"/>
              <a:t>Next milestones :</a:t>
            </a:r>
          </a:p>
          <a:p>
            <a:pPr lvl="1"/>
            <a:endParaRPr lang="fr-FR" sz="1600" dirty="0"/>
          </a:p>
        </p:txBody>
      </p:sp>
      <p:sp>
        <p:nvSpPr>
          <p:cNvPr id="3" name="Espace réservé de la date 2">
            <a:extLst>
              <a:ext uri="{FF2B5EF4-FFF2-40B4-BE49-F238E27FC236}">
                <a16:creationId xmlns:a16="http://schemas.microsoft.com/office/drawing/2014/main" id="{733CFC2A-4A63-4B54-AA88-D916E7558E71}"/>
              </a:ext>
            </a:extLst>
          </p:cNvPr>
          <p:cNvSpPr>
            <a:spLocks noGrp="1"/>
          </p:cNvSpPr>
          <p:nvPr>
            <p:ph type="dt" sz="half" idx="10"/>
          </p:nvPr>
        </p:nvSpPr>
        <p:spPr/>
        <p:txBody>
          <a:bodyPr/>
          <a:lstStyle/>
          <a:p>
            <a:r>
              <a:rPr lang="fr-FR"/>
              <a:t>21/04/2026</a:t>
            </a:r>
          </a:p>
        </p:txBody>
      </p:sp>
      <p:sp>
        <p:nvSpPr>
          <p:cNvPr id="4" name="Espace réservé du pied de page 3">
            <a:extLst>
              <a:ext uri="{FF2B5EF4-FFF2-40B4-BE49-F238E27FC236}">
                <a16:creationId xmlns:a16="http://schemas.microsoft.com/office/drawing/2014/main" id="{2657B5A3-7FE7-4F6A-9339-A1B3932AD253}"/>
              </a:ext>
            </a:extLst>
          </p:cNvPr>
          <p:cNvSpPr>
            <a:spLocks noGrp="1"/>
          </p:cNvSpPr>
          <p:nvPr>
            <p:ph type="ftr" sz="quarter" idx="11"/>
          </p:nvPr>
        </p:nvSpPr>
        <p:spPr/>
        <p:txBody>
          <a:bodyPr/>
          <a:lstStyle/>
          <a:p>
            <a:r>
              <a:rPr lang="en-US"/>
              <a:t>EPICS meeting – Titan accelerator status report – Yannick MARIETTE</a:t>
            </a:r>
            <a:endParaRPr lang="fr-FR" dirty="0"/>
          </a:p>
        </p:txBody>
      </p:sp>
      <p:sp>
        <p:nvSpPr>
          <p:cNvPr id="5" name="Espace réservé du numéro de diapositive 4">
            <a:extLst>
              <a:ext uri="{FF2B5EF4-FFF2-40B4-BE49-F238E27FC236}">
                <a16:creationId xmlns:a16="http://schemas.microsoft.com/office/drawing/2014/main" id="{20427B4A-12DF-462F-95CA-5E3FDAA5C9D1}"/>
              </a:ext>
            </a:extLst>
          </p:cNvPr>
          <p:cNvSpPr>
            <a:spLocks noGrp="1"/>
          </p:cNvSpPr>
          <p:nvPr>
            <p:ph type="sldNum" sz="quarter" idx="12"/>
          </p:nvPr>
        </p:nvSpPr>
        <p:spPr/>
        <p:txBody>
          <a:bodyPr/>
          <a:lstStyle/>
          <a:p>
            <a:fld id="{0CBC77A0-1F4E-42FF-9FFC-F45C3A64AF90}" type="slidenum">
              <a:rPr lang="fr-FR" smtClean="0"/>
              <a:t>8</a:t>
            </a:fld>
            <a:endParaRPr lang="fr-FR"/>
          </a:p>
        </p:txBody>
      </p:sp>
      <p:sp>
        <p:nvSpPr>
          <p:cNvPr id="6" name="Titre 5">
            <a:extLst>
              <a:ext uri="{FF2B5EF4-FFF2-40B4-BE49-F238E27FC236}">
                <a16:creationId xmlns:a16="http://schemas.microsoft.com/office/drawing/2014/main" id="{AF558773-9BA5-444B-84A3-010E4809E786}"/>
              </a:ext>
            </a:extLst>
          </p:cNvPr>
          <p:cNvSpPr>
            <a:spLocks noGrp="1"/>
          </p:cNvSpPr>
          <p:nvPr>
            <p:ph type="title"/>
          </p:nvPr>
        </p:nvSpPr>
        <p:spPr/>
        <p:txBody>
          <a:bodyPr/>
          <a:lstStyle/>
          <a:p>
            <a:pPr marL="457200" lvl="1" algn="l" rtl="0">
              <a:lnSpc>
                <a:spcPct val="90000"/>
              </a:lnSpc>
              <a:spcBef>
                <a:spcPct val="0"/>
              </a:spcBef>
            </a:pPr>
            <a:r>
              <a:rPr lang="fr-FR" sz="2300" b="1" kern="1200" cap="small" dirty="0">
                <a:solidFill>
                  <a:schemeClr val="tx2"/>
                </a:solidFill>
                <a:latin typeface="+mj-lt"/>
                <a:ea typeface="+mj-ea"/>
                <a:cs typeface="+mj-cs"/>
              </a:rPr>
              <a:t>Planning</a:t>
            </a:r>
          </a:p>
        </p:txBody>
      </p:sp>
      <p:grpSp>
        <p:nvGrpSpPr>
          <p:cNvPr id="14" name="Groupe 13">
            <a:extLst>
              <a:ext uri="{FF2B5EF4-FFF2-40B4-BE49-F238E27FC236}">
                <a16:creationId xmlns:a16="http://schemas.microsoft.com/office/drawing/2014/main" id="{40FED39F-8D8A-419A-9564-898D4F8E3501}"/>
              </a:ext>
            </a:extLst>
          </p:cNvPr>
          <p:cNvGrpSpPr/>
          <p:nvPr/>
        </p:nvGrpSpPr>
        <p:grpSpPr>
          <a:xfrm>
            <a:off x="4704188" y="3399161"/>
            <a:ext cx="392341" cy="1180724"/>
            <a:chOff x="2355386" y="2484218"/>
            <a:chExt cx="392341" cy="1180724"/>
          </a:xfrm>
        </p:grpSpPr>
        <p:sp>
          <p:nvSpPr>
            <p:cNvPr id="15" name="Larme 14">
              <a:extLst>
                <a:ext uri="{FF2B5EF4-FFF2-40B4-BE49-F238E27FC236}">
                  <a16:creationId xmlns:a16="http://schemas.microsoft.com/office/drawing/2014/main" id="{9A518E8E-282F-4A1F-A05A-A9DC4D6E665A}"/>
                </a:ext>
              </a:extLst>
            </p:cNvPr>
            <p:cNvSpPr/>
            <p:nvPr/>
          </p:nvSpPr>
          <p:spPr>
            <a:xfrm rot="8100000">
              <a:off x="2355386" y="2484218"/>
              <a:ext cx="392341" cy="392341"/>
            </a:xfrm>
            <a:prstGeom prst="teardrop">
              <a:avLst>
                <a:gd name="adj" fmla="val 115000"/>
              </a:avLst>
            </a:prstGeom>
            <a:solidFill>
              <a:schemeClr val="accent2"/>
            </a:solidFill>
            <a:ln>
              <a:noFill/>
            </a:ln>
            <a:effectLst/>
          </p:spPr>
        </p:sp>
        <p:sp>
          <p:nvSpPr>
            <p:cNvPr id="16" name="Bouée 64">
              <a:extLst>
                <a:ext uri="{FF2B5EF4-FFF2-40B4-BE49-F238E27FC236}">
                  <a16:creationId xmlns:a16="http://schemas.microsoft.com/office/drawing/2014/main" id="{CA0FEE02-1583-4A20-A2DA-9FE65FF7B63D}"/>
                </a:ext>
              </a:extLst>
            </p:cNvPr>
            <p:cNvSpPr/>
            <p:nvPr/>
          </p:nvSpPr>
          <p:spPr>
            <a:xfrm>
              <a:off x="2398972" y="2527804"/>
              <a:ext cx="305170" cy="305170"/>
            </a:xfrm>
            <a:prstGeom prst="donut">
              <a:avLst/>
            </a:prstGeom>
            <a:solidFill>
              <a:sysClr val="window" lastClr="FFFFFF">
                <a:hueOff val="0"/>
                <a:satOff val="0"/>
                <a:lumOff val="0"/>
              </a:sysClr>
            </a:solidFill>
            <a:ln w="12700" cap="flat" cmpd="sng" algn="ctr">
              <a:noFill/>
              <a:prstDash val="solid"/>
              <a:miter lim="800000"/>
            </a:ln>
            <a:effectLst/>
          </p:spPr>
        </p:sp>
        <p:sp>
          <p:nvSpPr>
            <p:cNvPr id="17" name="Connecteur droit 16">
              <a:extLst>
                <a:ext uri="{FF2B5EF4-FFF2-40B4-BE49-F238E27FC236}">
                  <a16:creationId xmlns:a16="http://schemas.microsoft.com/office/drawing/2014/main" id="{F0C01451-2978-4C98-A85B-5430C3DD1ECD}"/>
                </a:ext>
              </a:extLst>
            </p:cNvPr>
            <p:cNvSpPr/>
            <p:nvPr/>
          </p:nvSpPr>
          <p:spPr>
            <a:xfrm>
              <a:off x="2551557" y="2981064"/>
              <a:ext cx="0" cy="633506"/>
            </a:xfrm>
            <a:prstGeom prst="line">
              <a:avLst/>
            </a:prstGeom>
            <a:noFill/>
            <a:ln w="3175" cap="flat" cmpd="sng" algn="ctr">
              <a:solidFill>
                <a:prstClr val="white">
                  <a:lumMod val="85000"/>
                </a:prstClr>
              </a:solidFill>
              <a:prstDash val="solid"/>
              <a:miter lim="800000"/>
            </a:ln>
            <a:effectLst/>
          </p:spPr>
        </p:sp>
        <p:sp>
          <p:nvSpPr>
            <p:cNvPr id="18" name="Ellipse 17">
              <a:extLst>
                <a:ext uri="{FF2B5EF4-FFF2-40B4-BE49-F238E27FC236}">
                  <a16:creationId xmlns:a16="http://schemas.microsoft.com/office/drawing/2014/main" id="{CC015365-7A36-416C-94B4-77C790433B6D}"/>
                </a:ext>
              </a:extLst>
            </p:cNvPr>
            <p:cNvSpPr/>
            <p:nvPr/>
          </p:nvSpPr>
          <p:spPr>
            <a:xfrm>
              <a:off x="2504037" y="3564198"/>
              <a:ext cx="99873" cy="100744"/>
            </a:xfrm>
            <a:prstGeom prst="ellipse">
              <a:avLst/>
            </a:prstGeom>
            <a:solidFill>
              <a:schemeClr val="accent2"/>
            </a:solidFill>
            <a:ln w="19050" cap="flat" cmpd="sng" algn="ctr">
              <a:solidFill>
                <a:sysClr val="window" lastClr="FFFFFF"/>
              </a:solidFill>
              <a:prstDash val="solid"/>
              <a:miter lim="800000"/>
            </a:ln>
            <a:effectLst/>
          </p:spPr>
        </p:sp>
      </p:grpSp>
      <p:grpSp>
        <p:nvGrpSpPr>
          <p:cNvPr id="19" name="Groupe 18">
            <a:extLst>
              <a:ext uri="{FF2B5EF4-FFF2-40B4-BE49-F238E27FC236}">
                <a16:creationId xmlns:a16="http://schemas.microsoft.com/office/drawing/2014/main" id="{2B5D3710-AC1E-4CDF-9C8B-3C44A7ED144C}"/>
              </a:ext>
            </a:extLst>
          </p:cNvPr>
          <p:cNvGrpSpPr/>
          <p:nvPr/>
        </p:nvGrpSpPr>
        <p:grpSpPr>
          <a:xfrm rot="10800000">
            <a:off x="6070248" y="4675071"/>
            <a:ext cx="392341" cy="1180724"/>
            <a:chOff x="2355386" y="2484218"/>
            <a:chExt cx="392341" cy="1180724"/>
          </a:xfrm>
        </p:grpSpPr>
        <p:sp>
          <p:nvSpPr>
            <p:cNvPr id="20" name="Larme 19">
              <a:extLst>
                <a:ext uri="{FF2B5EF4-FFF2-40B4-BE49-F238E27FC236}">
                  <a16:creationId xmlns:a16="http://schemas.microsoft.com/office/drawing/2014/main" id="{83CC2D0E-BFFF-4D93-83F2-A3EA1B62E37D}"/>
                </a:ext>
              </a:extLst>
            </p:cNvPr>
            <p:cNvSpPr/>
            <p:nvPr/>
          </p:nvSpPr>
          <p:spPr>
            <a:xfrm rot="8100000">
              <a:off x="2355386" y="2484218"/>
              <a:ext cx="392341" cy="392341"/>
            </a:xfrm>
            <a:prstGeom prst="teardrop">
              <a:avLst>
                <a:gd name="adj" fmla="val 115000"/>
              </a:avLst>
            </a:prstGeom>
            <a:solidFill>
              <a:schemeClr val="accent2"/>
            </a:solidFill>
            <a:ln>
              <a:noFill/>
            </a:ln>
            <a:effectLst/>
          </p:spPr>
        </p:sp>
        <p:sp>
          <p:nvSpPr>
            <p:cNvPr id="21" name="Bouée 64">
              <a:extLst>
                <a:ext uri="{FF2B5EF4-FFF2-40B4-BE49-F238E27FC236}">
                  <a16:creationId xmlns:a16="http://schemas.microsoft.com/office/drawing/2014/main" id="{B56E24A9-52EF-4751-86D8-39814B5103ED}"/>
                </a:ext>
              </a:extLst>
            </p:cNvPr>
            <p:cNvSpPr/>
            <p:nvPr/>
          </p:nvSpPr>
          <p:spPr>
            <a:xfrm>
              <a:off x="2398972" y="2527804"/>
              <a:ext cx="305170" cy="305170"/>
            </a:xfrm>
            <a:prstGeom prst="donut">
              <a:avLst/>
            </a:prstGeom>
            <a:solidFill>
              <a:sysClr val="window" lastClr="FFFFFF">
                <a:hueOff val="0"/>
                <a:satOff val="0"/>
                <a:lumOff val="0"/>
              </a:sysClr>
            </a:solidFill>
            <a:ln w="12700" cap="flat" cmpd="sng" algn="ctr">
              <a:noFill/>
              <a:prstDash val="solid"/>
              <a:miter lim="800000"/>
            </a:ln>
            <a:effectLst/>
          </p:spPr>
        </p:sp>
        <p:sp>
          <p:nvSpPr>
            <p:cNvPr id="22" name="Connecteur droit 21">
              <a:extLst>
                <a:ext uri="{FF2B5EF4-FFF2-40B4-BE49-F238E27FC236}">
                  <a16:creationId xmlns:a16="http://schemas.microsoft.com/office/drawing/2014/main" id="{7070CBBC-C7C1-4F1A-893B-B1127997343C}"/>
                </a:ext>
              </a:extLst>
            </p:cNvPr>
            <p:cNvSpPr/>
            <p:nvPr/>
          </p:nvSpPr>
          <p:spPr>
            <a:xfrm>
              <a:off x="2551557" y="2981064"/>
              <a:ext cx="0" cy="633506"/>
            </a:xfrm>
            <a:prstGeom prst="line">
              <a:avLst/>
            </a:prstGeom>
            <a:noFill/>
            <a:ln w="3175" cap="flat" cmpd="sng" algn="ctr">
              <a:solidFill>
                <a:prstClr val="white">
                  <a:lumMod val="85000"/>
                </a:prstClr>
              </a:solidFill>
              <a:prstDash val="solid"/>
              <a:miter lim="800000"/>
            </a:ln>
            <a:effectLst/>
          </p:spPr>
        </p:sp>
        <p:sp>
          <p:nvSpPr>
            <p:cNvPr id="23" name="Ellipse 22">
              <a:extLst>
                <a:ext uri="{FF2B5EF4-FFF2-40B4-BE49-F238E27FC236}">
                  <a16:creationId xmlns:a16="http://schemas.microsoft.com/office/drawing/2014/main" id="{5F59A663-FF6F-49AE-84DB-C5E2CC4DD3A3}"/>
                </a:ext>
              </a:extLst>
            </p:cNvPr>
            <p:cNvSpPr/>
            <p:nvPr/>
          </p:nvSpPr>
          <p:spPr>
            <a:xfrm>
              <a:off x="2504037" y="3564198"/>
              <a:ext cx="99873" cy="100744"/>
            </a:xfrm>
            <a:prstGeom prst="ellipse">
              <a:avLst/>
            </a:prstGeom>
            <a:solidFill>
              <a:schemeClr val="accent2"/>
            </a:solidFill>
            <a:ln w="19050" cap="flat" cmpd="sng" algn="ctr">
              <a:solidFill>
                <a:sysClr val="window" lastClr="FFFFFF"/>
              </a:solidFill>
              <a:prstDash val="solid"/>
              <a:miter lim="800000"/>
            </a:ln>
            <a:effectLst/>
          </p:spPr>
        </p:sp>
      </p:grpSp>
      <p:grpSp>
        <p:nvGrpSpPr>
          <p:cNvPr id="24" name="Groupe 23">
            <a:extLst>
              <a:ext uri="{FF2B5EF4-FFF2-40B4-BE49-F238E27FC236}">
                <a16:creationId xmlns:a16="http://schemas.microsoft.com/office/drawing/2014/main" id="{263EEC4B-CB75-472F-99E4-EDFF575ACBC3}"/>
              </a:ext>
            </a:extLst>
          </p:cNvPr>
          <p:cNvGrpSpPr/>
          <p:nvPr/>
        </p:nvGrpSpPr>
        <p:grpSpPr>
          <a:xfrm>
            <a:off x="7832706" y="3399161"/>
            <a:ext cx="392341" cy="1180724"/>
            <a:chOff x="2355386" y="2484218"/>
            <a:chExt cx="392341" cy="1180724"/>
          </a:xfrm>
        </p:grpSpPr>
        <p:sp>
          <p:nvSpPr>
            <p:cNvPr id="25" name="Larme 24">
              <a:extLst>
                <a:ext uri="{FF2B5EF4-FFF2-40B4-BE49-F238E27FC236}">
                  <a16:creationId xmlns:a16="http://schemas.microsoft.com/office/drawing/2014/main" id="{C83D0075-1FCC-485C-9BD1-59B1D66DB544}"/>
                </a:ext>
              </a:extLst>
            </p:cNvPr>
            <p:cNvSpPr/>
            <p:nvPr/>
          </p:nvSpPr>
          <p:spPr>
            <a:xfrm rot="8100000">
              <a:off x="2355386" y="2484218"/>
              <a:ext cx="392341" cy="392341"/>
            </a:xfrm>
            <a:prstGeom prst="teardrop">
              <a:avLst>
                <a:gd name="adj" fmla="val 115000"/>
              </a:avLst>
            </a:prstGeom>
            <a:solidFill>
              <a:schemeClr val="accent2"/>
            </a:solidFill>
            <a:ln>
              <a:noFill/>
            </a:ln>
            <a:effectLst/>
          </p:spPr>
        </p:sp>
        <p:sp>
          <p:nvSpPr>
            <p:cNvPr id="26" name="Bouée 64">
              <a:extLst>
                <a:ext uri="{FF2B5EF4-FFF2-40B4-BE49-F238E27FC236}">
                  <a16:creationId xmlns:a16="http://schemas.microsoft.com/office/drawing/2014/main" id="{5ABEF873-7911-4A33-B7FC-3DA92FAB204F}"/>
                </a:ext>
              </a:extLst>
            </p:cNvPr>
            <p:cNvSpPr/>
            <p:nvPr/>
          </p:nvSpPr>
          <p:spPr>
            <a:xfrm>
              <a:off x="2398972" y="2527804"/>
              <a:ext cx="305170" cy="305170"/>
            </a:xfrm>
            <a:prstGeom prst="donut">
              <a:avLst/>
            </a:prstGeom>
            <a:solidFill>
              <a:sysClr val="window" lastClr="FFFFFF">
                <a:hueOff val="0"/>
                <a:satOff val="0"/>
                <a:lumOff val="0"/>
              </a:sysClr>
            </a:solidFill>
            <a:ln w="12700" cap="flat" cmpd="sng" algn="ctr">
              <a:noFill/>
              <a:prstDash val="solid"/>
              <a:miter lim="800000"/>
            </a:ln>
            <a:effectLst/>
          </p:spPr>
        </p:sp>
        <p:sp>
          <p:nvSpPr>
            <p:cNvPr id="27" name="Connecteur droit 26">
              <a:extLst>
                <a:ext uri="{FF2B5EF4-FFF2-40B4-BE49-F238E27FC236}">
                  <a16:creationId xmlns:a16="http://schemas.microsoft.com/office/drawing/2014/main" id="{5B4EA489-4870-4662-9745-C63228681DCB}"/>
                </a:ext>
              </a:extLst>
            </p:cNvPr>
            <p:cNvSpPr/>
            <p:nvPr/>
          </p:nvSpPr>
          <p:spPr>
            <a:xfrm>
              <a:off x="2551557" y="2981064"/>
              <a:ext cx="0" cy="633506"/>
            </a:xfrm>
            <a:prstGeom prst="line">
              <a:avLst/>
            </a:prstGeom>
            <a:noFill/>
            <a:ln w="3175" cap="flat" cmpd="sng" algn="ctr">
              <a:solidFill>
                <a:prstClr val="white">
                  <a:lumMod val="85000"/>
                </a:prstClr>
              </a:solidFill>
              <a:prstDash val="solid"/>
              <a:miter lim="800000"/>
            </a:ln>
            <a:effectLst/>
          </p:spPr>
        </p:sp>
        <p:sp>
          <p:nvSpPr>
            <p:cNvPr id="28" name="Ellipse 27">
              <a:extLst>
                <a:ext uri="{FF2B5EF4-FFF2-40B4-BE49-F238E27FC236}">
                  <a16:creationId xmlns:a16="http://schemas.microsoft.com/office/drawing/2014/main" id="{AA5788D3-24C6-48E7-B259-34986660498F}"/>
                </a:ext>
              </a:extLst>
            </p:cNvPr>
            <p:cNvSpPr/>
            <p:nvPr/>
          </p:nvSpPr>
          <p:spPr>
            <a:xfrm>
              <a:off x="2504037" y="3564198"/>
              <a:ext cx="99873" cy="100744"/>
            </a:xfrm>
            <a:prstGeom prst="ellipse">
              <a:avLst/>
            </a:prstGeom>
            <a:solidFill>
              <a:schemeClr val="accent2"/>
            </a:solidFill>
            <a:ln w="19050" cap="flat" cmpd="sng" algn="ctr">
              <a:solidFill>
                <a:sysClr val="window" lastClr="FFFFFF"/>
              </a:solidFill>
              <a:prstDash val="solid"/>
              <a:miter lim="800000"/>
            </a:ln>
            <a:effectLst/>
          </p:spPr>
        </p:sp>
      </p:grpSp>
      <p:sp>
        <p:nvSpPr>
          <p:cNvPr id="29" name="Ellipse 28">
            <a:extLst>
              <a:ext uri="{FF2B5EF4-FFF2-40B4-BE49-F238E27FC236}">
                <a16:creationId xmlns:a16="http://schemas.microsoft.com/office/drawing/2014/main" id="{F7627D26-EDCC-4D94-BE74-6311D87EFF32}"/>
              </a:ext>
            </a:extLst>
          </p:cNvPr>
          <p:cNvSpPr/>
          <p:nvPr/>
        </p:nvSpPr>
        <p:spPr>
          <a:xfrm rot="8100000">
            <a:off x="8883341" y="4322404"/>
            <a:ext cx="392341" cy="392341"/>
          </a:xfrm>
          <a:prstGeom prst="ellipse">
            <a:avLst/>
          </a:prstGeom>
          <a:solidFill>
            <a:srgbClr val="EC7276"/>
          </a:solidFill>
          <a:ln w="12700" cap="flat" cmpd="sng" algn="ctr">
            <a:noFill/>
            <a:prstDash val="solid"/>
            <a:miter lim="800000"/>
          </a:ln>
          <a:effectLst/>
        </p:spPr>
      </p:sp>
      <p:sp>
        <p:nvSpPr>
          <p:cNvPr id="30" name="Étoile à 12 branches 68">
            <a:extLst>
              <a:ext uri="{FF2B5EF4-FFF2-40B4-BE49-F238E27FC236}">
                <a16:creationId xmlns:a16="http://schemas.microsoft.com/office/drawing/2014/main" id="{C45F15C9-59BE-441C-8B7D-E6F72E3F9117}"/>
              </a:ext>
            </a:extLst>
          </p:cNvPr>
          <p:cNvSpPr/>
          <p:nvPr/>
        </p:nvSpPr>
        <p:spPr>
          <a:xfrm>
            <a:off x="8926927" y="4365990"/>
            <a:ext cx="305170" cy="305170"/>
          </a:xfrm>
          <a:prstGeom prst="star12">
            <a:avLst/>
          </a:prstGeom>
          <a:solidFill>
            <a:sysClr val="window" lastClr="FFFFFF">
              <a:hueOff val="0"/>
              <a:satOff val="0"/>
              <a:lumOff val="0"/>
            </a:sysClr>
          </a:solidFill>
          <a:ln w="12700" cap="flat" cmpd="sng" algn="ctr">
            <a:noFill/>
            <a:prstDash val="solid"/>
            <a:miter lim="800000"/>
          </a:ln>
          <a:effectLst/>
        </p:spPr>
      </p:sp>
      <p:sp>
        <p:nvSpPr>
          <p:cNvPr id="31" name="Forme libre 19">
            <a:extLst>
              <a:ext uri="{FF2B5EF4-FFF2-40B4-BE49-F238E27FC236}">
                <a16:creationId xmlns:a16="http://schemas.microsoft.com/office/drawing/2014/main" id="{C00EC767-E493-489A-8D55-5509F8113929}"/>
              </a:ext>
            </a:extLst>
          </p:cNvPr>
          <p:cNvSpPr/>
          <p:nvPr/>
        </p:nvSpPr>
        <p:spPr>
          <a:xfrm>
            <a:off x="8202824" y="3747917"/>
            <a:ext cx="1908450" cy="559689"/>
          </a:xfrm>
          <a:custGeom>
            <a:avLst/>
            <a:gdLst>
              <a:gd name="connsiteX0" fmla="*/ 0 w 2576929"/>
              <a:gd name="connsiteY0" fmla="*/ 0 h 559689"/>
              <a:gd name="connsiteX1" fmla="*/ 2576929 w 2576929"/>
              <a:gd name="connsiteY1" fmla="*/ 0 h 559689"/>
              <a:gd name="connsiteX2" fmla="*/ 2576929 w 2576929"/>
              <a:gd name="connsiteY2" fmla="*/ 559689 h 559689"/>
              <a:gd name="connsiteX3" fmla="*/ 0 w 2576929"/>
              <a:gd name="connsiteY3" fmla="*/ 559689 h 559689"/>
              <a:gd name="connsiteX4" fmla="*/ 0 w 2576929"/>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929" h="559689">
                <a:moveTo>
                  <a:pt x="0" y="0"/>
                </a:moveTo>
                <a:lnTo>
                  <a:pt x="2576929" y="0"/>
                </a:lnTo>
                <a:lnTo>
                  <a:pt x="2576929" y="559689"/>
                </a:lnTo>
                <a:lnTo>
                  <a:pt x="0" y="559689"/>
                </a:lnTo>
                <a:lnTo>
                  <a:pt x="0" y="0"/>
                </a:lnTo>
                <a:close/>
              </a:path>
            </a:pathLst>
          </a:custGeom>
          <a:noFill/>
          <a:ln>
            <a:noFill/>
          </a:ln>
          <a:effectLst/>
        </p:spPr>
        <p:txBody>
          <a:bodyPr spcFirstLastPara="0" vert="horz" wrap="square" lIns="0" tIns="0" rIns="76200" bIns="0" numCol="1" spcCol="1270" rtlCol="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b="1"/>
            </a:pPr>
            <a:r>
              <a:rPr kumimoji="0" lang="fr-FR" sz="1200" b="1" i="1" u="none" strike="noStrike" kern="0" cap="none" spc="0" normalizeH="0" baseline="0" noProof="0" dirty="0">
                <a:ln>
                  <a:noFill/>
                </a:ln>
                <a:solidFill>
                  <a:srgbClr val="C00000"/>
                </a:solidFill>
                <a:effectLst/>
                <a:uLnTx/>
                <a:uFillTx/>
                <a:ea typeface="+mn-ea"/>
                <a:cs typeface="+mn-cs"/>
              </a:rPr>
              <a:t>T1-2029</a:t>
            </a:r>
          </a:p>
          <a:p>
            <a:pPr marL="0" marR="0" lvl="0" indent="0" algn="ctr" defTabSz="533400" eaLnBrk="1" fontAlgn="auto" latinLnBrk="0" hangingPunct="1">
              <a:lnSpc>
                <a:spcPct val="90000"/>
              </a:lnSpc>
              <a:spcBef>
                <a:spcPct val="0"/>
              </a:spcBef>
              <a:spcAft>
                <a:spcPct val="35000"/>
              </a:spcAft>
              <a:buClrTx/>
              <a:buSzTx/>
              <a:buFontTx/>
              <a:buNone/>
              <a:tabLst/>
              <a:defRPr b="1"/>
            </a:pPr>
            <a:r>
              <a:rPr kumimoji="0" lang="fr-FR" sz="1400" b="1" i="0" u="none" strike="noStrike" kern="0" cap="none" spc="0" normalizeH="0" baseline="0" noProof="0" dirty="0">
                <a:ln>
                  <a:noFill/>
                </a:ln>
                <a:solidFill>
                  <a:srgbClr val="C00000"/>
                </a:solidFill>
                <a:effectLst/>
                <a:uLnTx/>
                <a:uFillTx/>
                <a:ea typeface="+mn-ea"/>
                <a:cs typeface="+mn-cs"/>
              </a:rPr>
              <a:t>Start of </a:t>
            </a:r>
            <a:r>
              <a:rPr kumimoji="0" lang="fr-FR" sz="1400" b="1" i="0" u="none" strike="noStrike" kern="0" cap="none" spc="0" normalizeH="0" baseline="0" noProof="0" dirty="0" err="1">
                <a:ln>
                  <a:noFill/>
                </a:ln>
                <a:solidFill>
                  <a:srgbClr val="C00000"/>
                </a:solidFill>
                <a:effectLst/>
                <a:uLnTx/>
                <a:uFillTx/>
                <a:ea typeface="+mn-ea"/>
                <a:cs typeface="+mn-cs"/>
              </a:rPr>
              <a:t>operations</a:t>
            </a:r>
            <a:endParaRPr kumimoji="0" lang="fr-FR" sz="1400" b="1" i="0" u="none" strike="noStrike" kern="0" cap="none" spc="0" normalizeH="0" baseline="0" noProof="0" dirty="0">
              <a:ln>
                <a:noFill/>
              </a:ln>
              <a:solidFill>
                <a:srgbClr val="C00000"/>
              </a:solidFill>
              <a:effectLst/>
              <a:uLnTx/>
              <a:uFillTx/>
              <a:ea typeface="+mn-ea"/>
              <a:cs typeface="+mn-cs"/>
            </a:endParaRPr>
          </a:p>
        </p:txBody>
      </p:sp>
      <p:sp>
        <p:nvSpPr>
          <p:cNvPr id="32" name="Forme libre 165">
            <a:extLst>
              <a:ext uri="{FF2B5EF4-FFF2-40B4-BE49-F238E27FC236}">
                <a16:creationId xmlns:a16="http://schemas.microsoft.com/office/drawing/2014/main" id="{299174D1-539C-4A82-BB93-AD96907E1939}"/>
              </a:ext>
            </a:extLst>
          </p:cNvPr>
          <p:cNvSpPr/>
          <p:nvPr/>
        </p:nvSpPr>
        <p:spPr>
          <a:xfrm>
            <a:off x="2957688" y="3273207"/>
            <a:ext cx="1678934" cy="559689"/>
          </a:xfrm>
          <a:custGeom>
            <a:avLst/>
            <a:gdLst>
              <a:gd name="connsiteX0" fmla="*/ 0 w 2576929"/>
              <a:gd name="connsiteY0" fmla="*/ 0 h 559689"/>
              <a:gd name="connsiteX1" fmla="*/ 2576929 w 2576929"/>
              <a:gd name="connsiteY1" fmla="*/ 0 h 559689"/>
              <a:gd name="connsiteX2" fmla="*/ 2576929 w 2576929"/>
              <a:gd name="connsiteY2" fmla="*/ 559689 h 559689"/>
              <a:gd name="connsiteX3" fmla="*/ 0 w 2576929"/>
              <a:gd name="connsiteY3" fmla="*/ 559689 h 559689"/>
              <a:gd name="connsiteX4" fmla="*/ 0 w 2576929"/>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929" h="559689">
                <a:moveTo>
                  <a:pt x="0" y="0"/>
                </a:moveTo>
                <a:lnTo>
                  <a:pt x="2576929" y="0"/>
                </a:lnTo>
                <a:lnTo>
                  <a:pt x="2576929" y="559689"/>
                </a:lnTo>
                <a:lnTo>
                  <a:pt x="0" y="5596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76200" bIns="0" numCol="1" spcCol="1270" rtlCol="0" anchor="ctr" anchorCtr="0">
            <a:noAutofit/>
          </a:bodyPr>
          <a:lstStyle/>
          <a:p>
            <a:pPr lvl="0" algn="r" defTabSz="533400" rtl="0">
              <a:lnSpc>
                <a:spcPct val="90000"/>
              </a:lnSpc>
              <a:spcBef>
                <a:spcPct val="0"/>
              </a:spcBef>
              <a:spcAft>
                <a:spcPct val="35000"/>
              </a:spcAft>
              <a:defRPr b="1"/>
            </a:pPr>
            <a:r>
              <a:rPr lang="fr-FR" sz="1200" b="1" i="1" kern="1200" noProof="0" dirty="0">
                <a:solidFill>
                  <a:schemeClr val="accent2"/>
                </a:solidFill>
              </a:rPr>
              <a:t>T2-2027</a:t>
            </a:r>
          </a:p>
          <a:p>
            <a:pPr lvl="0" algn="r" defTabSz="533400" rtl="0">
              <a:lnSpc>
                <a:spcPct val="90000"/>
              </a:lnSpc>
              <a:spcBef>
                <a:spcPct val="0"/>
              </a:spcBef>
              <a:spcAft>
                <a:spcPct val="35000"/>
              </a:spcAft>
              <a:defRPr b="1"/>
            </a:pPr>
            <a:r>
              <a:rPr lang="fr-FR" sz="1400" b="0" i="1" kern="1200" noProof="0" dirty="0">
                <a:solidFill>
                  <a:schemeClr val="accent2"/>
                </a:solidFill>
              </a:rPr>
              <a:t>Start of proton commissioning</a:t>
            </a:r>
          </a:p>
        </p:txBody>
      </p:sp>
      <p:sp>
        <p:nvSpPr>
          <p:cNvPr id="33" name="Forme libre 165">
            <a:extLst>
              <a:ext uri="{FF2B5EF4-FFF2-40B4-BE49-F238E27FC236}">
                <a16:creationId xmlns:a16="http://schemas.microsoft.com/office/drawing/2014/main" id="{384A179F-A00B-46F3-94F9-57DC586D1025}"/>
              </a:ext>
            </a:extLst>
          </p:cNvPr>
          <p:cNvSpPr/>
          <p:nvPr/>
        </p:nvSpPr>
        <p:spPr>
          <a:xfrm>
            <a:off x="4372478" y="5332775"/>
            <a:ext cx="1678934" cy="559689"/>
          </a:xfrm>
          <a:custGeom>
            <a:avLst/>
            <a:gdLst>
              <a:gd name="connsiteX0" fmla="*/ 0 w 2576929"/>
              <a:gd name="connsiteY0" fmla="*/ 0 h 559689"/>
              <a:gd name="connsiteX1" fmla="*/ 2576929 w 2576929"/>
              <a:gd name="connsiteY1" fmla="*/ 0 h 559689"/>
              <a:gd name="connsiteX2" fmla="*/ 2576929 w 2576929"/>
              <a:gd name="connsiteY2" fmla="*/ 559689 h 559689"/>
              <a:gd name="connsiteX3" fmla="*/ 0 w 2576929"/>
              <a:gd name="connsiteY3" fmla="*/ 559689 h 559689"/>
              <a:gd name="connsiteX4" fmla="*/ 0 w 2576929"/>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929" h="559689">
                <a:moveTo>
                  <a:pt x="0" y="0"/>
                </a:moveTo>
                <a:lnTo>
                  <a:pt x="2576929" y="0"/>
                </a:lnTo>
                <a:lnTo>
                  <a:pt x="2576929" y="559689"/>
                </a:lnTo>
                <a:lnTo>
                  <a:pt x="0" y="5596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76200" bIns="0" numCol="1" spcCol="1270" rtlCol="0" anchor="ctr" anchorCtr="0">
            <a:noAutofit/>
          </a:bodyPr>
          <a:lstStyle/>
          <a:p>
            <a:pPr lvl="0" algn="r" defTabSz="533400" rtl="0">
              <a:lnSpc>
                <a:spcPct val="90000"/>
              </a:lnSpc>
              <a:spcBef>
                <a:spcPct val="0"/>
              </a:spcBef>
              <a:spcAft>
                <a:spcPct val="35000"/>
              </a:spcAft>
              <a:defRPr b="1"/>
            </a:pPr>
            <a:r>
              <a:rPr lang="fr-FR" sz="1200" b="1" i="1" kern="1200" noProof="0" dirty="0">
                <a:solidFill>
                  <a:schemeClr val="accent2"/>
                </a:solidFill>
              </a:rPr>
              <a:t>T4-2027</a:t>
            </a:r>
          </a:p>
          <a:p>
            <a:pPr algn="r"/>
            <a:r>
              <a:rPr lang="fr-FR" sz="1400" b="1" i="1" kern="1200" noProof="0" dirty="0">
                <a:solidFill>
                  <a:schemeClr val="accent2"/>
                </a:solidFill>
              </a:rPr>
              <a:t> </a:t>
            </a:r>
            <a:r>
              <a:rPr lang="fr-FR" sz="1400" i="1" dirty="0">
                <a:solidFill>
                  <a:schemeClr val="accent2"/>
                </a:solidFill>
              </a:rPr>
              <a:t>E</a:t>
            </a:r>
            <a:r>
              <a:rPr lang="en-US" sz="1400" i="1" dirty="0" err="1">
                <a:solidFill>
                  <a:schemeClr val="accent2"/>
                </a:solidFill>
              </a:rPr>
              <a:t>nd</a:t>
            </a:r>
            <a:r>
              <a:rPr lang="en-US" sz="1400" i="1" dirty="0">
                <a:solidFill>
                  <a:schemeClr val="accent2"/>
                </a:solidFill>
              </a:rPr>
              <a:t> of proton commissioning</a:t>
            </a:r>
          </a:p>
          <a:p>
            <a:pPr lvl="0" algn="ctr" defTabSz="533400" rtl="0">
              <a:lnSpc>
                <a:spcPct val="90000"/>
              </a:lnSpc>
              <a:spcBef>
                <a:spcPct val="0"/>
              </a:spcBef>
              <a:spcAft>
                <a:spcPct val="35000"/>
              </a:spcAft>
              <a:defRPr b="1"/>
            </a:pPr>
            <a:endParaRPr lang="fr-FR" sz="1400" b="0" i="1" kern="1200" noProof="0" dirty="0">
              <a:solidFill>
                <a:schemeClr val="accent2"/>
              </a:solidFill>
            </a:endParaRPr>
          </a:p>
        </p:txBody>
      </p:sp>
      <p:sp>
        <p:nvSpPr>
          <p:cNvPr id="35" name="Forme libre 165">
            <a:extLst>
              <a:ext uri="{FF2B5EF4-FFF2-40B4-BE49-F238E27FC236}">
                <a16:creationId xmlns:a16="http://schemas.microsoft.com/office/drawing/2014/main" id="{5449EA3D-9997-462E-B4DA-A59183A70A41}"/>
              </a:ext>
            </a:extLst>
          </p:cNvPr>
          <p:cNvSpPr/>
          <p:nvPr/>
        </p:nvSpPr>
        <p:spPr>
          <a:xfrm>
            <a:off x="6098523" y="3274675"/>
            <a:ext cx="1678934" cy="559689"/>
          </a:xfrm>
          <a:custGeom>
            <a:avLst/>
            <a:gdLst>
              <a:gd name="connsiteX0" fmla="*/ 0 w 2576929"/>
              <a:gd name="connsiteY0" fmla="*/ 0 h 559689"/>
              <a:gd name="connsiteX1" fmla="*/ 2576929 w 2576929"/>
              <a:gd name="connsiteY1" fmla="*/ 0 h 559689"/>
              <a:gd name="connsiteX2" fmla="*/ 2576929 w 2576929"/>
              <a:gd name="connsiteY2" fmla="*/ 559689 h 559689"/>
              <a:gd name="connsiteX3" fmla="*/ 0 w 2576929"/>
              <a:gd name="connsiteY3" fmla="*/ 559689 h 559689"/>
              <a:gd name="connsiteX4" fmla="*/ 0 w 2576929"/>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929" h="559689">
                <a:moveTo>
                  <a:pt x="0" y="0"/>
                </a:moveTo>
                <a:lnTo>
                  <a:pt x="2576929" y="0"/>
                </a:lnTo>
                <a:lnTo>
                  <a:pt x="2576929" y="559689"/>
                </a:lnTo>
                <a:lnTo>
                  <a:pt x="0" y="5596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76200" bIns="0" numCol="1" spcCol="1270" rtlCol="0" anchor="ctr" anchorCtr="0">
            <a:noAutofit/>
          </a:bodyPr>
          <a:lstStyle/>
          <a:p>
            <a:pPr lvl="0" algn="r" defTabSz="533400" rtl="0">
              <a:lnSpc>
                <a:spcPct val="90000"/>
              </a:lnSpc>
              <a:spcBef>
                <a:spcPct val="0"/>
              </a:spcBef>
              <a:spcAft>
                <a:spcPct val="35000"/>
              </a:spcAft>
              <a:defRPr b="1"/>
            </a:pPr>
            <a:r>
              <a:rPr lang="fr-FR" sz="1200" b="1" i="1" kern="1200" noProof="0" dirty="0">
                <a:solidFill>
                  <a:schemeClr val="accent2"/>
                </a:solidFill>
              </a:rPr>
              <a:t>T4-2028</a:t>
            </a:r>
          </a:p>
          <a:p>
            <a:pPr lvl="0" algn="r" defTabSz="533400" rtl="0">
              <a:lnSpc>
                <a:spcPct val="90000"/>
              </a:lnSpc>
              <a:spcBef>
                <a:spcPct val="0"/>
              </a:spcBef>
              <a:spcAft>
                <a:spcPct val="35000"/>
              </a:spcAft>
              <a:defRPr b="1"/>
            </a:pPr>
            <a:r>
              <a:rPr lang="fr-FR" sz="1400" b="0" i="1" kern="1200" noProof="0" dirty="0">
                <a:solidFill>
                  <a:schemeClr val="accent2"/>
                </a:solidFill>
              </a:rPr>
              <a:t>End of neutron commissioning</a:t>
            </a:r>
          </a:p>
        </p:txBody>
      </p:sp>
      <p:sp>
        <p:nvSpPr>
          <p:cNvPr id="43" name="ZoneTexte 42">
            <a:extLst>
              <a:ext uri="{FF2B5EF4-FFF2-40B4-BE49-F238E27FC236}">
                <a16:creationId xmlns:a16="http://schemas.microsoft.com/office/drawing/2014/main" id="{B9340B37-C5C4-40CB-B28F-B48C452D3DC4}"/>
              </a:ext>
            </a:extLst>
          </p:cNvPr>
          <p:cNvSpPr txBox="1"/>
          <p:nvPr/>
        </p:nvSpPr>
        <p:spPr>
          <a:xfrm>
            <a:off x="1903589" y="4051761"/>
            <a:ext cx="3621679" cy="261610"/>
          </a:xfrm>
          <a:prstGeom prst="rect">
            <a:avLst/>
          </a:prstGeom>
          <a:noFill/>
        </p:spPr>
        <p:txBody>
          <a:bodyPr wrap="square" rtlCol="0">
            <a:spAutoFit/>
          </a:bodyPr>
          <a:lstStyle/>
          <a:p>
            <a:r>
              <a:rPr lang="fr-FR" sz="1100" dirty="0"/>
              <a:t>Continue the </a:t>
            </a:r>
            <a:r>
              <a:rPr lang="fr-FR" sz="1100" dirty="0" err="1"/>
              <a:t>realization</a:t>
            </a:r>
            <a:r>
              <a:rPr lang="fr-FR" sz="1100" dirty="0"/>
              <a:t> and installation phase</a:t>
            </a:r>
          </a:p>
        </p:txBody>
      </p:sp>
    </p:spTree>
    <p:extLst>
      <p:ext uri="{BB962C8B-B14F-4D97-AF65-F5344CB8AC3E}">
        <p14:creationId xmlns:p14="http://schemas.microsoft.com/office/powerpoint/2010/main" val="1180969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F78AF76A-3428-4A16-8FB9-F37880B6B6DA}"/>
              </a:ext>
            </a:extLst>
          </p:cNvPr>
          <p:cNvSpPr>
            <a:spLocks noGrp="1"/>
          </p:cNvSpPr>
          <p:nvPr>
            <p:ph type="dt" sz="half" idx="14"/>
          </p:nvPr>
        </p:nvSpPr>
        <p:spPr/>
        <p:txBody>
          <a:bodyPr/>
          <a:lstStyle/>
          <a:p>
            <a:r>
              <a:rPr lang="fr-FR"/>
              <a:t>21/04/2026</a:t>
            </a:r>
          </a:p>
        </p:txBody>
      </p:sp>
      <p:sp>
        <p:nvSpPr>
          <p:cNvPr id="4" name="Espace réservé du pied de page 3">
            <a:extLst>
              <a:ext uri="{FF2B5EF4-FFF2-40B4-BE49-F238E27FC236}">
                <a16:creationId xmlns:a16="http://schemas.microsoft.com/office/drawing/2014/main" id="{276C4564-CFAC-47F4-A002-9357ACEF151E}"/>
              </a:ext>
            </a:extLst>
          </p:cNvPr>
          <p:cNvSpPr>
            <a:spLocks noGrp="1"/>
          </p:cNvSpPr>
          <p:nvPr>
            <p:ph type="ftr" sz="quarter" idx="15"/>
          </p:nvPr>
        </p:nvSpPr>
        <p:spPr/>
        <p:txBody>
          <a:bodyPr/>
          <a:lstStyle/>
          <a:p>
            <a:r>
              <a:rPr lang="en-US"/>
              <a:t>EPICS meeting – Titan accelerator status report – Yannick MARIETTE</a:t>
            </a:r>
            <a:endParaRPr lang="fr-FR" dirty="0"/>
          </a:p>
        </p:txBody>
      </p:sp>
      <p:sp>
        <p:nvSpPr>
          <p:cNvPr id="5" name="Espace réservé du numéro de diapositive 4">
            <a:extLst>
              <a:ext uri="{FF2B5EF4-FFF2-40B4-BE49-F238E27FC236}">
                <a16:creationId xmlns:a16="http://schemas.microsoft.com/office/drawing/2014/main" id="{D1ECF074-E73E-46DC-BBA4-19F060B9EC12}"/>
              </a:ext>
            </a:extLst>
          </p:cNvPr>
          <p:cNvSpPr>
            <a:spLocks noGrp="1"/>
          </p:cNvSpPr>
          <p:nvPr>
            <p:ph type="sldNum" sz="quarter" idx="16"/>
          </p:nvPr>
        </p:nvSpPr>
        <p:spPr/>
        <p:txBody>
          <a:bodyPr/>
          <a:lstStyle/>
          <a:p>
            <a:fld id="{0CBC77A0-1F4E-42FF-9FFC-F45C3A64AF90}" type="slidenum">
              <a:rPr lang="fr-FR" smtClean="0"/>
              <a:t>9</a:t>
            </a:fld>
            <a:endParaRPr lang="fr-FR"/>
          </a:p>
        </p:txBody>
      </p:sp>
      <p:sp>
        <p:nvSpPr>
          <p:cNvPr id="7" name="Titre 6">
            <a:extLst>
              <a:ext uri="{FF2B5EF4-FFF2-40B4-BE49-F238E27FC236}">
                <a16:creationId xmlns:a16="http://schemas.microsoft.com/office/drawing/2014/main" id="{2597EA16-7F28-436C-9676-1405FA099558}"/>
              </a:ext>
            </a:extLst>
          </p:cNvPr>
          <p:cNvSpPr>
            <a:spLocks noGrp="1"/>
          </p:cNvSpPr>
          <p:nvPr>
            <p:ph type="title"/>
          </p:nvPr>
        </p:nvSpPr>
        <p:spPr/>
        <p:txBody>
          <a:bodyPr/>
          <a:lstStyle/>
          <a:p>
            <a:r>
              <a:rPr lang="fr-FR" dirty="0"/>
              <a:t>Control-command </a:t>
            </a:r>
            <a:r>
              <a:rPr lang="fr-FR" dirty="0" err="1"/>
              <a:t>presentation</a:t>
            </a:r>
            <a:endParaRPr lang="fr-FR" dirty="0"/>
          </a:p>
        </p:txBody>
      </p:sp>
      <p:sp>
        <p:nvSpPr>
          <p:cNvPr id="8" name="Espace réservé du texte 7">
            <a:extLst>
              <a:ext uri="{FF2B5EF4-FFF2-40B4-BE49-F238E27FC236}">
                <a16:creationId xmlns:a16="http://schemas.microsoft.com/office/drawing/2014/main" id="{7311F7A4-C35F-43FA-AD7A-B8F2767D227D}"/>
              </a:ext>
            </a:extLst>
          </p:cNvPr>
          <p:cNvSpPr>
            <a:spLocks noGrp="1"/>
          </p:cNvSpPr>
          <p:nvPr>
            <p:ph type="body" idx="1"/>
          </p:nvPr>
        </p:nvSpPr>
        <p:spPr/>
        <p:txBody>
          <a:bodyPr/>
          <a:lstStyle/>
          <a:p>
            <a:endParaRPr lang="fr-FR" dirty="0"/>
          </a:p>
        </p:txBody>
      </p:sp>
      <p:sp>
        <p:nvSpPr>
          <p:cNvPr id="9" name="Espace réservé du texte 8">
            <a:extLst>
              <a:ext uri="{FF2B5EF4-FFF2-40B4-BE49-F238E27FC236}">
                <a16:creationId xmlns:a16="http://schemas.microsoft.com/office/drawing/2014/main" id="{1981EFB6-F768-4654-A729-95F197E6B3D5}"/>
              </a:ext>
            </a:extLst>
          </p:cNvPr>
          <p:cNvSpPr>
            <a:spLocks noGrp="1"/>
          </p:cNvSpPr>
          <p:nvPr>
            <p:ph type="body" idx="13"/>
          </p:nvPr>
        </p:nvSpPr>
        <p:spPr/>
        <p:txBody>
          <a:bodyPr/>
          <a:lstStyle/>
          <a:p>
            <a:r>
              <a:rPr lang="fr-FR" dirty="0"/>
              <a:t>2</a:t>
            </a:r>
          </a:p>
        </p:txBody>
      </p:sp>
    </p:spTree>
    <p:extLst>
      <p:ext uri="{BB962C8B-B14F-4D97-AF65-F5344CB8AC3E}">
        <p14:creationId xmlns:p14="http://schemas.microsoft.com/office/powerpoint/2010/main" val="927954680"/>
      </p:ext>
    </p:extLst>
  </p:cSld>
  <p:clrMapOvr>
    <a:masterClrMapping/>
  </p:clrMapOvr>
</p:sld>
</file>

<file path=ppt/theme/theme1.xml><?xml version="1.0" encoding="utf-8"?>
<a:theme xmlns:a="http://schemas.openxmlformats.org/drawingml/2006/main" name="Thème Office">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CEA final-V5.potx" id="{8CEE0DFF-1C06-4716-850E-804B5EEE4D0F}" vid="{3A69881D-C6CB-41F7-A0C0-1CB4B9E5CEE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nguage xmlns="http://schemas.microsoft.com/sharepoint/v3">Français (France)</Language>
    <TypologyTaxHTField0 xmlns="582fa2ad-bcfb-4c30-8490-7bbd511b1880">
      <Terms xmlns="http://schemas.microsoft.com/office/infopath/2007/PartnerControls"/>
    </TypologyTaxHTField0>
    <PublicTaxHTField0 xmlns="582fa2ad-bcfb-4c30-8490-7bbd511b1880">
      <Terms xmlns="http://schemas.microsoft.com/office/infopath/2007/PartnerControls"/>
    </PublicTaxHTField0>
    <Summary xmlns="582fa2ad-bcfb-4c30-8490-7bbd511b1880" xsi:nil="true"/>
    <ManualDate xmlns="582fa2ad-bcfb-4c30-8490-7bbd511b1880" xsi:nil="true"/>
    <TaxKeywordTaxHTField xmlns="151dffeb-2989-4a61-aef8-844a993007f8">
      <Terms xmlns="http://schemas.microsoft.com/office/infopath/2007/PartnerControls"/>
    </TaxKeywordTaxHTField>
    <ThumbnailImageUrl xmlns="582fa2ad-bcfb-4c30-8490-7bbd511b1880" xsi:nil="true"/>
    <TaxCatchAll xmlns="151dffeb-2989-4a61-aef8-844a993007f8"/>
    <ThumbnailImage xmlns="582fa2ad-bcfb-4c30-8490-7bbd511b1880" xsi:nil="true"/>
    <OrganisationTaxHTField0 xmlns="582fa2ad-bcfb-4c30-8490-7bbd511b1880">
      <Terms xmlns="http://schemas.microsoft.com/office/infopath/2007/PartnerControls"/>
    </OrganisationTaxHTField0>
    <BigPictureUrl xmlns="582fa2ad-bcfb-4c30-8490-7bbd511b1880" xsi:nil="true"/>
    <BigPicture xmlns="582fa2ad-bcfb-4c30-8490-7bbd511b1880" xsi:nil="true"/>
    <BackwardLinks xmlns="582fa2ad-bcfb-4c30-8490-7bbd511b1880">2</BackwardLinks>
    <ThematicsTaxHTField0 xmlns="582fa2ad-bcfb-4c30-8490-7bbd511b1880">
      <Terms xmlns="http://schemas.microsoft.com/office/infopath/2007/PartnerControls"/>
    </ThematicsTaxHTField0>
    <CenterAndUnitTaxHTField0 xmlns="582fa2ad-bcfb-4c30-8490-7bbd511b1880">
      <Terms xmlns="http://schemas.microsoft.com/office/infopath/2007/PartnerControls"/>
    </CenterAndUnitTaxHTField0>
    <DisplayedDate xmlns="582fa2ad-bcfb-4c30-8490-7bbd511b1880">2023-01-25T10:00:27+00:00</DisplayedDate>
  </documentManagement>
</p:properties>
</file>

<file path=customXml/item3.xml><?xml version="1.0" encoding="utf-8"?>
<?mso-contentType ?>
<spe:Receivers xmlns:spe="http://schemas.microsoft.com/sharepoint/events">
  <Receiver>
    <Name>Office document_ItemAdded</Name>
    <Synchronization>Synchronous</Synchronization>
    <Type>10001</Type>
    <SequenceNumber>11001</SequenceNumber>
    <Url/>
    <Assembly>CEA.I2I.Web.Core, Version=1.0.0.0, Culture=neutral, PublicKeyToken=39d5d856cb1a3e17</Assembly>
    <Class>CEA.I2I.Web.Core.Receivers.OfficeDocumentEventReceiver</Class>
    <Data/>
    <Filter/>
  </Receiver>
  <Receiver>
    <Name>Office document_ItemUpdated</Name>
    <Synchronization>Synchronous</Synchronization>
    <Type>10002</Type>
    <SequenceNumber>11001</SequenceNumber>
    <Url/>
    <Assembly>CEA.I2I.Web.Core, Version=1.0.0.0, Culture=neutral, PublicKeyToken=39d5d856cb1a3e17</Assembly>
    <Class>CEA.I2I.Web.Core.Receivers.OfficeDocumentEventReceiver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bureautique" ma:contentTypeID="0x0101009AC65FE4C57B4241B7BB126C82049321006502EDEDC0136B40BE1694CA6DFB09E5" ma:contentTypeVersion="20" ma:contentTypeDescription="Crée un document." ma:contentTypeScope="" ma:versionID="f1b05a092d0904e6962f83cebf818255">
  <xsd:schema xmlns:xsd="http://www.w3.org/2001/XMLSchema" xmlns:xs="http://www.w3.org/2001/XMLSchema" xmlns:p="http://schemas.microsoft.com/office/2006/metadata/properties" xmlns:ns1="http://schemas.microsoft.com/sharepoint/v3" xmlns:ns2="582fa2ad-bcfb-4c30-8490-7bbd511b1880" xmlns:ns3="151dffeb-2989-4a61-aef8-844a993007f8" targetNamespace="http://schemas.microsoft.com/office/2006/metadata/properties" ma:root="true" ma:fieldsID="7c3819e88b0869059371fc3b24198fff" ns1:_="" ns2:_="" ns3:_="">
    <xsd:import namespace="http://schemas.microsoft.com/sharepoint/v3"/>
    <xsd:import namespace="582fa2ad-bcfb-4c30-8490-7bbd511b1880"/>
    <xsd:import namespace="151dffeb-2989-4a61-aef8-844a993007f8"/>
    <xsd:element name="properties">
      <xsd:complexType>
        <xsd:sequence>
          <xsd:element name="documentManagement">
            <xsd:complexType>
              <xsd:all>
                <xsd:element ref="ns1:Language" minOccurs="0"/>
                <xsd:element ref="ns2:BackwardLinks" minOccurs="0"/>
                <xsd:element ref="ns2:ThematicsTaxHTField0" minOccurs="0"/>
                <xsd:element ref="ns3:TaxCatchAll" minOccurs="0"/>
                <xsd:element ref="ns3:TaxCatchAllLabel" minOccurs="0"/>
                <xsd:element ref="ns2:CenterAndUnitTaxHTField0" minOccurs="0"/>
                <xsd:element ref="ns3:TaxKeywordTaxHTField" minOccurs="0"/>
                <xsd:element ref="ns2:TypologyTaxHTField0" minOccurs="0"/>
                <xsd:element ref="ns2:OrganisationTaxHTField0" minOccurs="0"/>
                <xsd:element ref="ns2:PublicTaxHTField0" minOccurs="0"/>
                <xsd:element ref="ns2:Summary" minOccurs="0"/>
                <xsd:element ref="ns2:ThumbnailImage" minOccurs="0"/>
                <xsd:element ref="ns2:ThumbnailImageUrl" minOccurs="0"/>
                <xsd:element ref="ns2:BigPicture" minOccurs="0"/>
                <xsd:element ref="ns2:BigPictureUrl" minOccurs="0"/>
                <xsd:element ref="ns2:ManualDate" minOccurs="0"/>
                <xsd:element ref="ns2:Displayed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e" ma:default="Français (France)" ma:internalName="Language">
      <xsd:simpleType>
        <xsd:union memberTypes="dms:Text">
          <xsd:simpleType>
            <xsd:restriction base="dms:Choice">
              <xsd:enumeration value="Arabe (Arabie saoudite)"/>
              <xsd:enumeration value="Bulgare (Bulgarie)"/>
              <xsd:enumeration value="Chinois (R.A.S. de Hong Kong)"/>
              <xsd:enumeration value="Chinois (République populaire de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582fa2ad-bcfb-4c30-8490-7bbd511b1880" elementFormDefault="qualified">
    <xsd:import namespace="http://schemas.microsoft.com/office/2006/documentManagement/types"/>
    <xsd:import namespace="http://schemas.microsoft.com/office/infopath/2007/PartnerControls"/>
    <xsd:element name="BackwardLinks" ma:index="6" nillable="true" ma:displayName="Liens entrants" ma:internalName="BackwardLinks" ma:readOnly="false">
      <xsd:simpleType>
        <xsd:restriction base="dms:Text"/>
      </xsd:simpleType>
    </xsd:element>
    <xsd:element name="ThematicsTaxHTField0" ma:index="8" nillable="true" ma:taxonomy="true" ma:internalName="ThematicsTaxHTField0" ma:taxonomyFieldName="Thematics" ma:displayName="Thématiques" ma:fieldId="{c4af68e9-307a-4318-8504-f93285936fc7}" ma:taxonomyMulti="true" ma:sspId="a6e70cbb-a60f-4600-a53f-b7ff8cffd0af" ma:termSetId="a10a44d9-d1f6-48e5-bb68-cccd1ea0729b" ma:anchorId="00000000-0000-0000-0000-000000000000" ma:open="false" ma:isKeyword="false">
      <xsd:complexType>
        <xsd:sequence>
          <xsd:element ref="pc:Terms" minOccurs="0" maxOccurs="1"/>
        </xsd:sequence>
      </xsd:complexType>
    </xsd:element>
    <xsd:element name="CenterAndUnitTaxHTField0" ma:index="12" nillable="true" ma:taxonomy="true" ma:internalName="CenterAndUnitTaxHTField0" ma:taxonomyFieldName="CenterAndUnit" ma:displayName="Centre et unité" ma:fieldId="{facf9d3d-8cf6-4fab-8f4b-dfbbe29f3a4b}"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TypologyTaxHTField0" ma:index="18" nillable="true" ma:taxonomy="true" ma:internalName="TypologyTaxHTField0" ma:taxonomyFieldName="Typology" ma:displayName="Type de contenu" ma:readOnly="false" ma:default="" ma:fieldId="{fca8d298-920d-4815-a20b-c1a36091f1f7}" ma:taxonomyMulti="true" ma:sspId="a6e70cbb-a60f-4600-a53f-b7ff8cffd0af" ma:termSetId="092849f7-9260-4df9-99c4-635fefe8f60a" ma:anchorId="00000000-0000-0000-0000-000000000000" ma:open="false" ma:isKeyword="false">
      <xsd:complexType>
        <xsd:sequence>
          <xsd:element ref="pc:Terms" minOccurs="0" maxOccurs="1"/>
        </xsd:sequence>
      </xsd:complexType>
    </xsd:element>
    <xsd:element name="OrganisationTaxHTField0" ma:index="20" nillable="true" ma:taxonomy="true" ma:internalName="OrganisationTaxHTField0" ma:taxonomyFieldName="Organisation" ma:displayName="Organisation" ma:readOnly="false" ma:fieldId="{dacc8977-bae2-4cdb-ba56-0a020a4af99a}"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PublicTaxHTField0" ma:index="22" nillable="true" ma:taxonomy="true" ma:internalName="PublicTaxHTField0" ma:taxonomyFieldName="Public" ma:displayName="Public" ma:readOnly="false" ma:fieldId="{7196c7f4-9f00-45cf-9674-ae6fd7f8c9dc}" ma:taxonomyMulti="true" ma:sspId="a6e70cbb-a60f-4600-a53f-b7ff8cffd0af" ma:termSetId="d1bb7582-47f0-4b95-a8a0-54d382c0433c" ma:anchorId="00000000-0000-0000-0000-000000000000" ma:open="false" ma:isKeyword="false">
      <xsd:complexType>
        <xsd:sequence>
          <xsd:element ref="pc:Terms" minOccurs="0" maxOccurs="1"/>
        </xsd:sequence>
      </xsd:complexType>
    </xsd:element>
    <xsd:element name="Summary" ma:index="24" nillable="true" ma:displayName="Résumé" ma:internalName="Summary" ma:readOnly="false">
      <xsd:simpleType>
        <xsd:restriction base="dms:Note">
          <xsd:maxLength value="255"/>
        </xsd:restriction>
      </xsd:simpleType>
    </xsd:element>
    <xsd:element name="ThumbnailImage" ma:index="25" nillable="true" ma:displayName="Image poster" ma:internalName="ThumbnailImage" ma:readOnly="false">
      <xsd:simpleType>
        <xsd:restriction base="dms:Unknown"/>
      </xsd:simpleType>
    </xsd:element>
    <xsd:element name="ThumbnailImageUrl" ma:index="26" nillable="true" ma:displayName="ThumbnailImageUrl" ma:hidden="true" ma:internalName="ThumbnailImageUrl" ma:readOnly="false" ma:showField="FALSE">
      <xsd:simpleType>
        <xsd:restriction base="dms:Text"/>
      </xsd:simpleType>
    </xsd:element>
    <xsd:element name="BigPicture" ma:index="27" nillable="true" ma:displayName="Grande image" ma:internalName="BigPicture" ma:readOnly="false">
      <xsd:simpleType>
        <xsd:restriction base="dms:Unknown"/>
      </xsd:simpleType>
    </xsd:element>
    <xsd:element name="BigPictureUrl" ma:index="28" nillable="true" ma:displayName="BigPictureUrl" ma:hidden="true" ma:internalName="BigPictureUrl" ma:readOnly="false" ma:showField="FALSE">
      <xsd:simpleType>
        <xsd:restriction base="dms:Text"/>
      </xsd:simpleType>
    </xsd:element>
    <xsd:element name="ManualDate" ma:index="29" nillable="true" ma:displayName="Date manuelle" ma:format="DateTime" ma:LCID="1036" ma:internalName="ManualDate" ma:readOnly="false">
      <xsd:simpleType>
        <xsd:restriction base="dms:DateTime"/>
      </xsd:simpleType>
    </xsd:element>
    <xsd:element name="DisplayedDate" ma:index="30" nillable="true" ma:displayName="Date affichée" ma:format="DateTime" ma:LCID="1036" ma:internalName="Displayed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51dffeb-2989-4a61-aef8-844a993007f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3ac70b-b933-4e26-b91d-fb6c0c0cea2a}" ma:internalName="TaxCatchAll" ma:showField="CatchAllData"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3ac70b-b933-4e26-b91d-fb6c0c0cea2a}" ma:internalName="TaxCatchAllLabel" ma:readOnly="true" ma:showField="CatchAllDataLabel"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Mots clés d’entreprise" ma:fieldId="{23f27201-bee3-471e-b2e7-b64fd8b7ca38}" ma:taxonomyMulti="true" ma:sspId="a6e70cbb-a60f-4600-a53f-b7ff8cffd0af"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971FD6-17CC-4F23-9DB3-D1FB3A6D1EC9}">
  <ds:schemaRefs>
    <ds:schemaRef ds:uri="http://schemas.microsoft.com/sharepoint/v3/contenttype/forms"/>
  </ds:schemaRefs>
</ds:datastoreItem>
</file>

<file path=customXml/itemProps2.xml><?xml version="1.0" encoding="utf-8"?>
<ds:datastoreItem xmlns:ds="http://schemas.openxmlformats.org/officeDocument/2006/customXml" ds:itemID="{DF5003DA-E900-47F2-BA91-7AD870D471EB}">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151dffeb-2989-4a61-aef8-844a993007f8"/>
    <ds:schemaRef ds:uri="582fa2ad-bcfb-4c30-8490-7bbd511b1880"/>
    <ds:schemaRef ds:uri="http://www.w3.org/XML/1998/namespace"/>
    <ds:schemaRef ds:uri="http://purl.org/dc/elements/1.1/"/>
  </ds:schemaRefs>
</ds:datastoreItem>
</file>

<file path=customXml/itemProps3.xml><?xml version="1.0" encoding="utf-8"?>
<ds:datastoreItem xmlns:ds="http://schemas.openxmlformats.org/officeDocument/2006/customXml" ds:itemID="{EEC6F6A1-DBB8-49CB-9A01-6DDECDCC9EEC}">
  <ds:schemaRefs>
    <ds:schemaRef ds:uri="http://schemas.microsoft.com/sharepoint/events"/>
  </ds:schemaRefs>
</ds:datastoreItem>
</file>

<file path=customXml/itemProps4.xml><?xml version="1.0" encoding="utf-8"?>
<ds:datastoreItem xmlns:ds="http://schemas.openxmlformats.org/officeDocument/2006/customXml" ds:itemID="{76654F01-D451-414A-9EDC-9425484D2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2fa2ad-bcfb-4c30-8490-7bbd511b1880"/>
    <ds:schemaRef ds:uri="151dffeb-2989-4a61-aef8-844a993007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PPT-CEA final-V5</Template>
  <TotalTime>5888</TotalTime>
  <Words>1023</Words>
  <Application>Microsoft Office PowerPoint</Application>
  <PresentationFormat>Grand écran</PresentationFormat>
  <Paragraphs>227</Paragraphs>
  <Slides>19</Slides>
  <Notes>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vt:i4>
      </vt:variant>
    </vt:vector>
  </HeadingPairs>
  <TitlesOfParts>
    <vt:vector size="26" baseType="lpstr">
      <vt:lpstr>Arial</vt:lpstr>
      <vt:lpstr>Arial Black</vt:lpstr>
      <vt:lpstr>Calibri</vt:lpstr>
      <vt:lpstr>Google Sans</vt:lpstr>
      <vt:lpstr>Roboto</vt:lpstr>
      <vt:lpstr>Wingdings</vt:lpstr>
      <vt:lpstr>Thème Office</vt:lpstr>
      <vt:lpstr>   Titan accelerator status report   Y. MARIETTE </vt:lpstr>
      <vt:lpstr>Outlines </vt:lpstr>
      <vt:lpstr>Project presentation</vt:lpstr>
      <vt:lpstr>Project objective</vt:lpstr>
      <vt:lpstr>Location in CEA Saclay site</vt:lpstr>
      <vt:lpstr>The Titan accelerator</vt:lpstr>
      <vt:lpstr>Synoptic of the accelerator processes</vt:lpstr>
      <vt:lpstr>Planning</vt:lpstr>
      <vt:lpstr>Control-command presentation</vt:lpstr>
      <vt:lpstr>WP8 team : control-command</vt:lpstr>
      <vt:lpstr>control and command framework</vt:lpstr>
      <vt:lpstr>technical choices and guidance for Titan and the lab</vt:lpstr>
      <vt:lpstr>New domains in the lab</vt:lpstr>
      <vt:lpstr>C/C Status</vt:lpstr>
      <vt:lpstr>Electrotechnical status</vt:lpstr>
      <vt:lpstr>Software status</vt:lpstr>
      <vt:lpstr>Remaining work </vt:lpstr>
      <vt:lpstr>Remaining work</vt:lpstr>
      <vt:lpstr>Thanks for your attention</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creator>HARTMANN Marion</dc:creator>
  <cp:lastModifiedBy>MARIETTE Yannick</cp:lastModifiedBy>
  <cp:revision>491</cp:revision>
  <dcterms:created xsi:type="dcterms:W3CDTF">2023-01-13T15:17:34Z</dcterms:created>
  <dcterms:modified xsi:type="dcterms:W3CDTF">2026-04-20T11:26:19Z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0x0101009AC65FE4C57B4241B7BB126C82049321006502EDEDC0136B40BE1694CA6DFB09E5</vt:lpwstr>
  </property>
  <property fmtid="{D5CDD505-2E9C-101B-9397-08002B2CF9AE}" pid="3" name="TaxKeyword">
    <vt:lpwstr/>
  </property>
  <property fmtid="{D5CDD505-2E9C-101B-9397-08002B2CF9AE}" pid="4" name="I2ICODE">
    <vt:lpwstr>WEB</vt:lpwstr>
  </property>
  <property fmtid="{D5CDD505-2E9C-101B-9397-08002B2CF9AE}" pid="5" name="WebApplicationID">
    <vt:lpwstr>3f72b11a-dedf-47a1-b48a-dfd7b45017bd</vt:lpwstr>
  </property>
  <property fmtid="{D5CDD505-2E9C-101B-9397-08002B2CF9AE}" pid="6" name="I2ISITECODE">
    <vt:lpwstr/>
  </property>
</Properties>
</file>