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09" r:id="rId5"/>
    <p:sldId id="258" r:id="rId6"/>
    <p:sldId id="351" r:id="rId7"/>
    <p:sldId id="352" r:id="rId8"/>
    <p:sldId id="350" r:id="rId9"/>
    <p:sldId id="353" r:id="rId10"/>
    <p:sldId id="344" r:id="rId11"/>
    <p:sldId id="347" r:id="rId12"/>
    <p:sldId id="346" r:id="rId13"/>
    <p:sldId id="345" r:id="rId14"/>
    <p:sldId id="370" r:id="rId15"/>
    <p:sldId id="377" r:id="rId16"/>
    <p:sldId id="355" r:id="rId17"/>
    <p:sldId id="369" r:id="rId18"/>
    <p:sldId id="348" r:id="rId19"/>
    <p:sldId id="356" r:id="rId20"/>
    <p:sldId id="357" r:id="rId21"/>
    <p:sldId id="380" r:id="rId22"/>
    <p:sldId id="376" r:id="rId23"/>
    <p:sldId id="373" r:id="rId24"/>
    <p:sldId id="359" r:id="rId25"/>
    <p:sldId id="364" r:id="rId26"/>
    <p:sldId id="371" r:id="rId27"/>
    <p:sldId id="379" r:id="rId28"/>
    <p:sldId id="366" r:id="rId29"/>
    <p:sldId id="386" r:id="rId30"/>
    <p:sldId id="375" r:id="rId31"/>
    <p:sldId id="387" r:id="rId32"/>
    <p:sldId id="383" r:id="rId33"/>
    <p:sldId id="382" r:id="rId34"/>
    <p:sldId id="384" r:id="rId35"/>
    <p:sldId id="385" r:id="rId36"/>
    <p:sldId id="343" r:id="rId37"/>
  </p:sldIdLst>
  <p:sldSz cx="12192000" cy="6858000"/>
  <p:notesSz cx="6797675" cy="9872663"/>
  <p:embeddedFontLst>
    <p:embeddedFont>
      <p:font typeface="Arial Black" panose="020B0A04020102020204" pitchFamily="3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Poppins" panose="00000500000000000000" pitchFamily="2" charset="0"/>
      <p:regular r:id="rId49"/>
      <p:bold r:id="rId50"/>
      <p:italic r:id="rId51"/>
      <p:boldItalic r:id="rId52"/>
    </p:embeddedFont>
    <p:embeddedFont>
      <p:font typeface="Poppins Black" panose="00000A00000000000000" pitchFamily="2" charset="0"/>
      <p:bold r:id="rId53"/>
      <p:boldItalic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ugnaud Françoise" initials="GF" lastIdx="1" clrIdx="0">
    <p:extLst>
      <p:ext uri="{19B8F6BF-5375-455C-9EA6-DF929625EA0E}">
        <p15:presenceInfo xmlns:p15="http://schemas.microsoft.com/office/powerpoint/2012/main" userId="S-1-5-21-1801674531-299502267-839522115-21701" providerId="AD"/>
      </p:ext>
    </p:extLst>
  </p:cmAuthor>
  <p:cmAuthor id="2" name="GAGET Alexis" initials="GA" lastIdx="1" clrIdx="1">
    <p:extLst>
      <p:ext uri="{19B8F6BF-5375-455C-9EA6-DF929625EA0E}">
        <p15:presenceInfo xmlns:p15="http://schemas.microsoft.com/office/powerpoint/2012/main" userId="S-1-5-21-1801674531-299502267-839522115-3501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000000"/>
    <a:srgbClr val="FFF5D6"/>
    <a:srgbClr val="C7D511"/>
    <a:srgbClr val="61B135"/>
    <a:srgbClr val="3E4A83"/>
    <a:srgbClr val="BD987A"/>
    <a:srgbClr val="A558A0"/>
    <a:srgbClr val="993D3F"/>
    <a:srgbClr val="E18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979" autoAdjust="0"/>
  </p:normalViewPr>
  <p:slideViewPr>
    <p:cSldViewPr snapToGrid="0">
      <p:cViewPr varScale="1">
        <p:scale>
          <a:sx n="79" d="100"/>
          <a:sy n="79" d="100"/>
        </p:scale>
        <p:origin x="92" y="2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19/04/2026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19/04/2026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88635" y="4045179"/>
            <a:ext cx="10259539" cy="158750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EPICS </a:t>
            </a:r>
            <a:r>
              <a:rPr lang="fr-FR" sz="3600" dirty="0" err="1"/>
              <a:t>legacy</a:t>
            </a:r>
            <a:r>
              <a:rPr lang="fr-FR" sz="3600" dirty="0"/>
              <a:t> at Saclay</a:t>
            </a:r>
            <a:br>
              <a:rPr lang="fr-FR" sz="3600" dirty="0"/>
            </a:br>
            <a:r>
              <a:rPr lang="fr-FR" sz="3600" dirty="0"/>
              <a:t> 1993 to 20xx… </a:t>
            </a:r>
            <a:br>
              <a:rPr lang="fr-FR" sz="3600" dirty="0"/>
            </a:br>
            <a:r>
              <a:rPr lang="fr-FR" sz="3600" dirty="0"/>
              <a:t>and focus on </a:t>
            </a:r>
            <a:r>
              <a:rPr lang="fr-FR" sz="3600" dirty="0" err="1"/>
              <a:t>recent</a:t>
            </a:r>
            <a:r>
              <a:rPr lang="fr-FR" sz="3600" dirty="0"/>
              <a:t> </a:t>
            </a:r>
            <a:r>
              <a:rPr lang="fr-FR" sz="3600" dirty="0" err="1"/>
              <a:t>projects</a:t>
            </a:r>
            <a:r>
              <a:rPr lang="fr-FR" sz="3600" dirty="0"/>
              <a:t> 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1CBE682-5AA2-93B2-27CB-1088FCCC49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solidFill>
                  <a:srgbClr val="000000"/>
                </a:solidFill>
              </a:rPr>
              <a:t>Françoise Gougnaud – CEA Paris-Saclay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2FAAB6-7AB6-42F6-B9AB-B986B017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792" y="2904775"/>
            <a:ext cx="2547259" cy="38306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2C12AC-2EE6-43DB-9176-FF5D15A7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31" y="394427"/>
            <a:ext cx="3908220" cy="25103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4DDC6E-E7E4-45B1-A862-2BE2CD671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099" y="463139"/>
            <a:ext cx="4762853" cy="231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2D2718B-4C9E-40AD-ACB4-80E51E0CB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770" y="823148"/>
            <a:ext cx="2393711" cy="5211704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B55C35-0A43-4FB1-9B5E-BDBEE9003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21052"/>
            <a:ext cx="10728325" cy="453231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da-DK" dirty="0"/>
              <a:t>Homogeneous development to ease integration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dirty="0"/>
              <a:t>Automatic installation of VxWorks tools and EPICS distribution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a-DK" dirty="0"/>
              <a:t>VxWorks 6.9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a-DK" dirty="0"/>
              <a:t>EPICS 3.14.12.4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dirty="0"/>
              <a:t>Rules for naming PVs, files and global functions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dirty="0"/>
              <a:t>A development model used by each developer: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a-DK" dirty="0"/>
              <a:t>Top directory topSP2: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in-house architecture </a:t>
            </a:r>
            <a:endParaRPr lang="da-DK" dirty="0"/>
          </a:p>
          <a:p>
            <a:pPr lvl="3">
              <a:buFont typeface="Wingdings" panose="05000000000000000000" pitchFamily="2" charset="2"/>
              <a:buChar char="Ø"/>
            </a:pPr>
            <a:r>
              <a:rPr lang="da-DK" dirty="0"/>
              <a:t>An automatic building of IOCs: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da-DK" dirty="0"/>
              <a:t> makeBaseApp templates for Apps and IOCs</a:t>
            </a:r>
            <a:endParaRPr lang="en-US" b="0" i="0" u="none" strike="noStrike" baseline="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/>
              <a:t>Available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SVN server at Ganil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EDM</a:t>
            </a:r>
            <a:r>
              <a:rPr lang="fr-FR" dirty="0">
                <a:sym typeface="Wingdings" panose="05000000000000000000" pitchFamily="2" charset="2"/>
              </a:rPr>
              <a:t> CSS BOY in 2011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Saclay </a:t>
            </a:r>
            <a:r>
              <a:rPr lang="fr-FR" dirty="0" err="1">
                <a:sym typeface="Wingdings" panose="05000000000000000000" pitchFamily="2" charset="2"/>
              </a:rPr>
              <a:t>ceased</a:t>
            </a:r>
            <a:r>
              <a:rPr lang="fr-FR" dirty="0">
                <a:sym typeface="Wingdings" panose="05000000000000000000" pitchFamily="2" charset="2"/>
              </a:rPr>
              <a:t> to </a:t>
            </a:r>
            <a:r>
              <a:rPr lang="fr-FR" dirty="0" err="1">
                <a:sym typeface="Wingdings" panose="05000000000000000000" pitchFamily="2" charset="2"/>
              </a:rPr>
              <a:t>be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involved</a:t>
            </a:r>
            <a:r>
              <a:rPr lang="fr-FR" dirty="0">
                <a:sym typeface="Wingdings" panose="05000000000000000000" pitchFamily="2" charset="2"/>
              </a:rPr>
              <a:t> in 2012</a:t>
            </a:r>
            <a:endParaRPr lang="fr-FR" dirty="0"/>
          </a:p>
          <a:p>
            <a:pPr marL="646113" lvl="1" indent="-285750">
              <a:buFont typeface="Wingdings" panose="05000000000000000000" pitchFamily="2" charset="2"/>
              <a:buChar char="Ø"/>
            </a:pP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endParaRPr lang="en-US" sz="18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541338" lvl="3" indent="0">
              <a:buNone/>
            </a:pPr>
            <a:endParaRPr lang="da-DK" dirty="0"/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R="0" algn="l"/>
            <a:endParaRPr lang="fr-FR" sz="18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3"/>
            <a:endParaRPr lang="da-DK" dirty="0"/>
          </a:p>
          <a:p>
            <a:pPr lvl="5"/>
            <a:endParaRPr lang="da-DK" dirty="0"/>
          </a:p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87255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9225"/>
            <a:ext cx="10728325" cy="871827"/>
          </a:xfrm>
        </p:spPr>
        <p:txBody>
          <a:bodyPr/>
          <a:lstStyle/>
          <a:p>
            <a:r>
              <a:rPr lang="fr-FR" dirty="0"/>
              <a:t>Common EPICS software platform for the 3 </a:t>
            </a:r>
            <a:r>
              <a:rPr lang="fr-FR" dirty="0" err="1"/>
              <a:t>labs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395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200543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149225"/>
            <a:ext cx="10728325" cy="871827"/>
          </a:xfrm>
        </p:spPr>
        <p:txBody>
          <a:bodyPr/>
          <a:lstStyle/>
          <a:p>
            <a:r>
              <a:rPr lang="fr-FR" dirty="0"/>
              <a:t>Spiral2: </a:t>
            </a:r>
            <a:r>
              <a:rPr lang="fr-FR" dirty="0" err="1"/>
              <a:t>my</a:t>
            </a:r>
            <a:r>
              <a:rPr lang="fr-FR" dirty="0"/>
              <a:t> feeling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55108B05-5BD3-4463-818D-C7FB71150CFA}"/>
              </a:ext>
            </a:extLst>
          </p:cNvPr>
          <p:cNvSpPr txBox="1">
            <a:spLocks/>
          </p:cNvSpPr>
          <p:nvPr/>
        </p:nvSpPr>
        <p:spPr>
          <a:xfrm>
            <a:off x="731838" y="1021052"/>
            <a:ext cx="10728325" cy="41168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3" indent="0">
              <a:buFont typeface="Arial" panose="020B0604020202020204" pitchFamily="34" charset="0"/>
              <a:buNone/>
            </a:pPr>
            <a:endParaRPr lang="da-DK" dirty="0"/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SzPct val="93000"/>
              <a:buFont typeface="Wingdings" panose="05000000000000000000" pitchFamily="2" charset="2"/>
              <a:buChar char="Ø"/>
            </a:pP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3 control teams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had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different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cultures.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SzPct val="93000"/>
              <a:buFont typeface="Wingdings" panose="05000000000000000000" pitchFamily="2" charset="2"/>
              <a:buChar char="Ø"/>
            </a:pP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choice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of EPICS, the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common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platform, a positive attitude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within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the control teams,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led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to 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having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injector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including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its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diagnostics, up and running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quite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quickly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SzPct val="93000"/>
              <a:buFont typeface="Wingdings" panose="05000000000000000000" pitchFamily="2" charset="2"/>
              <a:buChar char="Ø"/>
            </a:pP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Christophe Haquin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who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head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of the Spiral2 control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will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provide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us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status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presentation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of Spiral2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morning</a:t>
            </a:r>
            <a:r>
              <a:rPr lang="fr-FR" sz="19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ct val="93000"/>
            </a:pPr>
            <a:endParaRPr lang="fr-FR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900" dirty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3"/>
            <a:endParaRPr lang="da-DK" dirty="0"/>
          </a:p>
          <a:p>
            <a:pPr lvl="5"/>
            <a:endParaRPr lang="da-DK" dirty="0"/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64988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171700"/>
            <a:ext cx="7897812" cy="2390775"/>
          </a:xfrm>
        </p:spPr>
        <p:txBody>
          <a:bodyPr/>
          <a:lstStyle/>
          <a:p>
            <a:r>
              <a:rPr lang="da-DK" dirty="0"/>
              <a:t>Collaboration with ESS in 2014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11531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581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38F9353-5D45-43B6-9915-31D429B2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232" y="1185863"/>
            <a:ext cx="3264030" cy="1754101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95347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75" y="78436"/>
            <a:ext cx="10728325" cy="871827"/>
          </a:xfrm>
        </p:spPr>
        <p:txBody>
          <a:bodyPr/>
          <a:lstStyle/>
          <a:p>
            <a:r>
              <a:rPr lang="fr-FR" dirty="0"/>
              <a:t>Collaboration </a:t>
            </a:r>
            <a:r>
              <a:rPr lang="fr-FR" dirty="0" err="1"/>
              <a:t>with</a:t>
            </a:r>
            <a:r>
              <a:rPr lang="fr-FR" dirty="0"/>
              <a:t> ESS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E23BAF-DEC8-4579-865D-751B4BB2DDCD}"/>
              </a:ext>
            </a:extLst>
          </p:cNvPr>
          <p:cNvSpPr txBox="1"/>
          <p:nvPr/>
        </p:nvSpPr>
        <p:spPr>
          <a:xfrm>
            <a:off x="644034" y="924963"/>
            <a:ext cx="7919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For 5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Irfu</a:t>
            </a:r>
            <a:r>
              <a:rPr lang="fr-FR" dirty="0"/>
              <a:t> has been </a:t>
            </a:r>
            <a:r>
              <a:rPr lang="fr-FR" dirty="0" err="1"/>
              <a:t>involved</a:t>
            </a:r>
            <a:r>
              <a:rPr lang="fr-FR" dirty="0"/>
              <a:t> in </a:t>
            </a:r>
            <a:r>
              <a:rPr lang="fr-FR" dirty="0" err="1"/>
              <a:t>several</a:t>
            </a:r>
            <a:r>
              <a:rPr lang="fr-FR" dirty="0"/>
              <a:t> in-</a:t>
            </a:r>
            <a:r>
              <a:rPr lang="fr-FR" dirty="0" err="1"/>
              <a:t>kind</a:t>
            </a:r>
            <a:r>
              <a:rPr lang="fr-FR" dirty="0"/>
              <a:t> </a:t>
            </a:r>
            <a:r>
              <a:rPr lang="fr-FR" dirty="0" err="1"/>
              <a:t>contracts</a:t>
            </a:r>
            <a:endParaRPr lang="fr-FR" dirty="0"/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/>
              <a:t>Source and LEBT </a:t>
            </a:r>
            <a:r>
              <a:rPr lang="fr-FR" b="1" dirty="0" err="1"/>
              <a:t>controls</a:t>
            </a:r>
            <a:r>
              <a:rPr lang="fr-FR" b="1" dirty="0"/>
              <a:t> at </a:t>
            </a:r>
            <a:r>
              <a:rPr lang="fr-FR" b="1" dirty="0" err="1"/>
              <a:t>Catania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Sicily</a:t>
            </a:r>
            <a:r>
              <a:rPr lang="fr-FR" dirty="0"/>
              <a:t>, </a:t>
            </a:r>
            <a:r>
              <a:rPr lang="fr-FR" dirty="0" err="1"/>
              <a:t>Italy</a:t>
            </a:r>
            <a:r>
              <a:rPr lang="fr-FR" dirty="0"/>
              <a:t>)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/>
              <a:t>Cold RF test stands for ESS </a:t>
            </a:r>
            <a:r>
              <a:rPr lang="fr-FR" b="1" dirty="0" err="1"/>
              <a:t>cryomodules</a:t>
            </a:r>
            <a:r>
              <a:rPr lang="fr-FR" b="1" dirty="0"/>
              <a:t> at Saclay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ESS </a:t>
            </a:r>
            <a:r>
              <a:rPr lang="fr-FR" dirty="0" err="1"/>
              <a:t>recommended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VME Linux </a:t>
            </a:r>
            <a:r>
              <a:rPr lang="fr-FR" dirty="0" err="1"/>
              <a:t>based</a:t>
            </a:r>
            <a:r>
              <a:rPr lang="fr-FR" dirty="0"/>
              <a:t> solutions on IOxOS </a:t>
            </a:r>
            <a:r>
              <a:rPr lang="fr-FR" dirty="0" err="1"/>
              <a:t>boards</a:t>
            </a:r>
            <a:r>
              <a:rPr lang="fr-FR" dirty="0"/>
              <a:t>.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B050"/>
                </a:solidFill>
              </a:rPr>
              <a:t>First </a:t>
            </a:r>
            <a:r>
              <a:rPr lang="fr-FR" b="1" dirty="0" err="1">
                <a:solidFill>
                  <a:srgbClr val="00B050"/>
                </a:solidFill>
              </a:rPr>
              <a:t>step</a:t>
            </a:r>
            <a:r>
              <a:rPr lang="fr-FR" b="1" dirty="0">
                <a:solidFill>
                  <a:srgbClr val="00B050"/>
                </a:solidFill>
              </a:rPr>
              <a:t> to </a:t>
            </a:r>
            <a:r>
              <a:rPr lang="fr-FR" b="1" dirty="0" err="1">
                <a:solidFill>
                  <a:srgbClr val="00B050"/>
                </a:solidFill>
              </a:rPr>
              <a:t>give</a:t>
            </a:r>
            <a:r>
              <a:rPr lang="fr-FR" b="1" dirty="0">
                <a:solidFill>
                  <a:srgbClr val="00B050"/>
                </a:solidFill>
              </a:rPr>
              <a:t> up </a:t>
            </a:r>
            <a:r>
              <a:rPr lang="fr-FR" b="1" dirty="0" err="1">
                <a:solidFill>
                  <a:srgbClr val="00B050"/>
                </a:solidFill>
              </a:rPr>
              <a:t>VxWorks</a:t>
            </a:r>
            <a:endParaRPr lang="fr-FR" b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In </a:t>
            </a:r>
            <a:r>
              <a:rPr lang="fr-FR" dirty="0" err="1"/>
              <a:t>parallel</a:t>
            </a:r>
            <a:r>
              <a:rPr lang="fr-FR" dirty="0"/>
              <a:t> ESS </a:t>
            </a:r>
            <a:r>
              <a:rPr lang="fr-FR" dirty="0" err="1"/>
              <a:t>decided</a:t>
            </a:r>
            <a:r>
              <a:rPr lang="fr-FR" dirty="0"/>
              <a:t> to </a:t>
            </a:r>
            <a:r>
              <a:rPr lang="fr-FR" dirty="0" err="1"/>
              <a:t>migrate</a:t>
            </a:r>
            <a:r>
              <a:rPr lang="fr-FR" dirty="0"/>
              <a:t> to MTCA.4 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observe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progress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IOxOS </a:t>
            </a:r>
            <a:r>
              <a:rPr lang="fr-FR" dirty="0" err="1"/>
              <a:t>boards</a:t>
            </a:r>
            <a:r>
              <a:rPr lang="fr-FR" dirty="0"/>
              <a:t> and the </a:t>
            </a:r>
            <a:r>
              <a:rPr lang="fr-FR" dirty="0" err="1"/>
              <a:t>advantages</a:t>
            </a:r>
            <a:r>
              <a:rPr lang="fr-FR" dirty="0"/>
              <a:t> to use </a:t>
            </a:r>
            <a:r>
              <a:rPr lang="fr-FR" dirty="0" err="1"/>
              <a:t>both</a:t>
            </a:r>
            <a:r>
              <a:rPr lang="fr-FR" dirty="0"/>
              <a:t> MTCA.4 and MRF Timing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E46756-7D13-42B2-84C4-F5D66D416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75" y="3945285"/>
            <a:ext cx="7667915" cy="2398365"/>
          </a:xfrm>
          <a:prstGeom prst="rect">
            <a:avLst/>
          </a:prstGeom>
        </p:spPr>
      </p:pic>
      <p:sp>
        <p:nvSpPr>
          <p:cNvPr id="9" name="Rectangle à coins arrondis 14">
            <a:extLst>
              <a:ext uri="{FF2B5EF4-FFF2-40B4-BE49-F238E27FC236}">
                <a16:creationId xmlns:a16="http://schemas.microsoft.com/office/drawing/2014/main" id="{5A95203F-5747-4607-9694-048A8725C201}"/>
              </a:ext>
            </a:extLst>
          </p:cNvPr>
          <p:cNvSpPr/>
          <p:nvPr/>
        </p:nvSpPr>
        <p:spPr>
          <a:xfrm>
            <a:off x="8799072" y="3018301"/>
            <a:ext cx="2959658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RF test stand at Saclay</a:t>
            </a:r>
          </a:p>
        </p:txBody>
      </p:sp>
      <p:sp>
        <p:nvSpPr>
          <p:cNvPr id="11" name="Rectangle à coins arrondis 14">
            <a:extLst>
              <a:ext uri="{FF2B5EF4-FFF2-40B4-BE49-F238E27FC236}">
                <a16:creationId xmlns:a16="http://schemas.microsoft.com/office/drawing/2014/main" id="{08C40575-09E4-4DF4-89FA-1B6D9320F7DE}"/>
              </a:ext>
            </a:extLst>
          </p:cNvPr>
          <p:cNvSpPr/>
          <p:nvPr/>
        </p:nvSpPr>
        <p:spPr>
          <a:xfrm>
            <a:off x="2672630" y="3545223"/>
            <a:ext cx="3862004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Allison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Emittancemeter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at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Catania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4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Saraf-Linac and migration to MTCA.4</a:t>
            </a:r>
            <a:br>
              <a:rPr lang="da-DK" dirty="0"/>
            </a:br>
            <a:r>
              <a:rPr lang="da-DK" dirty="0"/>
              <a:t>in 2018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163" cy="365125"/>
          </a:xfrm>
        </p:spPr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813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19623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0464"/>
            <a:ext cx="10728325" cy="871827"/>
          </a:xfrm>
        </p:spPr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-Linac </a:t>
            </a:r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114854-6A1F-4D1F-8FEB-7B2FC06B959F}"/>
              </a:ext>
            </a:extLst>
          </p:cNvPr>
          <p:cNvSpPr txBox="1"/>
          <p:nvPr/>
        </p:nvSpPr>
        <p:spPr>
          <a:xfrm rot="21120000">
            <a:off x="4534616" y="4166539"/>
            <a:ext cx="251857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600" dirty="0">
                <a:solidFill>
                  <a:srgbClr val="FF0000"/>
                </a:solidFill>
              </a:rPr>
              <a:t>Phase II</a:t>
            </a:r>
            <a:endParaRPr lang="he-IL" sz="1600" dirty="0">
              <a:solidFill>
                <a:srgbClr val="FF00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1A8FAF-8005-47B6-813C-35408A3F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12" y="3598376"/>
            <a:ext cx="9114310" cy="26580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4B7AA8-9493-4F34-BF2A-09D33CBB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84" y="4467131"/>
            <a:ext cx="2298391" cy="920576"/>
          </a:xfrm>
          <a:prstGeom prst="rect">
            <a:avLst/>
          </a:prstGeom>
        </p:spPr>
      </p:pic>
      <p:sp>
        <p:nvSpPr>
          <p:cNvPr id="11" name="אליפסה 5">
            <a:extLst>
              <a:ext uri="{FF2B5EF4-FFF2-40B4-BE49-F238E27FC236}">
                <a16:creationId xmlns:a16="http://schemas.microsoft.com/office/drawing/2014/main" id="{CA91E111-91DF-4107-BCA9-68BC54AEFAC4}"/>
              </a:ext>
            </a:extLst>
          </p:cNvPr>
          <p:cNvSpPr/>
          <p:nvPr/>
        </p:nvSpPr>
        <p:spPr>
          <a:xfrm rot="20992730">
            <a:off x="1484500" y="5508267"/>
            <a:ext cx="1688241" cy="59019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47B08BD-6C84-4B06-8F1E-36D700FDC5E4}"/>
              </a:ext>
            </a:extLst>
          </p:cNvPr>
          <p:cNvSpPr txBox="1"/>
          <p:nvPr/>
        </p:nvSpPr>
        <p:spPr>
          <a:xfrm>
            <a:off x="644034" y="924963"/>
            <a:ext cx="10816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Saraf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built</a:t>
            </a:r>
            <a:r>
              <a:rPr lang="fr-FR" dirty="0"/>
              <a:t> in </a:t>
            </a:r>
            <a:r>
              <a:rPr lang="fr-FR" dirty="0" err="1"/>
              <a:t>Soreq</a:t>
            </a:r>
            <a:endParaRPr lang="fr-FR" dirty="0"/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Collaboration </a:t>
            </a:r>
            <a:r>
              <a:rPr lang="fr-FR" dirty="0" err="1"/>
              <a:t>between</a:t>
            </a:r>
            <a:r>
              <a:rPr lang="fr-FR" dirty="0"/>
              <a:t> CEA-</a:t>
            </a:r>
            <a:r>
              <a:rPr lang="fr-FR" dirty="0" err="1"/>
              <a:t>Irfu</a:t>
            </a:r>
            <a:r>
              <a:rPr lang="fr-FR" dirty="0"/>
              <a:t> and IAEC-SNRC</a:t>
            </a:r>
            <a:r>
              <a:rPr lang="en-US" dirty="0"/>
              <a:t> for the upgrade of the Saraf accelerator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Saraf-</a:t>
            </a:r>
            <a:r>
              <a:rPr lang="en-US" b="1" dirty="0" err="1">
                <a:solidFill>
                  <a:srgbClr val="FF0000"/>
                </a:solidFill>
              </a:rPr>
              <a:t>Linac</a:t>
            </a:r>
            <a:endParaRPr lang="fr-FR" b="1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Irfu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charge of design, building and commissioning of the Medium Energy Line and the </a:t>
            </a:r>
            <a:r>
              <a:rPr lang="fr-FR" dirty="0" err="1"/>
              <a:t>superconducting</a:t>
            </a:r>
            <a:r>
              <a:rPr lang="fr-FR" dirty="0"/>
              <a:t> Linac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Main goals of </a:t>
            </a:r>
            <a:r>
              <a:rPr lang="fr-FR" dirty="0" err="1"/>
              <a:t>this</a:t>
            </a:r>
            <a:r>
              <a:rPr lang="fr-FR" dirty="0"/>
              <a:t> programme: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Develop</a:t>
            </a:r>
            <a:r>
              <a:rPr lang="fr-FR" dirty="0"/>
              <a:t> an </a:t>
            </a:r>
            <a:r>
              <a:rPr lang="fr-FR" dirty="0" err="1"/>
              <a:t>experimental</a:t>
            </a:r>
            <a:r>
              <a:rPr lang="fr-FR" dirty="0"/>
              <a:t> infrastructure in the </a:t>
            </a:r>
            <a:r>
              <a:rPr lang="fr-FR" dirty="0" err="1"/>
              <a:t>field</a:t>
            </a:r>
            <a:r>
              <a:rPr lang="fr-FR" dirty="0"/>
              <a:t> of </a:t>
            </a:r>
            <a:r>
              <a:rPr lang="fr-FR" dirty="0" err="1"/>
              <a:t>nuclear</a:t>
            </a:r>
            <a:r>
              <a:rPr lang="fr-FR" dirty="0"/>
              <a:t> sciences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Produce radioisotopes for medical use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Expand research and applications based on neutrons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5 mA CW, Energy: 40 MeV and </a:t>
            </a:r>
            <a:r>
              <a:rPr lang="fr-FR" dirty="0" err="1"/>
              <a:t>beams</a:t>
            </a:r>
            <a:r>
              <a:rPr lang="fr-FR" dirty="0"/>
              <a:t> of protons and </a:t>
            </a:r>
            <a:r>
              <a:rPr lang="fr-FR" dirty="0" err="1"/>
              <a:t>deuterons</a:t>
            </a:r>
            <a:endParaRPr lang="fr-FR" dirty="0"/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6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163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675"/>
            <a:ext cx="10728325" cy="871827"/>
          </a:xfrm>
        </p:spPr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-Linac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12727F-1763-4F57-8E23-748377A3D3E8}"/>
              </a:ext>
            </a:extLst>
          </p:cNvPr>
          <p:cNvSpPr txBox="1"/>
          <p:nvPr/>
        </p:nvSpPr>
        <p:spPr>
          <a:xfrm>
            <a:off x="644034" y="645082"/>
            <a:ext cx="108161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dirty="0"/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The MEBT </a:t>
            </a:r>
            <a:r>
              <a:rPr lang="fr-FR" dirty="0" err="1"/>
              <a:t>includes</a:t>
            </a:r>
            <a:r>
              <a:rPr lang="fr-FR" dirty="0"/>
              <a:t> 3 </a:t>
            </a:r>
            <a:r>
              <a:rPr lang="fr-FR" dirty="0" err="1"/>
              <a:t>rebunchers</a:t>
            </a:r>
            <a:r>
              <a:rPr lang="fr-FR" dirty="0"/>
              <a:t> (3 warm </a:t>
            </a:r>
            <a:r>
              <a:rPr lang="fr-FR" dirty="0" err="1"/>
              <a:t>cavities</a:t>
            </a:r>
            <a:r>
              <a:rPr lang="fr-FR" dirty="0"/>
              <a:t>, 176 MHz), 8 </a:t>
            </a:r>
            <a:r>
              <a:rPr lang="fr-FR" dirty="0" err="1"/>
              <a:t>quadrupoles</a:t>
            </a:r>
            <a:r>
              <a:rPr lang="fr-FR" dirty="0"/>
              <a:t> and 8 </a:t>
            </a:r>
            <a:r>
              <a:rPr lang="fr-FR" dirty="0" err="1"/>
              <a:t>steerers</a:t>
            </a:r>
            <a:endParaRPr lang="fr-FR" dirty="0"/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The </a:t>
            </a:r>
            <a:r>
              <a:rPr lang="fr-FR" dirty="0" err="1"/>
              <a:t>superconducting</a:t>
            </a:r>
            <a:r>
              <a:rPr lang="fr-FR" dirty="0"/>
              <a:t> Linac: 4 </a:t>
            </a:r>
            <a:r>
              <a:rPr lang="fr-FR" dirty="0" err="1"/>
              <a:t>cryomodules</a:t>
            </a:r>
            <a:r>
              <a:rPr lang="fr-FR" dirty="0"/>
              <a:t> </a:t>
            </a:r>
            <a:r>
              <a:rPr lang="fr-FR" dirty="0" err="1"/>
              <a:t>comprising</a:t>
            </a:r>
            <a:r>
              <a:rPr lang="fr-FR" dirty="0"/>
              <a:t> 28 </a:t>
            </a:r>
            <a:r>
              <a:rPr lang="fr-FR" dirty="0" err="1"/>
              <a:t>cavities</a:t>
            </a:r>
            <a:r>
              <a:rPr lang="fr-FR" dirty="0"/>
              <a:t>, 20 </a:t>
            </a:r>
            <a:r>
              <a:rPr lang="fr-FR" dirty="0" err="1"/>
              <a:t>solenoids</a:t>
            </a:r>
            <a:r>
              <a:rPr lang="fr-FR" dirty="0"/>
              <a:t> and 20 </a:t>
            </a:r>
            <a:r>
              <a:rPr lang="fr-FR" dirty="0" err="1"/>
              <a:t>BPMs</a:t>
            </a:r>
            <a:endParaRPr lang="fr-FR" dirty="0"/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Cryomodules</a:t>
            </a:r>
            <a:r>
              <a:rPr lang="fr-FR" dirty="0"/>
              <a:t> are </a:t>
            </a:r>
            <a:r>
              <a:rPr lang="fr-FR" dirty="0" err="1"/>
              <a:t>separated</a:t>
            </a:r>
            <a:r>
              <a:rPr lang="fr-FR" dirty="0"/>
              <a:t> by warm sections</a:t>
            </a:r>
          </a:p>
          <a:p>
            <a:pPr algn="just">
              <a:buClr>
                <a:schemeClr val="tx2"/>
              </a:buClr>
            </a:pPr>
            <a:endParaRPr lang="fr-FR" dirty="0"/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8000"/>
                </a:solidFill>
              </a:rPr>
              <a:t>EPICS </a:t>
            </a:r>
            <a:r>
              <a:rPr lang="fr-FR" b="1" dirty="0" err="1">
                <a:solidFill>
                  <a:srgbClr val="008000"/>
                </a:solidFill>
              </a:rPr>
              <a:t>chosen</a:t>
            </a:r>
            <a:r>
              <a:rPr lang="fr-FR" b="1" dirty="0">
                <a:solidFill>
                  <a:srgbClr val="008000"/>
                </a:solidFill>
              </a:rPr>
              <a:t> in 2017  and the fast acquisition system and </a:t>
            </a:r>
            <a:r>
              <a:rPr lang="fr-FR" b="1" dirty="0" err="1">
                <a:solidFill>
                  <a:srgbClr val="008000"/>
                </a:solidFill>
              </a:rPr>
              <a:t>synchronization</a:t>
            </a:r>
            <a:r>
              <a:rPr lang="fr-FR" b="1" dirty="0">
                <a:solidFill>
                  <a:srgbClr val="008000"/>
                </a:solidFill>
              </a:rPr>
              <a:t> </a:t>
            </a:r>
            <a:r>
              <a:rPr lang="fr-FR" b="1" dirty="0" err="1">
                <a:solidFill>
                  <a:srgbClr val="008000"/>
                </a:solidFill>
              </a:rPr>
              <a:t>based</a:t>
            </a:r>
            <a:r>
              <a:rPr lang="fr-FR" b="1" dirty="0">
                <a:solidFill>
                  <a:srgbClr val="008000"/>
                </a:solidFill>
              </a:rPr>
              <a:t> on MTCA.4 in </a:t>
            </a:r>
            <a:r>
              <a:rPr lang="fr-FR" b="1" dirty="0" err="1">
                <a:solidFill>
                  <a:srgbClr val="008000"/>
                </a:solidFill>
              </a:rPr>
              <a:t>summer</a:t>
            </a:r>
            <a:r>
              <a:rPr lang="fr-FR" b="1" dirty="0">
                <a:solidFill>
                  <a:srgbClr val="008000"/>
                </a:solidFill>
              </a:rPr>
              <a:t> 2018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8000"/>
                </a:solidFill>
              </a:rPr>
              <a:t>20 MTCA </a:t>
            </a:r>
            <a:r>
              <a:rPr lang="fr-FR" b="1" dirty="0" err="1">
                <a:solidFill>
                  <a:srgbClr val="008000"/>
                </a:solidFill>
              </a:rPr>
              <a:t>crates</a:t>
            </a:r>
            <a:r>
              <a:rPr lang="fr-FR" b="1" dirty="0">
                <a:solidFill>
                  <a:srgbClr val="008000"/>
                </a:solidFill>
              </a:rPr>
              <a:t>, 19 PLC </a:t>
            </a:r>
            <a:r>
              <a:rPr lang="fr-FR" b="1" dirty="0" err="1">
                <a:solidFill>
                  <a:srgbClr val="008000"/>
                </a:solidFill>
              </a:rPr>
              <a:t>crates</a:t>
            </a:r>
            <a:r>
              <a:rPr lang="fr-FR" b="1" dirty="0">
                <a:solidFill>
                  <a:srgbClr val="008000"/>
                </a:solidFill>
              </a:rPr>
              <a:t> and 32 cabinets of instrumentation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B5843D4-D0E4-4E1A-A11B-3FA34E1B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14" y="3664811"/>
            <a:ext cx="8561986" cy="2389852"/>
          </a:xfrm>
          <a:prstGeom prst="rect">
            <a:avLst/>
          </a:prstGeom>
        </p:spPr>
      </p:pic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99C4EF8C-59C2-44D0-8673-0038FDFBFA3F}"/>
              </a:ext>
            </a:extLst>
          </p:cNvPr>
          <p:cNvSpPr/>
          <p:nvPr/>
        </p:nvSpPr>
        <p:spPr>
          <a:xfrm rot="16200000">
            <a:off x="2421292" y="3280852"/>
            <a:ext cx="583871" cy="1981419"/>
          </a:xfrm>
          <a:prstGeom prst="rightBrace">
            <a:avLst>
              <a:gd name="adj1" fmla="val 74625"/>
              <a:gd name="adj2" fmla="val 5126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0259F7-0EBC-4A67-A651-FF65C227E881}"/>
              </a:ext>
            </a:extLst>
          </p:cNvPr>
          <p:cNvSpPr txBox="1"/>
          <p:nvPr/>
        </p:nvSpPr>
        <p:spPr>
          <a:xfrm>
            <a:off x="2169221" y="4363442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00B050"/>
                </a:solidFill>
              </a:rPr>
              <a:t>Injector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DFC647-4A55-45A1-AF79-EEB304CD4150}"/>
              </a:ext>
            </a:extLst>
          </p:cNvPr>
          <p:cNvSpPr txBox="1"/>
          <p:nvPr/>
        </p:nvSpPr>
        <p:spPr>
          <a:xfrm>
            <a:off x="3812498" y="4089341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MEBT</a:t>
            </a:r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0AA0A6D0-F83C-4587-AC14-78E8181AF237}"/>
              </a:ext>
            </a:extLst>
          </p:cNvPr>
          <p:cNvSpPr/>
          <p:nvPr/>
        </p:nvSpPr>
        <p:spPr>
          <a:xfrm rot="16200000">
            <a:off x="3945103" y="3360297"/>
            <a:ext cx="583870" cy="1192899"/>
          </a:xfrm>
          <a:prstGeom prst="rightBrace">
            <a:avLst>
              <a:gd name="adj1" fmla="val 49335"/>
              <a:gd name="adj2" fmla="val 48028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19DB25C4-0C7E-4C86-80F3-B4CCB2F2C557}"/>
              </a:ext>
            </a:extLst>
          </p:cNvPr>
          <p:cNvSpPr/>
          <p:nvPr/>
        </p:nvSpPr>
        <p:spPr>
          <a:xfrm rot="16200000">
            <a:off x="6973956" y="1140401"/>
            <a:ext cx="502986" cy="4783922"/>
          </a:xfrm>
          <a:prstGeom prst="rightBrace">
            <a:avLst>
              <a:gd name="adj1" fmla="val 68750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28F3650-B8D7-420E-A958-6206BE9E438C}"/>
              </a:ext>
            </a:extLst>
          </p:cNvPr>
          <p:cNvSpPr txBox="1"/>
          <p:nvPr/>
        </p:nvSpPr>
        <p:spPr>
          <a:xfrm>
            <a:off x="5546042" y="3583800"/>
            <a:ext cx="3624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Super </a:t>
            </a:r>
            <a:r>
              <a:rPr lang="fr-FR" sz="2000" b="1" dirty="0" err="1">
                <a:solidFill>
                  <a:srgbClr val="0070C0"/>
                </a:solidFill>
              </a:rPr>
              <a:t>Conducting</a:t>
            </a:r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000" b="1" dirty="0" err="1">
                <a:solidFill>
                  <a:srgbClr val="0070C0"/>
                </a:solidFill>
              </a:rPr>
              <a:t>Linac</a:t>
            </a:r>
            <a:endParaRPr lang="fr-F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66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036215-BEA8-4D19-BB79-9EB32685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03439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8961E5-5DD2-4DA4-A2A0-1E9EE76A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7EC2A2-2245-4D40-B9BA-DD1DF1C7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08D2DF8-9D96-49BD-AEFC-79AA539A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212"/>
            <a:ext cx="10728325" cy="871827"/>
          </a:xfrm>
        </p:spPr>
        <p:txBody>
          <a:bodyPr/>
          <a:lstStyle/>
          <a:p>
            <a:r>
              <a:rPr lang="fr-FR" dirty="0"/>
              <a:t>Migration to MTCA.4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C7174DC-5C38-4D2F-9CED-7A5E2D7A2A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9340" y="989240"/>
            <a:ext cx="10728325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In 2018 SNRC and CEA </a:t>
            </a:r>
            <a:r>
              <a:rPr lang="fr-FR" dirty="0" err="1"/>
              <a:t>agreed</a:t>
            </a:r>
            <a:r>
              <a:rPr lang="fr-FR" dirty="0"/>
              <a:t> to </a:t>
            </a:r>
            <a:r>
              <a:rPr lang="fr-FR" dirty="0" err="1"/>
              <a:t>migrate</a:t>
            </a:r>
            <a:r>
              <a:rPr lang="fr-FR" dirty="0"/>
              <a:t> to an </a:t>
            </a:r>
            <a:r>
              <a:rPr lang="fr-FR" b="1" dirty="0"/>
              <a:t>MTCA.4 platform</a:t>
            </a:r>
            <a:r>
              <a:rPr lang="fr-FR" dirty="0"/>
              <a:t> for the </a:t>
            </a:r>
            <a:r>
              <a:rPr lang="fr-FR" dirty="0" err="1"/>
              <a:t>Saraf</a:t>
            </a:r>
            <a:r>
              <a:rPr lang="fr-FR" dirty="0"/>
              <a:t> EPICS control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This platform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the </a:t>
            </a:r>
            <a:r>
              <a:rPr lang="fr-FR" dirty="0" err="1"/>
              <a:t>very</a:t>
            </a:r>
            <a:r>
              <a:rPr lang="fr-FR" dirty="0"/>
              <a:t> compact </a:t>
            </a:r>
            <a:r>
              <a:rPr lang="fr-FR" b="1" dirty="0"/>
              <a:t>NATIVE-R2 </a:t>
            </a:r>
            <a:r>
              <a:rPr lang="fr-FR" b="1" dirty="0" err="1"/>
              <a:t>crate</a:t>
            </a:r>
            <a:r>
              <a:rPr lang="fr-FR" b="1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core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crate</a:t>
            </a:r>
            <a:r>
              <a:rPr lang="fr-FR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NAT-MCH-PHYS80</a:t>
            </a:r>
            <a:r>
              <a:rPr lang="fr-FR" sz="1600" dirty="0"/>
              <a:t> </a:t>
            </a:r>
            <a:r>
              <a:rPr lang="fr-FR" sz="1600" dirty="0" err="1"/>
              <a:t>board</a:t>
            </a:r>
            <a:r>
              <a:rPr lang="fr-FR" sz="1600" dirty="0"/>
              <a:t> (80-port </a:t>
            </a:r>
            <a:r>
              <a:rPr lang="fr-FR" sz="1600" dirty="0" err="1"/>
              <a:t>PCIe</a:t>
            </a:r>
            <a:r>
              <a:rPr lang="fr-FR" sz="1600" dirty="0"/>
              <a:t> Gen3 switch) </a:t>
            </a:r>
            <a:r>
              <a:rPr lang="fr-FR" sz="1600" dirty="0" err="1"/>
              <a:t>combined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endParaRPr lang="fr-FR" sz="1600" dirty="0"/>
          </a:p>
          <a:p>
            <a:r>
              <a:rPr lang="fr-FR" sz="1600" dirty="0" err="1"/>
              <a:t>Rear</a:t>
            </a:r>
            <a:r>
              <a:rPr lang="fr-FR" sz="1600" dirty="0"/>
              <a:t> Transition Module CPU: </a:t>
            </a:r>
            <a:r>
              <a:rPr lang="fr-FR" sz="1600" b="1" dirty="0"/>
              <a:t>RTM-COMex-E3 </a:t>
            </a:r>
            <a:r>
              <a:rPr lang="fr-FR" sz="1600" b="1" dirty="0" err="1"/>
              <a:t>then</a:t>
            </a:r>
            <a:r>
              <a:rPr lang="fr-FR" sz="1600" b="1" dirty="0"/>
              <a:t>  RTM-COMex-Ce16 </a:t>
            </a:r>
            <a:r>
              <a:rPr lang="fr-FR" sz="1600" dirty="0"/>
              <a:t>	</a:t>
            </a:r>
          </a:p>
          <a:p>
            <a:pPr marL="827088" lvl="2" indent="-285750">
              <a:buFont typeface="Wingdings" panose="05000000000000000000" pitchFamily="2" charset="2"/>
              <a:buChar char="Ø"/>
            </a:pPr>
            <a:r>
              <a:rPr lang="fr-FR" sz="1600" dirty="0"/>
              <a:t>A set of </a:t>
            </a:r>
            <a:r>
              <a:rPr lang="fr-FR" sz="1600" b="1" dirty="0" err="1"/>
              <a:t>IOxOS</a:t>
            </a:r>
            <a:r>
              <a:rPr lang="fr-FR" sz="1600" b="1" dirty="0"/>
              <a:t> </a:t>
            </a:r>
            <a:r>
              <a:rPr lang="fr-FR" sz="1600" b="1" dirty="0" err="1"/>
              <a:t>boards</a:t>
            </a:r>
            <a:r>
              <a:rPr lang="fr-FR" sz="1600" dirty="0"/>
              <a:t>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also</a:t>
            </a:r>
            <a:r>
              <a:rPr lang="fr-FR" sz="1600" dirty="0"/>
              <a:t> </a:t>
            </a:r>
            <a:r>
              <a:rPr lang="fr-FR" sz="1600" dirty="0" err="1"/>
              <a:t>added</a:t>
            </a:r>
            <a:r>
              <a:rPr lang="fr-FR" sz="1600" dirty="0"/>
              <a:t> (ADC-3117, ADC-3111, DIO-3118)</a:t>
            </a:r>
          </a:p>
          <a:p>
            <a:pPr marL="827088" lvl="2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MRF </a:t>
            </a:r>
            <a:r>
              <a:rPr lang="fr-FR" sz="1600" b="1" dirty="0" err="1"/>
              <a:t>boards</a:t>
            </a:r>
            <a:r>
              <a:rPr lang="fr-FR" sz="1600" b="1" dirty="0"/>
              <a:t> </a:t>
            </a:r>
            <a:r>
              <a:rPr lang="fr-FR" sz="1600" dirty="0"/>
              <a:t>for the Timing System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467AA0-C915-482A-B1D6-6B55535A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619" y="3457937"/>
            <a:ext cx="6709403" cy="29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73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195C2-6C14-43EA-BC2E-EAA9872C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87255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6EECD1-A739-4149-B01E-423CC277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18077A-0707-4A4C-AECC-28856053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B23C9D6-D5B2-47EB-9728-1F9CB5F5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9087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/>
              <a:t>Standardization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COTS solutions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0CEF0B9-3BBC-4696-A57A-36973648CEEB}"/>
              </a:ext>
            </a:extLst>
          </p:cNvPr>
          <p:cNvSpPr txBox="1"/>
          <p:nvPr/>
        </p:nvSpPr>
        <p:spPr>
          <a:xfrm>
            <a:off x="4136032" y="7454576"/>
            <a:ext cx="6148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Event generators generate events at a repeat frequency</a:t>
            </a:r>
          </a:p>
          <a:p>
            <a:r>
              <a:rPr lang="en-US" sz="1400" dirty="0"/>
              <a:t>Event receivers generate an electrical signal when an event occurs</a:t>
            </a:r>
          </a:p>
          <a:p>
            <a:r>
              <a:rPr lang="en-US" sz="1400" dirty="0"/>
              <a:t>Communication through Optical </a:t>
            </a:r>
            <a:r>
              <a:rPr lang="en-US" sz="1400" dirty="0" err="1"/>
              <a:t>Fibre</a:t>
            </a:r>
            <a:endParaRPr lang="en-US" sz="1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02D6F19-2616-44BA-AB05-538F24F48B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33" y="744999"/>
            <a:ext cx="6166930" cy="392239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737424-B006-4524-BB64-E8C33BE2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40"/>
          <a:stretch/>
        </p:blipFill>
        <p:spPr>
          <a:xfrm>
            <a:off x="5288470" y="4654320"/>
            <a:ext cx="6166930" cy="1683248"/>
          </a:xfrm>
          <a:prstGeom prst="rect">
            <a:avLst/>
          </a:prstGeom>
        </p:spPr>
      </p:pic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A12F9364-EA24-4DB4-995A-2F4F60676E6D}"/>
              </a:ext>
            </a:extLst>
          </p:cNvPr>
          <p:cNvSpPr/>
          <p:nvPr/>
        </p:nvSpPr>
        <p:spPr>
          <a:xfrm>
            <a:off x="2460538" y="997757"/>
            <a:ext cx="2533036" cy="1266684"/>
          </a:xfrm>
          <a:prstGeom prst="wedgeEllipseCallout">
            <a:avLst>
              <a:gd name="adj1" fmla="val 117257"/>
              <a:gd name="adj2" fmla="val -101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fr-FR" sz="1400" b="1" dirty="0"/>
              <a:t>neutron Beam </a:t>
            </a:r>
            <a:r>
              <a:rPr lang="fr-FR" sz="1400" b="1" dirty="0" err="1"/>
              <a:t>Loss</a:t>
            </a:r>
            <a:r>
              <a:rPr lang="fr-FR" sz="1400" b="1" dirty="0"/>
              <a:t> Monitors (SCL)</a:t>
            </a:r>
          </a:p>
        </p:txBody>
      </p:sp>
      <p:sp>
        <p:nvSpPr>
          <p:cNvPr id="14" name="Organigramme : Alternative 13">
            <a:extLst>
              <a:ext uri="{FF2B5EF4-FFF2-40B4-BE49-F238E27FC236}">
                <a16:creationId xmlns:a16="http://schemas.microsoft.com/office/drawing/2014/main" id="{44A30516-69B1-4A23-8FB9-E94DC9CCC1FB}"/>
              </a:ext>
            </a:extLst>
          </p:cNvPr>
          <p:cNvSpPr/>
          <p:nvPr/>
        </p:nvSpPr>
        <p:spPr>
          <a:xfrm>
            <a:off x="6977107" y="1575372"/>
            <a:ext cx="2598693" cy="553946"/>
          </a:xfrm>
          <a:prstGeom prst="flowChartAlternate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Saclay EPICS driver</a:t>
            </a:r>
          </a:p>
        </p:txBody>
      </p:sp>
      <p:sp>
        <p:nvSpPr>
          <p:cNvPr id="15" name="Organigramme : Alternative 14">
            <a:extLst>
              <a:ext uri="{FF2B5EF4-FFF2-40B4-BE49-F238E27FC236}">
                <a16:creationId xmlns:a16="http://schemas.microsoft.com/office/drawing/2014/main" id="{2950EAE1-3BD4-464C-9F40-6817A193571C}"/>
              </a:ext>
            </a:extLst>
          </p:cNvPr>
          <p:cNvSpPr/>
          <p:nvPr/>
        </p:nvSpPr>
        <p:spPr>
          <a:xfrm>
            <a:off x="7011276" y="2518827"/>
            <a:ext cx="2564524" cy="553946"/>
          </a:xfrm>
          <a:prstGeom prst="flowChartAlternate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Saclay EPICS driver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27CCBF18-F0FD-48A4-AFB0-80E8AA3F399B}"/>
              </a:ext>
            </a:extLst>
          </p:cNvPr>
          <p:cNvSpPr/>
          <p:nvPr/>
        </p:nvSpPr>
        <p:spPr>
          <a:xfrm>
            <a:off x="731838" y="1943017"/>
            <a:ext cx="2997918" cy="1526359"/>
          </a:xfrm>
          <a:prstGeom prst="wedgeEllipseCallout">
            <a:avLst>
              <a:gd name="adj1" fmla="val 157914"/>
              <a:gd name="adj2" fmla="val 79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Faraday cups , </a:t>
            </a:r>
            <a:r>
              <a:rPr lang="fr-FR" b="1" dirty="0" err="1">
                <a:solidFill>
                  <a:schemeClr val="tx1"/>
                </a:solidFill>
              </a:rPr>
              <a:t>ACCTs</a:t>
            </a:r>
            <a:r>
              <a:rPr lang="fr-FR" b="1" dirty="0">
                <a:solidFill>
                  <a:schemeClr val="tx1"/>
                </a:solidFill>
              </a:rPr>
              <a:t>, </a:t>
            </a:r>
            <a:r>
              <a:rPr lang="fr-FR" b="1" dirty="0" err="1">
                <a:solidFill>
                  <a:schemeClr val="tx1"/>
                </a:solidFill>
              </a:rPr>
              <a:t>slits</a:t>
            </a:r>
            <a:r>
              <a:rPr lang="fr-FR" b="1" dirty="0">
                <a:solidFill>
                  <a:schemeClr val="tx1"/>
                </a:solidFill>
              </a:rPr>
              <a:t>, B-</a:t>
            </a:r>
            <a:r>
              <a:rPr lang="fr-FR" b="1" dirty="0" err="1">
                <a:solidFill>
                  <a:schemeClr val="tx1"/>
                </a:solidFill>
              </a:rPr>
              <a:t>Blockers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Organigramme : Alternative 15">
            <a:extLst>
              <a:ext uri="{FF2B5EF4-FFF2-40B4-BE49-F238E27FC236}">
                <a16:creationId xmlns:a16="http://schemas.microsoft.com/office/drawing/2014/main" id="{10ACE63D-4F2B-440D-AD5D-C3CAAA2D70EF}"/>
              </a:ext>
            </a:extLst>
          </p:cNvPr>
          <p:cNvSpPr/>
          <p:nvPr/>
        </p:nvSpPr>
        <p:spPr>
          <a:xfrm>
            <a:off x="6741252" y="3425916"/>
            <a:ext cx="3261366" cy="553946"/>
          </a:xfrm>
          <a:prstGeom prst="flowChartAlternate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fr-FR" sz="1600" b="1" dirty="0">
                <a:solidFill>
                  <a:srgbClr val="E60019"/>
                </a:solidFill>
              </a:rPr>
              <a:t>Community EPICS driver</a:t>
            </a:r>
          </a:p>
        </p:txBody>
      </p:sp>
      <p:sp>
        <p:nvSpPr>
          <p:cNvPr id="21" name="Bulle narrative : rectangle 20">
            <a:extLst>
              <a:ext uri="{FF2B5EF4-FFF2-40B4-BE49-F238E27FC236}">
                <a16:creationId xmlns:a16="http://schemas.microsoft.com/office/drawing/2014/main" id="{3DEC5F9B-28E3-48C2-9D1E-220BA60F7880}"/>
              </a:ext>
            </a:extLst>
          </p:cNvPr>
          <p:cNvSpPr/>
          <p:nvPr/>
        </p:nvSpPr>
        <p:spPr>
          <a:xfrm>
            <a:off x="785045" y="3589038"/>
            <a:ext cx="3350987" cy="1978010"/>
          </a:xfrm>
          <a:prstGeom prst="wedgeRectCallout">
            <a:avLst>
              <a:gd name="adj1" fmla="val 136922"/>
              <a:gd name="adj2" fmla="val -62431"/>
            </a:avLst>
          </a:prstGeom>
          <a:solidFill>
            <a:srgbClr val="FFF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Event generators generate events at a repetition frequency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Event receivers generate an electrical signal when an event occurs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Communication through Optical </a:t>
            </a:r>
            <a:r>
              <a:rPr lang="en-US" sz="1400" dirty="0" err="1">
                <a:solidFill>
                  <a:schemeClr val="tx1"/>
                </a:solidFill>
              </a:rPr>
              <a:t>Fibre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9380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63CA19-6F37-49E3-A8B1-57BDC71F8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95347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E7813A-4C3A-4592-A098-AA8FDB08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91630A-7B62-4F08-ACE5-5A983FEB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C0CAC67-E2EC-49AF-8222-8BC90AE3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728325" cy="871827"/>
          </a:xfrm>
        </p:spPr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-Linac </a:t>
            </a:r>
            <a:r>
              <a:rPr lang="fr-FR" dirty="0" err="1"/>
              <a:t>overview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B2095BE-F421-4746-89B2-EDB7CF55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" y="1041152"/>
            <a:ext cx="10028290" cy="50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8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Joining the EPICS community in 1993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95347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06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EFD8A9-BD8E-4157-82D4-A430B3E2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39824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4E1F03-0BDB-4BD0-8948-79E7EEB7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C700F33-01E1-4E8D-A60E-30725209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8436"/>
            <a:ext cx="10728325" cy="871827"/>
          </a:xfrm>
        </p:spPr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: MRF Timing System Architecture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E33DBD3-9E09-4E0A-BEE7-1B9592728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05" y="975794"/>
            <a:ext cx="7717261" cy="3440102"/>
          </a:xfrm>
          <a:prstGeom prst="rect">
            <a:avLst/>
          </a:prstGeom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C3A9E72F-BB67-401B-8E7E-39550B39F37A}"/>
              </a:ext>
            </a:extLst>
          </p:cNvPr>
          <p:cNvSpPr txBox="1">
            <a:spLocks/>
          </p:cNvSpPr>
          <p:nvPr/>
        </p:nvSpPr>
        <p:spPr>
          <a:xfrm>
            <a:off x="4605151" y="809138"/>
            <a:ext cx="6461982" cy="1631216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EVM Master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synchronized</a:t>
            </a:r>
            <a:r>
              <a:rPr lang="fr-FR" sz="1600" dirty="0"/>
              <a:t> by the Master </a:t>
            </a:r>
            <a:r>
              <a:rPr lang="fr-FR" sz="1600" dirty="0" err="1"/>
              <a:t>Oscillator</a:t>
            </a:r>
            <a:r>
              <a:rPr lang="fr-FR" sz="1600" dirty="0"/>
              <a:t> (</a:t>
            </a:r>
            <a:r>
              <a:rPr lang="fr-FR" sz="1600" dirty="0" err="1"/>
              <a:t>distributes</a:t>
            </a:r>
            <a:r>
              <a:rPr lang="fr-FR" sz="1600" dirty="0"/>
              <a:t> </a:t>
            </a:r>
            <a:r>
              <a:rPr lang="fr-FR" sz="1600" dirty="0" err="1"/>
              <a:t>reference</a:t>
            </a:r>
            <a:r>
              <a:rPr lang="fr-FR" sz="1600" dirty="0"/>
              <a:t> </a:t>
            </a:r>
            <a:r>
              <a:rPr lang="fr-FR" sz="1600" dirty="0" err="1"/>
              <a:t>frequency</a:t>
            </a:r>
            <a:r>
              <a:rPr lang="fr-FR" sz="1600" dirty="0"/>
              <a:t>) and by GPS (Pulse Per Second &amp; Universal Timing </a:t>
            </a:r>
            <a:r>
              <a:rPr lang="fr-FR" sz="1600" dirty="0" err="1"/>
              <a:t>Coordinated</a:t>
            </a:r>
            <a:r>
              <a:rPr lang="fr-FR" sz="16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Comex </a:t>
            </a:r>
            <a:r>
              <a:rPr lang="fr-FR" sz="1600" dirty="0" err="1"/>
              <a:t>synchronized</a:t>
            </a:r>
            <a:r>
              <a:rPr lang="fr-FR" sz="1600" dirty="0"/>
              <a:t> by NTP server </a:t>
            </a:r>
            <a:r>
              <a:rPr lang="fr-FR" sz="1600" dirty="0" err="1"/>
              <a:t>from</a:t>
            </a:r>
            <a:r>
              <a:rPr lang="fr-FR" sz="1600" dirty="0"/>
              <a:t> GPS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EVR </a:t>
            </a:r>
            <a:r>
              <a:rPr lang="fr-FR" sz="1600" dirty="0" err="1"/>
              <a:t>receives</a:t>
            </a:r>
            <a:r>
              <a:rPr lang="fr-FR" sz="1600" dirty="0"/>
              <a:t> PPS </a:t>
            </a:r>
            <a:r>
              <a:rPr lang="fr-FR" sz="1600" dirty="0" err="1"/>
              <a:t>from</a:t>
            </a:r>
            <a:r>
              <a:rPr lang="fr-FR" sz="1600" dirty="0"/>
              <a:t> EVM Master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0C1B5822-6AD3-452B-A1EC-2342EC5A8537}"/>
              </a:ext>
            </a:extLst>
          </p:cNvPr>
          <p:cNvSpPr txBox="1">
            <a:spLocks/>
          </p:cNvSpPr>
          <p:nvPr/>
        </p:nvSpPr>
        <p:spPr>
          <a:xfrm>
            <a:off x="731838" y="4251506"/>
            <a:ext cx="10728325" cy="2185214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One </a:t>
            </a:r>
            <a:r>
              <a:rPr lang="fr-FR" sz="1600" dirty="0" err="1"/>
              <a:t>receiver</a:t>
            </a:r>
            <a:r>
              <a:rPr lang="fr-FR" sz="1600" dirty="0"/>
              <a:t> </a:t>
            </a:r>
            <a:r>
              <a:rPr lang="fr-FR" sz="1600" dirty="0" err="1"/>
              <a:t>board</a:t>
            </a:r>
            <a:r>
              <a:rPr lang="fr-FR" sz="1600" dirty="0"/>
              <a:t> in </a:t>
            </a:r>
            <a:r>
              <a:rPr lang="fr-FR" sz="1600" dirty="0" err="1"/>
              <a:t>each</a:t>
            </a:r>
            <a:r>
              <a:rPr lang="fr-FR" sz="1600" dirty="0"/>
              <a:t> MTCA </a:t>
            </a:r>
            <a:r>
              <a:rPr lang="fr-FR" sz="1600" dirty="0" err="1"/>
              <a:t>crate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Events </a:t>
            </a:r>
            <a:r>
              <a:rPr lang="fr-FR" sz="1600" dirty="0" err="1"/>
              <a:t>generated</a:t>
            </a:r>
            <a:r>
              <a:rPr lang="fr-FR" sz="1600" dirty="0"/>
              <a:t> at the </a:t>
            </a:r>
            <a:r>
              <a:rPr lang="fr-FR" sz="1600" dirty="0" err="1"/>
              <a:t>repetition</a:t>
            </a:r>
            <a:r>
              <a:rPr lang="fr-FR" sz="1600" dirty="0"/>
              <a:t>  </a:t>
            </a:r>
            <a:r>
              <a:rPr lang="fr-FR" sz="1600" dirty="0" err="1"/>
              <a:t>frequency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the Master </a:t>
            </a:r>
            <a:r>
              <a:rPr lang="fr-FR" sz="1600" dirty="0" err="1"/>
              <a:t>event</a:t>
            </a:r>
            <a:r>
              <a:rPr lang="fr-FR" sz="1600" dirty="0"/>
              <a:t> </a:t>
            </a:r>
            <a:r>
              <a:rPr lang="fr-FR" sz="1600" dirty="0" err="1"/>
              <a:t>generator</a:t>
            </a:r>
            <a:r>
              <a:rPr lang="fr-FR" sz="1600" dirty="0"/>
              <a:t> and </a:t>
            </a:r>
            <a:r>
              <a:rPr lang="fr-FR" sz="1600" dirty="0" err="1"/>
              <a:t>transferred</a:t>
            </a:r>
            <a:r>
              <a:rPr lang="fr-FR" sz="1600" dirty="0"/>
              <a:t> to all </a:t>
            </a:r>
            <a:r>
              <a:rPr lang="fr-FR" sz="1600" dirty="0" err="1"/>
              <a:t>receivers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Optical Fibre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Receivers</a:t>
            </a:r>
            <a:r>
              <a:rPr lang="fr-FR" sz="1600" dirty="0"/>
              <a:t> analyse the </a:t>
            </a:r>
            <a:r>
              <a:rPr lang="fr-FR" sz="1600" dirty="0" err="1"/>
              <a:t>events</a:t>
            </a:r>
            <a:r>
              <a:rPr lang="fr-FR" sz="1600" dirty="0"/>
              <a:t> and </a:t>
            </a:r>
            <a:r>
              <a:rPr lang="fr-FR" sz="1600" dirty="0" err="1"/>
              <a:t>generate</a:t>
            </a:r>
            <a:r>
              <a:rPr lang="fr-FR" sz="1600" dirty="0"/>
              <a:t> the </a:t>
            </a:r>
            <a:r>
              <a:rPr lang="fr-FR" sz="1600" dirty="0" err="1"/>
              <a:t>requested</a:t>
            </a:r>
            <a:r>
              <a:rPr lang="fr-FR" sz="1600" dirty="0"/>
              <a:t> </a:t>
            </a:r>
            <a:r>
              <a:rPr lang="fr-FR" sz="1600" dirty="0" err="1"/>
              <a:t>signals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err="1"/>
              <a:t>Upstream</a:t>
            </a:r>
            <a:r>
              <a:rPr lang="fr-FR" sz="1600" b="1" dirty="0"/>
              <a:t> communication </a:t>
            </a:r>
            <a:r>
              <a:rPr lang="fr-FR" sz="1600" dirty="0"/>
              <a:t>(</a:t>
            </a:r>
            <a:r>
              <a:rPr lang="fr-FR" sz="1600" dirty="0" err="1"/>
              <a:t>Saraf</a:t>
            </a:r>
            <a:r>
              <a:rPr lang="fr-FR" sz="1600" dirty="0"/>
              <a:t> Machine Protection System)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Presentations</a:t>
            </a:r>
            <a:r>
              <a:rPr lang="fr-FR" sz="1600" dirty="0"/>
              <a:t> by Alexis </a:t>
            </a:r>
            <a:r>
              <a:rPr lang="fr-FR" sz="1600" dirty="0" err="1"/>
              <a:t>Gaget</a:t>
            </a:r>
            <a:r>
              <a:rPr lang="fr-FR" sz="1600" dirty="0"/>
              <a:t> on Tuesday and Thursday on the Timing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7856A-5670-42A5-89AC-79B051234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16" y="5344113"/>
            <a:ext cx="917036" cy="99953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0102DD9-262F-4812-ABF4-1CF11750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850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93A6F9-AC80-43F4-9979-C1BFA9B2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35807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92587F-46B3-4E75-8198-B6C3B4AC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B77DAC-CDAE-471A-96B8-73AD7FC9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6B9B612-D672-4088-8A12-4BDD5B91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1225"/>
            <a:ext cx="10728325" cy="871827"/>
          </a:xfrm>
        </p:spPr>
        <p:txBody>
          <a:bodyPr/>
          <a:lstStyle/>
          <a:p>
            <a:r>
              <a:rPr lang="fr-FR" dirty="0" err="1"/>
              <a:t>Saraf:LLRF</a:t>
            </a:r>
            <a:r>
              <a:rPr lang="fr-FR" dirty="0"/>
              <a:t> &amp; BPM </a:t>
            </a:r>
            <a:r>
              <a:rPr lang="fr-FR" dirty="0" err="1"/>
              <a:t>outsourced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ABBAB0-62B8-4A49-B22F-BEA7BBE33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3050697"/>
            <a:ext cx="3811760" cy="29576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6BA2B0-160C-45CF-9EE7-B38AC0AE7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223099"/>
            <a:ext cx="2654471" cy="30647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293E31-2141-4446-B7C5-155997F065C0}"/>
              </a:ext>
            </a:extLst>
          </p:cNvPr>
          <p:cNvSpPr txBox="1"/>
          <p:nvPr/>
        </p:nvSpPr>
        <p:spPr>
          <a:xfrm>
            <a:off x="709514" y="1314991"/>
            <a:ext cx="109835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Outsourced</a:t>
            </a:r>
            <a:r>
              <a:rPr lang="fr-FR" sz="1600" dirty="0"/>
              <a:t> to Seven Solutions/Safran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err="1"/>
              <a:t>Each</a:t>
            </a:r>
            <a:r>
              <a:rPr lang="fr-FR" sz="1600" b="1" dirty="0"/>
              <a:t> LLRF MTCA Native-R2 </a:t>
            </a:r>
            <a:r>
              <a:rPr lang="fr-FR" sz="1600" b="1" dirty="0" err="1"/>
              <a:t>crate</a:t>
            </a:r>
            <a:r>
              <a:rPr lang="fr-FR" sz="1600" b="1" dirty="0"/>
              <a:t> </a:t>
            </a:r>
            <a:r>
              <a:rPr lang="fr-FR" sz="1600" b="1" dirty="0" err="1"/>
              <a:t>includes</a:t>
            </a:r>
            <a:r>
              <a:rPr lang="fr-FR" sz="1600" b="1" dirty="0"/>
              <a:t> 2 LLRF </a:t>
            </a:r>
            <a:r>
              <a:rPr lang="fr-FR" sz="1600" b="1" dirty="0" err="1"/>
              <a:t>boards</a:t>
            </a:r>
            <a:r>
              <a:rPr lang="fr-FR" sz="1600" b="1" dirty="0"/>
              <a:t>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dirty="0"/>
              <a:t>2 </a:t>
            </a:r>
            <a:r>
              <a:rPr lang="fr-FR" sz="1600" dirty="0" err="1"/>
              <a:t>LLRFs</a:t>
            </a:r>
            <a:r>
              <a:rPr lang="fr-FR" sz="1600" dirty="0"/>
              <a:t>/</a:t>
            </a:r>
            <a:r>
              <a:rPr lang="fr-FR" sz="1600" dirty="0" err="1"/>
              <a:t>board</a:t>
            </a:r>
            <a:r>
              <a:rPr lang="fr-FR" sz="1600" dirty="0"/>
              <a:t> </a:t>
            </a:r>
            <a:r>
              <a:rPr lang="fr-FR" sz="1600" dirty="0" err="1"/>
              <a:t>so</a:t>
            </a:r>
            <a:r>
              <a:rPr lang="fr-FR" sz="1600" dirty="0"/>
              <a:t> 4 </a:t>
            </a:r>
            <a:r>
              <a:rPr lang="fr-FR" sz="1600" dirty="0" err="1"/>
              <a:t>LLRFs</a:t>
            </a:r>
            <a:r>
              <a:rPr lang="fr-FR" sz="1600" dirty="0"/>
              <a:t>/</a:t>
            </a:r>
            <a:r>
              <a:rPr lang="fr-FR" sz="1600" dirty="0" err="1"/>
              <a:t>crate</a:t>
            </a:r>
            <a:endParaRPr lang="fr-FR" sz="16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dirty="0"/>
              <a:t>1 RF Fast Interlock (RFFI in-house </a:t>
            </a:r>
            <a:r>
              <a:rPr lang="fr-FR" sz="1600" dirty="0" err="1"/>
              <a:t>development</a:t>
            </a:r>
            <a:r>
              <a:rPr lang="fr-FR" sz="1600" dirty="0"/>
              <a:t>) system </a:t>
            </a:r>
            <a:r>
              <a:rPr lang="fr-FR" sz="1600" dirty="0" err="1"/>
              <a:t>based</a:t>
            </a:r>
            <a:r>
              <a:rPr lang="fr-FR" sz="1600" dirty="0"/>
              <a:t> on IOxOS 3117 + 3118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dirty="0"/>
              <a:t>RFQ, 3 </a:t>
            </a:r>
            <a:r>
              <a:rPr lang="fr-FR" sz="1600" dirty="0" err="1"/>
              <a:t>rebunchers</a:t>
            </a:r>
            <a:r>
              <a:rPr lang="fr-FR" sz="1600" dirty="0"/>
              <a:t> and 27 </a:t>
            </a:r>
            <a:r>
              <a:rPr lang="fr-FR" sz="1600" dirty="0" err="1"/>
              <a:t>LLRFs</a:t>
            </a:r>
            <a:r>
              <a:rPr lang="fr-FR" sz="1600" dirty="0"/>
              <a:t> on the  </a:t>
            </a:r>
            <a:r>
              <a:rPr lang="fr-FR" sz="1600" dirty="0" err="1"/>
              <a:t>Cryomodules</a:t>
            </a:r>
            <a:endParaRPr lang="fr-FR" sz="16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err="1"/>
              <a:t>Each</a:t>
            </a:r>
            <a:r>
              <a:rPr lang="fr-FR" sz="1600" b="1" dirty="0"/>
              <a:t> BPM MTCA Native-R2 </a:t>
            </a:r>
            <a:r>
              <a:rPr lang="fr-FR" sz="1600" b="1" dirty="0" err="1"/>
              <a:t>crate</a:t>
            </a:r>
            <a:r>
              <a:rPr lang="fr-FR" sz="1600" b="1" dirty="0"/>
              <a:t> </a:t>
            </a:r>
            <a:r>
              <a:rPr lang="fr-FR" sz="1600" b="1" dirty="0" err="1"/>
              <a:t>includes</a:t>
            </a:r>
            <a:r>
              <a:rPr lang="fr-FR" sz="1600" b="1" dirty="0"/>
              <a:t> 3 </a:t>
            </a:r>
            <a:r>
              <a:rPr lang="fr-FR" sz="1600" b="1" dirty="0" err="1"/>
              <a:t>Seven</a:t>
            </a:r>
            <a:r>
              <a:rPr lang="fr-FR" sz="1600" b="1" dirty="0"/>
              <a:t> Solutions BPM </a:t>
            </a:r>
            <a:r>
              <a:rPr lang="fr-FR" sz="1600" b="1" dirty="0" err="1"/>
              <a:t>boards</a:t>
            </a:r>
            <a:endParaRPr lang="fr-FR" sz="1600" b="1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dirty="0"/>
              <a:t>2 </a:t>
            </a:r>
            <a:r>
              <a:rPr lang="fr-FR" sz="1600" dirty="0" err="1"/>
              <a:t>BPMs</a:t>
            </a:r>
            <a:r>
              <a:rPr lang="fr-FR" sz="1600" dirty="0"/>
              <a:t> /</a:t>
            </a:r>
            <a:r>
              <a:rPr lang="fr-FR" sz="1600" dirty="0" err="1"/>
              <a:t>board</a:t>
            </a:r>
            <a:endParaRPr lang="fr-FR" sz="16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BPMs</a:t>
            </a:r>
            <a:r>
              <a:rPr lang="fr-FR" sz="16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MEBT and </a:t>
            </a:r>
            <a:r>
              <a:rPr lang="fr-FR" sz="1600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Cryomodules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lvl="1"/>
            <a:endParaRPr lang="fr-FR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60066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B8E967-CD81-4AD0-92CE-E1036A7C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72360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9E8D64-08D2-42CB-AD00-54F80E1A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02D29C-3746-4EA9-B48B-1509D248E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3137F10-2970-470D-9FED-FFA89E316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2311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Use case of MTCA </a:t>
            </a:r>
            <a:r>
              <a:rPr lang="fr-FR" dirty="0" err="1"/>
              <a:t>backplane</a:t>
            </a:r>
            <a:r>
              <a:rPr lang="fr-FR" dirty="0"/>
              <a:t>: RF Fast Interlock</a:t>
            </a:r>
          </a:p>
        </p:txBody>
      </p:sp>
      <p:pic>
        <p:nvPicPr>
          <p:cNvPr id="8" name="Image 10">
            <a:extLst>
              <a:ext uri="{FF2B5EF4-FFF2-40B4-BE49-F238E27FC236}">
                <a16:creationId xmlns:a16="http://schemas.microsoft.com/office/drawing/2014/main" id="{2EC1264B-BA5F-40B0-AC3C-0E8B0F6075B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034520" y="4136400"/>
            <a:ext cx="4318200" cy="869400"/>
          </a:xfrm>
          <a:prstGeom prst="rect">
            <a:avLst/>
          </a:prstGeom>
          <a:ln>
            <a:noFill/>
          </a:ln>
        </p:spPr>
      </p:pic>
      <p:sp>
        <p:nvSpPr>
          <p:cNvPr id="9" name="CustomShape 5">
            <a:extLst>
              <a:ext uri="{FF2B5EF4-FFF2-40B4-BE49-F238E27FC236}">
                <a16:creationId xmlns:a16="http://schemas.microsoft.com/office/drawing/2014/main" id="{97997353-9602-4967-8A0F-ADFEA0B999CD}"/>
              </a:ext>
            </a:extLst>
          </p:cNvPr>
          <p:cNvSpPr/>
          <p:nvPr/>
        </p:nvSpPr>
        <p:spPr>
          <a:xfrm rot="5400000">
            <a:off x="4099680" y="4433760"/>
            <a:ext cx="1441800" cy="2422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262626"/>
                </a:solidFill>
                <a:latin typeface="Arial"/>
                <a:ea typeface="DejaVu Sans"/>
              </a:rPr>
              <a:t>EVR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7E636B58-B0AB-41C9-B76B-9C7B38F70C13}"/>
              </a:ext>
            </a:extLst>
          </p:cNvPr>
          <p:cNvSpPr/>
          <p:nvPr/>
        </p:nvSpPr>
        <p:spPr>
          <a:xfrm rot="5400000">
            <a:off x="3438720" y="4416480"/>
            <a:ext cx="1441800" cy="24228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262626"/>
                </a:solidFill>
                <a:latin typeface="Arial"/>
                <a:ea typeface="DejaVu Sans"/>
              </a:rPr>
              <a:t>COMEX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109BD8B1-82EA-4BE1-81EE-8D4F43466FF5}"/>
              </a:ext>
            </a:extLst>
          </p:cNvPr>
          <p:cNvSpPr/>
          <p:nvPr/>
        </p:nvSpPr>
        <p:spPr>
          <a:xfrm rot="5400000">
            <a:off x="4863600" y="4416480"/>
            <a:ext cx="1441800" cy="24228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262626"/>
                </a:solidFill>
                <a:latin typeface="Arial"/>
                <a:ea typeface="DejaVu Sans"/>
              </a:rPr>
              <a:t>LLRF x 2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3" name="CustomShape 8">
            <a:extLst>
              <a:ext uri="{FF2B5EF4-FFF2-40B4-BE49-F238E27FC236}">
                <a16:creationId xmlns:a16="http://schemas.microsoft.com/office/drawing/2014/main" id="{234410A6-775D-4289-AD92-56CC283C7682}"/>
              </a:ext>
            </a:extLst>
          </p:cNvPr>
          <p:cNvSpPr/>
          <p:nvPr/>
        </p:nvSpPr>
        <p:spPr>
          <a:xfrm rot="5400000">
            <a:off x="4478760" y="4433760"/>
            <a:ext cx="1441800" cy="24228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262626"/>
                </a:solidFill>
                <a:latin typeface="Arial"/>
                <a:ea typeface="DejaVu Sans"/>
              </a:rPr>
              <a:t>LLRF X 2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8" name="CustomShape 12">
            <a:extLst>
              <a:ext uri="{FF2B5EF4-FFF2-40B4-BE49-F238E27FC236}">
                <a16:creationId xmlns:a16="http://schemas.microsoft.com/office/drawing/2014/main" id="{9CBC656F-4B8A-4932-B327-E81966BC2B57}"/>
              </a:ext>
            </a:extLst>
          </p:cNvPr>
          <p:cNvSpPr/>
          <p:nvPr/>
        </p:nvSpPr>
        <p:spPr>
          <a:xfrm>
            <a:off x="1101240" y="3293640"/>
            <a:ext cx="965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C000"/>
                </a:solidFill>
                <a:latin typeface="Arial"/>
                <a:ea typeface="DejaVu Sans"/>
              </a:rPr>
              <a:t>4 * PUe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" name="CustomShape 14">
            <a:extLst>
              <a:ext uri="{FF2B5EF4-FFF2-40B4-BE49-F238E27FC236}">
                <a16:creationId xmlns:a16="http://schemas.microsoft.com/office/drawing/2014/main" id="{15579245-9094-415B-9536-EDFE4DBCC158}"/>
              </a:ext>
            </a:extLst>
          </p:cNvPr>
          <p:cNvSpPr/>
          <p:nvPr/>
        </p:nvSpPr>
        <p:spPr>
          <a:xfrm rot="5400000">
            <a:off x="5947200" y="4321080"/>
            <a:ext cx="1441800" cy="4543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262626"/>
                </a:solidFill>
                <a:latin typeface="Arial"/>
                <a:ea typeface="DejaVu Sans"/>
              </a:rPr>
              <a:t> 3118      3117        3117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21" name="CustomShape 15">
            <a:extLst>
              <a:ext uri="{FF2B5EF4-FFF2-40B4-BE49-F238E27FC236}">
                <a16:creationId xmlns:a16="http://schemas.microsoft.com/office/drawing/2014/main" id="{9D846D7C-48FC-4C9C-AF8C-21B3927B223F}"/>
              </a:ext>
            </a:extLst>
          </p:cNvPr>
          <p:cNvSpPr/>
          <p:nvPr/>
        </p:nvSpPr>
        <p:spPr>
          <a:xfrm>
            <a:off x="619560" y="897840"/>
            <a:ext cx="2648160" cy="1499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262626"/>
                </a:solidFill>
                <a:latin typeface="Arial"/>
                <a:ea typeface="DejaVu Sans"/>
              </a:rPr>
              <a:t>(Cavity+Coupler)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262626"/>
                </a:solidFill>
                <a:latin typeface="Arial"/>
                <a:ea typeface="DejaVu Sans"/>
              </a:rPr>
              <a:t>*4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2" name="CustomShape 16">
            <a:extLst>
              <a:ext uri="{FF2B5EF4-FFF2-40B4-BE49-F238E27FC236}">
                <a16:creationId xmlns:a16="http://schemas.microsoft.com/office/drawing/2014/main" id="{E8007559-948A-4F1C-B8B7-7F30CB116196}"/>
              </a:ext>
            </a:extLst>
          </p:cNvPr>
          <p:cNvSpPr/>
          <p:nvPr/>
        </p:nvSpPr>
        <p:spPr>
          <a:xfrm rot="16200000" flipH="1">
            <a:off x="2914200" y="1427400"/>
            <a:ext cx="2871360" cy="4812120"/>
          </a:xfrm>
          <a:prstGeom prst="bentConnector3">
            <a:avLst>
              <a:gd name="adj1" fmla="val 87669"/>
            </a:avLst>
          </a:prstGeom>
          <a:noFill/>
          <a:ln w="38160">
            <a:solidFill>
              <a:srgbClr val="FFC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17">
            <a:extLst>
              <a:ext uri="{FF2B5EF4-FFF2-40B4-BE49-F238E27FC236}">
                <a16:creationId xmlns:a16="http://schemas.microsoft.com/office/drawing/2014/main" id="{2C731F20-236D-4BD0-BE05-ACED01676FD7}"/>
              </a:ext>
            </a:extLst>
          </p:cNvPr>
          <p:cNvSpPr/>
          <p:nvPr/>
        </p:nvSpPr>
        <p:spPr>
          <a:xfrm>
            <a:off x="2253960" y="2419920"/>
            <a:ext cx="4233600" cy="2837160"/>
          </a:xfrm>
          <a:prstGeom prst="bentConnector4">
            <a:avLst>
              <a:gd name="adj1" fmla="val 161"/>
              <a:gd name="adj2" fmla="val 108055"/>
            </a:avLst>
          </a:prstGeom>
          <a:noFill/>
          <a:ln w="38160">
            <a:solidFill>
              <a:srgbClr val="F08728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CustomShape 18">
            <a:extLst>
              <a:ext uri="{FF2B5EF4-FFF2-40B4-BE49-F238E27FC236}">
                <a16:creationId xmlns:a16="http://schemas.microsoft.com/office/drawing/2014/main" id="{BE18F6CD-0979-4F74-B2D9-89CDFD360B9D}"/>
              </a:ext>
            </a:extLst>
          </p:cNvPr>
          <p:cNvSpPr/>
          <p:nvPr/>
        </p:nvSpPr>
        <p:spPr>
          <a:xfrm>
            <a:off x="1175400" y="4475880"/>
            <a:ext cx="1859400" cy="727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262626"/>
                </a:solidFill>
                <a:latin typeface="Arial"/>
                <a:ea typeface="DejaVu Sans"/>
              </a:rPr>
              <a:t>Analogue converters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5" name="CustomShape 19">
            <a:extLst>
              <a:ext uri="{FF2B5EF4-FFF2-40B4-BE49-F238E27FC236}">
                <a16:creationId xmlns:a16="http://schemas.microsoft.com/office/drawing/2014/main" id="{1A2DC217-07E5-461F-8A84-5CFEA4FBA51F}"/>
              </a:ext>
            </a:extLst>
          </p:cNvPr>
          <p:cNvSpPr/>
          <p:nvPr/>
        </p:nvSpPr>
        <p:spPr>
          <a:xfrm>
            <a:off x="2025720" y="3951720"/>
            <a:ext cx="865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9C714D"/>
                </a:solidFill>
                <a:latin typeface="Arial"/>
                <a:ea typeface="DejaVu Sans"/>
              </a:rPr>
              <a:t>4 * PM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6847393F-3510-4E52-80C5-21FFFE2170E2}"/>
              </a:ext>
            </a:extLst>
          </p:cNvPr>
          <p:cNvSpPr/>
          <p:nvPr/>
        </p:nvSpPr>
        <p:spPr>
          <a:xfrm>
            <a:off x="4339080" y="2696040"/>
            <a:ext cx="4375440" cy="360"/>
          </a:xfrm>
          <a:prstGeom prst="line">
            <a:avLst/>
          </a:prstGeom>
          <a:ln w="28440">
            <a:solidFill>
              <a:srgbClr val="D6AB3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Line 21">
            <a:extLst>
              <a:ext uri="{FF2B5EF4-FFF2-40B4-BE49-F238E27FC236}">
                <a16:creationId xmlns:a16="http://schemas.microsoft.com/office/drawing/2014/main" id="{B0E8B68F-E33A-4794-B96C-2D26FBA0FA5D}"/>
              </a:ext>
            </a:extLst>
          </p:cNvPr>
          <p:cNvSpPr/>
          <p:nvPr/>
        </p:nvSpPr>
        <p:spPr>
          <a:xfrm>
            <a:off x="4339080" y="2857680"/>
            <a:ext cx="4375440" cy="360"/>
          </a:xfrm>
          <a:prstGeom prst="line">
            <a:avLst/>
          </a:prstGeom>
          <a:ln w="19080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Line 22">
            <a:extLst>
              <a:ext uri="{FF2B5EF4-FFF2-40B4-BE49-F238E27FC236}">
                <a16:creationId xmlns:a16="http://schemas.microsoft.com/office/drawing/2014/main" id="{40F39959-58C7-43AD-A6B1-EF27ECE8D602}"/>
              </a:ext>
            </a:extLst>
          </p:cNvPr>
          <p:cNvSpPr/>
          <p:nvPr/>
        </p:nvSpPr>
        <p:spPr>
          <a:xfrm flipV="1">
            <a:off x="4339080" y="2996280"/>
            <a:ext cx="4375440" cy="4680"/>
          </a:xfrm>
          <a:prstGeom prst="line">
            <a:avLst/>
          </a:prstGeom>
          <a:ln w="19080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Line 23">
            <a:extLst>
              <a:ext uri="{FF2B5EF4-FFF2-40B4-BE49-F238E27FC236}">
                <a16:creationId xmlns:a16="http://schemas.microsoft.com/office/drawing/2014/main" id="{B2B50276-CFC6-459D-883F-B2CE05269608}"/>
              </a:ext>
            </a:extLst>
          </p:cNvPr>
          <p:cNvSpPr/>
          <p:nvPr/>
        </p:nvSpPr>
        <p:spPr>
          <a:xfrm>
            <a:off x="4339080" y="3176280"/>
            <a:ext cx="4375440" cy="360"/>
          </a:xfrm>
          <a:prstGeom prst="line">
            <a:avLst/>
          </a:prstGeom>
          <a:ln w="28440">
            <a:solidFill>
              <a:srgbClr val="7030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CustomShape 24">
            <a:extLst>
              <a:ext uri="{FF2B5EF4-FFF2-40B4-BE49-F238E27FC236}">
                <a16:creationId xmlns:a16="http://schemas.microsoft.com/office/drawing/2014/main" id="{79EA83D0-05F6-411D-9824-057FD37DBB4B}"/>
              </a:ext>
            </a:extLst>
          </p:cNvPr>
          <p:cNvSpPr/>
          <p:nvPr/>
        </p:nvSpPr>
        <p:spPr>
          <a:xfrm flipH="1" flipV="1">
            <a:off x="6380640" y="3180960"/>
            <a:ext cx="15120" cy="107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030A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" name="CustomShape 25">
            <a:extLst>
              <a:ext uri="{FF2B5EF4-FFF2-40B4-BE49-F238E27FC236}">
                <a16:creationId xmlns:a16="http://schemas.microsoft.com/office/drawing/2014/main" id="{85DF585F-BE75-4398-BC5E-63255B4E6EB3}"/>
              </a:ext>
            </a:extLst>
          </p:cNvPr>
          <p:cNvSpPr/>
          <p:nvPr/>
        </p:nvSpPr>
        <p:spPr>
          <a:xfrm flipH="1" flipV="1">
            <a:off x="6429240" y="2997720"/>
            <a:ext cx="15120" cy="107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26">
            <a:extLst>
              <a:ext uri="{FF2B5EF4-FFF2-40B4-BE49-F238E27FC236}">
                <a16:creationId xmlns:a16="http://schemas.microsoft.com/office/drawing/2014/main" id="{59A79BCA-B745-4950-BAE4-62FB0701A695}"/>
              </a:ext>
            </a:extLst>
          </p:cNvPr>
          <p:cNvSpPr/>
          <p:nvPr/>
        </p:nvSpPr>
        <p:spPr>
          <a:xfrm flipH="1" flipV="1">
            <a:off x="6576120" y="2679840"/>
            <a:ext cx="23400" cy="129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D6AB3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" name="CustomShape 27">
            <a:extLst>
              <a:ext uri="{FF2B5EF4-FFF2-40B4-BE49-F238E27FC236}">
                <a16:creationId xmlns:a16="http://schemas.microsoft.com/office/drawing/2014/main" id="{023CADC1-C750-4325-8343-D6798426F78D}"/>
              </a:ext>
            </a:extLst>
          </p:cNvPr>
          <p:cNvSpPr/>
          <p:nvPr/>
        </p:nvSpPr>
        <p:spPr>
          <a:xfrm flipH="1" flipV="1">
            <a:off x="6510960" y="2851200"/>
            <a:ext cx="15120" cy="107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CustomShape 28">
            <a:extLst>
              <a:ext uri="{FF2B5EF4-FFF2-40B4-BE49-F238E27FC236}">
                <a16:creationId xmlns:a16="http://schemas.microsoft.com/office/drawing/2014/main" id="{8AA6F1FF-342C-4A9E-BF7F-21D8841669DA}"/>
              </a:ext>
            </a:extLst>
          </p:cNvPr>
          <p:cNvSpPr/>
          <p:nvPr/>
        </p:nvSpPr>
        <p:spPr>
          <a:xfrm>
            <a:off x="5227200" y="2823840"/>
            <a:ext cx="360" cy="102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" name="CustomShape 29">
            <a:extLst>
              <a:ext uri="{FF2B5EF4-FFF2-40B4-BE49-F238E27FC236}">
                <a16:creationId xmlns:a16="http://schemas.microsoft.com/office/drawing/2014/main" id="{8DBF734E-AF0A-4FE2-9B5A-530AD93A2D33}"/>
              </a:ext>
            </a:extLst>
          </p:cNvPr>
          <p:cNvSpPr/>
          <p:nvPr/>
        </p:nvSpPr>
        <p:spPr>
          <a:xfrm>
            <a:off x="5094720" y="2705400"/>
            <a:ext cx="360" cy="1136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D6AB3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CustomShape 30">
            <a:extLst>
              <a:ext uri="{FF2B5EF4-FFF2-40B4-BE49-F238E27FC236}">
                <a16:creationId xmlns:a16="http://schemas.microsoft.com/office/drawing/2014/main" id="{D7E590FA-F756-4794-A3D0-F75A3D3DA41E}"/>
              </a:ext>
            </a:extLst>
          </p:cNvPr>
          <p:cNvSpPr/>
          <p:nvPr/>
        </p:nvSpPr>
        <p:spPr>
          <a:xfrm>
            <a:off x="5459400" y="2993400"/>
            <a:ext cx="8280" cy="84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CustomShape 31">
            <a:extLst>
              <a:ext uri="{FF2B5EF4-FFF2-40B4-BE49-F238E27FC236}">
                <a16:creationId xmlns:a16="http://schemas.microsoft.com/office/drawing/2014/main" id="{34E68407-90C2-4DAE-880E-AB8721F36300}"/>
              </a:ext>
            </a:extLst>
          </p:cNvPr>
          <p:cNvSpPr/>
          <p:nvPr/>
        </p:nvSpPr>
        <p:spPr>
          <a:xfrm>
            <a:off x="5591880" y="3193920"/>
            <a:ext cx="360" cy="63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7030A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CustomShape 32">
            <a:extLst>
              <a:ext uri="{FF2B5EF4-FFF2-40B4-BE49-F238E27FC236}">
                <a16:creationId xmlns:a16="http://schemas.microsoft.com/office/drawing/2014/main" id="{BC0071C8-DBFA-41FE-A469-6E02EA68F0DE}"/>
              </a:ext>
            </a:extLst>
          </p:cNvPr>
          <p:cNvSpPr/>
          <p:nvPr/>
        </p:nvSpPr>
        <p:spPr>
          <a:xfrm>
            <a:off x="8637840" y="3016259"/>
            <a:ext cx="83232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i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Ts3_1a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39" name="CustomShape 33">
            <a:extLst>
              <a:ext uri="{FF2B5EF4-FFF2-40B4-BE49-F238E27FC236}">
                <a16:creationId xmlns:a16="http://schemas.microsoft.com/office/drawing/2014/main" id="{0492EC0E-92A7-4778-91B8-513F4277B2EC}"/>
              </a:ext>
            </a:extLst>
          </p:cNvPr>
          <p:cNvSpPr/>
          <p:nvPr/>
        </p:nvSpPr>
        <p:spPr>
          <a:xfrm>
            <a:off x="8644680" y="2850480"/>
            <a:ext cx="7858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i="1" strike="noStrike" spc="-1">
                <a:solidFill>
                  <a:srgbClr val="FF5669"/>
                </a:solidFill>
                <a:latin typeface="Arial"/>
                <a:ea typeface="DejaVu Sans"/>
              </a:rPr>
              <a:t>Ts3_1b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0" name="CustomShape 34">
            <a:extLst>
              <a:ext uri="{FF2B5EF4-FFF2-40B4-BE49-F238E27FC236}">
                <a16:creationId xmlns:a16="http://schemas.microsoft.com/office/drawing/2014/main" id="{13BBCBF6-74C1-40D5-A1A5-AC1D9DBE0AB5}"/>
              </a:ext>
            </a:extLst>
          </p:cNvPr>
          <p:cNvSpPr/>
          <p:nvPr/>
        </p:nvSpPr>
        <p:spPr>
          <a:xfrm>
            <a:off x="8632080" y="2687400"/>
            <a:ext cx="77652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i="1" strike="noStrike" spc="-1" dirty="0">
                <a:solidFill>
                  <a:srgbClr val="00B050"/>
                </a:solidFill>
                <a:latin typeface="Arial"/>
                <a:ea typeface="DejaVu Sans"/>
              </a:rPr>
              <a:t>Ts3_2a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41" name="CustomShape 35">
            <a:extLst>
              <a:ext uri="{FF2B5EF4-FFF2-40B4-BE49-F238E27FC236}">
                <a16:creationId xmlns:a16="http://schemas.microsoft.com/office/drawing/2014/main" id="{B43D755C-99EB-4AD6-BDDF-E61C06E897E9}"/>
              </a:ext>
            </a:extLst>
          </p:cNvPr>
          <p:cNvSpPr/>
          <p:nvPr/>
        </p:nvSpPr>
        <p:spPr>
          <a:xfrm>
            <a:off x="8636040" y="2510640"/>
            <a:ext cx="7858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i="1" strike="noStrike" spc="-1">
                <a:solidFill>
                  <a:srgbClr val="D6AB30"/>
                </a:solidFill>
                <a:latin typeface="Arial"/>
                <a:ea typeface="DejaVu Sans"/>
              </a:rPr>
              <a:t>Ts3_2b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4" name="CustomShape 38">
            <a:extLst>
              <a:ext uri="{FF2B5EF4-FFF2-40B4-BE49-F238E27FC236}">
                <a16:creationId xmlns:a16="http://schemas.microsoft.com/office/drawing/2014/main" id="{3A82532F-58F9-4920-A8C9-E7D7125EDA33}"/>
              </a:ext>
            </a:extLst>
          </p:cNvPr>
          <p:cNvSpPr/>
          <p:nvPr/>
        </p:nvSpPr>
        <p:spPr>
          <a:xfrm rot="5400000">
            <a:off x="5769720" y="4400280"/>
            <a:ext cx="1441800" cy="272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262626"/>
                </a:solidFill>
                <a:latin typeface="Arial"/>
                <a:ea typeface="DejaVu Sans"/>
              </a:rPr>
              <a:t>IOxOS 1410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8" name="CustomShape 42">
            <a:extLst>
              <a:ext uri="{FF2B5EF4-FFF2-40B4-BE49-F238E27FC236}">
                <a16:creationId xmlns:a16="http://schemas.microsoft.com/office/drawing/2014/main" id="{845BD1DD-006F-4021-BB8A-1CB0EF64DD13}"/>
              </a:ext>
            </a:extLst>
          </p:cNvPr>
          <p:cNvSpPr/>
          <p:nvPr/>
        </p:nvSpPr>
        <p:spPr>
          <a:xfrm rot="16200000" flipH="1">
            <a:off x="5169240" y="5304960"/>
            <a:ext cx="1113120" cy="1056240"/>
          </a:xfrm>
          <a:prstGeom prst="bentConnector3">
            <a:avLst>
              <a:gd name="adj1" fmla="val 50000"/>
            </a:avLst>
          </a:prstGeom>
          <a:noFill/>
          <a:ln w="28440">
            <a:solidFill>
              <a:schemeClr val="accent6">
                <a:lumMod val="50000"/>
              </a:schemeClr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43">
            <a:extLst>
              <a:ext uri="{FF2B5EF4-FFF2-40B4-BE49-F238E27FC236}">
                <a16:creationId xmlns:a16="http://schemas.microsoft.com/office/drawing/2014/main" id="{7C2DD2DB-EF28-4C94-8C61-0F08246E46B1}"/>
              </a:ext>
            </a:extLst>
          </p:cNvPr>
          <p:cNvSpPr/>
          <p:nvPr/>
        </p:nvSpPr>
        <p:spPr>
          <a:xfrm>
            <a:off x="5753160" y="6278400"/>
            <a:ext cx="907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684B34"/>
                </a:solidFill>
                <a:latin typeface="Arial"/>
                <a:ea typeface="DejaVu Sans"/>
              </a:rPr>
              <a:t>U Amp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1" name="CustomShape 46">
            <a:extLst>
              <a:ext uri="{FF2B5EF4-FFF2-40B4-BE49-F238E27FC236}">
                <a16:creationId xmlns:a16="http://schemas.microsoft.com/office/drawing/2014/main" id="{ABCA4E2B-BEF6-4D7C-B47A-CB8974B6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921" y="877184"/>
            <a:ext cx="10964322" cy="18318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/>
          </a:bodyPr>
          <a:lstStyle/>
          <a:p>
            <a:pPr marL="287190" lvl="1" indent="-285750">
              <a:spcBef>
                <a:spcPts val="499"/>
              </a:spcBef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Use of MTCA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backplane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avoided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1828" lvl="2" indent="-285750">
              <a:spcBef>
                <a:spcPts val="499"/>
              </a:spcBef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fr-FR" b="0" strike="noStrike" spc="-1" dirty="0">
                <a:solidFill>
                  <a:srgbClr val="262626"/>
                </a:solidFill>
                <a:latin typeface="Arial"/>
                <a:ea typeface="DejaVu Sans"/>
              </a:rPr>
              <a:t>More </a:t>
            </a:r>
            <a:r>
              <a:rPr lang="fr-FR" b="0" strike="noStrike" spc="-1" dirty="0" err="1">
                <a:solidFill>
                  <a:srgbClr val="262626"/>
                </a:solidFill>
                <a:latin typeface="Arial"/>
                <a:ea typeface="DejaVu Sans"/>
              </a:rPr>
              <a:t>reliability</a:t>
            </a:r>
            <a:r>
              <a:rPr lang="fr-FR" b="0" strike="noStrike" spc="-1" dirty="0">
                <a:solidFill>
                  <a:srgbClr val="262626"/>
                </a:solidFill>
                <a:latin typeface="Arial"/>
                <a:ea typeface="DejaVu Sans"/>
              </a:rPr>
              <a:t> and </a:t>
            </a:r>
            <a:r>
              <a:rPr lang="fr-FR" b="0" strike="noStrike" spc="-1" dirty="0" err="1">
                <a:solidFill>
                  <a:srgbClr val="262626"/>
                </a:solidFill>
                <a:latin typeface="Arial"/>
                <a:ea typeface="DejaVu Sans"/>
              </a:rPr>
              <a:t>flexibility</a:t>
            </a:r>
            <a:endParaRPr lang="fr-FR" b="0" strike="noStrike" spc="-1" dirty="0">
              <a:solidFill>
                <a:srgbClr val="262626"/>
              </a:solidFill>
              <a:latin typeface="Arial"/>
              <a:ea typeface="DejaVu Sans"/>
            </a:endParaRPr>
          </a:p>
          <a:p>
            <a:pPr marL="287190" lvl="1" indent="-285750">
              <a:lnSpc>
                <a:spcPct val="100000"/>
              </a:lnSpc>
              <a:spcBef>
                <a:spcPts val="499"/>
              </a:spcBef>
              <a:buClr>
                <a:srgbClr val="E50019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800" b="1" strike="noStrike" spc="-1" dirty="0">
                <a:solidFill>
                  <a:srgbClr val="262626"/>
                </a:solidFill>
                <a:latin typeface="Arial"/>
                <a:ea typeface="DejaVu Sans"/>
              </a:rPr>
              <a:t>RFFI</a:t>
            </a:r>
            <a:r>
              <a:rPr lang="en-US" sz="1800" b="0" strike="noStrike" spc="-1" dirty="0">
                <a:solidFill>
                  <a:srgbClr val="262626"/>
                </a:solidFill>
                <a:latin typeface="Arial"/>
                <a:ea typeface="DejaVu Sans"/>
              </a:rPr>
              <a:t>: stops RF if PM or PUE overrun to protect couplers and cavities</a:t>
            </a:r>
            <a:endParaRPr lang="en-US" sz="1800" b="0" strike="noStrike" spc="-1" dirty="0">
              <a:latin typeface="Arial"/>
            </a:endParaRPr>
          </a:p>
          <a:p>
            <a:pPr marL="287190" lvl="1" indent="-285750">
              <a:lnSpc>
                <a:spcPct val="100000"/>
              </a:lnSpc>
              <a:spcBef>
                <a:spcPts val="499"/>
              </a:spcBef>
              <a:buClr>
                <a:srgbClr val="E50019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800" b="0" strike="noStrike" spc="-1" dirty="0">
                <a:solidFill>
                  <a:srgbClr val="262626"/>
                </a:solidFill>
                <a:latin typeface="Arial"/>
                <a:ea typeface="DejaVu Sans"/>
              </a:rPr>
              <a:t>Sensors: PM (</a:t>
            </a:r>
            <a:r>
              <a:rPr lang="en-US" sz="1800" b="0" strike="noStrike" spc="-1" dirty="0" err="1">
                <a:solidFill>
                  <a:srgbClr val="262626"/>
                </a:solidFill>
                <a:latin typeface="Arial"/>
                <a:ea typeface="DejaVu Sans"/>
              </a:rPr>
              <a:t>PhotoMultiplier</a:t>
            </a:r>
            <a:r>
              <a:rPr lang="en-US" sz="1800" b="0" strike="noStrike" spc="-1" dirty="0">
                <a:solidFill>
                  <a:srgbClr val="262626"/>
                </a:solidFill>
                <a:latin typeface="Arial"/>
                <a:ea typeface="DejaVu Sans"/>
              </a:rPr>
              <a:t>), PUE (Peak-Up Electron) </a:t>
            </a:r>
            <a:endParaRPr lang="en-US" sz="1800" b="0" strike="noStrike" spc="-1" dirty="0">
              <a:latin typeface="Arial"/>
            </a:endParaRPr>
          </a:p>
          <a:p>
            <a:pPr marL="287190" lvl="1" indent="-285750">
              <a:lnSpc>
                <a:spcPct val="100000"/>
              </a:lnSpc>
              <a:spcBef>
                <a:spcPts val="499"/>
              </a:spcBef>
              <a:buClr>
                <a:srgbClr val="E50019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800" b="0" strike="noStrike" spc="-1" dirty="0">
                <a:solidFill>
                  <a:srgbClr val="262626"/>
                </a:solidFill>
                <a:latin typeface="Arial"/>
                <a:ea typeface="DejaVu Sans"/>
              </a:rPr>
              <a:t>Acquisition range IOxOS-3117:	 5 </a:t>
            </a:r>
            <a:r>
              <a:rPr lang="en-US" sz="1800" b="0" strike="noStrike" spc="-1" dirty="0" err="1">
                <a:solidFill>
                  <a:srgbClr val="262626"/>
                </a:solidFill>
                <a:latin typeface="Arial"/>
                <a:ea typeface="DejaVu Sans"/>
              </a:rPr>
              <a:t>Mhz</a:t>
            </a:r>
            <a:r>
              <a:rPr lang="en-US" sz="1800" b="0" strike="noStrike" spc="-1" dirty="0">
                <a:solidFill>
                  <a:srgbClr val="262626"/>
                </a:solidFill>
                <a:latin typeface="Arial"/>
                <a:ea typeface="DejaVu Sans"/>
              </a:rPr>
              <a:t>, +/-10V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13E35C-016F-4039-B2C1-E10350661C55}"/>
              </a:ext>
            </a:extLst>
          </p:cNvPr>
          <p:cNvSpPr txBox="1"/>
          <p:nvPr/>
        </p:nvSpPr>
        <p:spPr>
          <a:xfrm>
            <a:off x="5816278" y="5509913"/>
            <a:ext cx="21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E60019"/>
                </a:solidFill>
              </a:rPr>
              <a:t>Cut Off </a:t>
            </a:r>
          </a:p>
          <a:p>
            <a:r>
              <a:rPr lang="fr-FR" dirty="0">
                <a:solidFill>
                  <a:srgbClr val="E60019"/>
                </a:solidFill>
              </a:rPr>
              <a:t>the RF command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81FC5F-0E60-4ED9-91E8-75B988EB03BA}"/>
              </a:ext>
            </a:extLst>
          </p:cNvPr>
          <p:cNvSpPr txBox="1"/>
          <p:nvPr/>
        </p:nvSpPr>
        <p:spPr>
          <a:xfrm>
            <a:off x="8654931" y="5197424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Simplified</a:t>
            </a:r>
            <a:r>
              <a:rPr lang="fr-FR" i="1" dirty="0"/>
              <a:t> </a:t>
            </a:r>
            <a:r>
              <a:rPr lang="fr-FR" i="1" dirty="0" err="1"/>
              <a:t>schematic</a:t>
            </a:r>
            <a:endParaRPr lang="fr-FR" i="1" dirty="0"/>
          </a:p>
        </p:txBody>
      </p:sp>
      <p:sp>
        <p:nvSpPr>
          <p:cNvPr id="46" name="CustomShape 29">
            <a:extLst>
              <a:ext uri="{FF2B5EF4-FFF2-40B4-BE49-F238E27FC236}">
                <a16:creationId xmlns:a16="http://schemas.microsoft.com/office/drawing/2014/main" id="{3B5F63ED-A42B-419E-AA92-141F4DE84C0F}"/>
              </a:ext>
            </a:extLst>
          </p:cNvPr>
          <p:cNvSpPr/>
          <p:nvPr/>
        </p:nvSpPr>
        <p:spPr>
          <a:xfrm>
            <a:off x="4726890" y="2706702"/>
            <a:ext cx="360" cy="1136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D6AB3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28">
            <a:extLst>
              <a:ext uri="{FF2B5EF4-FFF2-40B4-BE49-F238E27FC236}">
                <a16:creationId xmlns:a16="http://schemas.microsoft.com/office/drawing/2014/main" id="{77CA3F54-6EE5-43B5-8D35-05A351CD3B86}"/>
              </a:ext>
            </a:extLst>
          </p:cNvPr>
          <p:cNvSpPr/>
          <p:nvPr/>
        </p:nvSpPr>
        <p:spPr>
          <a:xfrm>
            <a:off x="4803120" y="2823840"/>
            <a:ext cx="360" cy="102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30">
            <a:extLst>
              <a:ext uri="{FF2B5EF4-FFF2-40B4-BE49-F238E27FC236}">
                <a16:creationId xmlns:a16="http://schemas.microsoft.com/office/drawing/2014/main" id="{9A1572E0-F724-484E-AF50-7261D2D1676C}"/>
              </a:ext>
            </a:extLst>
          </p:cNvPr>
          <p:cNvSpPr/>
          <p:nvPr/>
        </p:nvSpPr>
        <p:spPr>
          <a:xfrm>
            <a:off x="4881420" y="3006720"/>
            <a:ext cx="8280" cy="84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53D47F-16FC-44D7-A099-7680281F9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931" y="3198780"/>
            <a:ext cx="164606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1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95EAAD-A05F-45C5-AD95-EBEA1CDB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95347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6F7F77-B93E-4FE0-926A-91D52BA9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4454DC-6413-483D-A923-8B4F2733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E80C5DE-70EF-48F4-8E90-33CD86D1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9811"/>
            <a:ext cx="10728325" cy="871827"/>
          </a:xfrm>
        </p:spPr>
        <p:txBody>
          <a:bodyPr/>
          <a:lstStyle/>
          <a:p>
            <a:r>
              <a:rPr lang="fr-FR" dirty="0" err="1"/>
              <a:t>Irfu</a:t>
            </a:r>
            <a:r>
              <a:rPr lang="fr-FR" dirty="0"/>
              <a:t> EPICS </a:t>
            </a:r>
            <a:r>
              <a:rPr lang="fr-FR" dirty="0" err="1"/>
              <a:t>Environment</a:t>
            </a:r>
            <a:r>
              <a:rPr lang="fr-FR" dirty="0"/>
              <a:t> (IEE) server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A5F60D9-6021-4385-B311-876CFBF182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838" y="945359"/>
            <a:ext cx="10728325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CEA team </a:t>
            </a:r>
            <a:r>
              <a:rPr lang="fr-FR" dirty="0" err="1"/>
              <a:t>updated</a:t>
            </a:r>
            <a:r>
              <a:rPr lang="fr-FR" dirty="0"/>
              <a:t> the </a:t>
            </a:r>
            <a:r>
              <a:rPr lang="fr-FR" dirty="0" err="1"/>
              <a:t>Irfu</a:t>
            </a:r>
            <a:r>
              <a:rPr lang="fr-FR" dirty="0"/>
              <a:t> EPICS </a:t>
            </a:r>
            <a:r>
              <a:rPr lang="fr-FR" dirty="0" err="1"/>
              <a:t>Environment</a:t>
            </a:r>
            <a:r>
              <a:rPr lang="fr-FR" dirty="0"/>
              <a:t> for MTCA.4 and </a:t>
            </a:r>
            <a:r>
              <a:rPr lang="fr-FR" dirty="0" err="1"/>
              <a:t>IOxOS</a:t>
            </a:r>
            <a:r>
              <a:rPr lang="fr-FR" dirty="0"/>
              <a:t> </a:t>
            </a:r>
            <a:r>
              <a:rPr lang="fr-FR" dirty="0" err="1"/>
              <a:t>boards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IEE server to </a:t>
            </a:r>
            <a:r>
              <a:rPr lang="fr-FR" dirty="0" err="1"/>
              <a:t>share</a:t>
            </a:r>
            <a:r>
              <a:rPr lang="fr-FR" dirty="0"/>
              <a:t>: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EPICS </a:t>
            </a:r>
            <a:r>
              <a:rPr lang="fr-FR" dirty="0" err="1"/>
              <a:t>environment</a:t>
            </a:r>
            <a:r>
              <a:rPr lang="fr-FR" dirty="0"/>
              <a:t> as NFS folders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</a:t>
            </a:r>
            <a:r>
              <a:rPr lang="fr-FR" dirty="0" err="1"/>
              <a:t>mounted</a:t>
            </a:r>
            <a:r>
              <a:rPr lang="fr-FR" dirty="0"/>
              <a:t> on MTCA </a:t>
            </a:r>
            <a:r>
              <a:rPr lang="fr-FR" dirty="0" err="1"/>
              <a:t>boards</a:t>
            </a:r>
            <a:r>
              <a:rPr lang="fr-FR" dirty="0"/>
              <a:t>, IPC …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DHCP, NTP, TFTP and NFS to boot </a:t>
            </a:r>
            <a:r>
              <a:rPr lang="fr-FR" dirty="0" err="1"/>
              <a:t>embedded</a:t>
            </a:r>
            <a:r>
              <a:rPr lang="fr-FR" dirty="0"/>
              <a:t> </a:t>
            </a:r>
            <a:r>
              <a:rPr lang="fr-FR" dirty="0" err="1"/>
              <a:t>devices</a:t>
            </a:r>
            <a:r>
              <a:rPr lang="fr-FR" dirty="0"/>
              <a:t> (IPC or MTCA </a:t>
            </a:r>
            <a:r>
              <a:rPr lang="fr-FR" dirty="0" err="1"/>
              <a:t>boards</a:t>
            </a:r>
            <a:r>
              <a:rPr lang="fr-FR" dirty="0"/>
              <a:t>)</a:t>
            </a:r>
          </a:p>
          <a:p>
            <a:pPr marL="19050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9B490D-2268-423B-A186-F0C26B20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852" y="3375252"/>
            <a:ext cx="4038085" cy="25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21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CEBDEB-07A2-4737-9120-36851534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7C8AA8-2A58-4651-B0C7-66853A28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BBAB57-494A-4842-B8DF-6D25BAC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D0964D5-90A4-46F4-82F7-DD708C6F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53224"/>
            <a:ext cx="10728325" cy="871827"/>
          </a:xfrm>
        </p:spPr>
        <p:txBody>
          <a:bodyPr/>
          <a:lstStyle/>
          <a:p>
            <a:r>
              <a:rPr lang="fr-FR" dirty="0"/>
              <a:t>IEE </a:t>
            </a:r>
            <a:r>
              <a:rPr lang="fr-FR" dirty="0" err="1"/>
              <a:t>Development</a:t>
            </a:r>
            <a:r>
              <a:rPr lang="fr-FR" dirty="0"/>
              <a:t> </a:t>
            </a:r>
            <a:r>
              <a:rPr lang="fr-FR" dirty="0" err="1"/>
              <a:t>Environment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04B7C6-A45D-4A9B-B05E-576230D47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404" y="2127511"/>
            <a:ext cx="2298391" cy="3505504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DE66E2C-0AE0-4E51-BD86-53019AD6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98" y="1292741"/>
            <a:ext cx="1218295" cy="4532313"/>
          </a:xfrm>
        </p:spPr>
      </p:pic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163FA417-D22C-4B91-8B54-82ED16C93E1D}"/>
              </a:ext>
            </a:extLst>
          </p:cNvPr>
          <p:cNvSpPr txBox="1">
            <a:spLocks/>
          </p:cNvSpPr>
          <p:nvPr/>
        </p:nvSpPr>
        <p:spPr>
          <a:xfrm>
            <a:off x="731838" y="1058401"/>
            <a:ext cx="6975226" cy="5060360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for </a:t>
            </a:r>
            <a:r>
              <a:rPr lang="fr-FR" dirty="0" err="1"/>
              <a:t>developers</a:t>
            </a:r>
            <a:r>
              <a:rPr lang="fr-FR" dirty="0"/>
              <a:t> to </a:t>
            </a:r>
            <a:r>
              <a:rPr lang="fr-FR" dirty="0" err="1"/>
              <a:t>implement</a:t>
            </a:r>
            <a:r>
              <a:rPr lang="fr-FR" dirty="0"/>
              <a:t> new EPICS modules and </a:t>
            </a:r>
            <a:r>
              <a:rPr lang="fr-FR" dirty="0" err="1"/>
              <a:t>IOCs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EPICS </a:t>
            </a:r>
            <a:r>
              <a:rPr lang="fr-FR" dirty="0" err="1"/>
              <a:t>environment</a:t>
            </a:r>
            <a:r>
              <a:rPr lang="fr-FR" dirty="0"/>
              <a:t>  </a:t>
            </a:r>
            <a:r>
              <a:rPr lang="fr-FR" dirty="0" err="1"/>
              <a:t>shared</a:t>
            </a:r>
            <a:r>
              <a:rPr lang="fr-FR" dirty="0"/>
              <a:t> by the IEE server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provides</a:t>
            </a:r>
            <a:r>
              <a:rPr lang="fr-FR" dirty="0"/>
              <a:t> the EPICS folders </a:t>
            </a:r>
            <a:r>
              <a:rPr lang="fr-FR" dirty="0" err="1"/>
              <a:t>mounted</a:t>
            </a:r>
            <a:r>
              <a:rPr lang="fr-FR" dirty="0"/>
              <a:t> by NFS: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/</a:t>
            </a:r>
            <a:r>
              <a:rPr lang="fr-FR" dirty="0" err="1"/>
              <a:t>iee</a:t>
            </a:r>
            <a:r>
              <a:rPr lang="fr-FR" dirty="0"/>
              <a:t>/base, /</a:t>
            </a:r>
            <a:r>
              <a:rPr lang="fr-FR" dirty="0" err="1"/>
              <a:t>iee</a:t>
            </a:r>
            <a:r>
              <a:rPr lang="fr-FR" dirty="0"/>
              <a:t>/extensions, /</a:t>
            </a:r>
            <a:r>
              <a:rPr lang="fr-FR" dirty="0" err="1"/>
              <a:t>iee</a:t>
            </a:r>
            <a:r>
              <a:rPr lang="fr-FR" dirty="0"/>
              <a:t>/modules, /</a:t>
            </a:r>
            <a:r>
              <a:rPr lang="fr-FR" dirty="0" err="1"/>
              <a:t>iee</a:t>
            </a:r>
            <a:r>
              <a:rPr lang="fr-FR" dirty="0"/>
              <a:t>/support, … </a:t>
            </a:r>
          </a:p>
          <a:p>
            <a:pPr lvl="1" indent="0">
              <a:buNone/>
            </a:pPr>
            <a:endParaRPr lang="fr-FR" dirty="0"/>
          </a:p>
          <a:p>
            <a:pPr lvl="1" indent="0">
              <a:buNone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IEE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developers</a:t>
            </a:r>
            <a:r>
              <a:rPr lang="fr-FR" dirty="0"/>
              <a:t> of the </a:t>
            </a:r>
            <a:r>
              <a:rPr lang="fr-FR" dirty="0" err="1"/>
              <a:t>Lab</a:t>
            </a:r>
            <a:r>
              <a:rPr lang="fr-FR" dirty="0"/>
              <a:t>, for </a:t>
            </a:r>
            <a:r>
              <a:rPr lang="fr-FR" dirty="0" err="1"/>
              <a:t>Saraf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test </a:t>
            </a:r>
            <a:r>
              <a:rPr lang="fr-FR" dirty="0" err="1"/>
              <a:t>stands,by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subcontractors</a:t>
            </a:r>
            <a:r>
              <a:rPr lang="fr-FR" dirty="0"/>
              <a:t> and the IPHI </a:t>
            </a:r>
            <a:r>
              <a:rPr lang="fr-FR" dirty="0" err="1"/>
              <a:t>facility</a:t>
            </a:r>
            <a:r>
              <a:rPr lang="fr-FR" dirty="0"/>
              <a:t> </a:t>
            </a:r>
          </a:p>
          <a:p>
            <a:r>
              <a:rPr lang="fr-FR" b="1" dirty="0"/>
              <a:t>but </a:t>
            </a:r>
            <a:r>
              <a:rPr lang="fr-FR" b="1" dirty="0" err="1"/>
              <a:t>now</a:t>
            </a:r>
            <a:r>
              <a:rPr lang="fr-FR" b="1" dirty="0"/>
              <a:t> </a:t>
            </a:r>
            <a:r>
              <a:rPr lang="fr-FR" b="1" dirty="0" err="1"/>
              <a:t>only</a:t>
            </a:r>
            <a:r>
              <a:rPr lang="fr-FR" b="1" dirty="0"/>
              <a:t> by </a:t>
            </a:r>
            <a:r>
              <a:rPr lang="fr-FR" b="1" dirty="0" err="1"/>
              <a:t>Saraf</a:t>
            </a:r>
            <a:r>
              <a:rPr lang="fr-FR" b="1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EPNIX! 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b="1" dirty="0" err="1"/>
              <a:t>See</a:t>
            </a:r>
            <a:r>
              <a:rPr lang="fr-FR" b="1" dirty="0"/>
              <a:t> </a:t>
            </a:r>
            <a:r>
              <a:rPr lang="fr-FR" b="1" dirty="0" err="1"/>
              <a:t>Rémi’s</a:t>
            </a:r>
            <a:r>
              <a:rPr lang="fr-FR" b="1" dirty="0"/>
              <a:t> </a:t>
            </a:r>
            <a:r>
              <a:rPr lang="fr-FR" b="1" dirty="0" err="1"/>
              <a:t>presentation</a:t>
            </a:r>
            <a:r>
              <a:rPr lang="fr-FR" b="1" dirty="0"/>
              <a:t> « </a:t>
            </a:r>
            <a:r>
              <a:rPr lang="fr-FR" b="1" dirty="0" err="1"/>
              <a:t>Why</a:t>
            </a:r>
            <a:r>
              <a:rPr lang="fr-FR" b="1" dirty="0"/>
              <a:t> </a:t>
            </a:r>
            <a:r>
              <a:rPr lang="fr-FR" b="1" dirty="0" err="1"/>
              <a:t>EPNix</a:t>
            </a:r>
            <a:r>
              <a:rPr lang="fr-FR" b="1" dirty="0"/>
              <a:t>? » </a:t>
            </a:r>
          </a:p>
          <a:p>
            <a:pPr marL="1093788" lvl="3" indent="-285750">
              <a:buFont typeface="Wingdings" panose="05000000000000000000" pitchFamily="2" charset="2"/>
              <a:buChar char="Ø"/>
            </a:pPr>
            <a:r>
              <a:rPr lang="fr-FR" b="1" dirty="0"/>
              <a:t>on Tuesday</a:t>
            </a:r>
          </a:p>
          <a:p>
            <a:pPr marL="190500"/>
            <a:endParaRPr lang="fr-FR" dirty="0"/>
          </a:p>
          <a:p>
            <a:pPr marL="190500"/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485DE7-C856-4D00-98F0-44194BA3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07" y="4324350"/>
            <a:ext cx="116556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944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3190D-4A63-41A1-A055-57AABB33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1071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B5284D-1BE3-4692-A22E-E67E9654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3928FC-F01A-4018-981D-5383F72F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934594A-E610-48C9-868A-382E82C5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 Machine Protection System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940DE20A-3033-4B4D-954B-EE5AC1E09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74" y="3493955"/>
            <a:ext cx="1923065" cy="2096074"/>
          </a:xfrm>
        </p:spPr>
      </p:pic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7BB739CD-11B9-44C5-A8C2-152181CE3AD0}"/>
              </a:ext>
            </a:extLst>
          </p:cNvPr>
          <p:cNvSpPr txBox="1">
            <a:spLocks/>
          </p:cNvSpPr>
          <p:nvPr/>
        </p:nvSpPr>
        <p:spPr>
          <a:xfrm>
            <a:off x="782638" y="4261158"/>
            <a:ext cx="6805612" cy="2280111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Tested</a:t>
            </a:r>
            <a:r>
              <a:rPr lang="fr-FR" dirty="0"/>
              <a:t> on the MEBT </a:t>
            </a:r>
            <a:r>
              <a:rPr lang="fr-FR" dirty="0" err="1"/>
              <a:t>since</a:t>
            </a:r>
            <a:r>
              <a:rPr lang="fr-FR" dirty="0"/>
              <a:t> 2024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err="1"/>
              <a:t>Presentation</a:t>
            </a:r>
            <a:r>
              <a:rPr lang="fr-FR" b="1" dirty="0"/>
              <a:t> «  Timing, MPS and control of </a:t>
            </a:r>
            <a:r>
              <a:rPr lang="fr-FR" b="1" dirty="0" err="1"/>
              <a:t>beam</a:t>
            </a:r>
            <a:r>
              <a:rPr lang="fr-FR" b="1" dirty="0"/>
              <a:t> </a:t>
            </a:r>
            <a:r>
              <a:rPr lang="fr-FR" b="1" dirty="0" err="1"/>
              <a:t>operation</a:t>
            </a:r>
            <a:r>
              <a:rPr lang="fr-FR" b="1" dirty="0"/>
              <a:t> at </a:t>
            </a:r>
            <a:r>
              <a:rPr lang="fr-FR" b="1" dirty="0" err="1"/>
              <a:t>Saraf</a:t>
            </a:r>
            <a:r>
              <a:rPr lang="fr-FR" b="1" dirty="0"/>
              <a:t>»</a:t>
            </a:r>
          </a:p>
          <a:p>
            <a:pPr marL="827088" lvl="2" indent="-285750">
              <a:buFont typeface="Wingdings" panose="05000000000000000000" pitchFamily="2" charset="2"/>
              <a:buChar char="Ø"/>
            </a:pPr>
            <a:r>
              <a:rPr lang="fr-FR" b="1" dirty="0"/>
              <a:t>by Alexis </a:t>
            </a:r>
            <a:r>
              <a:rPr lang="fr-FR" b="1" dirty="0" err="1"/>
              <a:t>Gaget</a:t>
            </a: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190500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2AF2890-53CB-49FE-B08F-75A8F6F90D2E}"/>
              </a:ext>
            </a:extLst>
          </p:cNvPr>
          <p:cNvPicPr/>
          <p:nvPr/>
        </p:nvPicPr>
        <p:blipFill>
          <a:blip r:embed="rId3"/>
          <a:srcRect l="4561" t="7080" b="1470"/>
          <a:stretch>
            <a:fillRect/>
          </a:stretch>
        </p:blipFill>
        <p:spPr bwMode="auto">
          <a:xfrm>
            <a:off x="888999" y="930584"/>
            <a:ext cx="4443651" cy="3217629"/>
          </a:xfrm>
          <a:prstGeom prst="rect">
            <a:avLst/>
          </a:prstGeom>
        </p:spPr>
      </p:pic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8D52F174-3546-4F21-9C71-5EBF6EE98D4B}"/>
              </a:ext>
            </a:extLst>
          </p:cNvPr>
          <p:cNvSpPr txBox="1">
            <a:spLocks/>
          </p:cNvSpPr>
          <p:nvPr/>
        </p:nvSpPr>
        <p:spPr>
          <a:xfrm>
            <a:off x="5482775" y="1579643"/>
            <a:ext cx="5820225" cy="2685351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Relies on 3 sets: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Beam Destination Master (PLC master)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Section Beam </a:t>
            </a:r>
            <a:r>
              <a:rPr lang="fr-FR" dirty="0" err="1"/>
              <a:t>Current</a:t>
            </a:r>
            <a:r>
              <a:rPr lang="fr-FR" dirty="0"/>
              <a:t> Transmission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 err="1"/>
              <a:t>TiMinG</a:t>
            </a:r>
            <a:r>
              <a:rPr lang="fr-FR" dirty="0"/>
              <a:t>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19050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789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CEBDEB-07A2-4737-9120-36851534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005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7C8AA8-2A58-4651-B0C7-66853A28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BBAB57-494A-4842-B8DF-6D25BAC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D0964D5-90A4-46F4-82F7-DD708C6F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6530"/>
            <a:ext cx="10728325" cy="871827"/>
          </a:xfrm>
        </p:spPr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 Main Control System</a:t>
            </a:r>
          </a:p>
        </p:txBody>
      </p: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163FA417-D22C-4B91-8B54-82ED16C93E1D}"/>
              </a:ext>
            </a:extLst>
          </p:cNvPr>
          <p:cNvSpPr txBox="1">
            <a:spLocks/>
          </p:cNvSpPr>
          <p:nvPr/>
        </p:nvSpPr>
        <p:spPr>
          <a:xfrm>
            <a:off x="731838" y="958090"/>
            <a:ext cx="10728325" cy="2775119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 err="1"/>
              <a:t>Specific</a:t>
            </a:r>
            <a:r>
              <a:rPr lang="fr-FR" i="1" dirty="0"/>
              <a:t> </a:t>
            </a:r>
            <a:r>
              <a:rPr lang="fr-FR" i="1" dirty="0" err="1"/>
              <a:t>work</a:t>
            </a:r>
            <a:r>
              <a:rPr lang="fr-FR" i="1" dirty="0"/>
              <a:t> to: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Standardise the </a:t>
            </a:r>
            <a:r>
              <a:rPr lang="fr-FR" dirty="0" err="1"/>
              <a:t>appearance</a:t>
            </a:r>
            <a:r>
              <a:rPr lang="fr-FR" dirty="0"/>
              <a:t> of the displays: </a:t>
            </a:r>
            <a:r>
              <a:rPr lang="fr-FR" dirty="0" err="1"/>
              <a:t>graphical</a:t>
            </a:r>
            <a:r>
              <a:rPr lang="fr-FR" dirty="0"/>
              <a:t> guidelines, display sizes…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Standardise the control for navigation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 err="1"/>
              <a:t>Same</a:t>
            </a:r>
            <a:r>
              <a:rPr lang="fr-FR" dirty="0"/>
              <a:t> menu and </a:t>
            </a:r>
            <a:r>
              <a:rPr lang="fr-FR" dirty="0" err="1"/>
              <a:t>same</a:t>
            </a:r>
            <a:r>
              <a:rPr lang="fr-FR" dirty="0"/>
              <a:t> location in </a:t>
            </a:r>
            <a:r>
              <a:rPr lang="fr-FR" dirty="0" err="1"/>
              <a:t>each</a:t>
            </a:r>
            <a:r>
              <a:rPr lang="fr-FR" dirty="0"/>
              <a:t> display (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panel)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190500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FAC254-CF01-4E4C-9D52-985242AC1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55" y="2789513"/>
            <a:ext cx="5252319" cy="2760292"/>
          </a:xfrm>
          <a:prstGeom prst="rect">
            <a:avLst/>
          </a:prstGeom>
        </p:spPr>
      </p:pic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B6CFC18A-6055-4267-ABA5-584523ECEF8E}"/>
              </a:ext>
            </a:extLst>
          </p:cNvPr>
          <p:cNvSpPr/>
          <p:nvPr/>
        </p:nvSpPr>
        <p:spPr>
          <a:xfrm>
            <a:off x="8242376" y="5596868"/>
            <a:ext cx="1216111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MEBT</a:t>
            </a:r>
          </a:p>
        </p:txBody>
      </p:sp>
      <p:sp>
        <p:nvSpPr>
          <p:cNvPr id="16" name="Rectangle à coins arrondis 14">
            <a:extLst>
              <a:ext uri="{FF2B5EF4-FFF2-40B4-BE49-F238E27FC236}">
                <a16:creationId xmlns:a16="http://schemas.microsoft.com/office/drawing/2014/main" id="{2DFBD31E-4D22-4C65-959F-01E16AE18B76}"/>
              </a:ext>
            </a:extLst>
          </p:cNvPr>
          <p:cNvSpPr/>
          <p:nvPr/>
        </p:nvSpPr>
        <p:spPr>
          <a:xfrm>
            <a:off x="2654666" y="5559056"/>
            <a:ext cx="1216112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LEBT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30E68B-568E-41D2-9F84-C56A010DF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6" y="2969526"/>
            <a:ext cx="5308774" cy="25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27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E01628-0D03-4C4A-B185-127E6D0AB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87255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9EF26D-5D06-45B9-A526-27649DFF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96F36C-D91C-462F-9B21-979901C1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C001451-A591-4CFB-B5BB-97E6D1E8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2038"/>
            <a:ext cx="10728325" cy="871827"/>
          </a:xfrm>
        </p:spPr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 MCS drill down structure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576CE0-D28F-443B-B6EE-0AEB93187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600122"/>
            <a:ext cx="4902179" cy="2530904"/>
          </a:xfrm>
          <a:prstGeom prst="rect">
            <a:avLst/>
          </a:prstGeom>
        </p:spPr>
      </p:pic>
      <p:sp>
        <p:nvSpPr>
          <p:cNvPr id="9" name="Rectangle à coins arrondis 14">
            <a:extLst>
              <a:ext uri="{FF2B5EF4-FFF2-40B4-BE49-F238E27FC236}">
                <a16:creationId xmlns:a16="http://schemas.microsoft.com/office/drawing/2014/main" id="{67475BB0-62E0-4E6D-9291-7EF390281475}"/>
              </a:ext>
            </a:extLst>
          </p:cNvPr>
          <p:cNvSpPr/>
          <p:nvPr/>
        </p:nvSpPr>
        <p:spPr>
          <a:xfrm>
            <a:off x="1195590" y="5931260"/>
            <a:ext cx="3633333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Cryomodule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Vacuum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44DBD1-F515-4D7C-BE07-07AEE5CCF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270" y="2375065"/>
            <a:ext cx="912841" cy="13724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E7B2D4-FB75-4A7A-B445-2E29DE383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73" y="3671518"/>
            <a:ext cx="4727963" cy="2449192"/>
          </a:xfrm>
          <a:prstGeom prst="rect">
            <a:avLst/>
          </a:prstGeom>
        </p:spPr>
      </p:pic>
      <p:sp>
        <p:nvSpPr>
          <p:cNvPr id="13" name="Rectangle à coins arrondis 14">
            <a:extLst>
              <a:ext uri="{FF2B5EF4-FFF2-40B4-BE49-F238E27FC236}">
                <a16:creationId xmlns:a16="http://schemas.microsoft.com/office/drawing/2014/main" id="{CF10FF24-22D1-484D-8EF0-43D86B11495E}"/>
              </a:ext>
            </a:extLst>
          </p:cNvPr>
          <p:cNvSpPr/>
          <p:nvPr/>
        </p:nvSpPr>
        <p:spPr>
          <a:xfrm>
            <a:off x="6692239" y="5924061"/>
            <a:ext cx="3633333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Cryomodule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Cavities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and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Solenoids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9917A154-397E-4F8E-ADC8-1DFB10D54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9" y="800852"/>
            <a:ext cx="4883128" cy="2515824"/>
          </a:xfrm>
        </p:spPr>
      </p:pic>
      <p:sp>
        <p:nvSpPr>
          <p:cNvPr id="10" name="Rectangle à coins arrondis 14">
            <a:extLst>
              <a:ext uri="{FF2B5EF4-FFF2-40B4-BE49-F238E27FC236}">
                <a16:creationId xmlns:a16="http://schemas.microsoft.com/office/drawing/2014/main" id="{D476F96F-D641-4917-BADC-4D42A3E5C3F9}"/>
              </a:ext>
            </a:extLst>
          </p:cNvPr>
          <p:cNvSpPr/>
          <p:nvPr/>
        </p:nvSpPr>
        <p:spPr>
          <a:xfrm>
            <a:off x="2118640" y="650801"/>
            <a:ext cx="1787235" cy="33473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To</a:t>
            </a:r>
            <a:r>
              <a:rPr lang="fr-FR" sz="1600" kern="0" dirty="0">
                <a:solidFill>
                  <a:srgbClr val="002060"/>
                </a:solidFill>
                <a:latin typeface="Comic Sans MS"/>
              </a:rPr>
              <a:t>p </a:t>
            </a:r>
            <a:r>
              <a:rPr lang="fr-FR" sz="1600" kern="0" dirty="0" err="1">
                <a:solidFill>
                  <a:srgbClr val="002060"/>
                </a:solidFill>
                <a:latin typeface="Comic Sans MS"/>
              </a:rPr>
              <a:t>Level</a:t>
            </a:r>
            <a:r>
              <a:rPr lang="fr-FR" sz="1600" kern="0" dirty="0">
                <a:solidFill>
                  <a:srgbClr val="002060"/>
                </a:solidFill>
                <a:latin typeface="Comic Sans MS"/>
              </a:rPr>
              <a:t> </a:t>
            </a:r>
            <a:r>
              <a:rPr lang="fr-FR" sz="1600" kern="0" dirty="0" err="1">
                <a:solidFill>
                  <a:srgbClr val="002060"/>
                </a:solidFill>
                <a:latin typeface="Comic Sans MS"/>
              </a:rPr>
              <a:t>View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82A0E1CC-3A03-4EAA-9D26-81C26690F127}"/>
              </a:ext>
            </a:extLst>
          </p:cNvPr>
          <p:cNvSpPr txBox="1">
            <a:spLocks/>
          </p:cNvSpPr>
          <p:nvPr/>
        </p:nvSpPr>
        <p:spPr>
          <a:xfrm>
            <a:off x="5634017" y="991178"/>
            <a:ext cx="6064066" cy="2369880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HOME </a:t>
            </a:r>
            <a:r>
              <a:rPr lang="fr-FR" dirty="0" err="1"/>
              <a:t>button</a:t>
            </a:r>
            <a:r>
              <a:rPr lang="fr-FR" dirty="0"/>
              <a:t> to go back to the Top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View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Migration </a:t>
            </a:r>
            <a:r>
              <a:rPr lang="fr-FR" dirty="0" err="1"/>
              <a:t>from</a:t>
            </a:r>
            <a:r>
              <a:rPr lang="fr-FR" dirty="0"/>
              <a:t> CSS to Phoebus </a:t>
            </a:r>
            <a:r>
              <a:rPr lang="fr-FR" dirty="0" err="1"/>
              <a:t>summer</a:t>
            </a:r>
            <a:r>
              <a:rPr lang="fr-FR" dirty="0"/>
              <a:t>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 Phoebus </a:t>
            </a:r>
            <a:r>
              <a:rPr lang="fr-FR" dirty="0" err="1"/>
              <a:t>tools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: </a:t>
            </a:r>
            <a:r>
              <a:rPr lang="fr-FR" dirty="0" err="1"/>
              <a:t>Alarm</a:t>
            </a:r>
            <a:r>
              <a:rPr lang="fr-FR" dirty="0"/>
              <a:t>, </a:t>
            </a:r>
            <a:r>
              <a:rPr lang="fr-FR" dirty="0" err="1"/>
              <a:t>Olog</a:t>
            </a:r>
            <a:r>
              <a:rPr lang="fr-FR" dirty="0"/>
              <a:t>, Save-and-Restore, Archiver Appliance, Channel Finder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« SARAF-Linac high-</a:t>
            </a:r>
            <a:r>
              <a:rPr lang="fr-FR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level</a:t>
            </a:r>
            <a:r>
              <a:rPr lang="fr-FR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applications</a:t>
            </a:r>
            <a:r>
              <a:rPr lang="fr-FR" dirty="0">
                <a:solidFill>
                  <a:srgbClr val="000000"/>
                </a:solidFill>
                <a:ea typeface="Calibri" panose="020F0502020204030204" pitchFamily="34" charset="0"/>
              </a:rPr>
              <a:t> »,</a:t>
            </a:r>
          </a:p>
          <a:p>
            <a:pPr lvl="2" indent="0">
              <a:buNone/>
            </a:pPr>
            <a:r>
              <a:rPr lang="fr-FR" i="1" dirty="0">
                <a:solidFill>
                  <a:srgbClr val="000000"/>
                </a:solidFill>
                <a:ea typeface="Calibri" panose="020F0502020204030204" pitchFamily="34" charset="0"/>
              </a:rPr>
              <a:t>		Antoine Choquet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5D3BFB-92CD-43E2-B5C2-63A5A3F74E57}"/>
              </a:ext>
            </a:extLst>
          </p:cNvPr>
          <p:cNvSpPr txBox="1"/>
          <p:nvPr/>
        </p:nvSpPr>
        <p:spPr>
          <a:xfrm>
            <a:off x="5523312" y="4444061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HOME</a:t>
            </a:r>
          </a:p>
          <a:p>
            <a:r>
              <a:rPr lang="fr-FR" sz="1400" b="1" dirty="0" err="1"/>
              <a:t>button</a:t>
            </a:r>
            <a:endParaRPr lang="fr-FR" sz="1400" b="1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D0FD648-8E36-41C2-B862-0238C7005BCD}"/>
              </a:ext>
            </a:extLst>
          </p:cNvPr>
          <p:cNvCxnSpPr>
            <a:cxnSpLocks/>
          </p:cNvCxnSpPr>
          <p:nvPr/>
        </p:nvCxnSpPr>
        <p:spPr>
          <a:xfrm>
            <a:off x="5925827" y="4896114"/>
            <a:ext cx="381791" cy="7832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33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7E154-E543-44F5-B03B-8FF07323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7FC707-719C-492E-A86C-EF0AE782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157C22-5991-402A-9F1E-2E01712F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A842566-C3F7-4F74-A271-107128D5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6136"/>
            <a:ext cx="10728325" cy="871827"/>
          </a:xfrm>
        </p:spPr>
        <p:txBody>
          <a:bodyPr/>
          <a:lstStyle/>
          <a:p>
            <a:r>
              <a:rPr lang="fr-FR" dirty="0" err="1"/>
              <a:t>Saraf</a:t>
            </a:r>
            <a:r>
              <a:rPr lang="fr-FR" dirty="0"/>
              <a:t> </a:t>
            </a:r>
            <a:r>
              <a:rPr lang="fr-FR" dirty="0" err="1"/>
              <a:t>status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DB6F88-5D86-43D8-829B-BCBB11781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30" y="4129278"/>
            <a:ext cx="1925433" cy="1748292"/>
          </a:xfrm>
          <a:prstGeom prst="rect">
            <a:avLst/>
          </a:prstGeom>
        </p:spPr>
      </p:pic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D5DD041C-E6D0-47D6-AC1B-66BDFD6D3D76}"/>
              </a:ext>
            </a:extLst>
          </p:cNvPr>
          <p:cNvSpPr txBox="1">
            <a:spLocks/>
          </p:cNvSpPr>
          <p:nvPr/>
        </p:nvSpPr>
        <p:spPr>
          <a:xfrm>
            <a:off x="731837" y="937963"/>
            <a:ext cx="10419093" cy="4067780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Injector</a:t>
            </a:r>
            <a:r>
              <a:rPr lang="fr-FR" dirty="0"/>
              <a:t> </a:t>
            </a:r>
            <a:r>
              <a:rPr lang="fr-FR" dirty="0" err="1"/>
              <a:t>completely</a:t>
            </a:r>
            <a:r>
              <a:rPr lang="fr-FR" dirty="0"/>
              <a:t> </a:t>
            </a:r>
            <a:r>
              <a:rPr lang="fr-FR" dirty="0" err="1"/>
              <a:t>commissioned</a:t>
            </a:r>
            <a:r>
              <a:rPr lang="fr-FR" dirty="0"/>
              <a:t> in 2023.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DC </a:t>
            </a:r>
            <a:r>
              <a:rPr lang="fr-FR" dirty="0"/>
              <a:t>20</a:t>
            </a:r>
            <a:r>
              <a:rPr lang="pl-PL" dirty="0"/>
              <a:t>%   4 mA on DB2</a:t>
            </a:r>
            <a:r>
              <a:rPr lang="fr-FR" dirty="0"/>
              <a:t> (end of the line) MEBT in </a:t>
            </a:r>
            <a:r>
              <a:rPr lang="fr-FR" dirty="0" err="1"/>
              <a:t>November</a:t>
            </a:r>
            <a:r>
              <a:rPr lang="fr-FR" dirty="0"/>
              <a:t> 2024.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CryoModules</a:t>
            </a:r>
            <a:r>
              <a:rPr lang="fr-FR" dirty="0"/>
              <a:t> CM1 and CM4 </a:t>
            </a:r>
            <a:r>
              <a:rPr lang="fr-FR" dirty="0" err="1"/>
              <a:t>entirely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,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 err="1"/>
              <a:t>CryoModule</a:t>
            </a:r>
            <a:r>
              <a:rPr lang="fr-FR" dirty="0"/>
              <a:t> CM2 in </a:t>
            </a:r>
            <a:r>
              <a:rPr lang="fr-FR" dirty="0" err="1"/>
              <a:t>progress</a:t>
            </a:r>
            <a:r>
              <a:rPr lang="fr-FR" dirty="0"/>
              <a:t> and </a:t>
            </a:r>
            <a:r>
              <a:rPr lang="fr-FR" dirty="0" err="1"/>
              <a:t>CryoModule</a:t>
            </a:r>
            <a:r>
              <a:rPr lang="fr-FR" dirty="0"/>
              <a:t> CM3 </a:t>
            </a:r>
            <a:r>
              <a:rPr lang="fr-FR" dirty="0" err="1"/>
              <a:t>pending</a:t>
            </a:r>
            <a:r>
              <a:rPr lang="fr-FR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CM1 </a:t>
            </a:r>
            <a:r>
              <a:rPr lang="fr-FR" dirty="0" err="1"/>
              <a:t>including</a:t>
            </a:r>
            <a:r>
              <a:rPr lang="fr-FR" dirty="0"/>
              <a:t> 6 </a:t>
            </a:r>
            <a:r>
              <a:rPr lang="fr-FR" dirty="0" err="1"/>
              <a:t>cavities</a:t>
            </a:r>
            <a:r>
              <a:rPr lang="fr-FR" dirty="0"/>
              <a:t>, 7 </a:t>
            </a:r>
            <a:r>
              <a:rPr lang="fr-FR" dirty="0" err="1"/>
              <a:t>solenoids</a:t>
            </a:r>
            <a:r>
              <a:rPr lang="fr-FR" dirty="0"/>
              <a:t> and 7 </a:t>
            </a:r>
            <a:r>
              <a:rPr lang="fr-FR" dirty="0" err="1"/>
              <a:t>BPMs</a:t>
            </a:r>
            <a:r>
              <a:rPr lang="fr-FR" dirty="0"/>
              <a:t> warm </a:t>
            </a:r>
            <a:r>
              <a:rPr lang="fr-FR" dirty="0" err="1"/>
              <a:t>tested</a:t>
            </a:r>
            <a:r>
              <a:rPr lang="fr-FR" dirty="0"/>
              <a:t>.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/>
              <a:t>Issues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cryogenic</a:t>
            </a:r>
            <a:r>
              <a:rPr lang="fr-FR" dirty="0"/>
              <a:t> part.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r>
              <a:rPr lang="fr-FR" dirty="0"/>
              <a:t>: </a:t>
            </a:r>
            <a:r>
              <a:rPr lang="fr-FR" b="1" dirty="0"/>
              <a:t>« </a:t>
            </a:r>
            <a:r>
              <a:rPr lang="fr-FR" b="1" dirty="0" err="1"/>
              <a:t>Remote</a:t>
            </a:r>
            <a:r>
              <a:rPr lang="fr-FR" b="1" dirty="0"/>
              <a:t> commissioning of an EPICS-</a:t>
            </a:r>
            <a:r>
              <a:rPr lang="fr-FR" b="1" dirty="0" err="1"/>
              <a:t>controlled</a:t>
            </a:r>
            <a:r>
              <a:rPr lang="fr-FR" b="1" dirty="0"/>
              <a:t> </a:t>
            </a:r>
            <a:r>
              <a:rPr lang="fr-FR" b="1" dirty="0" err="1"/>
              <a:t>accelerator</a:t>
            </a:r>
            <a:r>
              <a:rPr lang="fr-FR" b="1" dirty="0"/>
              <a:t> »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i="1" dirty="0"/>
              <a:t>by Gabriel Desmarchelier</a:t>
            </a:r>
          </a:p>
          <a:p>
            <a:pPr marL="19050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2319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Titan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163" cy="365125"/>
          </a:xfrm>
        </p:spPr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824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B55C35-0A43-4FB1-9B5E-BDBEE9003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66" y="1034746"/>
            <a:ext cx="10728324" cy="1543410"/>
          </a:xfrm>
        </p:spPr>
        <p:txBody>
          <a:bodyPr>
            <a:normAutofit lnSpcReduction="10000"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TTF (DESY):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demonstrate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feasibility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a large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superconducting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positron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collider</a:t>
            </a:r>
            <a:endParaRPr lang="fr-F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French collaboration in charge of the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Injector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gun, a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subharmonic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buncher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superconducting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capture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cavity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… and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beam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diagnostics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2 French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Labs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LAL (Orsay) and (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Dapnia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) Saclay for the control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03439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84301"/>
            <a:ext cx="10728325" cy="545155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steps</a:t>
            </a: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Tesla Test Facility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Injector</a:t>
            </a: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control</a:t>
            </a:r>
            <a:b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dirty="0"/>
            </a:b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73892D4-2FA1-4A50-BAB3-EB175F7B7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38" y="2912992"/>
            <a:ext cx="6260457" cy="28178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F3B19E-4CA3-44F2-ADB3-4D1EC4AD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60" y="2760718"/>
            <a:ext cx="4490665" cy="2779392"/>
          </a:xfrm>
          <a:prstGeom prst="rect">
            <a:avLst/>
          </a:prstGeom>
        </p:spPr>
      </p:pic>
      <p:sp>
        <p:nvSpPr>
          <p:cNvPr id="9" name="Rectangle à coins arrondis 14">
            <a:extLst>
              <a:ext uri="{FF2B5EF4-FFF2-40B4-BE49-F238E27FC236}">
                <a16:creationId xmlns:a16="http://schemas.microsoft.com/office/drawing/2014/main" id="{CADA5D0E-76DA-49CF-AF7A-1A4998673925}"/>
              </a:ext>
            </a:extLst>
          </p:cNvPr>
          <p:cNvSpPr/>
          <p:nvPr/>
        </p:nvSpPr>
        <p:spPr>
          <a:xfrm>
            <a:off x="1738593" y="5489575"/>
            <a:ext cx="3633333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Schematic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Layout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of TTF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Injector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0" name="Rectangle à coins arrondis 14">
            <a:extLst>
              <a:ext uri="{FF2B5EF4-FFF2-40B4-BE49-F238E27FC236}">
                <a16:creationId xmlns:a16="http://schemas.microsoft.com/office/drawing/2014/main" id="{59CDC291-9581-48A8-B5E9-9A7E203BD41F}"/>
              </a:ext>
            </a:extLst>
          </p:cNvPr>
          <p:cNvSpPr/>
          <p:nvPr/>
        </p:nvSpPr>
        <p:spPr>
          <a:xfrm>
            <a:off x="7402925" y="5540110"/>
            <a:ext cx="3633333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Synoptic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Display for the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Injector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783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CEBDEB-07A2-4737-9120-36851534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005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7C8AA8-2A58-4651-B0C7-66853A28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BBAB57-494A-4842-B8DF-6D25BAC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D0964D5-90A4-46F4-82F7-DD708C6F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6530"/>
            <a:ext cx="10728325" cy="871827"/>
          </a:xfrm>
        </p:spPr>
        <p:txBody>
          <a:bodyPr/>
          <a:lstStyle/>
          <a:p>
            <a:r>
              <a:rPr lang="fr-FR" dirty="0"/>
              <a:t>Linac IPHI -&gt; Titan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FA2B93-11EA-4391-A6FA-B4E81775070F}"/>
              </a:ext>
            </a:extLst>
          </p:cNvPr>
          <p:cNvSpPr txBox="1"/>
          <p:nvPr/>
        </p:nvSpPr>
        <p:spPr>
          <a:xfrm>
            <a:off x="3457184" y="1334212"/>
            <a:ext cx="84388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Proton source (SILHI) + LEBT + RFQ + Diagnostics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Continuous beam of 100 mA protons accelerated up to 3 MeV (beam power: 300 kW)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Test tool for our collaboration to other projects and acquisition of technological expertise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VME (with VxWorks) and SIEMENS PLC technologies</a:t>
            </a:r>
          </a:p>
          <a:p>
            <a:pPr marL="742950" lvl="1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b="1" dirty="0"/>
              <a:t>Controlled with EPICS in 2000. HMI with MEDM</a:t>
            </a:r>
            <a:endParaRPr lang="fr-FR" sz="16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DC2B8-AE8A-46D0-A0CB-87BF249A1C05}"/>
              </a:ext>
            </a:extLst>
          </p:cNvPr>
          <p:cNvSpPr txBox="1"/>
          <p:nvPr/>
        </p:nvSpPr>
        <p:spPr>
          <a:xfrm>
            <a:off x="3962657" y="3947289"/>
            <a:ext cx="793333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altLang="fr-FR" sz="1600" dirty="0" err="1"/>
              <a:t>Improvement</a:t>
            </a:r>
            <a:r>
              <a:rPr lang="fr-FR" altLang="fr-FR" sz="1600" dirty="0"/>
              <a:t> and extension of the IPHI high-</a:t>
            </a:r>
            <a:r>
              <a:rPr lang="fr-FR" altLang="fr-FR" sz="1600" dirty="0" err="1"/>
              <a:t>intensity</a:t>
            </a:r>
            <a:r>
              <a:rPr lang="fr-FR" altLang="fr-FR" sz="1600" dirty="0"/>
              <a:t> proton </a:t>
            </a:r>
            <a:r>
              <a:rPr lang="fr-FR" altLang="fr-FR" sz="1600" dirty="0" err="1"/>
              <a:t>accelerator</a:t>
            </a:r>
            <a:r>
              <a:rPr lang="fr-FR" altLang="fr-FR" sz="1600" dirty="0"/>
              <a:t> </a:t>
            </a:r>
            <a:r>
              <a:rPr lang="fr-FR" altLang="fr-FR" sz="1600" dirty="0" err="1"/>
              <a:t>with</a:t>
            </a:r>
            <a:r>
              <a:rPr lang="fr-FR" altLang="fr-FR" sz="1600" dirty="0"/>
              <a:t> </a:t>
            </a:r>
            <a:r>
              <a:rPr lang="fr-FR" altLang="fr-FR" sz="1600" dirty="0" err="1"/>
              <a:t>targets</a:t>
            </a:r>
            <a:r>
              <a:rPr lang="fr-FR" altLang="fr-FR" sz="1600" dirty="0"/>
              <a:t> to </a:t>
            </a:r>
            <a:r>
              <a:rPr lang="fr-FR" altLang="fr-FR" sz="1600" dirty="0" err="1"/>
              <a:t>produce</a:t>
            </a:r>
            <a:r>
              <a:rPr lang="fr-FR" altLang="fr-FR" sz="1600" dirty="0"/>
              <a:t> neutrons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err="1"/>
              <a:t>Industrial</a:t>
            </a:r>
            <a:r>
              <a:rPr lang="fr-FR" sz="1600" dirty="0"/>
              <a:t> </a:t>
            </a:r>
            <a:r>
              <a:rPr lang="fr-FR" sz="1600" dirty="0" err="1"/>
              <a:t>tool</a:t>
            </a:r>
            <a:r>
              <a:rPr lang="fr-FR" sz="1600" dirty="0"/>
              <a:t> for </a:t>
            </a:r>
            <a:r>
              <a:rPr lang="fr-FR" sz="1600" dirty="0" err="1"/>
              <a:t>neutronography</a:t>
            </a:r>
            <a:r>
              <a:rPr lang="fr-FR" sz="1600" dirty="0"/>
              <a:t> 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9 MTCA (</a:t>
            </a:r>
            <a:r>
              <a:rPr lang="fr-FR" sz="1600" b="1" dirty="0" err="1"/>
              <a:t>with</a:t>
            </a:r>
            <a:r>
              <a:rPr lang="fr-FR" sz="1600" b="1" dirty="0"/>
              <a:t> Linux), 10 SIEMENS </a:t>
            </a:r>
            <a:r>
              <a:rPr lang="fr-FR" sz="1600" b="1" dirty="0" err="1"/>
              <a:t>PLCs</a:t>
            </a:r>
            <a:r>
              <a:rPr lang="fr-FR" sz="1600" b="1" dirty="0"/>
              <a:t>, MRF timing technologies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b="1" dirty="0" err="1"/>
              <a:t>EPNix</a:t>
            </a:r>
            <a:r>
              <a:rPr lang="fr-FR" sz="1600" b="1" dirty="0"/>
              <a:t> </a:t>
            </a:r>
            <a:r>
              <a:rPr lang="fr-FR" sz="1600" b="1" dirty="0" err="1"/>
              <a:t>environment</a:t>
            </a:r>
            <a:r>
              <a:rPr lang="fr-FR" sz="1600" b="1" dirty="0"/>
              <a:t>. HMI </a:t>
            </a:r>
            <a:r>
              <a:rPr lang="fr-FR" sz="1600" b="1" dirty="0" err="1"/>
              <a:t>with</a:t>
            </a:r>
            <a:r>
              <a:rPr lang="fr-FR" sz="1600" b="1" dirty="0"/>
              <a:t> Phoebus. VM </a:t>
            </a:r>
            <a:r>
              <a:rPr lang="fr-FR" sz="1600" b="1" dirty="0" err="1"/>
              <a:t>managed</a:t>
            </a:r>
            <a:r>
              <a:rPr lang="fr-FR" sz="1600" b="1" dirty="0"/>
              <a:t> </a:t>
            </a:r>
            <a:r>
              <a:rPr lang="fr-FR" sz="1600" b="1" dirty="0" err="1"/>
              <a:t>with</a:t>
            </a:r>
            <a:r>
              <a:rPr lang="fr-FR" sz="1600" b="1" dirty="0"/>
              <a:t> </a:t>
            </a:r>
            <a:r>
              <a:rPr lang="fr-FR" sz="1600" b="1" dirty="0" err="1"/>
              <a:t>Proxmox</a:t>
            </a:r>
            <a:endParaRPr lang="fr-FR" sz="1600" b="1" dirty="0"/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err="1"/>
              <a:t>Presentation</a:t>
            </a:r>
            <a:r>
              <a:rPr lang="fr-FR" sz="1600" dirty="0"/>
              <a:t> of Titan control system by Yannick  Mariette</a:t>
            </a:r>
          </a:p>
          <a:p>
            <a:pPr marL="1200150" lvl="2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            on Tuesday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AC511B4-DE05-4199-9280-C70FD399A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 b="6328"/>
          <a:stretch/>
        </p:blipFill>
        <p:spPr>
          <a:xfrm>
            <a:off x="731838" y="1408845"/>
            <a:ext cx="3015650" cy="17760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CEC6D98-1241-4235-BC75-C839DB3B7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1" y="3925718"/>
            <a:ext cx="2988874" cy="195744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45593AC-0D73-4F8E-8AF9-8E2913D03A3B}"/>
              </a:ext>
            </a:extLst>
          </p:cNvPr>
          <p:cNvSpPr txBox="1"/>
          <p:nvPr/>
        </p:nvSpPr>
        <p:spPr>
          <a:xfrm>
            <a:off x="633844" y="838324"/>
            <a:ext cx="7548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800" dirty="0"/>
              <a:t>IPHI (</a:t>
            </a:r>
            <a:r>
              <a:rPr lang="fr-FR" sz="1800" dirty="0" err="1"/>
              <a:t>Injector</a:t>
            </a:r>
            <a:r>
              <a:rPr lang="fr-FR" sz="1800" dirty="0"/>
              <a:t> of Proton </a:t>
            </a:r>
            <a:r>
              <a:rPr lang="fr-FR" sz="1800" dirty="0" err="1"/>
              <a:t>with</a:t>
            </a:r>
            <a:r>
              <a:rPr lang="fr-FR" sz="1800" dirty="0"/>
              <a:t> High </a:t>
            </a:r>
            <a:r>
              <a:rPr lang="fr-FR" sz="1800" dirty="0" err="1"/>
              <a:t>Intensity</a:t>
            </a:r>
            <a:r>
              <a:rPr lang="fr-FR" sz="1800"/>
              <a:t>): </a:t>
            </a:r>
            <a:r>
              <a:rPr lang="fr-FR" sz="1800" dirty="0" err="1"/>
              <a:t>started</a:t>
            </a:r>
            <a:r>
              <a:rPr lang="fr-FR" sz="1800" dirty="0"/>
              <a:t> in 1996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B545A13-B603-4EEE-A0D1-D976C5212CFB}"/>
              </a:ext>
            </a:extLst>
          </p:cNvPr>
          <p:cNvSpPr txBox="1"/>
          <p:nvPr/>
        </p:nvSpPr>
        <p:spPr>
          <a:xfrm>
            <a:off x="633844" y="3532588"/>
            <a:ext cx="7548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800" dirty="0"/>
              <a:t>Titan: </a:t>
            </a:r>
            <a:r>
              <a:rPr lang="fr-FR" sz="1800" dirty="0" err="1"/>
              <a:t>started</a:t>
            </a:r>
            <a:r>
              <a:rPr lang="fr-FR" sz="1800" dirty="0"/>
              <a:t> in 2019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BA22BB6-78D8-40DC-BF6D-8D758E365D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27" y="4794250"/>
            <a:ext cx="952829" cy="14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2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171700"/>
            <a:ext cx="8204365" cy="2390775"/>
          </a:xfrm>
        </p:spPr>
        <p:txBody>
          <a:bodyPr/>
          <a:lstStyle/>
          <a:p>
            <a:r>
              <a:rPr lang="da-DK" dirty="0"/>
              <a:t>CEA workpackage for PIP2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163" cy="365125"/>
          </a:xfrm>
        </p:spPr>
        <p:txBody>
          <a:bodyPr/>
          <a:lstStyle/>
          <a:p>
            <a:r>
              <a:rPr lang="fr-FR"/>
              <a:t>20/04/2026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4685A25F-1B73-4BEB-8843-C30997539EC3}"/>
              </a:ext>
            </a:extLst>
          </p:cNvPr>
          <p:cNvSpPr txBox="1"/>
          <p:nvPr/>
        </p:nvSpPr>
        <p:spPr>
          <a:xfrm rot="21120000">
            <a:off x="4534616" y="4166539"/>
            <a:ext cx="251857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600" dirty="0">
                <a:solidFill>
                  <a:srgbClr val="FF0000"/>
                </a:solidFill>
              </a:rPr>
              <a:t>Phase II</a:t>
            </a:r>
            <a:endParaRPr lang="he-I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7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CEBDEB-07A2-4737-9120-36851534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005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7C8AA8-2A58-4651-B0C7-66853A28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BBAB57-494A-4842-B8DF-6D25BAC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D0964D5-90A4-46F4-82F7-DD708C6F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76530"/>
            <a:ext cx="10728325" cy="871827"/>
          </a:xfrm>
        </p:spPr>
        <p:txBody>
          <a:bodyPr/>
          <a:lstStyle/>
          <a:p>
            <a:r>
              <a:rPr lang="fr-FR" dirty="0"/>
              <a:t>PIP2 CEA </a:t>
            </a:r>
            <a:r>
              <a:rPr lang="fr-FR" dirty="0" err="1"/>
              <a:t>workpackage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E24A54-4502-49CB-9B7C-DA40A3536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728663"/>
            <a:ext cx="6883400" cy="3443105"/>
          </a:xfrm>
          <a:prstGeom prst="rect">
            <a:avLst/>
          </a:prstGeom>
        </p:spPr>
      </p:pic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020CDF59-F97F-45EA-A45D-C44E4A00B8A5}"/>
              </a:ext>
            </a:extLst>
          </p:cNvPr>
          <p:cNvSpPr txBox="1">
            <a:spLocks/>
          </p:cNvSpPr>
          <p:nvPr/>
        </p:nvSpPr>
        <p:spPr>
          <a:xfrm>
            <a:off x="4411704" y="4171768"/>
            <a:ext cx="4619626" cy="2254463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RF cold tests of 10 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cryomodules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each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one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including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4 Low-Beta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cavities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EPICS control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based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on: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MTCA.4 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standardized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 platform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EPNix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Arial" panose="020B0604020202020204" pitchFamily="34" charset="0"/>
              </a:rPr>
              <a:t>environment</a:t>
            </a:r>
            <a:endParaRPr lang="fr-FR" b="1" dirty="0"/>
          </a:p>
          <a:p>
            <a:pPr marL="19050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304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3449638"/>
            <a:ext cx="3068267" cy="703262"/>
          </a:xfrm>
        </p:spPr>
        <p:txBody>
          <a:bodyPr>
            <a:normAutofit/>
          </a:bodyPr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981E43-5EFD-0A82-A79F-0FD5D9C0A8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C2D0F8-D014-0864-D901-ABE68887C8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8A627D5-6276-4560-ACF9-4A296BB41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B55C35-0A43-4FB1-9B5E-BDBEE9003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072989"/>
            <a:ext cx="6027309" cy="453231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DESY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pushed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for EPICS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VME/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VxWorks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and an MVME162 Motorola CPU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Saclay chose the ADAS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boards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already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ICV150 (A/D) 14 bits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ICV712 (D/A) 12 bits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ICV196 (BI/BO)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Fast A/D OMNIBYTE COMET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SUNOS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workstations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SUNDIALS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knobs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medm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km,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dct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EPICS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time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SNL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sequencer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widely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/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87255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00782"/>
            <a:ext cx="10728325" cy="527881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EPICS platform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br>
              <a:rPr lang="da-DK" dirty="0"/>
            </a:br>
            <a:br>
              <a:rPr lang="da-DK" dirty="0"/>
            </a:b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D32D81-B495-49A2-B79B-64AB915A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256" y="636696"/>
            <a:ext cx="5261231" cy="4230258"/>
          </a:xfrm>
          <a:prstGeom prst="rect">
            <a:avLst/>
          </a:prstGeom>
        </p:spPr>
      </p:pic>
      <p:sp>
        <p:nvSpPr>
          <p:cNvPr id="9" name="Rectangle à coins arrondis 14">
            <a:extLst>
              <a:ext uri="{FF2B5EF4-FFF2-40B4-BE49-F238E27FC236}">
                <a16:creationId xmlns:a16="http://schemas.microsoft.com/office/drawing/2014/main" id="{E09383A4-4B7F-4BB2-A4D0-C80BE02F80B5}"/>
              </a:ext>
            </a:extLst>
          </p:cNvPr>
          <p:cNvSpPr/>
          <p:nvPr/>
        </p:nvSpPr>
        <p:spPr>
          <a:xfrm>
            <a:off x="7399813" y="4918378"/>
            <a:ext cx="4293259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Superconducting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Capture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Cavity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Control </a:t>
            </a:r>
          </a:p>
        </p:txBody>
      </p:sp>
    </p:spTree>
    <p:extLst>
      <p:ext uri="{BB962C8B-B14F-4D97-AF65-F5344CB8AC3E}">
        <p14:creationId xmlns:p14="http://schemas.microsoft.com/office/powerpoint/2010/main" val="373435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B55C35-0A43-4FB1-9B5E-BDBEE9003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2" y="1090179"/>
            <a:ext cx="10728325" cy="453231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TTF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Injector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completely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installed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late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1997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Software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rather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fast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small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but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supportive</a:t>
            </a:r>
            <a:endParaRPr lang="fr-F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Finally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French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Labs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the DESY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cryogenics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group </a:t>
            </a:r>
            <a:r>
              <a:rPr lang="fr-F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EPICS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DOOCS, the DESY control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for TTF</a:t>
            </a:r>
            <a:endParaRPr lang="fr-FR" sz="1800" dirty="0">
              <a:solidFill>
                <a:srgbClr val="00B05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84359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3" y="183632"/>
            <a:ext cx="10728325" cy="545031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TTF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Injector</a:t>
            </a: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controls</a:t>
            </a:r>
            <a:b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dirty="0"/>
            </a:br>
            <a:br>
              <a:rPr lang="da-DK" dirty="0"/>
            </a:b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49E18A-3BE5-4743-85C2-984F3F4F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639" y="3034513"/>
            <a:ext cx="6129279" cy="3203941"/>
          </a:xfrm>
          <a:prstGeom prst="rect">
            <a:avLst/>
          </a:prstGeom>
        </p:spPr>
      </p:pic>
      <p:sp>
        <p:nvSpPr>
          <p:cNvPr id="8" name="Rectangle à coins arrondis 14">
            <a:extLst>
              <a:ext uri="{FF2B5EF4-FFF2-40B4-BE49-F238E27FC236}">
                <a16:creationId xmlns:a16="http://schemas.microsoft.com/office/drawing/2014/main" id="{76FA1039-88B4-418E-A814-80F1717D90A9}"/>
              </a:ext>
            </a:extLst>
          </p:cNvPr>
          <p:cNvSpPr/>
          <p:nvPr/>
        </p:nvSpPr>
        <p:spPr>
          <a:xfrm>
            <a:off x="2197856" y="4217142"/>
            <a:ext cx="1813084" cy="433298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Parameter</a:t>
            </a:r>
            <a:r>
              <a:rPr lang="fr-FR" sz="1600" kern="0" dirty="0">
                <a:solidFill>
                  <a:srgbClr val="002060"/>
                </a:solidFill>
                <a:latin typeface="Comic Sans MS"/>
              </a:rPr>
              <a:t> Page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117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Spiral2 in 2007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DEDDD-0160-F99C-E8EB-AD5F9AC0C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Rare Ion Beam Facility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76267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50163-E66D-E16B-1EB7-E9667B6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6841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B55C35-0A43-4FB1-9B5E-BDBEE9003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01755"/>
            <a:ext cx="10728325" cy="453231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Spiral2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aims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produce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rare ions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currently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running at Caen in Normandy</a:t>
            </a:r>
            <a:endParaRPr lang="fr-F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kinds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of sources,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preaccelerated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by an RFQ,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rebunchers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superconducting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Linac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dirty="0"/>
              <a:t>EPICS selected in 2010, control system has always been under the responsibility of Ganil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dirty="0"/>
              <a:t>Efficient collaboration between 3 French laboratories: Ganil, IPHC and Irfu Saclay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103439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60696"/>
            <a:ext cx="10728325" cy="567967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Next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significant</a:t>
            </a: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step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Spiral2 </a:t>
            </a:r>
            <a:r>
              <a:rPr lang="fr-FR" sz="3200" dirty="0">
                <a:solidFill>
                  <a:srgbClr val="E6001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collaboration</a:t>
            </a:r>
            <a:b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dirty="0"/>
            </a:br>
            <a:br>
              <a:rPr lang="da-DK" dirty="0"/>
            </a:b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851AEA-5A8D-47F3-ACED-AAD8D8C1E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08" y="2320647"/>
            <a:ext cx="6053886" cy="36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82417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80606"/>
            <a:ext cx="10728325" cy="55065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Injector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, </a:t>
            </a:r>
            <a:r>
              <a:rPr lang="fr-FR" dirty="0" err="1"/>
              <a:t>some</a:t>
            </a:r>
            <a:r>
              <a:rPr lang="fr-FR" dirty="0"/>
              <a:t> diagnostics &amp; LLRF</a:t>
            </a:r>
            <a:br>
              <a:rPr lang="fr-FR" dirty="0"/>
            </a:br>
            <a:br>
              <a:rPr lang="da-DK" dirty="0"/>
            </a:b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60C4E3-9B24-4E89-9D80-4F89DF62A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64" y="1245084"/>
            <a:ext cx="4113171" cy="23938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C394FD-801E-4A86-9686-5D904CAD8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45" y="4104675"/>
            <a:ext cx="2536310" cy="23454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031DC4-5AA3-490F-8D97-7345B4259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51" y="1265292"/>
            <a:ext cx="3104414" cy="23946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6318A2-70D0-4107-8FE0-3066FB63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0" y="4155517"/>
            <a:ext cx="3547011" cy="2208073"/>
          </a:xfrm>
          <a:prstGeom prst="rect">
            <a:avLst/>
          </a:prstGeom>
        </p:spPr>
      </p:pic>
      <p:sp>
        <p:nvSpPr>
          <p:cNvPr id="13" name="Rectangle à coins arrondis 14">
            <a:extLst>
              <a:ext uri="{FF2B5EF4-FFF2-40B4-BE49-F238E27FC236}">
                <a16:creationId xmlns:a16="http://schemas.microsoft.com/office/drawing/2014/main" id="{80EB82E3-63BA-40F5-846F-53C996F60831}"/>
              </a:ext>
            </a:extLst>
          </p:cNvPr>
          <p:cNvSpPr/>
          <p:nvPr/>
        </p:nvSpPr>
        <p:spPr>
          <a:xfrm>
            <a:off x="1873274" y="849845"/>
            <a:ext cx="5069574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Deuteron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source &amp; LBE2 &amp; LBEC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tested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at Saclay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CC7B5C-2A31-43AD-AAF4-B4331A8D2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450" y="1079975"/>
            <a:ext cx="1135712" cy="2345492"/>
          </a:xfrm>
          <a:prstGeom prst="rect">
            <a:avLst/>
          </a:prstGeom>
        </p:spPr>
      </p:pic>
      <p:sp>
        <p:nvSpPr>
          <p:cNvPr id="16" name="Rectangle à coins arrondis 14">
            <a:extLst>
              <a:ext uri="{FF2B5EF4-FFF2-40B4-BE49-F238E27FC236}">
                <a16:creationId xmlns:a16="http://schemas.microsoft.com/office/drawing/2014/main" id="{017C33AD-6D3C-4A74-A14F-CC40B97742C8}"/>
              </a:ext>
            </a:extLst>
          </p:cNvPr>
          <p:cNvSpPr/>
          <p:nvPr/>
        </p:nvSpPr>
        <p:spPr>
          <a:xfrm>
            <a:off x="203964" y="3739549"/>
            <a:ext cx="4777945" cy="365126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Ion source (q/A=1/3)&amp; LBE1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tested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at Grenoble</a:t>
            </a:r>
          </a:p>
        </p:txBody>
      </p:sp>
      <p:sp>
        <p:nvSpPr>
          <p:cNvPr id="17" name="Rectangle à coins arrondis 14">
            <a:extLst>
              <a:ext uri="{FF2B5EF4-FFF2-40B4-BE49-F238E27FC236}">
                <a16:creationId xmlns:a16="http://schemas.microsoft.com/office/drawing/2014/main" id="{81AE36AA-9753-447D-8098-51F74884B47B}"/>
              </a:ext>
            </a:extLst>
          </p:cNvPr>
          <p:cNvSpPr/>
          <p:nvPr/>
        </p:nvSpPr>
        <p:spPr>
          <a:xfrm>
            <a:off x="9000952" y="3678550"/>
            <a:ext cx="2328379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TOF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tested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at Ganil</a:t>
            </a:r>
          </a:p>
        </p:txBody>
      </p:sp>
      <p:sp>
        <p:nvSpPr>
          <p:cNvPr id="18" name="Rectangle à coins arrondis 14">
            <a:extLst>
              <a:ext uri="{FF2B5EF4-FFF2-40B4-BE49-F238E27FC236}">
                <a16:creationId xmlns:a16="http://schemas.microsoft.com/office/drawing/2014/main" id="{1EE58272-E483-413B-B3A2-978FF211B17B}"/>
              </a:ext>
            </a:extLst>
          </p:cNvPr>
          <p:cNvSpPr/>
          <p:nvPr/>
        </p:nvSpPr>
        <p:spPr>
          <a:xfrm>
            <a:off x="9341263" y="654291"/>
            <a:ext cx="1658071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LBEC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Slits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0" name="Rectangle à coins arrondis 14">
            <a:extLst>
              <a:ext uri="{FF2B5EF4-FFF2-40B4-BE49-F238E27FC236}">
                <a16:creationId xmlns:a16="http://schemas.microsoft.com/office/drawing/2014/main" id="{61BE0415-B9F6-41B4-80AB-70A2A5B57994}"/>
              </a:ext>
            </a:extLst>
          </p:cNvPr>
          <p:cNvSpPr/>
          <p:nvPr/>
        </p:nvSpPr>
        <p:spPr>
          <a:xfrm>
            <a:off x="5204853" y="3756942"/>
            <a:ext cx="2967001" cy="365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VME64X digital LLRF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CC0D7AF-D7B0-47A5-866D-89D3D597E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75" y="4240104"/>
            <a:ext cx="3920326" cy="23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5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B55C35-0A43-4FB1-9B5E-BDBEE9003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944562"/>
            <a:ext cx="10728325" cy="453231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da-DK" dirty="0"/>
              <a:t>EPICS platform for the whole project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a-DK" dirty="0"/>
              <a:t>Based on VME (Emerson MVME 5500)/VxWorks and Linux PCs 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a-DK" dirty="0"/>
              <a:t>Still used NEXEYA/ADAS previous boards (150, 712, 196)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a-DK" b="1" dirty="0"/>
              <a:t>A new set of boards for faster acquisition 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a-DK" dirty="0"/>
              <a:t>ICV108: a controller board with RAM 4 Mbytes, external trigger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a-DK" dirty="0"/>
              <a:t>ICV178 : 8 ADCs, 16 bit resolution, 50 K Samples/s up to 1.2 M Samples/s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a-DK" b="1" dirty="0"/>
              <a:t>An EPICS driver was developed for the synchronized intensity measurement  based on ICV108+ICV178</a:t>
            </a:r>
          </a:p>
          <a:p>
            <a:pPr marL="266700" lvl="2" indent="0">
              <a:buNone/>
            </a:pPr>
            <a:endParaRPr lang="da-DK" dirty="0"/>
          </a:p>
          <a:p>
            <a:endParaRPr lang="da-DK" dirty="0"/>
          </a:p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E0D40-5CD4-4A90-B9D5-DA47B0AD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599" y="6343650"/>
            <a:ext cx="1079163" cy="365125"/>
          </a:xfrm>
        </p:spPr>
        <p:txBody>
          <a:bodyPr/>
          <a:lstStyle/>
          <a:p>
            <a:r>
              <a:rPr lang="fr-FR"/>
              <a:t>20/04/2026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A11D6A-6D14-4DCA-93A0-FBB2CE98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A235EF-FCF8-488B-B1BC-2620FC4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FADF9B-C96E-49F0-A4B1-D52C3006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74524"/>
            <a:ext cx="10728325" cy="554139"/>
          </a:xfrm>
        </p:spPr>
        <p:txBody>
          <a:bodyPr/>
          <a:lstStyle/>
          <a:p>
            <a:r>
              <a:rPr lang="fr-FR" dirty="0"/>
              <a:t>Common Hardware Platform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7D319A-A674-4860-92F2-FC3AB930B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31" y="3707704"/>
            <a:ext cx="2966638" cy="19850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764A50-C68A-4423-B06F-300CEF9F7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07" y="3659985"/>
            <a:ext cx="2866154" cy="20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607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Masque-de-presentation-Poppins-PPTX</CollabExternalReferences>
    <CollabEnVigueur xmlns="98091354-8d82-4ad1-b5dd-6b09eb5ff196">true</CollabEnVigueu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2f2060e172ced893cb5b16a5266c6c83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7c99655d771315fb39f3716af53a9456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073848-9A95-4BC6-BAFE-D8608551CC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6022F-324B-45B8-A0D1-844D0C3E1411}">
  <ds:schemaRefs>
    <ds:schemaRef ds:uri="http://purl.org/dc/terms/"/>
    <ds:schemaRef ds:uri="91130d52-d7c5-4e9c-ae1e-8e8e5c28245c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98091354-8d82-4ad1-b5dd-6b09eb5ff196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26F30DA-B080-4D28-8F3B-726258AB44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14689</TotalTime>
  <Words>1897</Words>
  <Application>Microsoft Office PowerPoint</Application>
  <PresentationFormat>Grand écran</PresentationFormat>
  <Paragraphs>326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Poppins</vt:lpstr>
      <vt:lpstr>Comic Sans MS</vt:lpstr>
      <vt:lpstr>Arial</vt:lpstr>
      <vt:lpstr>Poppins Black</vt:lpstr>
      <vt:lpstr>Wingdings</vt:lpstr>
      <vt:lpstr>Calibri</vt:lpstr>
      <vt:lpstr>Arial Black</vt:lpstr>
      <vt:lpstr>Thème Office</vt:lpstr>
      <vt:lpstr>EPICS legacy at Saclay  1993 to 20xx…  and focus on recent projects  </vt:lpstr>
      <vt:lpstr>Joining the EPICS community in 1993</vt:lpstr>
      <vt:lpstr>First steps with the Tesla Test Facility Injector control  </vt:lpstr>
      <vt:lpstr>EPICS platform used  </vt:lpstr>
      <vt:lpstr>TTF Injector controls   </vt:lpstr>
      <vt:lpstr>Spiral2 in 2007</vt:lpstr>
      <vt:lpstr>Next significant step: Spiral2 collaboration   </vt:lpstr>
      <vt:lpstr>Injector lines, some diagnostics &amp; LLRF  </vt:lpstr>
      <vt:lpstr>Common Hardware Platform</vt:lpstr>
      <vt:lpstr>Common EPICS software platform for the 3 labs</vt:lpstr>
      <vt:lpstr>Spiral2: my feeling</vt:lpstr>
      <vt:lpstr>Collaboration with ESS in 2014</vt:lpstr>
      <vt:lpstr>Collaboration with ESS</vt:lpstr>
      <vt:lpstr>Saraf-Linac and migration to MTCA.4 in 2018</vt:lpstr>
      <vt:lpstr>Saraf-Linac context</vt:lpstr>
      <vt:lpstr>Saraf-Linac</vt:lpstr>
      <vt:lpstr>Migration to MTCA.4</vt:lpstr>
      <vt:lpstr>Standardization based on COTS solutions</vt:lpstr>
      <vt:lpstr>Saraf-Linac overview</vt:lpstr>
      <vt:lpstr>Saraf: MRF Timing System Architecture</vt:lpstr>
      <vt:lpstr>Saraf:LLRF &amp; BPM outsourced</vt:lpstr>
      <vt:lpstr>Use case of MTCA backplane: RF Fast Interlock</vt:lpstr>
      <vt:lpstr>Irfu EPICS Environment (IEE) server</vt:lpstr>
      <vt:lpstr>IEE Development Environment</vt:lpstr>
      <vt:lpstr>Saraf Machine Protection System</vt:lpstr>
      <vt:lpstr>Saraf Main Control System</vt:lpstr>
      <vt:lpstr>Saraf MCS drill down structure</vt:lpstr>
      <vt:lpstr>Saraf status</vt:lpstr>
      <vt:lpstr>Titan</vt:lpstr>
      <vt:lpstr>Linac IPHI -&gt; Titan</vt:lpstr>
      <vt:lpstr>CEA workpackage for PIP2</vt:lpstr>
      <vt:lpstr>PIP2 CEA workpackage</vt:lpstr>
      <vt:lpstr>Thank you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Masque-de-presentation-Poppins-PPTX</dc:title>
  <dc:creator>HARTMANN Marion</dc:creator>
  <cp:lastModifiedBy>Gougnaud Françoise</cp:lastModifiedBy>
  <cp:revision>340</cp:revision>
  <cp:lastPrinted>2026-04-16T15:39:47Z</cp:lastPrinted>
  <dcterms:created xsi:type="dcterms:W3CDTF">2023-02-14T14:24:13Z</dcterms:created>
  <dcterms:modified xsi:type="dcterms:W3CDTF">2026-04-19T09:04:33Z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&lt;FileLeafRef&gt;Masque-de-presentation-Poppins-PPTX.pptx&lt;/FileLeafRef&gt;_x000d_
    &lt;Title&gt;Masque-de-presentation-Poppins-PPTX&lt;/Title&gt;_x000d_
    &lt;CollabTypeDocument&gt;Procédure&lt;/CollabTypeDocument&gt;_x000d_
    &lt;CollabObjetResume /&gt;_x000d_
    &lt;CollabExternalReferences&gt;Masque-de-presentation-Poppins-PPTX&lt;/CollabExternalReferences&gt;_x000d_
    &lt;CollabDate&gt;17/05/2023&lt;/CollabDate&gt;_x000d_
    &lt;CollabEmetteur&gt;DCOM|&lt;/CollabEmetteur&gt;_x000d_
    &lt;CollabComments /&gt;_x000d_
    &lt;CollabEnVigueur&gt;true&lt;/CollabEnVigueur&gt;_x000d_
    &lt;ContentType&gt;Document référentiel&lt;/ContentType&gt;_x000d_
    &lt;Created&gt;17/05/2023&lt;/Created&gt;_x000d_
    &lt;Author&gt;ANDRE-DAVID Francine&lt;/Author&gt;_x000d_
    &lt;Modified&gt;28/07/2025&lt;/Modified&gt;_x000d_
    &lt;Editor&gt;THOORENS Caroline&lt;/Editor&gt;_x000d_
    &lt;DocIcon&gt;pptx&lt;/DocIcon&gt;_x000d_
    &lt;EncodedAbsUrl&gt;https://referentiel-fonctionnel.intra.cea.fr/communication/Documents%20partages/Chartes%20graphiques/Présentation%20du%20CEA/En%20vigueur/Masque-de-presentation-Poppins-PPTX.pptx&lt;/EncodedAbsUrl&gt;_x000d_
    &lt;FileSizeDisplay&gt;4073026&lt;/FileSizeDisplay&gt;_x000d_
    &lt;_CommentCount /&gt;_x000d_
    &lt;_LikeCount /&gt;_x000d_
    &lt;_UIVersionString&gt;1.0&lt;/_UIVersionString&gt;_x000d_
  &lt;/CollabItem&gt;_x000d_
&lt;/CollabItems&gt;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a01c0b3b-b121-4231-a3bf-fa7761c20e19</vt:lpwstr>
  </property>
  <property fmtid="{D5CDD505-2E9C-101B-9397-08002B2CF9AE}" pid="8" name="I2ISITECODE">
    <vt:lpwstr/>
  </property>
</Properties>
</file>