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d20e73626f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d20e73626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20e73626f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d20e73626f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astrouw.edu.pl/ogle/ogle4/OCVS/" TargetMode="External"/><Relationship Id="rId4" Type="http://schemas.openxmlformats.org/officeDocument/2006/relationships/image" Target="../media/image3.gif"/><Relationship Id="rId5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640825"/>
            <a:ext cx="8520600" cy="94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Variable Stars in the VO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491375" y="2802800"/>
            <a:ext cx="2722500" cy="13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Olga Vozyakova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/>
            </a:br>
            <a:r>
              <a:rPr lang="en-GB"/>
              <a:t>UPJŠ Košice, Slovakia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/>
            </a:br>
            <a:r>
              <a:rPr lang="en-GB"/>
              <a:t>ivo://astro.upjs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5793" l="13518" r="6591" t="4529"/>
          <a:stretch/>
        </p:blipFill>
        <p:spPr>
          <a:xfrm>
            <a:off x="6218400" y="2853050"/>
            <a:ext cx="2290450" cy="142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241375" y="284300"/>
            <a:ext cx="4330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Lightcurves of variable stars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4500300" cy="33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/>
              <a:t>Use cases:</a:t>
            </a:r>
            <a:endParaRPr sz="1600"/>
          </a:p>
          <a:p>
            <a:pPr indent="-307975" lvl="0" marL="457200" rtl="0" algn="l">
              <a:spcBef>
                <a:spcPts val="1200"/>
              </a:spcBef>
              <a:spcAft>
                <a:spcPts val="0"/>
              </a:spcAft>
              <a:buSzPts val="1250"/>
              <a:buChar char="●"/>
            </a:pPr>
            <a:r>
              <a:rPr lang="en-GB" sz="1250"/>
              <a:t>data for supervised machine learning</a:t>
            </a:r>
            <a:endParaRPr sz="1250"/>
          </a:p>
          <a:p>
            <a:pPr indent="-307975" lvl="0" marL="457200" rtl="0" algn="l">
              <a:spcBef>
                <a:spcPts val="0"/>
              </a:spcBef>
              <a:spcAft>
                <a:spcPts val="0"/>
              </a:spcAft>
              <a:buSzPts val="1250"/>
              <a:buChar char="●"/>
            </a:pPr>
            <a:r>
              <a:rPr lang="en-GB" sz="1250"/>
              <a:t>long-term behaviour (period changes)</a:t>
            </a:r>
            <a:endParaRPr sz="1250"/>
          </a:p>
          <a:p>
            <a:pPr indent="-307975" lvl="0" marL="457200" rtl="0" algn="l">
              <a:spcBef>
                <a:spcPts val="0"/>
              </a:spcBef>
              <a:spcAft>
                <a:spcPts val="0"/>
              </a:spcAft>
              <a:buSzPts val="1250"/>
              <a:buChar char="●"/>
            </a:pPr>
            <a:r>
              <a:rPr lang="en-GB" sz="1250"/>
              <a:t>historical outbursts of transients</a:t>
            </a:r>
            <a:endParaRPr sz="125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600"/>
              <a:t>Where are lightcurves?</a:t>
            </a:r>
            <a:endParaRPr sz="1600"/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-GB" sz="1300"/>
              <a:t>Large surveys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 sz="1300"/>
              <a:t>Small archives spread across:</a:t>
            </a:r>
            <a:endParaRPr sz="13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 sz="1100"/>
              <a:t>personal disks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 sz="1100"/>
              <a:t>institutional archives,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 sz="1100"/>
              <a:t>sometimes only as figures in papers,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 sz="1100"/>
              <a:t>sometimes in VizieR,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 sz="1100"/>
              <a:t>sometimes somewhere in the internet</a:t>
            </a:r>
            <a:endParaRPr sz="1100"/>
          </a:p>
        </p:txBody>
      </p:sp>
      <p:sp>
        <p:nvSpPr>
          <p:cNvPr id="63" name="Google Shape;63;p14"/>
          <p:cNvSpPr txBox="1"/>
          <p:nvPr/>
        </p:nvSpPr>
        <p:spPr>
          <a:xfrm>
            <a:off x="503400" y="4359900"/>
            <a:ext cx="5815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</a:rPr>
              <a:t>These data should be discoverable and accessible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696000" y="1238800"/>
            <a:ext cx="3000000" cy="28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</a:rPr>
              <a:t>We have published:</a:t>
            </a:r>
            <a:endParaRPr sz="1600">
              <a:solidFill>
                <a:schemeClr val="dk2"/>
              </a:solidFill>
            </a:endParaRPr>
          </a:p>
          <a:p>
            <a:pPr indent="-3079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250"/>
              <a:buChar char="-"/>
            </a:pPr>
            <a:r>
              <a:rPr lang="en-GB" sz="1250">
                <a:solidFill>
                  <a:schemeClr val="dk2"/>
                </a:solidFill>
              </a:rPr>
              <a:t>our timeseries and images from Kolonica observatory</a:t>
            </a:r>
            <a:br>
              <a:rPr lang="en-GB" sz="1250">
                <a:solidFill>
                  <a:schemeClr val="dk2"/>
                </a:solidFill>
              </a:rPr>
            </a:br>
            <a:endParaRPr sz="1250">
              <a:solidFill>
                <a:schemeClr val="dk2"/>
              </a:solidFill>
            </a:endParaRPr>
          </a:p>
          <a:p>
            <a:pPr indent="-3079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50"/>
              <a:buChar char="-"/>
            </a:pPr>
            <a:r>
              <a:rPr lang="en-GB" sz="1250">
                <a:solidFill>
                  <a:schemeClr val="dk2"/>
                </a:solidFill>
              </a:rPr>
              <a:t>personal collections (first “seed” datasets from individual observers)</a:t>
            </a:r>
            <a:br>
              <a:rPr lang="en-GB" sz="1250">
                <a:solidFill>
                  <a:schemeClr val="dk2"/>
                </a:solidFill>
              </a:rPr>
            </a:br>
            <a:endParaRPr sz="1250">
              <a:solidFill>
                <a:schemeClr val="dk2"/>
              </a:solidFill>
            </a:endParaRPr>
          </a:p>
          <a:p>
            <a:pPr indent="-3079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50"/>
              <a:buChar char="-"/>
            </a:pPr>
            <a:r>
              <a:rPr lang="en-GB" sz="1250">
                <a:solidFill>
                  <a:schemeClr val="dk2"/>
                </a:solidFill>
              </a:rPr>
              <a:t>OGLE Collection of Variable Stars (re-published in VO-compliant format)</a:t>
            </a:r>
            <a:endParaRPr sz="12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420"/>
              <a:t>OGLE Collection of Variable Stars</a:t>
            </a:r>
            <a:endParaRPr sz="2420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544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/>
              <a:t>Optical Gravitational Lensing Experiment</a:t>
            </a:r>
            <a:br>
              <a:rPr lang="en-GB" sz="1700"/>
            </a:br>
            <a:r>
              <a:rPr lang="en-GB" sz="1700"/>
              <a:t>running</a:t>
            </a:r>
            <a:r>
              <a:rPr lang="en-GB" sz="1700"/>
              <a:t> since 1992</a:t>
            </a:r>
            <a:endParaRPr sz="170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700"/>
              <a:t>~2 billion measurements in I and V bands  </a:t>
            </a:r>
            <a:br>
              <a:rPr lang="en-GB" sz="1700"/>
            </a:br>
            <a:r>
              <a:rPr lang="en-GB" sz="1700"/>
              <a:t>&gt;1 million variable stars</a:t>
            </a:r>
            <a:br>
              <a:rPr lang="en-GB" sz="1700"/>
            </a:br>
            <a:r>
              <a:rPr lang="en-GB" sz="1700"/>
              <a:t>shipped in about 200 files (without light curves)</a:t>
            </a:r>
            <a:br>
              <a:rPr lang="en-GB" sz="1700"/>
            </a:br>
            <a:r>
              <a:rPr lang="en-GB" sz="1700" u="sng">
                <a:solidFill>
                  <a:schemeClr val="hlink"/>
                </a:solidFill>
                <a:hlinkClick r:id="rId3"/>
              </a:rPr>
              <a:t>https://www.astrouw.edu.pl/ogle/ogle4/OCVS/</a:t>
            </a:r>
            <a:r>
              <a:rPr lang="en-GB" sz="1700"/>
              <a:t> </a:t>
            </a:r>
            <a:br>
              <a:rPr lang="en-GB" sz="1700"/>
            </a:br>
            <a:br>
              <a:rPr lang="en-GB" sz="1700"/>
            </a:br>
            <a:r>
              <a:rPr lang="en-GB" sz="1700"/>
              <a:t>Now is accessible via TAP, Cone Search, SSA, ObsCore</a:t>
            </a:r>
            <a:br>
              <a:rPr lang="en-GB" sz="1700"/>
            </a:br>
            <a:r>
              <a:rPr lang="en-GB" sz="1700"/>
              <a:t>with previews of folded and unfolded lightcurves</a:t>
            </a:r>
            <a:endParaRPr sz="1700"/>
          </a:p>
        </p:txBody>
      </p:sp>
      <p:pic>
        <p:nvPicPr>
          <p:cNvPr id="71" name="Google Shape;71;p15" title="movie.gif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93088" y="3616375"/>
            <a:ext cx="190500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title="hpx_map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18100" y="257800"/>
            <a:ext cx="3057125" cy="2725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