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comments/modernComment_136_C7887BF5.xml" ContentType="application/vnd.ms-powerpoint.comments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18" r:id="rId6"/>
    <p:sldId id="296" r:id="rId7"/>
    <p:sldId id="297" r:id="rId8"/>
    <p:sldId id="310" r:id="rId9"/>
    <p:sldId id="299" r:id="rId10"/>
    <p:sldId id="300" r:id="rId11"/>
    <p:sldId id="301" r:id="rId12"/>
    <p:sldId id="314" r:id="rId13"/>
    <p:sldId id="313" r:id="rId14"/>
    <p:sldId id="319" r:id="rId15"/>
    <p:sldId id="308" r:id="rId16"/>
  </p:sldIdLst>
  <p:sldSz cx="12192000" cy="685800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EC8025-48C7-7240-88F6-A570011F8257}" name="Ashley Barnes" initials="AB" userId="S::Ashley.Barnes@eso.org::9429429a-41a4-434c-9dab-d1bd95926403" providerId="AD"/>
  <p188:author id="{ED52AB83-9A31-8EC2-717D-01BB09C661DC}" name="Juan Manuel Carmona-Loaiza" initials="JMCL" userId="S::jcarmona@eso.org::02b39133-2278-4b17-832d-812b385b0a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1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39"/>
    <p:restoredTop sz="94805"/>
  </p:normalViewPr>
  <p:slideViewPr>
    <p:cSldViewPr snapToGrid="0">
      <p:cViewPr varScale="1">
        <p:scale>
          <a:sx n="85" d="100"/>
          <a:sy n="85" d="100"/>
        </p:scale>
        <p:origin x="17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omments/modernComment_136_C7887B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331CB89-D9A8-F04A-A977-9101D5584597}" authorId="{84EC8025-48C7-7240-88F6-A570011F8257}" status="resolved" created="2025-06-25T07:10:20.64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47610613" sldId="310"/>
      <ac:spMk id="18" creationId="{56D086D6-1603-83BA-6C48-070F83F4D63B}"/>
      <ac:txMk cp="36">
        <ac:context len="363" hash="3259276303"/>
      </ac:txMk>
    </ac:txMkLst>
    <p188:pos x="1781353" y="740434"/>
    <p188:txBody>
      <a:bodyPr/>
      <a:lstStyle/>
      <a:p>
        <a:r>
          <a:rPr lang="en-DE"/>
          <a:t>Maybe here just say that queries can be general or more specific to the instruments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6-25T21:25:05.234" authorId="{ED52AB83-9A31-8EC2-717D-01BB09C661DC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2189C-3680-4E34-AEC6-9D75DCBF6EAC}" type="datetimeFigureOut">
              <a:rPr lang="de-CH" smtClean="0"/>
              <a:t>23.03.26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3F41-BE06-4DE3-A191-16FB7717111A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32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E3F41-BE06-4DE3-A191-16FB7717111A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135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sv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sv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4.sv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sv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903B410E-C319-D1E1-C0AC-8ACB67A99E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398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903B410E-C319-D1E1-C0AC-8ACB67A99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956317E-20F6-4DD1-F84D-E40AE39EE3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847" y="1577975"/>
            <a:ext cx="10316307" cy="1539299"/>
          </a:xfrm>
        </p:spPr>
        <p:txBody>
          <a:bodyPr vert="horz" anchor="b"/>
          <a:lstStyle>
            <a:lvl1pPr algn="ctr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 of your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200802-0D82-2861-8BEB-447967F55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847" y="3740726"/>
            <a:ext cx="10316307" cy="152630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6pPr>
            <a:lvl7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7pPr>
            <a:lvl8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8pPr>
            <a:lvl9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noProof="0"/>
              <a:t>Text</a:t>
            </a:r>
          </a:p>
        </p:txBody>
      </p:sp>
      <p:pic>
        <p:nvPicPr>
          <p:cNvPr id="9" name="Flags">
            <a:extLst>
              <a:ext uri="{FF2B5EF4-FFF2-40B4-BE49-F238E27FC236}">
                <a16:creationId xmlns:a16="http://schemas.microsoft.com/office/drawing/2014/main" id="{28A2FD6F-B5EB-75B2-792F-2B7BDB734F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04867"/>
            <a:ext cx="6097313" cy="184179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0057D23-33FB-CFEA-DDE7-F0911EE720DC}"/>
              </a:ext>
            </a:extLst>
          </p:cNvPr>
          <p:cNvCxnSpPr/>
          <p:nvPr userDrawn="1"/>
        </p:nvCxnSpPr>
        <p:spPr>
          <a:xfrm>
            <a:off x="4692001" y="3429000"/>
            <a:ext cx="280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5087112-A224-964B-32E3-DF16AB75EF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C03FF2-FBF1-A407-10B6-7EBD3ABCA8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D634B7-176B-801C-E816-2C762102B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6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+WB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A90899-A4C8-752A-5D1C-111AA2B50F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6624" y="2016000"/>
            <a:ext cx="10317600" cy="39053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Copy Arial, 18 pt</a:t>
            </a:r>
          </a:p>
          <a:p>
            <a:pPr lvl="1"/>
            <a:r>
              <a:rPr lang="en-GB" noProof="0"/>
              <a:t>First Bullet, 18 pt</a:t>
            </a:r>
          </a:p>
          <a:p>
            <a:pPr lvl="2"/>
            <a:r>
              <a:rPr lang="en-GB" noProof="0"/>
              <a:t>Second Bullet, 18 pt</a:t>
            </a:r>
          </a:p>
          <a:p>
            <a:pPr lvl="3"/>
            <a:r>
              <a:rPr lang="en-GB" noProof="0"/>
              <a:t>Subheading Arial bold, 18 pt</a:t>
            </a:r>
          </a:p>
          <a:p>
            <a:pPr lvl="4"/>
            <a:r>
              <a:rPr lang="en-GB" noProof="0"/>
              <a:t>Subheading Arial bold, 24 pt</a:t>
            </a:r>
          </a:p>
          <a:p>
            <a:pPr lvl="5"/>
            <a:r>
              <a:rPr lang="en-GB" noProof="0"/>
              <a:t>Quote, 24 pt, orange</a:t>
            </a:r>
          </a:p>
          <a:p>
            <a:pPr lvl="6"/>
            <a:r>
              <a:rPr lang="en-GB" noProof="0"/>
              <a:t>Copy Arial, 18 pt</a:t>
            </a:r>
          </a:p>
          <a:p>
            <a:pPr lvl="7"/>
            <a:r>
              <a:rPr lang="en-GB" noProof="0"/>
              <a:t>Copy Arial, 18 pt</a:t>
            </a:r>
          </a:p>
          <a:p>
            <a:pPr lvl="8"/>
            <a:r>
              <a:rPr lang="en-GB" noProof="0"/>
              <a:t>Copy Arial, 18 pt</a:t>
            </a:r>
          </a:p>
        </p:txBody>
      </p:sp>
      <p:sp>
        <p:nvSpPr>
          <p:cNvPr id="12" name="Untertitel 6">
            <a:extLst>
              <a:ext uri="{FF2B5EF4-FFF2-40B4-BE49-F238E27FC236}">
                <a16:creationId xmlns:a16="http://schemas.microsoft.com/office/drawing/2014/main" id="{3E0265B8-51ED-B319-D61E-D75878236E6F}"/>
              </a:ext>
            </a:extLst>
          </p:cNvPr>
          <p:cNvSpPr>
            <a:spLocks noGrp="1"/>
          </p:cNvSpPr>
          <p:nvPr>
            <p:ph type="subTitle" sz="quarter" idx="12" hasCustomPrompt="1"/>
          </p:nvPr>
        </p:nvSpPr>
        <p:spPr>
          <a:xfrm>
            <a:off x="936624" y="1296000"/>
            <a:ext cx="8910639" cy="2854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noProof="0"/>
              <a:t>Headline add-on, Arial Italic, 18 pt, orange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C29A70-B5A7-321C-D517-8E7C6FFAE3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59C018-FF84-C96B-EA76-19F07A39AD81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51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6284B66-A11B-B3CA-B1F8-30C04E398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624" y="1577975"/>
            <a:ext cx="492491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Copy Arial, 18 pt</a:t>
            </a:r>
          </a:p>
          <a:p>
            <a:pPr lvl="1"/>
            <a:r>
              <a:rPr lang="en-GB" noProof="0"/>
              <a:t>First Bullet, 18 pt</a:t>
            </a:r>
          </a:p>
          <a:p>
            <a:pPr lvl="2"/>
            <a:r>
              <a:rPr lang="en-GB" noProof="0"/>
              <a:t>Second Bullet, 18 pt</a:t>
            </a:r>
          </a:p>
          <a:p>
            <a:pPr lvl="3"/>
            <a:r>
              <a:rPr lang="en-GB" noProof="0"/>
              <a:t>Subheading Arial bold, 18 pt</a:t>
            </a:r>
          </a:p>
          <a:p>
            <a:pPr lvl="4"/>
            <a:r>
              <a:rPr lang="en-GB" noProof="0"/>
              <a:t>Subheading Arial bold, 24 pt</a:t>
            </a:r>
          </a:p>
          <a:p>
            <a:pPr lvl="5"/>
            <a:r>
              <a:rPr lang="en-GB" noProof="0"/>
              <a:t>Quote, 24 pt, orange</a:t>
            </a:r>
          </a:p>
          <a:p>
            <a:pPr lvl="6"/>
            <a:r>
              <a:rPr lang="en-GB" noProof="0"/>
              <a:t>Copy Arial, 18 pt</a:t>
            </a:r>
          </a:p>
          <a:p>
            <a:pPr lvl="7"/>
            <a:r>
              <a:rPr lang="en-GB" noProof="0"/>
              <a:t>Copy Arial, 18 pt</a:t>
            </a:r>
          </a:p>
          <a:p>
            <a:pPr lvl="8"/>
            <a:r>
              <a:rPr lang="en-GB" noProof="0"/>
              <a:t>Copy Arial, 18 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EC199-87F9-4D50-EA60-C5E09819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C434F63B-A1E3-D216-DA84-E887C2116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0461" y="1577975"/>
            <a:ext cx="4923692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Copy Arial, 18 pt</a:t>
            </a:r>
          </a:p>
          <a:p>
            <a:pPr lvl="1"/>
            <a:r>
              <a:rPr lang="en-GB" noProof="0"/>
              <a:t>First Bullet, 18 pt</a:t>
            </a:r>
          </a:p>
          <a:p>
            <a:pPr lvl="2"/>
            <a:r>
              <a:rPr lang="en-GB" noProof="0"/>
              <a:t>Second Bullet, 18 pt</a:t>
            </a:r>
          </a:p>
          <a:p>
            <a:pPr lvl="3"/>
            <a:r>
              <a:rPr lang="en-GB" noProof="0"/>
              <a:t>Subheading Arial bold, 18 pt</a:t>
            </a:r>
          </a:p>
          <a:p>
            <a:pPr lvl="4"/>
            <a:r>
              <a:rPr lang="en-GB" noProof="0"/>
              <a:t>Subheading Arial bold, 24 pt</a:t>
            </a:r>
          </a:p>
          <a:p>
            <a:pPr lvl="5"/>
            <a:r>
              <a:rPr lang="en-GB" noProof="0"/>
              <a:t>Quote, 24 pt, orange</a:t>
            </a:r>
          </a:p>
          <a:p>
            <a:pPr lvl="6"/>
            <a:r>
              <a:rPr lang="en-GB" noProof="0"/>
              <a:t>Copy Arial, 18 pt</a:t>
            </a:r>
          </a:p>
          <a:p>
            <a:pPr lvl="7"/>
            <a:r>
              <a:rPr lang="en-GB" noProof="0"/>
              <a:t>Copy Arial, 18 pt</a:t>
            </a:r>
          </a:p>
          <a:p>
            <a:pPr lvl="8"/>
            <a:r>
              <a:rPr lang="en-GB" noProof="0"/>
              <a:t>Copy Arial, 18 pt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248BAE-D5A4-D471-F717-01AAD766CE3C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0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T_left+1I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39225FFE-1736-C769-3C9B-90F9955C62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1575201"/>
            <a:ext cx="4924800" cy="3409928"/>
          </a:xfrm>
        </p:spPr>
        <p:txBody>
          <a:bodyPr/>
          <a:lstStyle>
            <a:lvl1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1000"/>
              </a:lnSpc>
              <a:spcBef>
                <a:spcPts val="1200"/>
              </a:spcBef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1-Column Text, Arial, 18 pt, black</a:t>
            </a:r>
          </a:p>
          <a:p>
            <a:pPr lvl="1"/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8AB7825-9C31-FD53-E214-175558924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9354" y="1575201"/>
            <a:ext cx="4924800" cy="4346174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BDB5D0F4-A9C6-3CA4-DFA5-327FB4E85F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6624" y="5160441"/>
            <a:ext cx="4924800" cy="792373"/>
          </a:xfrm>
        </p:spPr>
        <p:txBody>
          <a:bodyPr anchor="b"/>
          <a:lstStyle>
            <a:lvl1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Caption, Arial Italic, 15 pt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8CA990-B59C-346B-9D77-70D444E0B89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570BC-3860-3818-C0D2-622F18C3264D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3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T_right+1I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8AB7825-9C31-FD53-E214-175558924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6624" y="2014539"/>
            <a:ext cx="4924800" cy="3906836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03026FC-218C-C5AE-85BC-B669936B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461" y="2014539"/>
            <a:ext cx="4924800" cy="3077093"/>
          </a:xfrm>
        </p:spPr>
        <p:txBody>
          <a:bodyPr/>
          <a:lstStyle>
            <a:lvl1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1000"/>
              </a:lnSpc>
              <a:spcBef>
                <a:spcPts val="1200"/>
              </a:spcBef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1-Column Text, Arial, 18 pt, black</a:t>
            </a:r>
          </a:p>
          <a:p>
            <a:pPr lvl="1"/>
            <a:endParaRPr lang="de-DE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3178E150-19BD-8AF3-6D7D-CFCB88FAEA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0460" y="5266944"/>
            <a:ext cx="4924800" cy="685870"/>
          </a:xfrm>
        </p:spPr>
        <p:txBody>
          <a:bodyPr anchor="b"/>
          <a:lstStyle>
            <a:lvl1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Caption, Arial Italic, 15 pt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9D5B04-9C61-8EF9-BF85-893792A284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936624" y="6532504"/>
            <a:ext cx="5653957" cy="175313"/>
          </a:xfrm>
        </p:spPr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AD612-3F82-05E4-30B3-E5078599D064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1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T+3I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8AB7825-9C31-FD53-E214-175558924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7847" y="2014540"/>
            <a:ext cx="3126769" cy="190976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EC199-87F9-4D50-EA60-C5E09819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70CC73E1-9EED-A736-9EE2-90B6C7E9D8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847" y="4133850"/>
            <a:ext cx="3126769" cy="1787525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3-Column Text, Arial, 15 pt, black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0F4346D0-02CE-145D-E53E-41F5EADE59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32616" y="2014540"/>
            <a:ext cx="3126769" cy="190976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DF83300C-555C-31AE-7657-08C3B80290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386" y="2014540"/>
            <a:ext cx="3126769" cy="190976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9E4E8AAF-47DA-2646-0993-9FAA209F00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2616" y="4133850"/>
            <a:ext cx="3126769" cy="1787525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3-Column Text, Arial, 15 pt, black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ACB2CDA3-9E5A-D7B5-CDD2-059F29B454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7386" y="4133850"/>
            <a:ext cx="3126769" cy="1787525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3-Column Text, Arial, 15 pt, 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65410-27F4-850D-DA3F-396D0AF5105C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4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T+2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12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Image Placeholder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B9678422-1EA6-0112-76F1-D43B34A28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0800" y="0"/>
            <a:ext cx="60912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Image Placeholder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0E322F4-5356-944A-0818-280181F03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7847" y="1576800"/>
            <a:ext cx="4688253" cy="4344574"/>
          </a:xfrm>
        </p:spPr>
        <p:txBody>
          <a:bodyPr anchor="t"/>
          <a:lstStyle>
            <a:lvl1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2-Column Text</a:t>
            </a:r>
          </a:p>
          <a:p>
            <a:pPr lvl="0"/>
            <a:r>
              <a:rPr lang="en-GB" noProof="0"/>
              <a:t>Arial, 24 pt, white, left aligned</a:t>
            </a:r>
          </a:p>
          <a:p>
            <a:pPr lvl="8"/>
            <a:endParaRPr lang="de-DE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EC0C8FC0-5529-1DAB-1C7E-A516CA9BB0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3946" y="1576800"/>
            <a:ext cx="4690207" cy="4344574"/>
          </a:xfrm>
        </p:spPr>
        <p:txBody>
          <a:bodyPr anchor="t"/>
          <a:lstStyle>
            <a:lvl1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2-Column Text</a:t>
            </a:r>
          </a:p>
          <a:p>
            <a:pPr lvl="0"/>
            <a:r>
              <a:rPr lang="en-GB" noProof="0"/>
              <a:t>Arial, 24 pt, white, left aligned</a:t>
            </a:r>
          </a:p>
          <a:p>
            <a:pPr lvl="8"/>
            <a:endParaRPr lang="de-DE"/>
          </a:p>
        </p:txBody>
      </p:sp>
      <p:sp>
        <p:nvSpPr>
          <p:cNvPr id="9" name="SmartArt-Platzhalter 5">
            <a:extLst>
              <a:ext uri="{FF2B5EF4-FFF2-40B4-BE49-F238E27FC236}">
                <a16:creationId xmlns:a16="http://schemas.microsoft.com/office/drawing/2014/main" id="{D4AB1337-D0F8-A165-15C7-B9FF7CF676B8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Click icon to add SmartArt graphic</a:t>
            </a:r>
            <a:endParaRPr lang="de-CH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768621-8630-6BEF-02C9-A783CD05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5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T+3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>
            <a:extLst>
              <a:ext uri="{FF2B5EF4-FFF2-40B4-BE49-F238E27FC236}">
                <a16:creationId xmlns:a16="http://schemas.microsoft.com/office/drawing/2014/main" id="{EDDAE350-0D3C-DE36-457E-5E66E560F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7400" y="0"/>
            <a:ext cx="40572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Image Placeholder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141CE681-BD04-D23B-F809-9BA05C49E6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800" y="0"/>
            <a:ext cx="40572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Image Placeholder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572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Image Placeholder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264DBBD-A17B-04A4-F5FC-619ACBB321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923" y="3124199"/>
            <a:ext cx="3119354" cy="2797175"/>
          </a:xfrm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3-Column Text</a:t>
            </a:r>
            <a:br>
              <a:rPr lang="en-GB" noProof="0"/>
            </a:br>
            <a:r>
              <a:rPr lang="en-GB" noProof="0"/>
              <a:t>Arial, 18 pt, white, left aligned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E7496E0-C109-6668-DD05-53913CC34F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6324" y="3124199"/>
            <a:ext cx="3119354" cy="2797175"/>
          </a:xfrm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3-Column Text</a:t>
            </a:r>
            <a:br>
              <a:rPr lang="en-GB" noProof="0"/>
            </a:br>
            <a:r>
              <a:rPr lang="en-GB" noProof="0"/>
              <a:t>Arial, 18 pt, white, left aligned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5CC8DC6C-A22B-9060-9C47-9FD44872C9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03724" y="3124199"/>
            <a:ext cx="3119354" cy="2797175"/>
          </a:xfrm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3-Column Text</a:t>
            </a:r>
            <a:br>
              <a:rPr lang="en-GB" noProof="0"/>
            </a:br>
            <a:r>
              <a:rPr lang="en-GB" noProof="0"/>
              <a:t>Arial, 18 pt, white, left aligned</a:t>
            </a:r>
          </a:p>
        </p:txBody>
      </p:sp>
      <p:sp>
        <p:nvSpPr>
          <p:cNvPr id="3" name="SmartArt-Platzhalter 5">
            <a:extLst>
              <a:ext uri="{FF2B5EF4-FFF2-40B4-BE49-F238E27FC236}">
                <a16:creationId xmlns:a16="http://schemas.microsoft.com/office/drawing/2014/main" id="{6ABCA5BC-4B22-3F1B-51FD-31BCF514B4C2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Click icon to add SmartArt graphic</a:t>
            </a:r>
            <a:endParaRPr lang="de-CH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B441EE-3C96-1FDB-E79B-71F2D5059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8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T+4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06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Image Placeholder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7F5E1F9A-AE9C-97D8-0568-8597094C67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1400" y="0"/>
            <a:ext cx="60906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BD03FEE-4DCD-7D90-DAEB-5905A802376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34400"/>
            <a:ext cx="60906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5FEA1EA0-5562-219A-FDDC-70D80236841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01400" y="3434400"/>
            <a:ext cx="60906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187DF8-0AC2-49DE-999A-CBC0F45FA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847" y="1581150"/>
            <a:ext cx="4689230" cy="1391309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4-Column Text </a:t>
            </a:r>
            <a:br>
              <a:rPr lang="en-GB" noProof="0"/>
            </a:br>
            <a:r>
              <a:rPr lang="en-GB" noProof="0"/>
              <a:t>Arial, 15 pt, white, left aligned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0B8E777-CE26-4125-6914-F3392533DF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4923" y="1581150"/>
            <a:ext cx="4689230" cy="1391309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4-Column Text </a:t>
            </a:r>
            <a:br>
              <a:rPr lang="en-GB" noProof="0"/>
            </a:br>
            <a:r>
              <a:rPr lang="en-GB" noProof="0"/>
              <a:t>Arial, 15 pt, white, left aligned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A81CF8B-A37E-09B1-47B9-4F88C24C85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7847" y="5015550"/>
            <a:ext cx="4689230" cy="1391309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4-Column Text </a:t>
            </a:r>
            <a:br>
              <a:rPr lang="en-GB" noProof="0"/>
            </a:br>
            <a:r>
              <a:rPr lang="en-GB" noProof="0"/>
              <a:t>Arial, 15 pt, white, left aligned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07C3E46-41C2-47CB-D2FD-25B518F0CE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4923" y="5015551"/>
            <a:ext cx="4689230" cy="1391309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4-Column Text </a:t>
            </a:r>
            <a:br>
              <a:rPr lang="en-GB" noProof="0"/>
            </a:br>
            <a:r>
              <a:rPr lang="en-GB" noProof="0"/>
              <a:t>Arial, 15 pt, white, left aligned</a:t>
            </a:r>
          </a:p>
        </p:txBody>
      </p:sp>
      <p:sp>
        <p:nvSpPr>
          <p:cNvPr id="18" name="SmartArt-Platzhalter 5">
            <a:extLst>
              <a:ext uri="{FF2B5EF4-FFF2-40B4-BE49-F238E27FC236}">
                <a16:creationId xmlns:a16="http://schemas.microsoft.com/office/drawing/2014/main" id="{CFA5C265-66CB-EA9E-1006-215F841338C0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Click icon to add SmartArt graphic</a:t>
            </a:r>
            <a:endParaRPr lang="de-CH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2B761F-D416-8958-C975-EAF673477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95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T+6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>
            <a:extLst>
              <a:ext uri="{FF2B5EF4-FFF2-40B4-BE49-F238E27FC236}">
                <a16:creationId xmlns:a16="http://schemas.microsoft.com/office/drawing/2014/main" id="{6181CF1F-30E6-36E0-B375-631C095847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35200" y="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108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108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B09398C8-55E0-2686-999B-D58C6499FA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67600" y="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108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D37ECC04-7853-9A2F-A5D6-06265A69C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343440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DA0933D5-505E-BF1C-C98B-A0FDFCE965F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67600" y="343440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C722AD-49A0-EEF0-464A-3B723682E99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35200" y="343440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620907A4-1574-D634-5960-45663CBAF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923" y="451141"/>
            <a:ext cx="3119354" cy="2612458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4-Column Text </a:t>
            </a:r>
            <a:br>
              <a:rPr lang="en-GB" noProof="0"/>
            </a:br>
            <a:r>
              <a:rPr lang="en-GB" noProof="0"/>
              <a:t>Arial, 15 pt, white, left aligned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AFBE1064-816E-B03D-B92D-BC11B67FF3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36324" y="451141"/>
            <a:ext cx="3119354" cy="2612458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4-Column Text </a:t>
            </a:r>
            <a:br>
              <a:rPr lang="en-GB" noProof="0"/>
            </a:br>
            <a:r>
              <a:rPr lang="en-GB" noProof="0"/>
              <a:t>Arial, 15 pt, white, left aligned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94D695A-6379-AE12-4561-221C2A05A6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03725" y="1581150"/>
            <a:ext cx="3119354" cy="1482449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4-Column Text </a:t>
            </a:r>
            <a:br>
              <a:rPr lang="en-GB" noProof="0"/>
            </a:br>
            <a:r>
              <a:rPr lang="en-GB" noProof="0"/>
              <a:t>Arial, 15 pt, white, left aligned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CBC5F7F-7524-9228-C498-77B3F6BE9F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923" y="3794401"/>
            <a:ext cx="3119354" cy="2612458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4-Column Text </a:t>
            </a:r>
            <a:br>
              <a:rPr lang="en-GB" noProof="0"/>
            </a:br>
            <a:r>
              <a:rPr lang="en-GB" noProof="0"/>
              <a:t>Arial, 15 pt, white, left aligned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4E61D33-FC02-F350-F412-4E7D8E1DA0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6324" y="3794401"/>
            <a:ext cx="3119354" cy="2612458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4-Column Text </a:t>
            </a:r>
            <a:br>
              <a:rPr lang="en-GB" noProof="0"/>
            </a:br>
            <a:r>
              <a:rPr lang="en-GB" noProof="0"/>
              <a:t>Arial, 15 pt, white, left aligned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CB1DFC4C-4616-3BC0-218F-3B9D8E7FA0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03724" y="3794401"/>
            <a:ext cx="3119354" cy="2612458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4-Column Text </a:t>
            </a:r>
            <a:br>
              <a:rPr lang="en-GB" noProof="0"/>
            </a:br>
            <a:r>
              <a:rPr lang="en-GB" noProof="0"/>
              <a:t>Arial, 15 pt, white, left aligned</a:t>
            </a:r>
          </a:p>
        </p:txBody>
      </p:sp>
      <p:sp>
        <p:nvSpPr>
          <p:cNvPr id="27" name="SmartArt-Platzhalter 5">
            <a:extLst>
              <a:ext uri="{FF2B5EF4-FFF2-40B4-BE49-F238E27FC236}">
                <a16:creationId xmlns:a16="http://schemas.microsoft.com/office/drawing/2014/main" id="{014D9550-C751-E6B9-C1DE-A91B8E41A10C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Click icon to add SmartArt graphic</a:t>
            </a:r>
            <a:endParaRPr lang="de-CH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3BE50-95F9-93B1-7C3C-AA620931B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75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2C10E57-699A-8121-DD38-6408EA13F2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4796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2C10E57-699A-8121-DD38-6408EA13F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67ADA526-E9DC-DEBD-F809-B955DE3BE7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6101" y="3429000"/>
            <a:ext cx="5627688" cy="2952750"/>
          </a:xfrm>
          <a:solidFill>
            <a:srgbClr val="D2108D"/>
          </a:solidFill>
          <a:ln w="22225" cmpd="sng">
            <a:solidFill>
              <a:schemeClr val="bg1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216000" tIns="216000" rIns="216000" bIns="216000" rtlCol="0" anchor="b">
            <a:noAutofit/>
          </a:bodyPr>
          <a:lstStyle>
            <a:lvl1pPr>
              <a:defRPr lang="de-CH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Image Placeholder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97DF86B-3F4A-412D-B665-88EA77BC0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625" y="0"/>
            <a:ext cx="4619374" cy="11376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1360156-9255-A812-BE46-051A4B9F1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4314" y="1576800"/>
            <a:ext cx="4689473" cy="1312200"/>
          </a:xfrm>
        </p:spPr>
        <p:txBody>
          <a:bodyPr/>
          <a:lstStyle>
            <a:lvl1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1000"/>
              </a:lnSpc>
              <a:spcBef>
                <a:spcPts val="1200"/>
              </a:spcBef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Creative Layout 01, Arial, 18 pt, black</a:t>
            </a:r>
          </a:p>
          <a:p>
            <a:pPr lvl="1"/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629384-5E10-BB46-F3D3-C4C9F49C6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0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9D95539-5CB2-37ED-D38B-E8BD00FC89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0329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9D95539-5CB2-37ED-D38B-E8BD00FC8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956317E-20F6-4DD1-F84D-E40AE39EE3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848" y="1576800"/>
            <a:ext cx="10316307" cy="3722014"/>
          </a:xfrm>
        </p:spPr>
        <p:txBody>
          <a:bodyPr vert="horz" anchor="ctr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This is the chapter title and </a:t>
            </a:r>
            <a:br>
              <a:rPr lang="en-GB" noProof="0"/>
            </a:br>
            <a:r>
              <a:rPr lang="en-GB" noProof="0"/>
              <a:t>it can go on 3 to 4 lines.</a:t>
            </a:r>
            <a:br>
              <a:rPr lang="en-GB" noProof="0"/>
            </a:br>
            <a:r>
              <a:rPr lang="en-GB" noProof="0"/>
              <a:t>Arial Bold, 40 pt, white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138C45-39CA-C7A7-7D76-AD2712A2A0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8400" y="399600"/>
            <a:ext cx="497477" cy="64778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C67C5E-C5D4-9326-4183-C80C10ABD343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08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74991E2-D260-5369-FE3C-050962E974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32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74991E2-D260-5369-FE3C-050962E97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67ADA526-E9DC-DEBD-F809-B955DE3BE7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6100" y="1577975"/>
            <a:ext cx="5629275" cy="4803775"/>
          </a:xfrm>
          <a:solidFill>
            <a:srgbClr val="D2108D"/>
          </a:solidFill>
          <a:ln w="22225">
            <a:solidFill>
              <a:schemeClr val="bg1"/>
            </a:solidFill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97DF86B-3F4A-412D-B665-88EA77BC0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625" y="0"/>
            <a:ext cx="4689475" cy="11376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4AD3199E-D2A2-C622-CFB7-A971643DE7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25" y="2015999"/>
            <a:ext cx="4221163" cy="3905375"/>
          </a:xfrm>
        </p:spPr>
        <p:txBody>
          <a:bodyPr anchor="b"/>
          <a:lstStyle>
            <a:lvl1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Creative Layout 2</a:t>
            </a:r>
            <a:br>
              <a:rPr lang="en-GB" noProof="0"/>
            </a:br>
            <a:r>
              <a:rPr lang="en-GB" noProof="0"/>
              <a:t>Arial, 18 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D6DF06-4DA4-1A57-9E2A-7846123C9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84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36C70-93D0-B533-F9A3-2158AABFC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C2B69BE6-61ED-1FF0-912A-EEA44FCEC4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7400" y="4888522"/>
            <a:ext cx="4057200" cy="1980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D8A7CC7B-7D64-595D-1B3D-31D9CD5936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800" y="4888522"/>
            <a:ext cx="4057200" cy="1980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7EF8A4A0-360F-EDDD-4628-6C42C6749F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888522"/>
            <a:ext cx="4057200" cy="1980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A2074F46-A69C-7568-C74B-BDAA38DD2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624" y="1577975"/>
            <a:ext cx="10317600" cy="301747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Copy Arial, 18 pt</a:t>
            </a:r>
          </a:p>
          <a:p>
            <a:pPr lvl="1"/>
            <a:r>
              <a:rPr lang="en-GB" noProof="0"/>
              <a:t>First Bullet, 18 pt</a:t>
            </a:r>
          </a:p>
          <a:p>
            <a:pPr lvl="2"/>
            <a:r>
              <a:rPr lang="en-GB" noProof="0"/>
              <a:t>Second Bullet, 18 pt</a:t>
            </a:r>
          </a:p>
          <a:p>
            <a:pPr lvl="3"/>
            <a:r>
              <a:rPr lang="en-GB" noProof="0"/>
              <a:t>Subheading Arial bold, 18 pt</a:t>
            </a:r>
          </a:p>
          <a:p>
            <a:pPr lvl="4"/>
            <a:r>
              <a:rPr lang="en-GB" noProof="0"/>
              <a:t>Subheading Arial bold, 24 pt</a:t>
            </a:r>
          </a:p>
          <a:p>
            <a:pPr lvl="5"/>
            <a:r>
              <a:rPr lang="en-GB" noProof="0"/>
              <a:t>Quote, 24 pt, orange</a:t>
            </a:r>
          </a:p>
          <a:p>
            <a:pPr lvl="6"/>
            <a:endParaRPr lang="de-C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B4866D-C821-28BF-B97B-2070E5220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51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8AB7825-9C31-FD53-E214-175558924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576799"/>
            <a:ext cx="2805231" cy="528120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Arial bold, 30 pt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B195C9-522F-CEAB-1C05-9C1EC8BEA3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sp>
        <p:nvSpPr>
          <p:cNvPr id="31" name="Bildplatzhalter 9">
            <a:extLst>
              <a:ext uri="{FF2B5EF4-FFF2-40B4-BE49-F238E27FC236}">
                <a16:creationId xmlns:a16="http://schemas.microsoft.com/office/drawing/2014/main" id="{FC341FB4-1140-6179-CA27-0BE073B9EE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6032" y="1576799"/>
            <a:ext cx="4213245" cy="263520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1" name="Bildplatzhalter 9">
            <a:extLst>
              <a:ext uri="{FF2B5EF4-FFF2-40B4-BE49-F238E27FC236}">
                <a16:creationId xmlns:a16="http://schemas.microsoft.com/office/drawing/2014/main" id="{03610043-1BC0-48DC-2A7E-2CB01ED39B5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040076" y="1576798"/>
            <a:ext cx="5151924" cy="263520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2" name="Bildplatzhalter 9">
            <a:extLst>
              <a:ext uri="{FF2B5EF4-FFF2-40B4-BE49-F238E27FC236}">
                <a16:creationId xmlns:a16="http://schemas.microsoft.com/office/drawing/2014/main" id="{FE45F635-E437-C8B0-8CC0-C0403F9A404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040075" y="4222798"/>
            <a:ext cx="2335894" cy="2635202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3" name="Bildplatzhalter 9">
            <a:extLst>
              <a:ext uri="{FF2B5EF4-FFF2-40B4-BE49-F238E27FC236}">
                <a16:creationId xmlns:a16="http://schemas.microsoft.com/office/drawing/2014/main" id="{CE7AAD22-C490-64D4-E788-84D709B03A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86769" y="4222798"/>
            <a:ext cx="2805230" cy="2635202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4" name="Bildplatzhalter 9">
            <a:extLst>
              <a:ext uri="{FF2B5EF4-FFF2-40B4-BE49-F238E27FC236}">
                <a16:creationId xmlns:a16="http://schemas.microsoft.com/office/drawing/2014/main" id="{DB8A2C7A-F427-FFE2-6297-547E780EB7D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816032" y="4222799"/>
            <a:ext cx="4213245" cy="263520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808496-BF18-B186-3C56-0669606A5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348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4I+4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8AB7825-9C31-FD53-E214-175558924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6624" y="1577975"/>
            <a:ext cx="2570947" cy="277566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EC199-87F9-4D50-EA60-C5E09819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Please insert title in the footer </a:t>
            </a:r>
            <a:r>
              <a:rPr lang="en-GB" i="1" noProof="0"/>
              <a:t>Name, Date and Occasion in Italics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22A8B9EF-BF4A-23C0-AA21-A52725BB8A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624" y="4599709"/>
            <a:ext cx="2110124" cy="1321666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Arial, 15 pt, black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C36E8371-00EC-6677-234D-7EE2B6617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5671" y="4599709"/>
            <a:ext cx="2110124" cy="1321666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Arial regular, 15 pt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40B7130C-F961-1974-91CC-4BC0C76D16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718" y="4599709"/>
            <a:ext cx="2110124" cy="1321666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Arial regular, 15 pt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366CB34-7829-60F0-4F0F-D55C2C7ABC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73764" y="4599709"/>
            <a:ext cx="2110124" cy="1321666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Arial regular, 15 pt</a:t>
            </a:r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75E558CD-F4DF-63AC-B12B-538A53195F6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18371" y="1577975"/>
            <a:ext cx="2570947" cy="277566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8" name="Bildplatzhalter 9">
            <a:extLst>
              <a:ext uri="{FF2B5EF4-FFF2-40B4-BE49-F238E27FC236}">
                <a16:creationId xmlns:a16="http://schemas.microsoft.com/office/drawing/2014/main" id="{B9933D4C-5FB5-7C95-E310-DF0D24675C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00118" y="1577975"/>
            <a:ext cx="2570947" cy="277566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9" name="Bildplatzhalter 9">
            <a:extLst>
              <a:ext uri="{FF2B5EF4-FFF2-40B4-BE49-F238E27FC236}">
                <a16:creationId xmlns:a16="http://schemas.microsoft.com/office/drawing/2014/main" id="{8894D095-CFBA-AADA-0B72-B739A72782B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81865" y="1577975"/>
            <a:ext cx="2570947" cy="277566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8BFF-79D3-5B00-D8CC-413F98089B81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18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+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FED09EC-46EE-D375-6E30-077FAC151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224000 w 12192000"/>
              <a:gd name="connsiteY0" fmla="*/ 4606706 h 6858000"/>
              <a:gd name="connsiteX1" fmla="*/ 4224000 w 12192000"/>
              <a:gd name="connsiteY1" fmla="*/ 4624706 h 6858000"/>
              <a:gd name="connsiteX2" fmla="*/ 7968000 w 12192000"/>
              <a:gd name="connsiteY2" fmla="*/ 4624706 h 6858000"/>
              <a:gd name="connsiteX3" fmla="*/ 7968000 w 12192000"/>
              <a:gd name="connsiteY3" fmla="*/ 46067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224000" y="4606706"/>
                </a:moveTo>
                <a:lnTo>
                  <a:pt x="4224000" y="4624706"/>
                </a:lnTo>
                <a:lnTo>
                  <a:pt x="7968000" y="4624706"/>
                </a:lnTo>
                <a:lnTo>
                  <a:pt x="7968000" y="46067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108D"/>
          </a:solidFill>
        </p:spPr>
        <p:txBody>
          <a:bodyPr wrap="square" lIns="216000" tIns="216000" rIns="216000" bIns="216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B684C9-71E7-A0AE-9C9C-96A51523B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1576800"/>
            <a:ext cx="10317600" cy="247647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0" indent="0" algn="ctr">
              <a:lnSpc>
                <a:spcPct val="100000"/>
              </a:lnSpc>
              <a:spcBef>
                <a:spcPts val="1200"/>
              </a:spcBef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2pPr>
            <a:lvl3pPr marL="0" indent="0" algn="ctr">
              <a:lnSpc>
                <a:spcPct val="100000"/>
              </a:lnSpc>
              <a:spcBef>
                <a:spcPts val="1200"/>
              </a:spcBef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3pPr>
            <a:lvl4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4pPr>
            <a:lvl5pPr marL="0" indent="0" algn="ctr">
              <a:lnSpc>
                <a:spcPct val="100000"/>
              </a:lnSpc>
              <a:spcBef>
                <a:spcPts val="1200"/>
              </a:spcBef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5pPr>
            <a:lvl6pPr marL="0" indent="0" algn="ctr">
              <a:lnSpc>
                <a:spcPct val="100000"/>
              </a:lnSpc>
              <a:spcBef>
                <a:spcPts val="1200"/>
              </a:spcBef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6pPr>
            <a:lvl7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7pPr>
            <a:lvl8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8pPr>
            <a:lvl9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9pPr>
          </a:lstStyle>
          <a:p>
            <a:pPr lvl="0"/>
            <a:r>
              <a:rPr lang="en-GB" noProof="0"/>
              <a:t>Quote on full background image</a:t>
            </a:r>
          </a:p>
          <a:p>
            <a:pPr lvl="0"/>
            <a:r>
              <a:rPr lang="en-GB" noProof="0"/>
              <a:t>Georgia, Italic, 40 pt, centre aligned</a:t>
            </a:r>
          </a:p>
          <a:p>
            <a:pPr lvl="1"/>
            <a:r>
              <a:rPr lang="en-GB" noProof="0"/>
              <a:t>For longer Quotes, Georgia, Italic, 30 pt</a:t>
            </a:r>
          </a:p>
        </p:txBody>
      </p:sp>
      <p:sp>
        <p:nvSpPr>
          <p:cNvPr id="3" name="SmartArt-Platzhalter 5">
            <a:extLst>
              <a:ext uri="{FF2B5EF4-FFF2-40B4-BE49-F238E27FC236}">
                <a16:creationId xmlns:a16="http://schemas.microsoft.com/office/drawing/2014/main" id="{102E4235-1D94-B0B0-97E6-75498170299E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Click icon to add SmartArt graphic</a:t>
            </a:r>
            <a:endParaRPr lang="de-CH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3D8AFA1-041C-D431-55FA-3EA3AEA6C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7200" y="5160142"/>
            <a:ext cx="10317600" cy="84215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Author</a:t>
            </a:r>
          </a:p>
          <a:p>
            <a:pPr lvl="1"/>
            <a:endParaRPr lang="de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2FAA5C-4C5C-25C0-8AA2-1268DF92F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41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0803D47-E512-EF06-12E2-B7C74415E8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291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0803D47-E512-EF06-12E2-B7C74415E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DD711C6-3575-E329-8DF2-78A22FB75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7888" y="409433"/>
            <a:ext cx="6096000" cy="5511942"/>
          </a:xfrm>
        </p:spPr>
        <p:txBody>
          <a:bodyPr vert="horz" anchor="ctr"/>
          <a:lstStyle>
            <a:lvl1pPr>
              <a:lnSpc>
                <a:spcPct val="120000"/>
              </a:lnSpc>
              <a:defRPr b="0" i="1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Quote, Georgia, Italic, 30 pt</a:t>
            </a:r>
            <a:br>
              <a:rPr lang="en-GB" noProof="0"/>
            </a:br>
            <a:r>
              <a:rPr lang="en-GB" noProof="0"/>
              <a:t>No more than 5 lines of text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1A2CCA-096A-39D7-4AD8-5CC50BA945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E650F25-37DB-98E4-5CF8-2CAC2449D2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8312" y="1843109"/>
            <a:ext cx="2828529" cy="2829600"/>
          </a:xfrm>
          <a:prstGeom prst="ellipse">
            <a:avLst/>
          </a:prstGeom>
          <a:solidFill>
            <a:srgbClr val="D2108D"/>
          </a:solidFill>
        </p:spPr>
        <p:txBody>
          <a:bodyPr anchor="t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B5697DE0-7583-A41A-F976-2471323140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625" y="5002125"/>
            <a:ext cx="2791902" cy="91925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5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First Name Surname</a:t>
            </a:r>
          </a:p>
          <a:p>
            <a:pPr lvl="1"/>
            <a:r>
              <a:rPr lang="en-GB" noProof="0"/>
              <a:t>Position</a:t>
            </a:r>
          </a:p>
          <a:p>
            <a:pPr lvl="2"/>
            <a:endParaRPr lang="de-C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AD787F-CA08-939C-59CD-57F8A27451E0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088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Quote+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EC3DABE-D4E5-D351-963E-34FD93396B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136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EC3DABE-D4E5-D351-963E-34FD93396B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DD711C6-3575-E329-8DF2-78A22FB75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7200" y="4012442"/>
            <a:ext cx="10317600" cy="832513"/>
          </a:xfrm>
        </p:spPr>
        <p:txBody>
          <a:bodyPr vert="horz" anchor="b"/>
          <a:lstStyle>
            <a:lvl1pPr algn="ctr">
              <a:lnSpc>
                <a:spcPct val="120000"/>
              </a:lnSpc>
              <a:defRPr b="0" i="1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Short Quote, Georgia, Italic, 30 pt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E650F25-37DB-98E4-5CF8-2CAC2449D2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1736" y="1065186"/>
            <a:ext cx="2828529" cy="2829600"/>
          </a:xfrm>
          <a:prstGeom prst="ellipse">
            <a:avLst/>
          </a:prstGeom>
          <a:solidFill>
            <a:srgbClr val="D2108D"/>
          </a:solidFill>
        </p:spPr>
        <p:txBody>
          <a:bodyPr anchor="t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B5697DE0-7583-A41A-F976-2471323140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736" y="5513697"/>
            <a:ext cx="2828529" cy="59678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5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First Name Surname</a:t>
            </a:r>
          </a:p>
          <a:p>
            <a:pPr lvl="1"/>
            <a:r>
              <a:rPr lang="en-GB" noProof="0"/>
              <a:t>Position</a:t>
            </a:r>
          </a:p>
          <a:p>
            <a:pPr lvl="2"/>
            <a:endParaRPr lang="de-CH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C43B717-B5B8-6114-C8A3-4E3DC6E2F403}"/>
              </a:ext>
            </a:extLst>
          </p:cNvPr>
          <p:cNvCxnSpPr/>
          <p:nvPr userDrawn="1"/>
        </p:nvCxnSpPr>
        <p:spPr>
          <a:xfrm>
            <a:off x="5376000" y="5179326"/>
            <a:ext cx="14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2DA2F4-6869-963F-1C8F-DC9A296EE5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CCC7B4-F4B9-6134-9B2E-4BEA839EA568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262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!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1A3CC9D-C8AC-9800-39AE-668220846C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438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1A3CC9D-C8AC-9800-39AE-668220846C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956317E-20F6-4DD1-F84D-E40AE39EE3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200" y="1577976"/>
            <a:ext cx="10317600" cy="892270"/>
          </a:xfrm>
        </p:spPr>
        <p:txBody>
          <a:bodyPr vert="horz" anchor="b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Thank you!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200802-0D82-2861-8BEB-447967F55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200" y="3477296"/>
            <a:ext cx="10317600" cy="1789740"/>
          </a:xfrm>
        </p:spPr>
        <p:txBody>
          <a:bodyPr/>
          <a:lstStyle>
            <a:lvl1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noProof="0"/>
              <a:t>Author’s information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41F204-6F2D-454B-4B2A-5AE567FE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0057D23-33FB-CFEA-DDE7-F0911EE720DC}"/>
              </a:ext>
            </a:extLst>
          </p:cNvPr>
          <p:cNvCxnSpPr/>
          <p:nvPr userDrawn="1"/>
        </p:nvCxnSpPr>
        <p:spPr>
          <a:xfrm>
            <a:off x="4692001" y="2937675"/>
            <a:ext cx="280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7184D4A-ABC6-73B7-3255-011F9072AA02}"/>
              </a:ext>
            </a:extLst>
          </p:cNvPr>
          <p:cNvCxnSpPr/>
          <p:nvPr userDrawn="1"/>
        </p:nvCxnSpPr>
        <p:spPr>
          <a:xfrm>
            <a:off x="0" y="6382322"/>
            <a:ext cx="60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10BF81FC-50A5-9498-E3B5-98F18550603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8400" y="399600"/>
            <a:ext cx="497477" cy="64778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413DAC-6F2A-B640-BB3F-22EB0960C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84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nect with E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lags">
            <a:extLst>
              <a:ext uri="{FF2B5EF4-FFF2-40B4-BE49-F238E27FC236}">
                <a16:creationId xmlns:a16="http://schemas.microsoft.com/office/drawing/2014/main" id="{28A2FD6F-B5EB-75B2-792F-2B7BDB734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4867"/>
            <a:ext cx="6097313" cy="184179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0057D23-33FB-CFEA-DDE7-F0911EE720DC}"/>
              </a:ext>
            </a:extLst>
          </p:cNvPr>
          <p:cNvCxnSpPr/>
          <p:nvPr userDrawn="1"/>
        </p:nvCxnSpPr>
        <p:spPr>
          <a:xfrm>
            <a:off x="4692001" y="3401704"/>
            <a:ext cx="280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94812D6F-7F2D-9792-3A4B-B9117829B507}"/>
              </a:ext>
            </a:extLst>
          </p:cNvPr>
          <p:cNvSpPr txBox="1"/>
          <p:nvPr userDrawn="1"/>
        </p:nvSpPr>
        <p:spPr>
          <a:xfrm>
            <a:off x="1885666" y="2202954"/>
            <a:ext cx="842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noProof="0">
                <a:solidFill>
                  <a:schemeClr val="tx2"/>
                </a:solidFill>
              </a:rPr>
              <a:t>Connect with ESO</a:t>
            </a:r>
          </a:p>
        </p:txBody>
      </p:sp>
      <p:grpSp>
        <p:nvGrpSpPr>
          <p:cNvPr id="7" name="Icons social media">
            <a:extLst>
              <a:ext uri="{FF2B5EF4-FFF2-40B4-BE49-F238E27FC236}">
                <a16:creationId xmlns:a16="http://schemas.microsoft.com/office/drawing/2014/main" id="{3A749136-AA50-8556-2B2B-1212D11DF3FA}"/>
              </a:ext>
            </a:extLst>
          </p:cNvPr>
          <p:cNvGrpSpPr/>
          <p:nvPr userDrawn="1"/>
        </p:nvGrpSpPr>
        <p:grpSpPr>
          <a:xfrm>
            <a:off x="4692001" y="4037525"/>
            <a:ext cx="2808666" cy="536494"/>
            <a:chOff x="2527782" y="2733756"/>
            <a:chExt cx="2808666" cy="536494"/>
          </a:xfrm>
        </p:grpSpPr>
        <p:pic>
          <p:nvPicPr>
            <p:cNvPr id="10" name="Icon linkedin">
              <a:extLst>
                <a:ext uri="{FF2B5EF4-FFF2-40B4-BE49-F238E27FC236}">
                  <a16:creationId xmlns:a16="http://schemas.microsoft.com/office/drawing/2014/main" id="{1EF6A419-27B0-5B79-B0A3-B0BDAF71C649}"/>
                </a:ext>
              </a:extLst>
            </p:cNvPr>
            <p:cNvPicPr/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04788" y="2733756"/>
              <a:ext cx="531660" cy="536494"/>
            </a:xfrm>
            <a:prstGeom prst="rect">
              <a:avLst/>
            </a:prstGeom>
          </p:spPr>
        </p:pic>
        <p:pic>
          <p:nvPicPr>
            <p:cNvPr id="12" name="Icon youtube">
              <a:extLst>
                <a:ext uri="{FF2B5EF4-FFF2-40B4-BE49-F238E27FC236}">
                  <a16:creationId xmlns:a16="http://schemas.microsoft.com/office/drawing/2014/main" id="{5EBDB13F-BAC1-1D0C-D007-E0504A0538BD}"/>
                </a:ext>
              </a:extLst>
            </p:cNvPr>
            <p:cNvPicPr/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235013" y="2733756"/>
              <a:ext cx="531703" cy="536494"/>
            </a:xfrm>
            <a:prstGeom prst="rect">
              <a:avLst/>
            </a:prstGeom>
          </p:spPr>
        </p:pic>
        <p:pic>
          <p:nvPicPr>
            <p:cNvPr id="13" name="Icon twitter">
              <a:extLst>
                <a:ext uri="{FF2B5EF4-FFF2-40B4-BE49-F238E27FC236}">
                  <a16:creationId xmlns:a16="http://schemas.microsoft.com/office/drawing/2014/main" id="{3CCB1F1C-A2A9-87F6-4185-EAB2D0EAE0D0}"/>
                </a:ext>
              </a:extLst>
            </p:cNvPr>
            <p:cNvPicPr/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667655" y="2733756"/>
              <a:ext cx="531703" cy="536494"/>
            </a:xfrm>
            <a:prstGeom prst="rect">
              <a:avLst/>
            </a:prstGeom>
          </p:spPr>
        </p:pic>
        <p:pic>
          <p:nvPicPr>
            <p:cNvPr id="14" name="Icon instagram">
              <a:extLst>
                <a:ext uri="{FF2B5EF4-FFF2-40B4-BE49-F238E27FC236}">
                  <a16:creationId xmlns:a16="http://schemas.microsoft.com/office/drawing/2014/main" id="{D10581A4-8FC9-7176-FC26-604E4386BEA2}"/>
                </a:ext>
              </a:extLst>
            </p:cNvPr>
            <p:cNvPicPr/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092885" y="2733756"/>
              <a:ext cx="536494" cy="536494"/>
            </a:xfrm>
            <a:prstGeom prst="rect">
              <a:avLst/>
            </a:prstGeom>
          </p:spPr>
        </p:pic>
        <p:pic>
          <p:nvPicPr>
            <p:cNvPr id="15" name="Icon facebook">
              <a:extLst>
                <a:ext uri="{FF2B5EF4-FFF2-40B4-BE49-F238E27FC236}">
                  <a16:creationId xmlns:a16="http://schemas.microsoft.com/office/drawing/2014/main" id="{905A3959-BC47-7F0A-C7C1-18CBF2C04094}"/>
                </a:ext>
              </a:extLst>
            </p:cNvPr>
            <p:cNvPicPr/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7782" y="2733756"/>
              <a:ext cx="531703" cy="536494"/>
            </a:xfrm>
            <a:prstGeom prst="rect">
              <a:avLst/>
            </a:prstGeom>
          </p:spPr>
        </p:pic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045A2E-5D04-4A34-24D6-B0E5A23C3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AF8119-9B4B-D4F5-3356-ED60908461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7B467B1-BC6B-C29B-DB91-4D4076C82656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80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! + info +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5298FC2-5C65-CDAC-06E8-6185752CB3A8}"/>
              </a:ext>
            </a:extLst>
          </p:cNvPr>
          <p:cNvSpPr txBox="1"/>
          <p:nvPr userDrawn="1"/>
        </p:nvSpPr>
        <p:spPr>
          <a:xfrm>
            <a:off x="899999" y="1762360"/>
            <a:ext cx="10392001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4000" b="1" noProof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41F204-6F2D-454B-4B2A-5AE567FE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0057D23-33FB-CFEA-DDE7-F0911EE720DC}"/>
              </a:ext>
            </a:extLst>
          </p:cNvPr>
          <p:cNvCxnSpPr/>
          <p:nvPr userDrawn="1"/>
        </p:nvCxnSpPr>
        <p:spPr>
          <a:xfrm>
            <a:off x="4692001" y="2937675"/>
            <a:ext cx="280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Flags">
            <a:extLst>
              <a:ext uri="{FF2B5EF4-FFF2-40B4-BE49-F238E27FC236}">
                <a16:creationId xmlns:a16="http://schemas.microsoft.com/office/drawing/2014/main" id="{A764F50D-C111-1A06-50CF-DC02335D7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4867"/>
            <a:ext cx="6097313" cy="1841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60E6F2-1258-CF2E-7F23-6017DCE209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pic>
        <p:nvPicPr>
          <p:cNvPr id="10" name="Pic youtube">
            <a:extLst>
              <a:ext uri="{FF2B5EF4-FFF2-40B4-BE49-F238E27FC236}">
                <a16:creationId xmlns:a16="http://schemas.microsoft.com/office/drawing/2014/main" id="{F5778EB2-EC7E-C944-1A4F-764D740EB17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6329206" y="4912463"/>
            <a:ext cx="263821" cy="266198"/>
          </a:xfrm>
          <a:prstGeom prst="rect">
            <a:avLst/>
          </a:prstGeom>
        </p:spPr>
      </p:pic>
      <p:pic>
        <p:nvPicPr>
          <p:cNvPr id="12" name="Pic linkedin">
            <a:extLst>
              <a:ext uri="{FF2B5EF4-FFF2-40B4-BE49-F238E27FC236}">
                <a16:creationId xmlns:a16="http://schemas.microsoft.com/office/drawing/2014/main" id="{28B71ABF-94C6-D96A-F811-AB42C2ED77F1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6329214" y="4558461"/>
            <a:ext cx="263806" cy="266205"/>
          </a:xfrm>
          <a:prstGeom prst="rect">
            <a:avLst/>
          </a:prstGeom>
        </p:spPr>
      </p:pic>
      <p:pic>
        <p:nvPicPr>
          <p:cNvPr id="13" name="Pic twitter">
            <a:extLst>
              <a:ext uri="{FF2B5EF4-FFF2-40B4-BE49-F238E27FC236}">
                <a16:creationId xmlns:a16="http://schemas.microsoft.com/office/drawing/2014/main" id="{193A1D86-2C61-8597-CC7B-FBC3C56BEEED}"/>
              </a:ext>
            </a:extLst>
          </p:cNvPr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6329202" y="4204458"/>
            <a:ext cx="263828" cy="266205"/>
          </a:xfrm>
          <a:prstGeom prst="rect">
            <a:avLst/>
          </a:prstGeom>
        </p:spPr>
      </p:pic>
      <p:pic>
        <p:nvPicPr>
          <p:cNvPr id="14" name="Pic instagram">
            <a:extLst>
              <a:ext uri="{FF2B5EF4-FFF2-40B4-BE49-F238E27FC236}">
                <a16:creationId xmlns:a16="http://schemas.microsoft.com/office/drawing/2014/main" id="{FF2FF84F-FCA8-2DD2-2641-3120179EB4D0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6328013" y="3850455"/>
            <a:ext cx="266205" cy="266205"/>
          </a:xfrm>
          <a:prstGeom prst="rect">
            <a:avLst/>
          </a:prstGeom>
        </p:spPr>
      </p:pic>
      <p:pic>
        <p:nvPicPr>
          <p:cNvPr id="15" name="Pic facebook">
            <a:extLst>
              <a:ext uri="{FF2B5EF4-FFF2-40B4-BE49-F238E27FC236}">
                <a16:creationId xmlns:a16="http://schemas.microsoft.com/office/drawing/2014/main" id="{5588B66B-7848-FD4D-45A9-05C46263FD12}"/>
              </a:ext>
            </a:extLst>
          </p:cNvPr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6329202" y="3496452"/>
            <a:ext cx="263828" cy="266205"/>
          </a:xfrm>
          <a:prstGeom prst="rect">
            <a:avLst/>
          </a:prstGeom>
        </p:spPr>
      </p:pic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3A19D0BF-9500-27CE-3021-6A10627B7F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0451" y="3496452"/>
            <a:ext cx="4483337" cy="26620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@ESOAstronomy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9822DA17-D0C5-C3B6-7E38-E052863F88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0451" y="3850454"/>
            <a:ext cx="4483337" cy="26620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@esoastronomy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123B96AF-E31A-3099-DF17-5D8E6ACBE7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0451" y="4204456"/>
            <a:ext cx="4483337" cy="26620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@ESO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D7C44FA6-0C68-7C62-FB9A-E592FB06B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0451" y="4558458"/>
            <a:ext cx="4483337" cy="26620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err="1"/>
              <a:t>european</a:t>
            </a:r>
            <a:r>
              <a:rPr lang="en-GB" noProof="0"/>
              <a:t>-southern-observatory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F0007E12-939A-F866-DC2D-DE999A871D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451" y="4912459"/>
            <a:ext cx="4483337" cy="26620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@ESOobservatory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CDC22D2D-5C3B-1EB3-466A-9E78C49AB9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6625" y="3496452"/>
            <a:ext cx="4938751" cy="1682212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750"/>
              </a:spcBef>
              <a:buNone/>
              <a:defRPr sz="1800" b="1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750"/>
              </a:spcBef>
              <a:buNone/>
              <a:defRPr sz="1800" b="1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750"/>
              </a:spcBef>
              <a:buNone/>
              <a:defRPr sz="1800" b="1">
                <a:solidFill>
                  <a:schemeClr val="tx1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750"/>
              </a:spcBef>
              <a:buNone/>
              <a:defRPr sz="1800" b="1">
                <a:solidFill>
                  <a:schemeClr val="tx1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/>
              <a:t>Author’s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0F58-7413-92B5-091D-2524216F36BA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5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F73511-5300-CCC6-5C11-A8FDAEBF7B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8768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F73511-5300-CCC6-5C11-A8FDAEBF7B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956317E-20F6-4DD1-F84D-E40AE39EE3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848" y="1576800"/>
            <a:ext cx="10316307" cy="3722014"/>
          </a:xfrm>
        </p:spPr>
        <p:txBody>
          <a:bodyPr vert="horz" anchor="ctr"/>
          <a:lstStyle>
            <a:lvl1pPr algn="ctr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There could be a </a:t>
            </a:r>
            <a:br>
              <a:rPr lang="en-GB" noProof="0"/>
            </a:br>
            <a:r>
              <a:rPr lang="en-GB" noProof="0"/>
              <a:t>section title as well.</a:t>
            </a:r>
            <a:br>
              <a:rPr lang="en-GB" noProof="0"/>
            </a:br>
            <a:r>
              <a:rPr lang="en-GB" noProof="0"/>
              <a:t>Arial Bold, 40 pt, blue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3957A0-AB22-3832-DD70-E9DDB209C55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37D7-F11D-6494-2E15-335F7B85337B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4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2138C45-39CA-C7A7-7D76-AD2712A2A0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18884" y="451141"/>
            <a:ext cx="497477" cy="64778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8E82346-05BA-CCC7-D114-7954D9FACF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8105" y="399599"/>
            <a:ext cx="494970" cy="64778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873F94-186D-3156-FEFA-3F0B7F845A2A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8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3" name="SmartArt-Platzhalter 5">
            <a:extLst>
              <a:ext uri="{FF2B5EF4-FFF2-40B4-BE49-F238E27FC236}">
                <a16:creationId xmlns:a16="http://schemas.microsoft.com/office/drawing/2014/main" id="{D0155401-1AEB-1D20-0D21-BFCA0D159CD7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Click icon to add SmartArt graphic</a:t>
            </a:r>
            <a:endParaRPr lang="de-CH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3450F8-6306-9500-F151-BDB197503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T+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Image Placeholder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41D29C-1691-CDDD-3C33-210C79632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B684C9-71E7-A0AE-9C9C-96A51523B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6624" y="1576800"/>
            <a:ext cx="10317600" cy="3996008"/>
          </a:xfrm>
        </p:spPr>
        <p:txBody>
          <a:bodyPr anchor="ctr"/>
          <a:lstStyle>
            <a:lvl1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Text on full background image</a:t>
            </a:r>
          </a:p>
          <a:p>
            <a:pPr lvl="0"/>
            <a:r>
              <a:rPr lang="en-GB" noProof="0"/>
              <a:t>Arial, 24 pt, white, centre aligned</a:t>
            </a:r>
          </a:p>
        </p:txBody>
      </p:sp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433C8CD0-D1FB-D1D7-F1A0-5048999E0FED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GB"/>
              <a:t>Click icon to add SmartArt graphic</a:t>
            </a:r>
            <a:endParaRPr lang="de-C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C000D7-8B88-2B9E-A1D0-2A106D9C7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2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T+B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1D29C-1691-CDDD-3C33-210C79632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20D47E81-E9A6-BB7A-A5AC-082A992B8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624" y="1576800"/>
            <a:ext cx="10317600" cy="3996008"/>
          </a:xfrm>
        </p:spPr>
        <p:txBody>
          <a:bodyPr anchor="ctr"/>
          <a:lstStyle>
            <a:lvl1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effectLst/>
                <a:latin typeface="+mn-lt"/>
              </a:defRPr>
            </a:lvl1pPr>
            <a:lvl2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/>
              <a:t>Text on blue background</a:t>
            </a:r>
          </a:p>
          <a:p>
            <a:pPr lvl="0"/>
            <a:r>
              <a:rPr lang="en-GB" noProof="0"/>
              <a:t>Arial, 24 pt, white, centre aligned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93884E-30FD-BE94-EB74-D5EBDFB37F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C1DCEA-8A03-ED66-EC67-A829554C2C6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8400" y="399600"/>
            <a:ext cx="497477" cy="647783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01649B5-7285-2559-21A4-3C609DF08973}"/>
              </a:ext>
            </a:extLst>
          </p:cNvPr>
          <p:cNvCxnSpPr/>
          <p:nvPr userDrawn="1"/>
        </p:nvCxnSpPr>
        <p:spPr>
          <a:xfrm>
            <a:off x="0" y="6382322"/>
            <a:ext cx="60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5F86A8-A2DE-F488-BBD2-CF6F75328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7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T+W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1D29C-1691-CDDD-3C33-210C79632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B684C9-71E7-A0AE-9C9C-96A51523B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6624" y="1576800"/>
            <a:ext cx="10317600" cy="3996008"/>
          </a:xfrm>
        </p:spPr>
        <p:txBody>
          <a:bodyPr anchor="ctr"/>
          <a:lstStyle>
            <a:lvl1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effectLst/>
              </a:defRPr>
            </a:lvl1pPr>
            <a:lvl2pPr marL="0" indent="0" algn="ctr">
              <a:lnSpc>
                <a:spcPct val="118000"/>
              </a:lnSpc>
              <a:spcBef>
                <a:spcPts val="1200"/>
              </a:spcBef>
              <a:buNone/>
              <a:defRPr sz="2400" b="1">
                <a:solidFill>
                  <a:schemeClr val="tx1"/>
                </a:solidFill>
                <a:effectLst/>
              </a:defRPr>
            </a:lvl2pPr>
            <a:lvl3pPr marL="0" indent="0" algn="ctr">
              <a:lnSpc>
                <a:spcPct val="118000"/>
              </a:lnSpc>
              <a:spcBef>
                <a:spcPts val="1200"/>
              </a:spcBef>
              <a:buNone/>
              <a:defRPr sz="2400" b="1">
                <a:solidFill>
                  <a:schemeClr val="tx1"/>
                </a:solidFill>
                <a:effectLst/>
              </a:defRPr>
            </a:lvl3pPr>
            <a:lvl4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effectLst/>
              </a:defRPr>
            </a:lvl4pPr>
            <a:lvl5pPr marL="0" indent="0" algn="ctr">
              <a:lnSpc>
                <a:spcPct val="118000"/>
              </a:lnSpc>
              <a:spcBef>
                <a:spcPts val="1200"/>
              </a:spcBef>
              <a:buNone/>
              <a:defRPr sz="2400" b="1">
                <a:solidFill>
                  <a:schemeClr val="tx1"/>
                </a:solidFill>
                <a:effectLst/>
              </a:defRPr>
            </a:lvl5pPr>
            <a:lvl6pPr marL="0" indent="0" algn="ctr">
              <a:lnSpc>
                <a:spcPct val="118000"/>
              </a:lnSpc>
              <a:spcBef>
                <a:spcPts val="1200"/>
              </a:spcBef>
              <a:buNone/>
              <a:defRPr sz="2400" b="1">
                <a:solidFill>
                  <a:schemeClr val="tx1"/>
                </a:solidFill>
                <a:effectLst/>
              </a:defRPr>
            </a:lvl6pPr>
            <a:lvl7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effectLst/>
              </a:defRPr>
            </a:lvl7pPr>
            <a:lvl8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effectLst/>
              </a:defRPr>
            </a:lvl8pPr>
            <a:lvl9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i="0">
                <a:solidFill>
                  <a:schemeClr val="tx1"/>
                </a:solidFill>
                <a:effectLst/>
                <a:latin typeface="+mn-lt"/>
              </a:defRPr>
            </a:lvl9pPr>
          </a:lstStyle>
          <a:p>
            <a:pPr lvl="0"/>
            <a:r>
              <a:rPr lang="en-GB" noProof="0"/>
              <a:t>1-Column Text + white background</a:t>
            </a:r>
          </a:p>
          <a:p>
            <a:pPr lvl="0"/>
            <a:r>
              <a:rPr lang="en-GB" noProof="0"/>
              <a:t>Arial Bold, 24 pt, white, centre aligned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A77A81-4D96-818A-C166-E1A70E33BA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0A0426-815F-60A6-72EE-5C21B4DEC1E5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3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Headline Arial bold, 30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6284B66-A11B-B3CA-B1F8-30C04E398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624" y="2016000"/>
            <a:ext cx="10317164" cy="39053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Copy Arial, 18 pt</a:t>
            </a:r>
          </a:p>
          <a:p>
            <a:pPr lvl="1"/>
            <a:r>
              <a:rPr lang="en-GB" noProof="0"/>
              <a:t>First Bullet, 18 pt</a:t>
            </a:r>
          </a:p>
          <a:p>
            <a:pPr lvl="2"/>
            <a:r>
              <a:rPr lang="en-GB" noProof="0"/>
              <a:t>Second Bullet, 18 pt</a:t>
            </a:r>
          </a:p>
          <a:p>
            <a:pPr lvl="3"/>
            <a:r>
              <a:rPr lang="en-GB" noProof="0"/>
              <a:t>Subheading Arial bold, 18 pt</a:t>
            </a:r>
          </a:p>
          <a:p>
            <a:pPr lvl="4"/>
            <a:r>
              <a:rPr lang="en-GB" noProof="0"/>
              <a:t>Subheading Arial bold, 24 pt</a:t>
            </a:r>
          </a:p>
          <a:p>
            <a:pPr lvl="5"/>
            <a:r>
              <a:rPr lang="en-GB" noProof="0"/>
              <a:t>Quote, 24 pt, orange</a:t>
            </a:r>
          </a:p>
          <a:p>
            <a:pPr lvl="6"/>
            <a:r>
              <a:rPr lang="en-GB" noProof="0"/>
              <a:t>Copy Arial, 18 pt</a:t>
            </a:r>
          </a:p>
          <a:p>
            <a:pPr lvl="7"/>
            <a:r>
              <a:rPr lang="en-GB" noProof="0"/>
              <a:t>Copy Arial, 18 pt</a:t>
            </a:r>
          </a:p>
          <a:p>
            <a:pPr lvl="8"/>
            <a:r>
              <a:rPr lang="en-GB" noProof="0"/>
              <a:t>Copy Arial, 18 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EC199-87F9-4D50-EA60-C5E09819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sp>
        <p:nvSpPr>
          <p:cNvPr id="12" name="Untertitel 6">
            <a:extLst>
              <a:ext uri="{FF2B5EF4-FFF2-40B4-BE49-F238E27FC236}">
                <a16:creationId xmlns:a16="http://schemas.microsoft.com/office/drawing/2014/main" id="{3E0265B8-51ED-B319-D61E-D75878236E6F}"/>
              </a:ext>
            </a:extLst>
          </p:cNvPr>
          <p:cNvSpPr>
            <a:spLocks noGrp="1"/>
          </p:cNvSpPr>
          <p:nvPr>
            <p:ph type="subTitle" sz="quarter" idx="12" hasCustomPrompt="1"/>
          </p:nvPr>
        </p:nvSpPr>
        <p:spPr>
          <a:xfrm>
            <a:off x="936624" y="1296812"/>
            <a:ext cx="8910639" cy="2854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noProof="0"/>
              <a:t>Headline add-on, Arial Italic, 18 pt, orange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2A8D-1DBE-BD85-92F3-EFE59AC18E5D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5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6331505-9ECA-3956-1067-E87CC20DB7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918892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410" imgH="409" progId="TCLayout.ActiveDocument.1">
                  <p:embed/>
                </p:oleObj>
              </mc:Choice>
              <mc:Fallback>
                <p:oleObj name="think-cell Folie" r:id="rId32" imgW="410" imgH="40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6331505-9ECA-3956-1067-E87CC20DB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B430F5F-5EE6-7217-0204-9D76CC0E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4" y="0"/>
            <a:ext cx="8910639" cy="113607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/>
              <a:t>Headline Arial bold, 30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1FBA3B-4EF4-7A72-C915-876AFB7AA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625" y="2014538"/>
            <a:ext cx="10317164" cy="3906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Copy Arial, 18 pt</a:t>
            </a:r>
          </a:p>
          <a:p>
            <a:pPr lvl="1"/>
            <a:r>
              <a:rPr lang="en-GB" noProof="0"/>
              <a:t>First Bullet, 18 pt</a:t>
            </a:r>
          </a:p>
          <a:p>
            <a:pPr lvl="2"/>
            <a:r>
              <a:rPr lang="en-GB" noProof="0"/>
              <a:t>Second Bullet, 18 pt</a:t>
            </a:r>
          </a:p>
          <a:p>
            <a:pPr lvl="3"/>
            <a:r>
              <a:rPr lang="en-GB" noProof="0"/>
              <a:t>Subheading Arial bold, 18 pt</a:t>
            </a:r>
          </a:p>
          <a:p>
            <a:pPr lvl="4"/>
            <a:r>
              <a:rPr lang="en-GB" noProof="0"/>
              <a:t>Subheading Arial bold, 24 pt</a:t>
            </a:r>
          </a:p>
          <a:p>
            <a:pPr lvl="5"/>
            <a:r>
              <a:rPr lang="en-GB" noProof="0"/>
              <a:t>Quote, 24 pt, orange</a:t>
            </a:r>
          </a:p>
          <a:p>
            <a:pPr lvl="6"/>
            <a:r>
              <a:rPr lang="en-GB" noProof="0"/>
              <a:t>Copy Arial, 18 pt</a:t>
            </a:r>
          </a:p>
          <a:p>
            <a:pPr lvl="7"/>
            <a:r>
              <a:rPr lang="en-GB" noProof="0"/>
              <a:t>Copy Arial, 18 pt</a:t>
            </a:r>
          </a:p>
          <a:p>
            <a:pPr lvl="8"/>
            <a:r>
              <a:rPr lang="en-GB" noProof="0"/>
              <a:t>Copy Arial, 18 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44BAAE-B800-7FD6-3DA7-97327451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6625" y="6532505"/>
            <a:ext cx="5688462" cy="175291"/>
          </a:xfrm>
          <a:prstGeom prst="rect">
            <a:avLst/>
          </a:prstGeom>
        </p:spPr>
        <p:txBody>
          <a:bodyPr vert="horz" lIns="0" tIns="0" rIns="0" bIns="18000" rtlCol="0" anchor="b">
            <a:noAutofit/>
          </a:bodyPr>
          <a:lstStyle>
            <a:lvl1pPr algn="l">
              <a:defRPr sz="900" i="0">
                <a:solidFill>
                  <a:schemeClr val="tx1"/>
                </a:solidFill>
              </a:defRPr>
            </a:lvl1pPr>
          </a:lstStyle>
          <a:p>
            <a:r>
              <a:rPr lang="en-GB"/>
              <a:t>The ESO Astroquery module</a:t>
            </a:r>
            <a:r>
              <a:rPr lang="en-US"/>
              <a:t> – </a:t>
            </a:r>
            <a:r>
              <a:rPr lang="en-US" i="1"/>
              <a:t>Juan M. Carmona L., 26.06.2025, EAS 2025, University College Cork, Ireland</a:t>
            </a:r>
            <a:endParaRPr lang="de-CH" i="1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3DEE3F7-A4A5-97B4-1A51-BC68FBBF3DCB}"/>
              </a:ext>
            </a:extLst>
          </p:cNvPr>
          <p:cNvCxnSpPr/>
          <p:nvPr userDrawn="1"/>
        </p:nvCxnSpPr>
        <p:spPr>
          <a:xfrm>
            <a:off x="0" y="6382322"/>
            <a:ext cx="608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F986432C-5575-7D1B-27F5-31B6D699A41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5ECF14B-8906-1F35-8706-ADE4F50C4CB2}"/>
              </a:ext>
            </a:extLst>
          </p:cNvPr>
          <p:cNvSpPr txBox="1"/>
          <p:nvPr userDrawn="1"/>
        </p:nvSpPr>
        <p:spPr>
          <a:xfrm>
            <a:off x="5337270" y="1809178"/>
            <a:ext cx="1695355" cy="102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5E7D917-1DA2-1D17-CA57-6D03E4089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Data Classification: ESO CONFIDENTIAL/INTERNAL/PUBLIC, ESO-XXXXXX v.X (doc nr, version)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40655A-129B-FC48-1858-C7C4EA66F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53" r:id="rId9"/>
    <p:sldLayoutId id="214748365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81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800" indent="-172800" algn="l" defTabSz="914400" rtl="0" eaLnBrk="1" latinLnBrk="0" hangingPunct="1">
        <a:lnSpc>
          <a:spcPct val="12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0" indent="-172800" algn="l" defTabSz="914400" rtl="0" eaLnBrk="1" latinLnBrk="0" hangingPunct="1">
        <a:lnSpc>
          <a:spcPct val="120000"/>
        </a:lnSpc>
        <a:spcBef>
          <a:spcPts val="12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1000"/>
        </a:lnSpc>
        <a:spcBef>
          <a:spcPts val="12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8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1000"/>
        </a:lnSpc>
        <a:spcBef>
          <a:spcPts val="1200"/>
        </a:spcBef>
        <a:buClr>
          <a:schemeClr val="bg2"/>
        </a:buClr>
        <a:buFont typeface="Arial" panose="020B0604020202020204" pitchFamily="34" charset="0"/>
        <a:buNone/>
        <a:defRPr sz="2400" i="1" kern="1200">
          <a:solidFill>
            <a:schemeClr val="bg2"/>
          </a:solidFill>
          <a:latin typeface="Georgia" panose="02040502050405020303" pitchFamily="18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590" userDrawn="1">
          <p15:clr>
            <a:srgbClr val="F26B43"/>
          </p15:clr>
        </p15:guide>
        <p15:guide id="5" pos="886" userDrawn="1">
          <p15:clr>
            <a:srgbClr val="F26B43"/>
          </p15:clr>
        </p15:guide>
        <p15:guide id="6" pos="1181" userDrawn="1">
          <p15:clr>
            <a:srgbClr val="F26B43"/>
          </p15:clr>
        </p15:guide>
        <p15:guide id="7" pos="1476" userDrawn="1">
          <p15:clr>
            <a:srgbClr val="F26B43"/>
          </p15:clr>
        </p15:guide>
        <p15:guide id="8" pos="1772" userDrawn="1">
          <p15:clr>
            <a:srgbClr val="F26B43"/>
          </p15:clr>
        </p15:guide>
        <p15:guide id="9" pos="2067" userDrawn="1">
          <p15:clr>
            <a:srgbClr val="F26B43"/>
          </p15:clr>
        </p15:guide>
        <p15:guide id="10" pos="2363" userDrawn="1">
          <p15:clr>
            <a:srgbClr val="F26B43"/>
          </p15:clr>
        </p15:guide>
        <p15:guide id="11" pos="2658" userDrawn="1">
          <p15:clr>
            <a:srgbClr val="F26B43"/>
          </p15:clr>
        </p15:guide>
        <p15:guide id="12" pos="2953" userDrawn="1">
          <p15:clr>
            <a:srgbClr val="F26B43"/>
          </p15:clr>
        </p15:guide>
        <p15:guide id="13" pos="3249" userDrawn="1">
          <p15:clr>
            <a:srgbClr val="F26B43"/>
          </p15:clr>
        </p15:guide>
        <p15:guide id="14" pos="3544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16" pos="4135" userDrawn="1">
          <p15:clr>
            <a:srgbClr val="F26B43"/>
          </p15:clr>
        </p15:guide>
        <p15:guide id="17" pos="4430" userDrawn="1">
          <p15:clr>
            <a:srgbClr val="F26B43"/>
          </p15:clr>
        </p15:guide>
        <p15:guide id="18" pos="4726" userDrawn="1">
          <p15:clr>
            <a:srgbClr val="F26B43"/>
          </p15:clr>
        </p15:guide>
        <p15:guide id="19" pos="5021" userDrawn="1">
          <p15:clr>
            <a:srgbClr val="F26B43"/>
          </p15:clr>
        </p15:guide>
        <p15:guide id="20" pos="5316" userDrawn="1">
          <p15:clr>
            <a:srgbClr val="F26B43"/>
          </p15:clr>
        </p15:guide>
        <p15:guide id="21" pos="5612" userDrawn="1">
          <p15:clr>
            <a:srgbClr val="F26B43"/>
          </p15:clr>
        </p15:guide>
        <p15:guide id="22" pos="5907" userDrawn="1">
          <p15:clr>
            <a:srgbClr val="F26B43"/>
          </p15:clr>
        </p15:guide>
        <p15:guide id="23" pos="6203" userDrawn="1">
          <p15:clr>
            <a:srgbClr val="F26B43"/>
          </p15:clr>
        </p15:guide>
        <p15:guide id="24" pos="6498" userDrawn="1">
          <p15:clr>
            <a:srgbClr val="F26B43"/>
          </p15:clr>
        </p15:guide>
        <p15:guide id="25" pos="6793" userDrawn="1">
          <p15:clr>
            <a:srgbClr val="F26B43"/>
          </p15:clr>
        </p15:guide>
        <p15:guide id="26" pos="7089" userDrawn="1">
          <p15:clr>
            <a:srgbClr val="F26B43"/>
          </p15:clr>
        </p15:guide>
        <p15:guide id="27" pos="7384" userDrawn="1">
          <p15:clr>
            <a:srgbClr val="F26B43"/>
          </p15:clr>
        </p15:guide>
        <p15:guide id="28" orient="horz" userDrawn="1">
          <p15:clr>
            <a:srgbClr val="F26B43"/>
          </p15:clr>
        </p15:guide>
        <p15:guide id="29" orient="horz" pos="4320" userDrawn="1">
          <p15:clr>
            <a:srgbClr val="F26B43"/>
          </p15:clr>
        </p15:guide>
        <p15:guide id="30" orient="horz" pos="249" userDrawn="1">
          <p15:clr>
            <a:srgbClr val="F26B43"/>
          </p15:clr>
        </p15:guide>
        <p15:guide id="31" orient="horz" pos="40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barnes@eso.org" TargetMode="External"/><Relationship Id="rId2" Type="http://schemas.openxmlformats.org/officeDocument/2006/relationships/hyperlink" Target="mailto:jcarmona@eso.org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mailto:amicol@eso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hyperlink" Target="https://github.com/astropy/astroquery" TargetMode="External"/><Relationship Id="rId4" Type="http://schemas.openxmlformats.org/officeDocument/2006/relationships/hyperlink" Target="https://astroquery.readthedocs.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hyperlink" Target="https://github.com/eso/astroquery_examples" TargetMode="External"/><Relationship Id="rId4" Type="http://schemas.openxmlformats.org/officeDocument/2006/relationships/hyperlink" Target="https://github.com/eso/astroque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18/10/relationships/comments" Target="../comments/modernComment_136_C7887BF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so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hyperlink" Target="https://github.com/eso/astroquery_examples" TargetMode="External"/><Relationship Id="rId4" Type="http://schemas.openxmlformats.org/officeDocument/2006/relationships/hyperlink" Target="https://github.com/eso/astroquer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8566E0C-FA6E-54A2-225D-2AF65AECB4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7649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8566E0C-FA6E-54A2-225D-2AF65AECB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099AAC83-6D97-6BEC-F0E9-9B61E2688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ESO Astroquery module and </a:t>
            </a:r>
            <a:br>
              <a:rPr lang="en-GB" dirty="0"/>
            </a:br>
            <a:r>
              <a:rPr lang="en-GB" dirty="0"/>
              <a:t>its Jupyter Notebooks examples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C57B5CD-E0DE-E06E-AA7B-0AFFC1873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Juan M. Carmona L., Ashley Barnes, Alberto Micol</a:t>
            </a:r>
          </a:p>
          <a:p>
            <a:r>
              <a:rPr lang="en-GB" dirty="0"/>
              <a:t>ESO Science Archive Group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8DF2062-2DE8-6125-3A32-7529A00C0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6000" y="6532504"/>
            <a:ext cx="5947254" cy="175313"/>
          </a:xfrm>
        </p:spPr>
        <p:txBody>
          <a:bodyPr/>
          <a:lstStyle/>
          <a:p>
            <a:r>
              <a:rPr lang="en-GB" dirty="0"/>
              <a:t>The ESO Astroquery module</a:t>
            </a:r>
            <a:r>
              <a:rPr lang="en-US" dirty="0"/>
              <a:t> – </a:t>
            </a:r>
            <a:r>
              <a:rPr lang="en-US" i="1" dirty="0"/>
              <a:t>Juan M. Carmona L., 26.03.2026, </a:t>
            </a:r>
            <a:r>
              <a:rPr lang="en-US" i="1" dirty="0" err="1"/>
              <a:t>AstroCC</a:t>
            </a:r>
            <a:r>
              <a:rPr lang="en-US" i="1" dirty="0"/>
              <a:t> Forum 2026, Heidelberg.</a:t>
            </a:r>
            <a:endParaRPr lang="de-CH" i="1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9822CE10-9A6A-7EAF-834E-E1555D3B7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6D6064-FB9F-4877-ADF1-97150FF2D969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Astro-CC European Data Provider Forum">
            <a:extLst>
              <a:ext uri="{FF2B5EF4-FFF2-40B4-BE49-F238E27FC236}">
                <a16:creationId xmlns:a16="http://schemas.microsoft.com/office/drawing/2014/main" id="{7C8B6305-6E3F-7943-C8FB-C757771D52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4" t="29980" r="2745" b="29243"/>
          <a:stretch>
            <a:fillRect/>
          </a:stretch>
        </p:blipFill>
        <p:spPr bwMode="auto">
          <a:xfrm>
            <a:off x="9873523" y="6064930"/>
            <a:ext cx="1912980" cy="4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1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89587-C47C-5535-F9AB-4BF4D60E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A2D0719-00A7-71D3-9364-AB66C1364B91}"/>
              </a:ext>
            </a:extLst>
          </p:cNvPr>
          <p:cNvSpPr/>
          <p:nvPr/>
        </p:nvSpPr>
        <p:spPr>
          <a:xfrm>
            <a:off x="6598129" y="0"/>
            <a:ext cx="44392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EE53228F-A718-0B18-3A45-3A2F3A583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342" y="567221"/>
            <a:ext cx="3516802" cy="425264"/>
          </a:xfrm>
        </p:spPr>
        <p:txBody>
          <a:bodyPr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What’s next?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6C85B1-9647-A8A5-326D-20DF667B0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ESO Astroquery module</a:t>
            </a:r>
            <a:r>
              <a:rPr lang="en-US" dirty="0"/>
              <a:t> – </a:t>
            </a:r>
            <a:r>
              <a:rPr lang="en-US" i="1" dirty="0"/>
              <a:t>Juan M. Carmona L., 26.03.2026, </a:t>
            </a:r>
            <a:r>
              <a:rPr lang="en-US" i="1" dirty="0" err="1"/>
              <a:t>AstroCC</a:t>
            </a:r>
            <a:r>
              <a:rPr lang="en-US" i="1" dirty="0"/>
              <a:t> Forum 2026, Heidelberg.</a:t>
            </a:r>
            <a:endParaRPr lang="de-CH" i="1" dirty="0"/>
          </a:p>
        </p:txBody>
      </p:sp>
      <p:pic>
        <p:nvPicPr>
          <p:cNvPr id="2" name="Picture 1" descr="An old computer with a screen and keyboard&#10;&#10;AI-generated content may be incorrect.">
            <a:extLst>
              <a:ext uri="{FF2B5EF4-FFF2-40B4-BE49-F238E27FC236}">
                <a16:creationId xmlns:a16="http://schemas.microsoft.com/office/drawing/2014/main" id="{67551B0C-9A9C-BDEE-03C2-2D0DFED75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1" t="17924" r="33058" b="12685"/>
          <a:stretch>
            <a:fillRect/>
          </a:stretch>
        </p:blipFill>
        <p:spPr>
          <a:xfrm>
            <a:off x="387178" y="296481"/>
            <a:ext cx="5799438" cy="5837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EF8D6E-8380-6DAE-0EEF-45D420C6B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77"/>
          <a:stretch>
            <a:fillRect/>
          </a:stretch>
        </p:blipFill>
        <p:spPr>
          <a:xfrm>
            <a:off x="1121159" y="821906"/>
            <a:ext cx="4215851" cy="2967501"/>
          </a:xfrm>
          <a:prstGeom prst="rect">
            <a:avLst/>
          </a:prstGeom>
          <a:noFill/>
          <a:effectLst>
            <a:softEdge rad="116774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7D423B-9159-B1C0-E3F5-BE20B54899BE}"/>
              </a:ext>
            </a:extLst>
          </p:cNvPr>
          <p:cNvSpPr/>
          <p:nvPr/>
        </p:nvSpPr>
        <p:spPr>
          <a:xfrm>
            <a:off x="123986" y="939464"/>
            <a:ext cx="518565" cy="3649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14C51F-CFBB-D304-8AD4-3A4E555A4163}"/>
              </a:ext>
            </a:extLst>
          </p:cNvPr>
          <p:cNvSpPr/>
          <p:nvPr/>
        </p:nvSpPr>
        <p:spPr>
          <a:xfrm>
            <a:off x="5884417" y="416125"/>
            <a:ext cx="518562" cy="41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78A9B0C-B3C4-4A99-6B1B-EADD4EF2C0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51" y="1094161"/>
            <a:ext cx="4184760" cy="5196618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 err="1">
                <a:solidFill>
                  <a:schemeClr val="accent6"/>
                </a:solidFill>
                <a:latin typeface="Andale Mono" panose="020B0509000000000004" pitchFamily="49" charset="0"/>
              </a:rPr>
              <a:t>astropy</a:t>
            </a:r>
            <a:r>
              <a:rPr lang="en-US" dirty="0">
                <a:solidFill>
                  <a:schemeClr val="bg1"/>
                </a:solidFill>
              </a:rPr>
              <a:t> release v0.4.12 (currently in pre-release)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Catalogues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Atmospheric data (ASM)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Cutouts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Increase number of notebooks and tutorials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Turn simple specific use-cases into general science-ready blue-prints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endParaRPr lang="en-US" dirty="0">
              <a:solidFill>
                <a:schemeClr val="bg1"/>
              </a:solidFill>
            </a:endParaRPr>
          </a:p>
          <a:p>
            <a:pPr marL="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3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 your notebooks!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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39943-DA4A-589E-4FDD-295967C8CBD7}"/>
              </a:ext>
            </a:extLst>
          </p:cNvPr>
          <p:cNvCxnSpPr>
            <a:cxnSpLocks/>
          </p:cNvCxnSpPr>
          <p:nvPr/>
        </p:nvCxnSpPr>
        <p:spPr>
          <a:xfrm>
            <a:off x="6598129" y="0"/>
            <a:ext cx="0" cy="6858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24828B-9B3E-B981-7ABA-2627B9EA4AC8}"/>
              </a:ext>
            </a:extLst>
          </p:cNvPr>
          <p:cNvCxnSpPr>
            <a:cxnSpLocks/>
          </p:cNvCxnSpPr>
          <p:nvPr/>
        </p:nvCxnSpPr>
        <p:spPr>
          <a:xfrm>
            <a:off x="11037358" y="0"/>
            <a:ext cx="0" cy="6858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BF7698-B672-BD2B-D000-40E9ECD5F01B}"/>
              </a:ext>
            </a:extLst>
          </p:cNvPr>
          <p:cNvCxnSpPr>
            <a:cxnSpLocks/>
          </p:cNvCxnSpPr>
          <p:nvPr/>
        </p:nvCxnSpPr>
        <p:spPr>
          <a:xfrm>
            <a:off x="7225990" y="5878217"/>
            <a:ext cx="31780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3F5C94-B1D7-06A9-1BF4-EB7A55F4221A}"/>
              </a:ext>
            </a:extLst>
          </p:cNvPr>
          <p:cNvCxnSpPr>
            <a:cxnSpLocks/>
          </p:cNvCxnSpPr>
          <p:nvPr/>
        </p:nvCxnSpPr>
        <p:spPr>
          <a:xfrm>
            <a:off x="7225990" y="3810658"/>
            <a:ext cx="31780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7DC49D-BBFB-A726-B071-E36F12A4F1A6}"/>
              </a:ext>
            </a:extLst>
          </p:cNvPr>
          <p:cNvCxnSpPr>
            <a:cxnSpLocks/>
          </p:cNvCxnSpPr>
          <p:nvPr/>
        </p:nvCxnSpPr>
        <p:spPr>
          <a:xfrm>
            <a:off x="7225990" y="2131575"/>
            <a:ext cx="31780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786CB-121D-EAF5-17C1-E041CBA2D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DF8695B-D2F0-6F6C-1268-8BA10575DE46}"/>
              </a:ext>
            </a:extLst>
          </p:cNvPr>
          <p:cNvSpPr/>
          <p:nvPr/>
        </p:nvSpPr>
        <p:spPr>
          <a:xfrm>
            <a:off x="6598129" y="0"/>
            <a:ext cx="44392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AAD33BEB-8520-7A1B-CBEB-6BD5B7E6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342" y="567221"/>
            <a:ext cx="3516802" cy="425264"/>
          </a:xfrm>
        </p:spPr>
        <p:txBody>
          <a:bodyPr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Recap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D8D453-7959-F148-987A-1AFDF5BC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ESO Astroquery module</a:t>
            </a:r>
            <a:r>
              <a:rPr lang="en-US" dirty="0"/>
              <a:t> – </a:t>
            </a:r>
            <a:r>
              <a:rPr lang="en-US" i="1" dirty="0"/>
              <a:t>Juan M. Carmona L., 26.03.2026, </a:t>
            </a:r>
            <a:r>
              <a:rPr lang="en-US" i="1" dirty="0" err="1"/>
              <a:t>AstroCC</a:t>
            </a:r>
            <a:r>
              <a:rPr lang="en-US" i="1" dirty="0"/>
              <a:t> Forum 2026, Heidelberg.</a:t>
            </a:r>
            <a:endParaRPr lang="de-CH" i="1" dirty="0"/>
          </a:p>
        </p:txBody>
      </p:sp>
      <p:pic>
        <p:nvPicPr>
          <p:cNvPr id="2" name="Picture 1" descr="An old computer with a screen and keyboard&#10;&#10;AI-generated content may be incorrect.">
            <a:extLst>
              <a:ext uri="{FF2B5EF4-FFF2-40B4-BE49-F238E27FC236}">
                <a16:creationId xmlns:a16="http://schemas.microsoft.com/office/drawing/2014/main" id="{AC86C1CF-F32B-A4F8-84E5-25752F1E4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1" t="17924" r="33058" b="12685"/>
          <a:stretch>
            <a:fillRect/>
          </a:stretch>
        </p:blipFill>
        <p:spPr>
          <a:xfrm>
            <a:off x="387178" y="296481"/>
            <a:ext cx="5799438" cy="5837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D49C0-8744-D0E5-24E7-8E4E9A410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77"/>
          <a:stretch>
            <a:fillRect/>
          </a:stretch>
        </p:blipFill>
        <p:spPr>
          <a:xfrm>
            <a:off x="1121159" y="821906"/>
            <a:ext cx="4215851" cy="2967501"/>
          </a:xfrm>
          <a:prstGeom prst="rect">
            <a:avLst/>
          </a:prstGeom>
          <a:noFill/>
          <a:effectLst>
            <a:softEdge rad="116774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4AD3FB-5CE7-D0E5-4EBF-296D2661C292}"/>
              </a:ext>
            </a:extLst>
          </p:cNvPr>
          <p:cNvSpPr/>
          <p:nvPr/>
        </p:nvSpPr>
        <p:spPr>
          <a:xfrm>
            <a:off x="123986" y="939464"/>
            <a:ext cx="518565" cy="3649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3734C8-336E-46F3-DC63-FAFA6E503DD0}"/>
              </a:ext>
            </a:extLst>
          </p:cNvPr>
          <p:cNvSpPr/>
          <p:nvPr/>
        </p:nvSpPr>
        <p:spPr>
          <a:xfrm>
            <a:off x="5884417" y="416125"/>
            <a:ext cx="518562" cy="41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3E0FFB4-71BC-68EF-9582-0149A7335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25363" y="2081377"/>
            <a:ext cx="4184760" cy="2695246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accent6"/>
                </a:solidFill>
                <a:latin typeface="Andale Mono" panose="020B0509000000000004" pitchFamily="49" charset="0"/>
              </a:rPr>
              <a:t>We enable reproducible science by…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2000" i="1" dirty="0">
                <a:solidFill>
                  <a:schemeClr val="accent6"/>
                </a:solidFill>
                <a:latin typeface="Andale Mono" panose="020B0509000000000004" pitchFamily="49" charset="0"/>
              </a:rPr>
              <a:t>Speaking</a:t>
            </a:r>
            <a:r>
              <a:rPr lang="en-US" sz="2000" dirty="0">
                <a:solidFill>
                  <a:schemeClr val="accent6"/>
                </a:solidFill>
                <a:latin typeface="Andale Mono" panose="020B0509000000000004" pitchFamily="49" charset="0"/>
              </a:rPr>
              <a:t> VO since 2018.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6"/>
                </a:solidFill>
                <a:latin typeface="Andale Mono" panose="020B0509000000000004" pitchFamily="49" charset="0"/>
              </a:rPr>
              <a:t>Developing astroquery.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ndale Mono" panose="020B0509000000000004" pitchFamily="49" charset="0"/>
                <a:ea typeface="+mn-ea"/>
                <a:cs typeface="+mn-cs"/>
                <a:sym typeface="Wingdings" pitchFamily="2" charset="2"/>
              </a:rPr>
              <a:t>Fostering adoption via Jupyter notebooks.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Wingdings" pitchFamily="2" charset="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14FB8E-0E8C-2581-B9D7-588472285094}"/>
              </a:ext>
            </a:extLst>
          </p:cNvPr>
          <p:cNvCxnSpPr>
            <a:cxnSpLocks/>
          </p:cNvCxnSpPr>
          <p:nvPr/>
        </p:nvCxnSpPr>
        <p:spPr>
          <a:xfrm>
            <a:off x="6598129" y="0"/>
            <a:ext cx="0" cy="6858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84D512-CEFE-C4AF-81AA-30FD4B68C064}"/>
              </a:ext>
            </a:extLst>
          </p:cNvPr>
          <p:cNvCxnSpPr>
            <a:cxnSpLocks/>
          </p:cNvCxnSpPr>
          <p:nvPr/>
        </p:nvCxnSpPr>
        <p:spPr>
          <a:xfrm>
            <a:off x="11037358" y="0"/>
            <a:ext cx="0" cy="6858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79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57F375-482C-9B68-1D5B-084D32A3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ESO Astroquery module</a:t>
            </a:r>
            <a:r>
              <a:rPr lang="en-US" dirty="0"/>
              <a:t> – </a:t>
            </a:r>
            <a:r>
              <a:rPr lang="en-US" i="1" dirty="0"/>
              <a:t>Juan M. Carmona L., 26.03.2026, </a:t>
            </a:r>
            <a:r>
              <a:rPr lang="en-US" i="1" dirty="0" err="1"/>
              <a:t>AstroCC</a:t>
            </a:r>
            <a:r>
              <a:rPr lang="en-US" i="1" dirty="0"/>
              <a:t> Forum 2026, Heidelberg.</a:t>
            </a:r>
            <a:endParaRPr lang="de-CH" i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8C08F8F-24B3-3F97-FF53-B5221A2CE4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@</a:t>
            </a:r>
            <a:r>
              <a:rPr lang="en-GB" dirty="0" err="1"/>
              <a:t>ESOAstronomy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BB075EF-3155-9A27-9313-5C5E1EF1E3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@</a:t>
            </a:r>
            <a:r>
              <a:rPr lang="en-GB" err="1"/>
              <a:t>esoastronomy</a:t>
            </a: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E6DF5C-7A55-077D-803B-CD0C9ABF3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@ESO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E1ACA2-0F22-6DAB-2873-00EC8CF3CE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err="1"/>
              <a:t>european</a:t>
            </a:r>
            <a:r>
              <a:rPr lang="en-GB"/>
              <a:t>-southern-observatory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F50D11C-D35F-5B37-2F04-940968A890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/>
              <a:t>@</a:t>
            </a:r>
            <a:r>
              <a:rPr lang="en-GB" err="1"/>
              <a:t>ESOobservatory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7EA70F-5E7A-BC43-B7EC-85091096E6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6625" y="3313574"/>
            <a:ext cx="4938751" cy="2077412"/>
          </a:xfrm>
        </p:spPr>
        <p:txBody>
          <a:bodyPr/>
          <a:lstStyle/>
          <a:p>
            <a:r>
              <a:rPr lang="en-GB" dirty="0"/>
              <a:t>Juan M. Carmona L.</a:t>
            </a:r>
          </a:p>
          <a:p>
            <a:r>
              <a:rPr lang="en-GB" dirty="0">
                <a:hlinkClick r:id="rId2"/>
              </a:rPr>
              <a:t>jcarmona@eso.org</a:t>
            </a:r>
            <a:endParaRPr lang="en-GB" dirty="0"/>
          </a:p>
          <a:p>
            <a:r>
              <a:rPr lang="en-GB" dirty="0"/>
              <a:t>Ashley Barnes</a:t>
            </a:r>
          </a:p>
          <a:p>
            <a:r>
              <a:rPr lang="en-GB" dirty="0">
                <a:hlinkClick r:id="rId3"/>
              </a:rPr>
              <a:t>ashley.barnes@eso.org</a:t>
            </a:r>
            <a:endParaRPr lang="en-GB" dirty="0"/>
          </a:p>
          <a:p>
            <a:r>
              <a:rPr lang="en-GB" dirty="0"/>
              <a:t>Alberto Micol</a:t>
            </a:r>
          </a:p>
          <a:p>
            <a:r>
              <a:rPr lang="en-GB" dirty="0">
                <a:hlinkClick r:id="rId4"/>
              </a:rPr>
              <a:t>amicol@eso.org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7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39484-3A7C-AF89-0F65-6CC42D101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025B-0D50-8B10-06AC-1456B0FD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4" y="254831"/>
            <a:ext cx="9256687" cy="594140"/>
          </a:xfrm>
        </p:spPr>
        <p:txBody>
          <a:bodyPr/>
          <a:lstStyle/>
          <a:p>
            <a:r>
              <a:rPr lang="en-US" dirty="0"/>
              <a:t>The ESO archive enables smooth data journeys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FB539-2F85-8B85-704C-452DF251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ESO Astroquery module</a:t>
            </a:r>
            <a:r>
              <a:rPr lang="en-US" dirty="0"/>
              <a:t> – </a:t>
            </a:r>
            <a:r>
              <a:rPr lang="en-US" i="1" dirty="0"/>
              <a:t>Juan M. Carmona L., 26.03.2026, </a:t>
            </a:r>
            <a:r>
              <a:rPr lang="en-US" i="1" dirty="0" err="1"/>
              <a:t>AstroCC</a:t>
            </a:r>
            <a:r>
              <a:rPr lang="en-US" i="1" dirty="0"/>
              <a:t> Forum 2026, Heidelberg.</a:t>
            </a:r>
            <a:endParaRPr lang="de-CH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659C3-C327-6DE7-7A5E-7BBDD8527F0B}"/>
              </a:ext>
            </a:extLst>
          </p:cNvPr>
          <p:cNvSpPr txBox="1"/>
          <p:nvPr/>
        </p:nvSpPr>
        <p:spPr>
          <a:xfrm>
            <a:off x="889802" y="789632"/>
            <a:ext cx="854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/>
                </a:solidFill>
              </a:rPr>
              <a:t>“By adopting VO standards, reproducible science is possible – Go further together”</a:t>
            </a:r>
          </a:p>
        </p:txBody>
      </p:sp>
      <p:pic>
        <p:nvPicPr>
          <p:cNvPr id="3" name="Picture 12" descr="ivoa.net">
            <a:extLst>
              <a:ext uri="{FF2B5EF4-FFF2-40B4-BE49-F238E27FC236}">
                <a16:creationId xmlns:a16="http://schemas.microsoft.com/office/drawing/2014/main" id="{20EF4DFF-369E-CAC5-7736-0C49DF6E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15" y="1411225"/>
            <a:ext cx="1625600" cy="91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89E5DE0-D8B7-9DB5-E89D-ECB6DFA34C8C}"/>
              </a:ext>
            </a:extLst>
          </p:cNvPr>
          <p:cNvSpPr/>
          <p:nvPr/>
        </p:nvSpPr>
        <p:spPr>
          <a:xfrm>
            <a:off x="7995652" y="1212540"/>
            <a:ext cx="2446027" cy="1412582"/>
          </a:xfrm>
          <a:prstGeom prst="roundRect">
            <a:avLst/>
          </a:prstGeom>
          <a:solidFill>
            <a:srgbClr val="00B0F0">
              <a:alpha val="9821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FBD82D9-D83D-25BF-F61C-043DFD083271}"/>
              </a:ext>
            </a:extLst>
          </p:cNvPr>
          <p:cNvSpPr/>
          <p:nvPr/>
        </p:nvSpPr>
        <p:spPr>
          <a:xfrm>
            <a:off x="10505996" y="3005413"/>
            <a:ext cx="1520824" cy="3572587"/>
          </a:xfrm>
          <a:prstGeom prst="roundRect">
            <a:avLst/>
          </a:prstGeom>
          <a:solidFill>
            <a:schemeClr val="bg1">
              <a:alpha val="50373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028E54D-4B39-4A78-57FC-46C625FA7EE6}"/>
              </a:ext>
            </a:extLst>
          </p:cNvPr>
          <p:cNvSpPr/>
          <p:nvPr/>
        </p:nvSpPr>
        <p:spPr>
          <a:xfrm>
            <a:off x="202485" y="1438935"/>
            <a:ext cx="2140634" cy="2517367"/>
          </a:xfrm>
          <a:prstGeom prst="roundRect">
            <a:avLst/>
          </a:prstGeom>
          <a:solidFill>
            <a:srgbClr val="FFC000">
              <a:alpha val="50373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8" descr="WG Kuiper, Computational Astrophysics">
            <a:extLst>
              <a:ext uri="{FF2B5EF4-FFF2-40B4-BE49-F238E27FC236}">
                <a16:creationId xmlns:a16="http://schemas.microsoft.com/office/drawing/2014/main" id="{AEEC8D73-A5AB-09A8-5954-217D40ED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3" y="1662241"/>
            <a:ext cx="1327698" cy="18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astronomical observatory telescope isometric dome space leaning cartoon top  view 12823726 Vector Art at Vecteezy">
            <a:extLst>
              <a:ext uri="{FF2B5EF4-FFF2-40B4-BE49-F238E27FC236}">
                <a16:creationId xmlns:a16="http://schemas.microsoft.com/office/drawing/2014/main" id="{1B4ABFF1-7B6D-8B4A-BA68-599456BF8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712" y="5248674"/>
            <a:ext cx="1244172" cy="124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D3996BB-954E-9017-DCA4-B8DD8D33EBAA}"/>
              </a:ext>
            </a:extLst>
          </p:cNvPr>
          <p:cNvGrpSpPr>
            <a:grpSpLocks noChangeAspect="1"/>
          </p:cNvGrpSpPr>
          <p:nvPr/>
        </p:nvGrpSpPr>
        <p:grpSpPr>
          <a:xfrm>
            <a:off x="318085" y="2642158"/>
            <a:ext cx="1991498" cy="1266055"/>
            <a:chOff x="873210" y="-33985"/>
            <a:chExt cx="3982995" cy="2532109"/>
          </a:xfrm>
        </p:grpSpPr>
        <p:pic>
          <p:nvPicPr>
            <p:cNvPr id="15" name="Picture 2" descr="Man scientist - Free vector emoji on creazilla.com">
              <a:extLst>
                <a:ext uri="{FF2B5EF4-FFF2-40B4-BE49-F238E27FC236}">
                  <a16:creationId xmlns:a16="http://schemas.microsoft.com/office/drawing/2014/main" id="{1E233E22-B181-D959-230C-65043CC82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051" y="125624"/>
              <a:ext cx="1756719" cy="175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Man scientist - Free vector emoji on creazilla.com">
              <a:extLst>
                <a:ext uri="{FF2B5EF4-FFF2-40B4-BE49-F238E27FC236}">
                  <a16:creationId xmlns:a16="http://schemas.microsoft.com/office/drawing/2014/main" id="{BD8CE357-A73D-0DA6-940B-8B8955E08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210" y="556053"/>
              <a:ext cx="1756719" cy="175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Man scientist - Free vector emoji on creazilla.com">
              <a:extLst>
                <a:ext uri="{FF2B5EF4-FFF2-40B4-BE49-F238E27FC236}">
                  <a16:creationId xmlns:a16="http://schemas.microsoft.com/office/drawing/2014/main" id="{CF4BCB66-39F5-9359-21C6-34E6F67CE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486" y="-33985"/>
              <a:ext cx="1756719" cy="175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Man scientist - Free vector emoji on creazilla.com">
              <a:extLst>
                <a:ext uri="{FF2B5EF4-FFF2-40B4-BE49-F238E27FC236}">
                  <a16:creationId xmlns:a16="http://schemas.microsoft.com/office/drawing/2014/main" id="{3DE971F7-9EFB-C594-F13B-F34151A5A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929" y="741405"/>
              <a:ext cx="1756719" cy="175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CA24FC-1098-4A41-2206-42CDF9A4D385}"/>
              </a:ext>
            </a:extLst>
          </p:cNvPr>
          <p:cNvGrpSpPr/>
          <p:nvPr/>
        </p:nvGrpSpPr>
        <p:grpSpPr>
          <a:xfrm>
            <a:off x="3517240" y="4347128"/>
            <a:ext cx="1268187" cy="1161131"/>
            <a:chOff x="4384589" y="2654560"/>
            <a:chExt cx="1905000" cy="1905000"/>
          </a:xfrm>
        </p:grpSpPr>
        <p:pic>
          <p:nvPicPr>
            <p:cNvPr id="20" name="Picture 6" descr="Robot">
              <a:extLst>
                <a:ext uri="{FF2B5EF4-FFF2-40B4-BE49-F238E27FC236}">
                  <a16:creationId xmlns:a16="http://schemas.microsoft.com/office/drawing/2014/main" id="{4904E854-024A-3745-848B-3F49E6BCD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589" y="265456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EC7A70-4B9E-7CBA-C116-4F7E9F89395C}"/>
                </a:ext>
              </a:extLst>
            </p:cNvPr>
            <p:cNvSpPr txBox="1"/>
            <p:nvPr/>
          </p:nvSpPr>
          <p:spPr>
            <a:xfrm>
              <a:off x="5484935" y="4190228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ptos Mono" panose="020B0009020202020204" pitchFamily="49" charset="0"/>
                </a:rPr>
                <a:t>LLM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19E2223-E011-DF10-DD03-F60881779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4404" y="2852096"/>
            <a:ext cx="1186313" cy="13716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941441-6FCB-AC13-83E0-33B213EE680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14" r="28879"/>
          <a:stretch>
            <a:fillRect/>
          </a:stretch>
        </p:blipFill>
        <p:spPr>
          <a:xfrm>
            <a:off x="6508401" y="4918126"/>
            <a:ext cx="2236758" cy="56289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30BCA56-CC4F-37FF-B735-6F5D4C97CF49}"/>
              </a:ext>
            </a:extLst>
          </p:cNvPr>
          <p:cNvGrpSpPr/>
          <p:nvPr/>
        </p:nvGrpSpPr>
        <p:grpSpPr>
          <a:xfrm>
            <a:off x="4747185" y="3724022"/>
            <a:ext cx="1078996" cy="1162757"/>
            <a:chOff x="3314241" y="2477210"/>
            <a:chExt cx="1873173" cy="187317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DBA597B-278C-63D7-E1F4-DD44C070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14241" y="2477210"/>
              <a:ext cx="1873173" cy="1873173"/>
            </a:xfrm>
            <a:prstGeom prst="rect">
              <a:avLst/>
            </a:prstGeom>
          </p:spPr>
        </p:pic>
        <p:pic>
          <p:nvPicPr>
            <p:cNvPr id="26" name="Picture 14" descr="Python (Programmiersprache) – Wikipedia">
              <a:extLst>
                <a:ext uri="{FF2B5EF4-FFF2-40B4-BE49-F238E27FC236}">
                  <a16:creationId xmlns:a16="http://schemas.microsoft.com/office/drawing/2014/main" id="{4CFDD8C4-3087-993E-7265-7AAFD6B47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284" y="2704002"/>
              <a:ext cx="531150" cy="53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2" descr="Data Centers Icon - Download SVG, PNG for Network &amp; Communication |  IconScout">
            <a:extLst>
              <a:ext uri="{FF2B5EF4-FFF2-40B4-BE49-F238E27FC236}">
                <a16:creationId xmlns:a16="http://schemas.microsoft.com/office/drawing/2014/main" id="{2A1046E3-5043-F1D6-3FAF-A7532FB5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074" y="3233665"/>
            <a:ext cx="1315465" cy="13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3A3BB290-B7C8-1A60-5693-44063FA245D5}"/>
              </a:ext>
            </a:extLst>
          </p:cNvPr>
          <p:cNvCxnSpPr>
            <a:cxnSpLocks/>
            <a:endCxn id="27" idx="2"/>
          </p:cNvCxnSpPr>
          <p:nvPr/>
        </p:nvCxnSpPr>
        <p:spPr>
          <a:xfrm rot="16200000" flipV="1">
            <a:off x="10990207" y="4795730"/>
            <a:ext cx="493202" cy="1"/>
          </a:xfrm>
          <a:prstGeom prst="bentConnector3">
            <a:avLst/>
          </a:prstGeom>
          <a:ln w="635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53014438-7106-394A-E60B-43B5BE63DF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8990" y="4078136"/>
            <a:ext cx="1625600" cy="570386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1BD44A3-F64B-1233-18F2-9F8759EF2D92}"/>
              </a:ext>
            </a:extLst>
          </p:cNvPr>
          <p:cNvSpPr/>
          <p:nvPr/>
        </p:nvSpPr>
        <p:spPr>
          <a:xfrm>
            <a:off x="6403767" y="3552671"/>
            <a:ext cx="2446027" cy="2470698"/>
          </a:xfrm>
          <a:prstGeom prst="roundRect">
            <a:avLst/>
          </a:prstGeom>
          <a:solidFill>
            <a:srgbClr val="00B0F0">
              <a:alpha val="24385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26D2752B-3EF8-86D7-DC92-524597567DD3}"/>
              </a:ext>
            </a:extLst>
          </p:cNvPr>
          <p:cNvCxnSpPr>
            <a:cxnSpLocks/>
            <a:stCxn id="5" idx="1"/>
            <a:endCxn id="31" idx="0"/>
          </p:cNvCxnSpPr>
          <p:nvPr/>
        </p:nvCxnSpPr>
        <p:spPr>
          <a:xfrm rot="10800000" flipV="1">
            <a:off x="7626782" y="1918831"/>
            <a:ext cx="368871" cy="1633840"/>
          </a:xfrm>
          <a:prstGeom prst="bentConnector2">
            <a:avLst/>
          </a:prstGeom>
          <a:ln w="38100" cap="rnd">
            <a:solidFill>
              <a:srgbClr val="0070C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AE107485-1B55-144A-6F43-C5E8973F57D2}"/>
              </a:ext>
            </a:extLst>
          </p:cNvPr>
          <p:cNvCxnSpPr>
            <a:cxnSpLocks/>
            <a:stCxn id="8" idx="0"/>
            <a:endCxn id="5" idx="3"/>
          </p:cNvCxnSpPr>
          <p:nvPr/>
        </p:nvCxnSpPr>
        <p:spPr>
          <a:xfrm rot="16200000" flipV="1">
            <a:off x="10310753" y="2049757"/>
            <a:ext cx="1086582" cy="824729"/>
          </a:xfrm>
          <a:prstGeom prst="bentConnector2">
            <a:avLst/>
          </a:prstGeom>
          <a:ln w="38100" cap="rnd">
            <a:solidFill>
              <a:srgbClr val="0070C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0A37A3C0-1192-FA92-39D4-DE0A3B8A0748}"/>
              </a:ext>
            </a:extLst>
          </p:cNvPr>
          <p:cNvCxnSpPr>
            <a:cxnSpLocks/>
            <a:stCxn id="31" idx="2"/>
            <a:endCxn id="32" idx="2"/>
          </p:cNvCxnSpPr>
          <p:nvPr/>
        </p:nvCxnSpPr>
        <p:spPr>
          <a:xfrm rot="5400000" flipH="1">
            <a:off x="5854806" y="4251395"/>
            <a:ext cx="395553" cy="3148396"/>
          </a:xfrm>
          <a:prstGeom prst="bentConnector3">
            <a:avLst>
              <a:gd name="adj1" fmla="val -57793"/>
            </a:avLst>
          </a:prstGeom>
          <a:ln w="38100" cap="rnd">
            <a:solidFill>
              <a:srgbClr val="0070C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6DA7DF29-4122-6C0C-021C-1BEEA8515BDE}"/>
              </a:ext>
            </a:extLst>
          </p:cNvPr>
          <p:cNvCxnSpPr>
            <a:cxnSpLocks/>
            <a:stCxn id="32" idx="1"/>
            <a:endCxn id="9" idx="3"/>
          </p:cNvCxnSpPr>
          <p:nvPr/>
        </p:nvCxnSpPr>
        <p:spPr>
          <a:xfrm rot="10800000">
            <a:off x="2343120" y="2697619"/>
            <a:ext cx="616929" cy="1428850"/>
          </a:xfrm>
          <a:prstGeom prst="bentConnector3">
            <a:avLst>
              <a:gd name="adj1" fmla="val 50000"/>
            </a:avLst>
          </a:prstGeom>
          <a:ln w="38100" cap="rnd">
            <a:solidFill>
              <a:srgbClr val="0070C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29FADB2-84DE-5172-84CB-119F84C4C9AC}"/>
              </a:ext>
            </a:extLst>
          </p:cNvPr>
          <p:cNvSpPr/>
          <p:nvPr/>
        </p:nvSpPr>
        <p:spPr>
          <a:xfrm>
            <a:off x="2960048" y="2625121"/>
            <a:ext cx="3036673" cy="3002695"/>
          </a:xfrm>
          <a:prstGeom prst="roundRect">
            <a:avLst/>
          </a:prstGeom>
          <a:solidFill>
            <a:srgbClr val="FFC000">
              <a:alpha val="13859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7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945CCD-0585-A394-84BA-8BB0267FA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839"/>
          <a:stretch>
            <a:fillRect/>
          </a:stretch>
        </p:blipFill>
        <p:spPr>
          <a:xfrm>
            <a:off x="989545" y="2799999"/>
            <a:ext cx="4897545" cy="3440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BFDFF-A5AE-0CCE-23A6-5BE1AA479A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243" r="17165" b="1302"/>
          <a:stretch>
            <a:fillRect/>
          </a:stretch>
        </p:blipFill>
        <p:spPr>
          <a:xfrm>
            <a:off x="7123283" y="2914385"/>
            <a:ext cx="4056846" cy="3323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C8C78-7F2B-3191-6249-E8338775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Astroquery enables end-to-end analyses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3D4B7-C3D9-AB7E-981C-20DBD785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ESO Astroquery module</a:t>
            </a:r>
            <a:r>
              <a:rPr lang="en-US" dirty="0"/>
              <a:t> – </a:t>
            </a:r>
            <a:r>
              <a:rPr lang="en-US" i="1" dirty="0"/>
              <a:t>Juan M. Carmona L., 26.03.2026, </a:t>
            </a:r>
            <a:r>
              <a:rPr lang="en-US" i="1" dirty="0" err="1"/>
              <a:t>AstroCC</a:t>
            </a:r>
            <a:r>
              <a:rPr lang="en-US" i="1" dirty="0"/>
              <a:t> Forum 2026, Heidelberg.</a:t>
            </a:r>
            <a:endParaRPr lang="de-CH" i="1" dirty="0"/>
          </a:p>
        </p:txBody>
      </p:sp>
      <p:pic>
        <p:nvPicPr>
          <p:cNvPr id="1026" name="Picture 2" descr="Owner avatar">
            <a:extLst>
              <a:ext uri="{FF2B5EF4-FFF2-40B4-BE49-F238E27FC236}">
                <a16:creationId xmlns:a16="http://schemas.microsoft.com/office/drawing/2014/main" id="{B50F691A-7808-9082-B67F-02C7D024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5" y="122663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8F2F5C-BB22-39D4-1AE4-C76030EBEA07}"/>
              </a:ext>
            </a:extLst>
          </p:cNvPr>
          <p:cNvSpPr txBox="1"/>
          <p:nvPr/>
        </p:nvSpPr>
        <p:spPr>
          <a:xfrm>
            <a:off x="1354495" y="1194368"/>
            <a:ext cx="848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/>
                </a:solidFill>
              </a:rPr>
              <a:t>“Astroquery is a set of tools for querying astronomical web forms and databases.”</a:t>
            </a:r>
          </a:p>
        </p:txBody>
      </p:sp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57444061-5404-86B9-FD3F-5E7FA8BE27D0}"/>
              </a:ext>
            </a:extLst>
          </p:cNvPr>
          <p:cNvSpPr txBox="1">
            <a:spLocks/>
          </p:cNvSpPr>
          <p:nvPr/>
        </p:nvSpPr>
        <p:spPr>
          <a:xfrm>
            <a:off x="1399100" y="1621995"/>
            <a:ext cx="5691002" cy="1477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2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8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i="1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500" b="1"/>
              <a:t> Documentation:</a:t>
            </a:r>
            <a:r>
              <a:rPr lang="en-GB" sz="1500"/>
              <a:t> </a:t>
            </a:r>
            <a:r>
              <a:rPr lang="en-GB" sz="1500" i="1" err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astroquery.readthedocs.io</a:t>
            </a:r>
            <a:endParaRPr lang="en-GB" sz="1500" i="1">
              <a:solidFill>
                <a:schemeClr val="tx2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500" b="1"/>
              <a:t> Code and issue tracker: </a:t>
            </a:r>
            <a:r>
              <a:rPr lang="en-GB" sz="1500" i="1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https://github.com/astropy/astroquery</a:t>
            </a:r>
            <a:r>
              <a:rPr lang="en-GB" sz="1500" b="1">
                <a:solidFill>
                  <a:schemeClr val="tx2"/>
                </a:solidFill>
              </a:rPr>
              <a:t> 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500" b="1"/>
              <a:t> Paper:</a:t>
            </a:r>
            <a:r>
              <a:rPr lang="en-GB" sz="1500" b="1" i="1"/>
              <a:t> </a:t>
            </a:r>
            <a:r>
              <a:rPr lang="en-GB" sz="1500" i="1"/>
              <a:t>Ginsburg, Sipőcz, Brasseur et al 2019.</a:t>
            </a:r>
          </a:p>
        </p:txBody>
      </p:sp>
      <p:pic>
        <p:nvPicPr>
          <p:cNvPr id="1028" name="Picture 4" descr="readthedocs logo von brand-guidelines.readthedocs.org">
            <a:extLst>
              <a:ext uri="{FF2B5EF4-FFF2-40B4-BE49-F238E27FC236}">
                <a16:creationId xmlns:a16="http://schemas.microsoft.com/office/drawing/2014/main" id="{D783F040-21C4-181C-FED2-07479FA2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41" y="166149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AA5A8C1-A6E5-D054-0C0E-678BB04E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41" y="1984802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merican Astronomical Society Journals Now Fully Open Access in 2022 |  LiBlog">
            <a:extLst>
              <a:ext uri="{FF2B5EF4-FFF2-40B4-BE49-F238E27FC236}">
                <a16:creationId xmlns:a16="http://schemas.microsoft.com/office/drawing/2014/main" id="{906E642C-435F-ED95-A837-EFEA60332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0965"/>
          <a:stretch>
            <a:fillRect/>
          </a:stretch>
        </p:blipFill>
        <p:spPr bwMode="auto">
          <a:xfrm>
            <a:off x="1035925" y="2360659"/>
            <a:ext cx="304800" cy="3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EA15688-97F3-72AF-D753-EC989CD4636F}"/>
              </a:ext>
            </a:extLst>
          </p:cNvPr>
          <p:cNvSpPr/>
          <p:nvPr/>
        </p:nvSpPr>
        <p:spPr>
          <a:xfrm>
            <a:off x="936624" y="2716785"/>
            <a:ext cx="10276686" cy="3602331"/>
          </a:xfrm>
          <a:prstGeom prst="roundRect">
            <a:avLst>
              <a:gd name="adj" fmla="val 4013"/>
            </a:avLst>
          </a:prstGeom>
          <a:solidFill>
            <a:schemeClr val="bg1">
              <a:lumMod val="85000"/>
              <a:alpha val="2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3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58D9F-389B-3D20-66EE-CD42E0C8B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3D0A-6F99-685A-52F9-CD29896C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4" y="0"/>
            <a:ext cx="9974121" cy="1136073"/>
          </a:xfrm>
        </p:spPr>
        <p:txBody>
          <a:bodyPr/>
          <a:lstStyle/>
          <a:p>
            <a:r>
              <a:rPr lang="en-US"/>
              <a:t>The ESO module delivers complex datasets quickly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847CE-21AC-AB8B-8B4C-72F17675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ESO Astroquery module</a:t>
            </a:r>
            <a:r>
              <a:rPr lang="en-US" dirty="0"/>
              <a:t> – </a:t>
            </a:r>
            <a:r>
              <a:rPr lang="en-US" i="1" dirty="0"/>
              <a:t>Juan M. Carmona L., 26.03.2026, </a:t>
            </a:r>
            <a:r>
              <a:rPr lang="en-US" i="1" dirty="0" err="1"/>
              <a:t>AstroCC</a:t>
            </a:r>
            <a:r>
              <a:rPr lang="en-US" i="1" dirty="0"/>
              <a:t> Forum 2026, Heidelberg.</a:t>
            </a:r>
            <a:endParaRPr lang="de-CH" i="1" dirty="0"/>
          </a:p>
        </p:txBody>
      </p:sp>
      <p:pic>
        <p:nvPicPr>
          <p:cNvPr id="1026" name="Picture 2" descr="Owner avatar">
            <a:extLst>
              <a:ext uri="{FF2B5EF4-FFF2-40B4-BE49-F238E27FC236}">
                <a16:creationId xmlns:a16="http://schemas.microsoft.com/office/drawing/2014/main" id="{376F4AE1-6883-DB11-A3DA-39069531F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75" y="13445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E66CFB-9852-DD0B-9982-7D2EE494D5B6}"/>
              </a:ext>
            </a:extLst>
          </p:cNvPr>
          <p:cNvSpPr txBox="1"/>
          <p:nvPr/>
        </p:nvSpPr>
        <p:spPr>
          <a:xfrm>
            <a:off x="1333475" y="1312255"/>
            <a:ext cx="794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>
                <a:solidFill>
                  <a:schemeClr val="bg2"/>
                </a:solidFill>
              </a:rPr>
              <a:t>“Simple python functions to script your access to the ESO archive via TAP.”</a:t>
            </a:r>
          </a:p>
        </p:txBody>
      </p:sp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F16FF61C-44D0-DA99-339E-491A877722FA}"/>
              </a:ext>
            </a:extLst>
          </p:cNvPr>
          <p:cNvSpPr txBox="1">
            <a:spLocks/>
          </p:cNvSpPr>
          <p:nvPr/>
        </p:nvSpPr>
        <p:spPr>
          <a:xfrm>
            <a:off x="1378080" y="1836183"/>
            <a:ext cx="650950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2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8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i="1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500" b="1"/>
              <a:t>ESO astroquery fork: </a:t>
            </a:r>
            <a:r>
              <a:rPr lang="en-GB" sz="1500" i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https://github.com/eso/astroquery</a:t>
            </a:r>
            <a:r>
              <a:rPr lang="en-GB" sz="1500" b="1">
                <a:solidFill>
                  <a:schemeClr val="tx2"/>
                </a:solidFill>
              </a:rPr>
              <a:t> 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500" b="1"/>
              <a:t>ESO example notebooks:</a:t>
            </a:r>
            <a:r>
              <a:rPr lang="en-GB" sz="1500" b="1" i="1"/>
              <a:t> </a:t>
            </a:r>
            <a:r>
              <a:rPr lang="en-GB" sz="1500" i="1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https://github.com/eso/astroquery_examples</a:t>
            </a:r>
            <a:r>
              <a:rPr lang="en-GB" sz="1500" i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C890F4D-7D6F-9246-A00C-DCC8FBC6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75" y="1865468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60069-AE29-22C0-BB39-BFF53101761C}"/>
              </a:ext>
            </a:extLst>
          </p:cNvPr>
          <p:cNvSpPr txBox="1"/>
          <p:nvPr/>
        </p:nvSpPr>
        <p:spPr>
          <a:xfrm>
            <a:off x="623566" y="2716785"/>
            <a:ext cx="10287179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>
                <a:solidFill>
                  <a:schemeClr val="tx1">
                    <a:lumMod val="50000"/>
                    <a:lumOff val="50000"/>
                  </a:schemeClr>
                </a:solidFill>
              </a:rPr>
              <a:t>The ESO astroquery module allows users to search for raw and reduced data, retrieve metadata, and download data products. Proprietary access is also supported.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/>
              <a:t>The </a:t>
            </a:r>
            <a:r>
              <a:rPr lang="en-US" b="1" i="1"/>
              <a:t>new</a:t>
            </a:r>
            <a:r>
              <a:rPr lang="en-US" i="1"/>
              <a:t> ESO module enables faster, larger and more complex dataset analyses by using the the Table Access Protocol (</a:t>
            </a:r>
            <a:r>
              <a:rPr lang="en-US" b="1" i="1"/>
              <a:t>TAP</a:t>
            </a:r>
            <a:r>
              <a:rPr lang="en-US" i="1"/>
              <a:t>), an International Virtual Observatory Alliance (</a:t>
            </a:r>
            <a:r>
              <a:rPr lang="en-US" b="1" i="1"/>
              <a:t>IVOA</a:t>
            </a:r>
            <a:r>
              <a:rPr lang="en-US" i="1"/>
              <a:t>) standard.</a:t>
            </a:r>
            <a:endParaRPr lang="en-US" i="1">
              <a:solidFill>
                <a:srgbClr val="FF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89676C-FD50-2153-A4D5-04728E3FE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75" y="2221556"/>
            <a:ext cx="304800" cy="35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45631E6-B89D-BD79-BE2C-18FB03A19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30122"/>
              </p:ext>
            </p:extLst>
          </p:nvPr>
        </p:nvGraphicFramePr>
        <p:xfrm>
          <a:off x="627955" y="4059127"/>
          <a:ext cx="10395143" cy="21261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383962">
                  <a:extLst>
                    <a:ext uri="{9D8B030D-6E8A-4147-A177-3AD203B41FA5}">
                      <a16:colId xmlns:a16="http://schemas.microsoft.com/office/drawing/2014/main" val="276765069"/>
                    </a:ext>
                  </a:extLst>
                </a:gridCol>
                <a:gridCol w="5011181">
                  <a:extLst>
                    <a:ext uri="{9D8B030D-6E8A-4147-A177-3AD203B41FA5}">
                      <a16:colId xmlns:a16="http://schemas.microsoft.com/office/drawing/2014/main" val="2370787922"/>
                    </a:ext>
                  </a:extLst>
                </a:gridCol>
              </a:tblGrid>
              <a:tr h="24720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WEB scraper (OLD)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5131" marR="75131" marT="37566" marB="37566"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="1"/>
                        <a:t>TAP (“New”)</a:t>
                      </a:r>
                      <a:endParaRPr lang="en-US" sz="1500"/>
                    </a:p>
                  </a:txBody>
                  <a:tcPr marL="75131" marR="75131" marT="37566" marB="37566" anchor="ctr"/>
                </a:tc>
                <a:extLst>
                  <a:ext uri="{0D108BD9-81ED-4DB2-BD59-A6C34878D82A}">
                    <a16:rowId xmlns:a16="http://schemas.microsoft.com/office/drawing/2014/main" val="3829396891"/>
                  </a:ext>
                </a:extLst>
              </a:tr>
              <a:tr h="247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Limited query interfaces with predefined queries</a:t>
                      </a:r>
                    </a:p>
                  </a:txBody>
                  <a:tcPr marL="75131" marR="75131" marT="37566" marB="37566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Full read-only access to ESO databases</a:t>
                      </a:r>
                    </a:p>
                  </a:txBody>
                  <a:tcPr marL="75131" marR="75131" marT="37566" marB="37566" anchor="ctr"/>
                </a:tc>
                <a:extLst>
                  <a:ext uri="{0D108BD9-81ED-4DB2-BD59-A6C34878D82A}">
                    <a16:rowId xmlns:a16="http://schemas.microsoft.com/office/drawing/2014/main" val="1254427393"/>
                  </a:ext>
                </a:extLst>
              </a:tr>
              <a:tr h="247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Users can only enter constraints on predefined queries</a:t>
                      </a:r>
                    </a:p>
                  </a:txBody>
                  <a:tcPr marL="75131" marR="75131" marT="37566" marB="37566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Users can write their own custom queries</a:t>
                      </a:r>
                    </a:p>
                  </a:txBody>
                  <a:tcPr marL="75131" marR="75131" marT="37566" marB="37566" anchor="ctr"/>
                </a:tc>
                <a:extLst>
                  <a:ext uri="{0D108BD9-81ED-4DB2-BD59-A6C34878D82A}">
                    <a16:rowId xmlns:a16="http://schemas.microsoft.com/office/drawing/2014/main" val="1462522411"/>
                  </a:ext>
                </a:extLst>
              </a:tr>
              <a:tr h="247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 direct query language</a:t>
                      </a:r>
                    </a:p>
                  </a:txBody>
                  <a:tcPr marL="75131" marR="75131" marT="37566" marB="37566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Uses ADQL 2.0 (SQL-based, VO standard)</a:t>
                      </a:r>
                    </a:p>
                  </a:txBody>
                  <a:tcPr marL="75131" marR="75131" marT="37566" marB="37566" anchor="ctr"/>
                </a:tc>
                <a:extLst>
                  <a:ext uri="{0D108BD9-81ED-4DB2-BD59-A6C34878D82A}">
                    <a16:rowId xmlns:a16="http://schemas.microsoft.com/office/drawing/2014/main" val="3376139591"/>
                  </a:ext>
                </a:extLst>
              </a:tr>
              <a:tr h="247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Users cannot modify underlying queries</a:t>
                      </a:r>
                    </a:p>
                  </a:txBody>
                  <a:tcPr marL="75131" marR="75131" marT="37566" marB="37566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Users fully control query structure</a:t>
                      </a:r>
                    </a:p>
                  </a:txBody>
                  <a:tcPr marL="75131" marR="75131" marT="37566" marB="37566" anchor="ctr"/>
                </a:tc>
                <a:extLst>
                  <a:ext uri="{0D108BD9-81ED-4DB2-BD59-A6C34878D82A}">
                    <a16:rowId xmlns:a16="http://schemas.microsoft.com/office/drawing/2014/main" val="1329175942"/>
                  </a:ext>
                </a:extLst>
              </a:tr>
              <a:tr h="247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Catalogues not accessible</a:t>
                      </a:r>
                    </a:p>
                  </a:txBody>
                  <a:tcPr marL="75131" marR="75131" marT="37566" marB="37566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/>
                        <a:t>Catalogues accessible via dedicated interface</a:t>
                      </a:r>
                    </a:p>
                  </a:txBody>
                  <a:tcPr marL="75131" marR="75131" marT="37566" marB="37566" anchor="ctr"/>
                </a:tc>
                <a:extLst>
                  <a:ext uri="{0D108BD9-81ED-4DB2-BD59-A6C34878D82A}">
                    <a16:rowId xmlns:a16="http://schemas.microsoft.com/office/drawing/2014/main" val="1708642215"/>
                  </a:ext>
                </a:extLst>
              </a:tr>
              <a:tr h="2472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Simplified access for specific, common queries</a:t>
                      </a:r>
                    </a:p>
                  </a:txBody>
                  <a:tcPr marL="75131" marR="75131" marT="37566" marB="37566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Advanced, flexible querying for complex data retrieval</a:t>
                      </a:r>
                    </a:p>
                  </a:txBody>
                  <a:tcPr marL="75131" marR="75131" marT="37566" marB="37566" anchor="ctr"/>
                </a:tc>
                <a:extLst>
                  <a:ext uri="{0D108BD9-81ED-4DB2-BD59-A6C34878D82A}">
                    <a16:rowId xmlns:a16="http://schemas.microsoft.com/office/drawing/2014/main" val="3600622031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F92905-37D8-043F-7C75-B683C6203DAB}"/>
              </a:ext>
            </a:extLst>
          </p:cNvPr>
          <p:cNvCxnSpPr>
            <a:endCxn id="14" idx="2"/>
          </p:cNvCxnSpPr>
          <p:nvPr/>
        </p:nvCxnSpPr>
        <p:spPr>
          <a:xfrm flipH="1">
            <a:off x="5825526" y="4067503"/>
            <a:ext cx="7715" cy="211774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D67482F-8D84-AEBC-9DCD-0C8715EDA46B}"/>
              </a:ext>
            </a:extLst>
          </p:cNvPr>
          <p:cNvSpPr/>
          <p:nvPr/>
        </p:nvSpPr>
        <p:spPr>
          <a:xfrm>
            <a:off x="623567" y="2716786"/>
            <a:ext cx="10395144" cy="1200328"/>
          </a:xfrm>
          <a:prstGeom prst="roundRect">
            <a:avLst>
              <a:gd name="adj" fmla="val 4013"/>
            </a:avLst>
          </a:prstGeom>
          <a:solidFill>
            <a:schemeClr val="tx2">
              <a:alpha val="2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2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18763-D0D0-4CD9-7215-3143E6CC4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CF858D-9461-3FA2-62E9-EF2A9A2F34ED}"/>
              </a:ext>
            </a:extLst>
          </p:cNvPr>
          <p:cNvSpPr/>
          <p:nvPr/>
        </p:nvSpPr>
        <p:spPr>
          <a:xfrm>
            <a:off x="6598129" y="0"/>
            <a:ext cx="44392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A892CFB-F084-3107-2C93-30B2D0DA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342" y="567221"/>
            <a:ext cx="3516802" cy="425264"/>
          </a:xfrm>
        </p:spPr>
        <p:txBody>
          <a:bodyPr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Functionality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377249-56AF-0816-516A-8E444D48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ESO Astroquery module</a:t>
            </a:r>
            <a:r>
              <a:rPr lang="en-US" dirty="0"/>
              <a:t> – </a:t>
            </a:r>
            <a:r>
              <a:rPr lang="en-US" i="1" dirty="0"/>
              <a:t>Juan M. Carmona L., 26.03.2026, </a:t>
            </a:r>
            <a:r>
              <a:rPr lang="en-US" i="1" dirty="0" err="1"/>
              <a:t>AstroCC</a:t>
            </a:r>
            <a:r>
              <a:rPr lang="en-US" i="1" dirty="0"/>
              <a:t> Forum 2026, Heidelberg.</a:t>
            </a:r>
            <a:endParaRPr lang="de-CH" i="1" dirty="0"/>
          </a:p>
        </p:txBody>
      </p:sp>
      <p:pic>
        <p:nvPicPr>
          <p:cNvPr id="2" name="Picture 1" descr="An old computer with a screen and keyboard&#10;&#10;AI-generated content may be incorrect.">
            <a:extLst>
              <a:ext uri="{FF2B5EF4-FFF2-40B4-BE49-F238E27FC236}">
                <a16:creationId xmlns:a16="http://schemas.microsoft.com/office/drawing/2014/main" id="{EEBB87EB-58DB-E466-E0E3-FC320198C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1" t="17924" r="33058" b="12685"/>
          <a:stretch>
            <a:fillRect/>
          </a:stretch>
        </p:blipFill>
        <p:spPr>
          <a:xfrm>
            <a:off x="387178" y="296481"/>
            <a:ext cx="5799438" cy="5837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38455-477B-940A-8CEE-AE4776167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77"/>
          <a:stretch>
            <a:fillRect/>
          </a:stretch>
        </p:blipFill>
        <p:spPr>
          <a:xfrm>
            <a:off x="1121159" y="821906"/>
            <a:ext cx="4215851" cy="2967501"/>
          </a:xfrm>
          <a:prstGeom prst="rect">
            <a:avLst/>
          </a:prstGeom>
          <a:noFill/>
          <a:effectLst>
            <a:softEdge rad="116774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90F7E9-1640-CEF5-FEC0-FB6F9DDBB377}"/>
              </a:ext>
            </a:extLst>
          </p:cNvPr>
          <p:cNvSpPr/>
          <p:nvPr/>
        </p:nvSpPr>
        <p:spPr>
          <a:xfrm>
            <a:off x="123986" y="939464"/>
            <a:ext cx="518565" cy="3649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74D60E-90A3-F0CD-FA7B-2E315DA21190}"/>
              </a:ext>
            </a:extLst>
          </p:cNvPr>
          <p:cNvSpPr/>
          <p:nvPr/>
        </p:nvSpPr>
        <p:spPr>
          <a:xfrm>
            <a:off x="5884417" y="416125"/>
            <a:ext cx="518562" cy="41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6D086D6-1603-83BA-6C48-070F83F4D6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51" y="1094161"/>
            <a:ext cx="4184760" cy="5196618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List instruments and data releases.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Instrument-specific and instrument-independent raw data search.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Search across / by data releases.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Automatic calibration selection (raw).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Get extended FITS header information.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Download datasets by their identifiers.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“Auth &amp; Auth” access to your assets.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</a:pPr>
            <a:r>
              <a:rPr lang="en-US" dirty="0">
                <a:solidFill>
                  <a:schemeClr val="bg1"/>
                </a:solidFill>
              </a:rPr>
              <a:t>Run custom / complex ADQL queries.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Clr>
                <a:schemeClr val="bg2"/>
              </a:buClr>
              <a:buNone/>
            </a:pP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Find, Access,</a:t>
            </a:r>
            <a:r>
              <a:rPr lang="en-US" dirty="0">
                <a:solidFill>
                  <a:schemeClr val="bg1"/>
                </a:solidFill>
              </a:rPr>
              <a:t> Interoperate, Reuse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3EDBFA-C735-EAEB-176B-0E3A6742A9F3}"/>
              </a:ext>
            </a:extLst>
          </p:cNvPr>
          <p:cNvCxnSpPr>
            <a:cxnSpLocks/>
          </p:cNvCxnSpPr>
          <p:nvPr/>
        </p:nvCxnSpPr>
        <p:spPr>
          <a:xfrm>
            <a:off x="6598129" y="0"/>
            <a:ext cx="0" cy="6858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E2617F8-3EC0-7CB8-6CEC-3E3DB379C613}"/>
              </a:ext>
            </a:extLst>
          </p:cNvPr>
          <p:cNvCxnSpPr>
            <a:cxnSpLocks/>
          </p:cNvCxnSpPr>
          <p:nvPr/>
        </p:nvCxnSpPr>
        <p:spPr>
          <a:xfrm>
            <a:off x="11037358" y="0"/>
            <a:ext cx="0" cy="6858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51C612-E095-063C-418E-C1EB96653B20}"/>
              </a:ext>
            </a:extLst>
          </p:cNvPr>
          <p:cNvCxnSpPr>
            <a:cxnSpLocks/>
          </p:cNvCxnSpPr>
          <p:nvPr/>
        </p:nvCxnSpPr>
        <p:spPr>
          <a:xfrm>
            <a:off x="7225990" y="5480654"/>
            <a:ext cx="31780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106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274E4-CCCC-49B3-A8B6-C2BEAC352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0F30-7BAE-5975-2F27-64239CAE6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to find it?</a:t>
            </a:r>
          </a:p>
        </p:txBody>
      </p:sp>
    </p:spTree>
    <p:extLst>
      <p:ext uri="{BB962C8B-B14F-4D97-AF65-F5344CB8AC3E}">
        <p14:creationId xmlns:p14="http://schemas.microsoft.com/office/powerpoint/2010/main" val="381533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4DE0-C37E-834D-738A-7E922C4B8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2999B6-5F1E-0364-BEA8-F1987C5F2C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8" r="38" b="50000"/>
          <a:stretch>
            <a:fillRect/>
          </a:stretch>
        </p:blipFill>
        <p:spPr>
          <a:xfrm>
            <a:off x="496874" y="1862616"/>
            <a:ext cx="7189539" cy="4392920"/>
          </a:xfrm>
          <a:prstGeom prst="roundRect">
            <a:avLst>
              <a:gd name="adj" fmla="val 6761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4C91C25-C836-C1E6-E833-5CDDDD25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74" y="0"/>
            <a:ext cx="10563578" cy="1136073"/>
          </a:xfrm>
        </p:spPr>
        <p:txBody>
          <a:bodyPr/>
          <a:lstStyle/>
          <a:p>
            <a:r>
              <a:rPr lang="en-GB" dirty="0"/>
              <a:t>Get the ESO module and Jupyter notebooks from GitHub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258392F-FF98-6EB7-07DA-B8E86A25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ESO Astroquery module</a:t>
            </a:r>
            <a:r>
              <a:rPr lang="en-US" dirty="0"/>
              <a:t> – </a:t>
            </a:r>
            <a:r>
              <a:rPr lang="en-US" i="1" dirty="0"/>
              <a:t>Juan M. Carmona L., 26.03.2026, </a:t>
            </a:r>
            <a:r>
              <a:rPr lang="en-US" i="1" dirty="0" err="1"/>
              <a:t>AstroCC</a:t>
            </a:r>
            <a:r>
              <a:rPr lang="en-US" i="1" dirty="0"/>
              <a:t> Forum 2026, Heidelberg.</a:t>
            </a:r>
            <a:endParaRPr lang="de-CH" i="1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BC92F36-94FA-5D35-E3AF-FB3E7A018D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61476" y="1200141"/>
            <a:ext cx="2398456" cy="539493"/>
          </a:xfrm>
        </p:spPr>
        <p:txBody>
          <a:bodyPr/>
          <a:lstStyle/>
          <a:p>
            <a:r>
              <a:rPr lang="en-GB" sz="2000" dirty="0">
                <a:latin typeface="Andale Mono" panose="020B0509000000000004" pitchFamily="49" charset="0"/>
                <a:hlinkClick r:id="rId3"/>
              </a:rPr>
              <a:t>github.com/eso</a:t>
            </a:r>
            <a:endParaRPr lang="en-GB" sz="2000" dirty="0">
              <a:latin typeface="Andale Mono" panose="020B0509000000000004" pitchFamily="49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83437CF-F689-8658-A399-3B9DBD5694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88151" y="1862616"/>
            <a:ext cx="3126769" cy="1909760"/>
          </a:xfrm>
        </p:spPr>
        <p:txBody>
          <a:bodyPr/>
          <a:lstStyle/>
          <a:p>
            <a:r>
              <a:rPr lang="en-GB" sz="1600">
                <a:latin typeface="Andale Mono" panose="020B0509000000000004" pitchFamily="49" charset="0"/>
                <a:hlinkClick r:id="rId4"/>
              </a:rPr>
              <a:t>github.com/eso/astroquery</a:t>
            </a:r>
            <a:endParaRPr lang="en-GB" sz="1600">
              <a:latin typeface="Andale Mono" panose="020B05090000000000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Fork of the official astroquery repository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Latest ESO features not yet part of an official astroquery release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A790BA5E-F434-760E-4A9F-734DE0ADE9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88151" y="4454771"/>
            <a:ext cx="3234298" cy="1787525"/>
          </a:xfrm>
        </p:spPr>
        <p:txBody>
          <a:bodyPr/>
          <a:lstStyle/>
          <a:p>
            <a:r>
              <a:rPr lang="en-GB" sz="1600">
                <a:latin typeface="Andale Mono" panose="020B0509000000000004" pitchFamily="49" charset="0"/>
                <a:hlinkClick r:id="rId5"/>
              </a:rPr>
              <a:t>github.com/</a:t>
            </a:r>
            <a:br>
              <a:rPr lang="en-GB" sz="1600">
                <a:latin typeface="Andale Mono" panose="020B0509000000000004" pitchFamily="49" charset="0"/>
                <a:hlinkClick r:id="rId5"/>
              </a:rPr>
            </a:br>
            <a:r>
              <a:rPr lang="en-GB" sz="1600">
                <a:latin typeface="Andale Mono" panose="020B0509000000000004" pitchFamily="49" charset="0"/>
                <a:hlinkClick r:id="rId5"/>
              </a:rPr>
              <a:t>eso/astroquery_examples</a:t>
            </a:r>
            <a:endParaRPr lang="en-GB" sz="1600">
              <a:latin typeface="Andale Mono" panose="020B0509000000000004" pitchFamily="49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Jupyter notebooks with tutorials and real application examples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solidFill>
                  <a:srgbClr val="000000"/>
                </a:solidFill>
                <a:latin typeface="Arial"/>
              </a:rPr>
              <a:t>Submit your own! ;)</a:t>
            </a: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en-GB" sz="1300">
              <a:latin typeface="Andale Mono" panose="020B0509000000000004" pitchFamily="49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2B44D57-A9FC-09D1-AC6C-466217374A01}"/>
              </a:ext>
            </a:extLst>
          </p:cNvPr>
          <p:cNvSpPr/>
          <p:nvPr/>
        </p:nvSpPr>
        <p:spPr>
          <a:xfrm>
            <a:off x="3155264" y="3693064"/>
            <a:ext cx="2404708" cy="1172220"/>
          </a:xfrm>
          <a:prstGeom prst="roundRect">
            <a:avLst>
              <a:gd name="adj" fmla="val 4321"/>
            </a:avLst>
          </a:prstGeom>
          <a:solidFill>
            <a:schemeClr val="bg2">
              <a:alpha val="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674B9A3-131B-EB51-9442-4FA7A89067D8}"/>
              </a:ext>
            </a:extLst>
          </p:cNvPr>
          <p:cNvSpPr/>
          <p:nvPr/>
        </p:nvSpPr>
        <p:spPr>
          <a:xfrm>
            <a:off x="619729" y="4994412"/>
            <a:ext cx="2407250" cy="1079562"/>
          </a:xfrm>
          <a:prstGeom prst="roundRect">
            <a:avLst>
              <a:gd name="adj" fmla="val 4013"/>
            </a:avLst>
          </a:prstGeom>
          <a:solidFill>
            <a:schemeClr val="bg2">
              <a:alpha val="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2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191A6D7-7D7B-2E4D-A8AA-38886132AA35}"/>
              </a:ext>
            </a:extLst>
          </p:cNvPr>
          <p:cNvSpPr/>
          <p:nvPr/>
        </p:nvSpPr>
        <p:spPr>
          <a:xfrm>
            <a:off x="7940094" y="4454771"/>
            <a:ext cx="3274825" cy="1787524"/>
          </a:xfrm>
          <a:prstGeom prst="roundRect">
            <a:avLst>
              <a:gd name="adj" fmla="val 4321"/>
            </a:avLst>
          </a:prstGeom>
          <a:solidFill>
            <a:schemeClr val="accent6">
              <a:alpha val="24546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AC8B5087-C103-83BD-AD73-230AD8EE6D9D}"/>
              </a:ext>
            </a:extLst>
          </p:cNvPr>
          <p:cNvSpPr/>
          <p:nvPr/>
        </p:nvSpPr>
        <p:spPr>
          <a:xfrm>
            <a:off x="7952766" y="1862614"/>
            <a:ext cx="3262154" cy="1787524"/>
          </a:xfrm>
          <a:prstGeom prst="roundRect">
            <a:avLst>
              <a:gd name="adj" fmla="val 4013"/>
            </a:avLst>
          </a:prstGeom>
          <a:solidFill>
            <a:schemeClr val="accent2">
              <a:alpha val="2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2"/>
              </a:solidFill>
            </a:endParaRPr>
          </a:p>
        </p:txBody>
      </p:sp>
      <p:pic>
        <p:nvPicPr>
          <p:cNvPr id="38" name="Picture 10">
            <a:extLst>
              <a:ext uri="{FF2B5EF4-FFF2-40B4-BE49-F238E27FC236}">
                <a16:creationId xmlns:a16="http://schemas.microsoft.com/office/drawing/2014/main" id="{910EB012-76A7-BECB-4464-B573A206B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97" y="1141230"/>
            <a:ext cx="598404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8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4BF01D93-4251-8227-C37D-9D3A8F7FE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FB33613-7F32-9081-BED1-90B003E63D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b="1090"/>
          <a:stretch>
            <a:fillRect/>
          </a:stretch>
        </p:blipFill>
        <p:spPr/>
      </p:pic>
      <p:pic>
        <p:nvPicPr>
          <p:cNvPr id="30" name="Picture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1E5083-BF47-9211-1950-1B1BD5065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83" t="7687" b="1090"/>
          <a:stretch>
            <a:fillRect/>
          </a:stretch>
        </p:blipFill>
        <p:spPr>
          <a:xfrm>
            <a:off x="2480059" y="462454"/>
            <a:ext cx="3615940" cy="6395545"/>
          </a:xfrm>
          <a:prstGeom prst="rect">
            <a:avLst/>
          </a:prstGeom>
          <a:solidFill>
            <a:srgbClr val="D2108D"/>
          </a:solidFill>
          <a:ln w="12700">
            <a:noFill/>
          </a:ln>
          <a:effectLst>
            <a:softEdge rad="25400"/>
          </a:effectLst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29D7B1BC-3086-8DC3-E075-0B481655EA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80059" y="2004847"/>
            <a:ext cx="3521350" cy="286408"/>
          </a:xfrm>
          <a:noFill/>
          <a:ln w="28575">
            <a:noFill/>
          </a:ln>
        </p:spPr>
        <p:txBody>
          <a:bodyPr anchor="ctr"/>
          <a:lstStyle/>
          <a:p>
            <a:pPr algn="ctr"/>
            <a:r>
              <a:rPr lang="en-GB">
                <a:solidFill>
                  <a:schemeClr val="accent1"/>
                </a:solidFill>
              </a:rPr>
              <a:t>Introduction to basic functionality</a:t>
            </a: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139BE998-ECEC-ECEC-8E3E-CC3188A39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6D6064-FB9F-4877-ADF1-97150FF2D96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Textplatzhalter 17">
            <a:extLst>
              <a:ext uri="{FF2B5EF4-FFF2-40B4-BE49-F238E27FC236}">
                <a16:creationId xmlns:a16="http://schemas.microsoft.com/office/drawing/2014/main" id="{E240CD57-C76E-F379-6F77-DD5E5C126079}"/>
              </a:ext>
            </a:extLst>
          </p:cNvPr>
          <p:cNvSpPr txBox="1">
            <a:spLocks/>
          </p:cNvSpPr>
          <p:nvPr/>
        </p:nvSpPr>
        <p:spPr>
          <a:xfrm>
            <a:off x="2480057" y="3903816"/>
            <a:ext cx="3521350" cy="286408"/>
          </a:xfrm>
          <a:prstGeom prst="rect">
            <a:avLst/>
          </a:prstGeom>
          <a:noFill/>
          <a:effectLst>
            <a:softEdge rad="38100"/>
          </a:effectLst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tx2"/>
                </a:solidFill>
              </a:rPr>
              <a:t>Tutorials on basic functionality </a:t>
            </a:r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13D86F4A-77CA-76C2-3395-AADEDA254636}"/>
              </a:ext>
            </a:extLst>
          </p:cNvPr>
          <p:cNvSpPr txBox="1">
            <a:spLocks/>
          </p:cNvSpPr>
          <p:nvPr/>
        </p:nvSpPr>
        <p:spPr>
          <a:xfrm>
            <a:off x="2480056" y="5802785"/>
            <a:ext cx="3521351" cy="286408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bg2"/>
                </a:solidFill>
              </a:rPr>
              <a:t>Real life examples and use cases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2AD8FC8-042E-D890-BF13-9CEF54CD5C69}"/>
              </a:ext>
            </a:extLst>
          </p:cNvPr>
          <p:cNvSpPr/>
          <p:nvPr/>
        </p:nvSpPr>
        <p:spPr>
          <a:xfrm>
            <a:off x="94211" y="2406869"/>
            <a:ext cx="2291637" cy="1786759"/>
          </a:xfrm>
          <a:prstGeom prst="roundRect">
            <a:avLst>
              <a:gd name="adj" fmla="val 7907"/>
            </a:avLst>
          </a:prstGeom>
          <a:solidFill>
            <a:schemeClr val="bg2">
              <a:alpha val="0"/>
            </a:schemeClr>
          </a:solidFill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2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07E8556-C872-FB6E-792D-51576725E75E}"/>
              </a:ext>
            </a:extLst>
          </p:cNvPr>
          <p:cNvSpPr/>
          <p:nvPr/>
        </p:nvSpPr>
        <p:spPr>
          <a:xfrm>
            <a:off x="94211" y="4309242"/>
            <a:ext cx="2291637" cy="1786759"/>
          </a:xfrm>
          <a:prstGeom prst="roundRect">
            <a:avLst>
              <a:gd name="adj" fmla="val 7907"/>
            </a:avLst>
          </a:prstGeom>
          <a:solidFill>
            <a:schemeClr val="bg2">
              <a:alpha val="0"/>
            </a:schemeClr>
          </a:solidFill>
          <a:ln w="222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bg2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727AE4F-B414-5689-1960-4E471FF91FE7}"/>
              </a:ext>
            </a:extLst>
          </p:cNvPr>
          <p:cNvSpPr/>
          <p:nvPr/>
        </p:nvSpPr>
        <p:spPr>
          <a:xfrm>
            <a:off x="94211" y="1995876"/>
            <a:ext cx="2291637" cy="295379"/>
          </a:xfrm>
          <a:prstGeom prst="roundRect">
            <a:avLst>
              <a:gd name="adj" fmla="val 39931"/>
            </a:avLst>
          </a:prstGeom>
          <a:solidFill>
            <a:schemeClr val="accent1">
              <a:alpha val="0"/>
            </a:schemeClr>
          </a:solidFill>
          <a:ln w="2222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2"/>
              </a:solidFill>
            </a:endParaRPr>
          </a:p>
        </p:txBody>
      </p:sp>
      <p:sp>
        <p:nvSpPr>
          <p:cNvPr id="21" name="Textplatzhalter 17">
            <a:extLst>
              <a:ext uri="{FF2B5EF4-FFF2-40B4-BE49-F238E27FC236}">
                <a16:creationId xmlns:a16="http://schemas.microsoft.com/office/drawing/2014/main" id="{B0124346-1B70-0C04-DFC5-FB8D1D45E2F4}"/>
              </a:ext>
            </a:extLst>
          </p:cNvPr>
          <p:cNvSpPr txBox="1">
            <a:spLocks/>
          </p:cNvSpPr>
          <p:nvPr/>
        </p:nvSpPr>
        <p:spPr>
          <a:xfrm>
            <a:off x="2453657" y="367863"/>
            <a:ext cx="8313675" cy="4624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sz="300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dale Mono" panose="020B0509000000000004" pitchFamily="49" charset="0"/>
                <a:ea typeface="+mj-ea"/>
                <a:cs typeface="+mj-cs"/>
              </a:rPr>
              <a:t>&gt;</a:t>
            </a:r>
            <a:r>
              <a:rPr kumimoji="0" lang="en-GB" sz="3000" i="0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dale Mono" panose="020B0509000000000004" pitchFamily="49" charset="0"/>
                <a:ea typeface="+mj-ea"/>
                <a:cs typeface="+mj-cs"/>
              </a:rPr>
              <a:t>github.com</a:t>
            </a:r>
            <a:r>
              <a:rPr kumimoji="0" lang="en-GB" sz="300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dale Mono" panose="020B0509000000000004" pitchFamily="49" charset="0"/>
                <a:ea typeface="+mj-ea"/>
                <a:cs typeface="+mj-cs"/>
              </a:rPr>
              <a:t>/</a:t>
            </a:r>
            <a:r>
              <a:rPr kumimoji="0" lang="en-GB" sz="3000" i="0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dale Mono" panose="020B0509000000000004" pitchFamily="49" charset="0"/>
                <a:ea typeface="+mj-ea"/>
                <a:cs typeface="+mj-cs"/>
              </a:rPr>
              <a:t>eso</a:t>
            </a:r>
            <a:r>
              <a:rPr kumimoji="0" lang="en-GB" sz="300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dale Mono" panose="020B0509000000000004" pitchFamily="49" charset="0"/>
                <a:ea typeface="+mj-ea"/>
                <a:cs typeface="+mj-cs"/>
              </a:rPr>
              <a:t>/</a:t>
            </a:r>
            <a:r>
              <a:rPr kumimoji="0" lang="en-GB" sz="3000" b="1" i="0" strike="noStrike" kern="1200" cap="none" spc="0" normalizeH="0" baseline="0" noProof="0" dirty="0" err="1">
                <a:ln>
                  <a:noFill/>
                </a:ln>
                <a:solidFill>
                  <a:srgbClr val="0077BE"/>
                </a:solidFill>
                <a:effectLst/>
                <a:uLnTx/>
                <a:uFillTx/>
                <a:latin typeface="Andale Mono" panose="020B0509000000000004" pitchFamily="49" charset="0"/>
                <a:ea typeface="+mj-ea"/>
                <a:cs typeface="+mj-cs"/>
              </a:rPr>
              <a:t>astroquery_examples</a:t>
            </a:r>
            <a:endParaRPr lang="en-GB" sz="3000" b="1" dirty="0">
              <a:solidFill>
                <a:srgbClr val="0077BE"/>
              </a:solidFill>
              <a:latin typeface="Andale Mono" panose="020B0509000000000004" pitchFamily="49" charset="0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3C810B-8DD5-8E5F-3CAF-CADE4F9B92BB}"/>
              </a:ext>
            </a:extLst>
          </p:cNvPr>
          <p:cNvSpPr txBox="1"/>
          <p:nvPr/>
        </p:nvSpPr>
        <p:spPr>
          <a:xfrm>
            <a:off x="6190211" y="1448151"/>
            <a:ext cx="5063562" cy="138499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172800" lvl="1" indent="-172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Query the archive for raw* and reduced data</a:t>
            </a:r>
          </a:p>
          <a:p>
            <a:pPr marL="172800" lvl="1" indent="-172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Perform a simple cone search</a:t>
            </a:r>
          </a:p>
          <a:p>
            <a:pPr marL="172800" lvl="1" indent="-172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Obtain extended information on data products</a:t>
            </a:r>
          </a:p>
          <a:p>
            <a:pPr marL="172800" lvl="1" indent="-1728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/>
                </a:solidFill>
              </a:rPr>
              <a:t>Download datasets from the archive</a:t>
            </a:r>
          </a:p>
          <a:p>
            <a:pPr marL="0" lvl="1">
              <a:buClr>
                <a:schemeClr val="tx2"/>
              </a:buClr>
            </a:pPr>
            <a:r>
              <a:rPr lang="en-US" sz="1200">
                <a:solidFill>
                  <a:schemeClr val="accent1"/>
                </a:solidFill>
              </a:rPr>
              <a:t>*Either instrument-specific or generic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32E512-23A8-3C13-F767-35FBAA5B0B72}"/>
              </a:ext>
            </a:extLst>
          </p:cNvPr>
          <p:cNvSpPr txBox="1"/>
          <p:nvPr/>
        </p:nvSpPr>
        <p:spPr>
          <a:xfrm>
            <a:off x="6190208" y="3414017"/>
            <a:ext cx="5063578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172800" lvl="1" indent="-172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Searching via ADQL (SQL-like syntax)</a:t>
            </a:r>
          </a:p>
          <a:p>
            <a:pPr marL="172800" lvl="1" indent="-172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Downloading datasets by identifier</a:t>
            </a:r>
          </a:p>
          <a:p>
            <a:pPr marL="172800" lvl="1" indent="-172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Searching a source by name</a:t>
            </a:r>
          </a:p>
          <a:p>
            <a:pPr marL="172800" lvl="1" indent="-1728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CE5561-1198-AAC0-4A2E-206F65CBD9AA}"/>
              </a:ext>
            </a:extLst>
          </p:cNvPr>
          <p:cNvSpPr txBox="1"/>
          <p:nvPr/>
        </p:nvSpPr>
        <p:spPr>
          <a:xfrm>
            <a:off x="6190208" y="5195218"/>
            <a:ext cx="5063565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72800" lvl="1" indent="-1728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Investigate ESO data using Aladin</a:t>
            </a:r>
          </a:p>
          <a:p>
            <a:pPr marL="172800" lvl="1" indent="-1728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Download raw data for a reduced data product</a:t>
            </a:r>
          </a:p>
          <a:p>
            <a:pPr marL="172800" lvl="1" indent="-1728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Examine Spectral Data as function of time</a:t>
            </a:r>
          </a:p>
          <a:p>
            <a:pPr marL="172800" lvl="1" indent="-1728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ESO observatories light contamination trends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EBBA00A-1585-912E-50C9-2DF623EB978F}"/>
              </a:ext>
            </a:extLst>
          </p:cNvPr>
          <p:cNvCxnSpPr/>
          <p:nvPr/>
        </p:nvCxnSpPr>
        <p:spPr>
          <a:xfrm>
            <a:off x="6095999" y="0"/>
            <a:ext cx="0" cy="685799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F4661BFD-578A-2881-C8B9-66F73DED3602}"/>
              </a:ext>
            </a:extLst>
          </p:cNvPr>
          <p:cNvSpPr/>
          <p:nvPr/>
        </p:nvSpPr>
        <p:spPr>
          <a:xfrm>
            <a:off x="6190206" y="3414016"/>
            <a:ext cx="5063553" cy="1200329"/>
          </a:xfrm>
          <a:prstGeom prst="roundRect">
            <a:avLst>
              <a:gd name="adj" fmla="val 4013"/>
            </a:avLst>
          </a:prstGeom>
          <a:solidFill>
            <a:schemeClr val="accent2">
              <a:alpha val="2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2"/>
              </a:solidFill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602999B-BF88-BE05-2C12-D14890D2C519}"/>
              </a:ext>
            </a:extLst>
          </p:cNvPr>
          <p:cNvSpPr/>
          <p:nvPr/>
        </p:nvSpPr>
        <p:spPr>
          <a:xfrm>
            <a:off x="6190206" y="1448150"/>
            <a:ext cx="5063553" cy="1384995"/>
          </a:xfrm>
          <a:prstGeom prst="roundRect">
            <a:avLst>
              <a:gd name="adj" fmla="val 4013"/>
            </a:avLst>
          </a:prstGeom>
          <a:solidFill>
            <a:schemeClr val="tx2">
              <a:alpha val="2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2"/>
              </a:solidFill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59EEC07-3731-00E9-0B7E-C7E277E61A64}"/>
              </a:ext>
            </a:extLst>
          </p:cNvPr>
          <p:cNvSpPr/>
          <p:nvPr/>
        </p:nvSpPr>
        <p:spPr>
          <a:xfrm>
            <a:off x="6190206" y="5195215"/>
            <a:ext cx="5063553" cy="1200329"/>
          </a:xfrm>
          <a:prstGeom prst="roundRect">
            <a:avLst>
              <a:gd name="adj" fmla="val 4013"/>
            </a:avLst>
          </a:prstGeom>
          <a:solidFill>
            <a:schemeClr val="accent6">
              <a:alpha val="2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2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E1007-27A2-DE8D-7385-22ACE5057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37F2-4E1F-1E50-5278-4EB43760F5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next? </a:t>
            </a:r>
          </a:p>
        </p:txBody>
      </p:sp>
    </p:spTree>
    <p:extLst>
      <p:ext uri="{BB962C8B-B14F-4D97-AF65-F5344CB8AC3E}">
        <p14:creationId xmlns:p14="http://schemas.microsoft.com/office/powerpoint/2010/main" val="1991440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ysClr val="window" lastClr="FFFFFF"/>
      </a:lt1>
      <a:dk2>
        <a:srgbClr val="0077BE"/>
      </a:dk2>
      <a:lt2>
        <a:srgbClr val="FFA300"/>
      </a:lt2>
      <a:accent1>
        <a:srgbClr val="094168"/>
      </a:accent1>
      <a:accent2>
        <a:srgbClr val="00AAE3"/>
      </a:accent2>
      <a:accent3>
        <a:srgbClr val="C9E7FB"/>
      </a:accent3>
      <a:accent4>
        <a:srgbClr val="825C00"/>
      </a:accent4>
      <a:accent5>
        <a:srgbClr val="AE7800"/>
      </a:accent5>
      <a:accent6>
        <a:srgbClr val="FDDE54"/>
      </a:accent6>
      <a:hlink>
        <a:srgbClr val="000000"/>
      </a:hlink>
      <a:folHlink>
        <a:srgbClr val="000000"/>
      </a:folHlink>
    </a:clrScheme>
    <a:fontScheme name="E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1  -  AutoRecovered" id="{188C2C30-848C-4475-B9F1-84BB9D1BF107}" vid="{D60D51B9-B3EF-4751-A039-5A277E354B4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ysClr val="window" lastClr="FFFFFF"/>
    </a:lt1>
    <a:dk2>
      <a:srgbClr val="0077BE"/>
    </a:dk2>
    <a:lt2>
      <a:srgbClr val="FFA300"/>
    </a:lt2>
    <a:accent1>
      <a:srgbClr val="094168"/>
    </a:accent1>
    <a:accent2>
      <a:srgbClr val="00AAE3"/>
    </a:accent2>
    <a:accent3>
      <a:srgbClr val="C9E7FB"/>
    </a:accent3>
    <a:accent4>
      <a:srgbClr val="825C00"/>
    </a:accent4>
    <a:accent5>
      <a:srgbClr val="AE7800"/>
    </a:accent5>
    <a:accent6>
      <a:srgbClr val="FDDE54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5fd1e8-d2c6-471e-9576-0f50c440c7c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05A8DB59F3440AE255B28B2C05C14" ma:contentTypeVersion="11" ma:contentTypeDescription="Create a new document." ma:contentTypeScope="" ma:versionID="3fa17cce81c5f318e156487d516fe3a5">
  <xsd:schema xmlns:xsd="http://www.w3.org/2001/XMLSchema" xmlns:xs="http://www.w3.org/2001/XMLSchema" xmlns:p="http://schemas.microsoft.com/office/2006/metadata/properties" xmlns:ns2="e45fd1e8-d2c6-471e-9576-0f50c440c7c0" targetNamespace="http://schemas.microsoft.com/office/2006/metadata/properties" ma:root="true" ma:fieldsID="e8e4dd7a7e50c48501a5c21123db6074" ns2:_="">
    <xsd:import namespace="e45fd1e8-d2c6-471e-9576-0f50c440c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fd1e8-d2c6-471e-9576-0f50c440c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4315633-0253-48bc-baf4-fde5159ea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142643-2F64-40FD-82EE-C0287FDBD0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14B064-77F0-45B6-B3F0-1584707B80A3}">
  <ds:schemaRefs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45fd1e8-d2c6-471e-9576-0f50c440c7c0"/>
  </ds:schemaRefs>
</ds:datastoreItem>
</file>

<file path=customXml/itemProps3.xml><?xml version="1.0" encoding="utf-8"?>
<ds:datastoreItem xmlns:ds="http://schemas.openxmlformats.org/officeDocument/2006/customXml" ds:itemID="{4FB4F3C7-CB76-4734-85BF-0D030CFCF27C}">
  <ds:schemaRefs>
    <ds:schemaRef ds:uri="e45fd1e8-d2c6-471e-9576-0f50c440c7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9872</TotalTime>
  <Words>794</Words>
  <Application>Microsoft Macintosh PowerPoint</Application>
  <PresentationFormat>Widescreen</PresentationFormat>
  <Paragraphs>109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Andale Mono</vt:lpstr>
      <vt:lpstr>Aptos Mono</vt:lpstr>
      <vt:lpstr>Arial</vt:lpstr>
      <vt:lpstr>Calibri</vt:lpstr>
      <vt:lpstr>Georgia</vt:lpstr>
      <vt:lpstr>Wingdings</vt:lpstr>
      <vt:lpstr>Office</vt:lpstr>
      <vt:lpstr>think-cell Folie</vt:lpstr>
      <vt:lpstr>The ESO Astroquery module and  its Jupyter Notebooks examples</vt:lpstr>
      <vt:lpstr>The ESO archive enables smooth data journeys</vt:lpstr>
      <vt:lpstr>Astroquery enables end-to-end analyses</vt:lpstr>
      <vt:lpstr>The ESO module delivers complex datasets quickly</vt:lpstr>
      <vt:lpstr>Functionality</vt:lpstr>
      <vt:lpstr>Where to find it?</vt:lpstr>
      <vt:lpstr>Get the ESO module and Jupyter notebooks from GitHub</vt:lpstr>
      <vt:lpstr>PowerPoint Presentation</vt:lpstr>
      <vt:lpstr>What’s next? </vt:lpstr>
      <vt:lpstr>What’s next?</vt:lpstr>
      <vt:lpstr>Recap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Mariya Lyubenova</dc:creator>
  <cp:lastModifiedBy>Juan Manuel Carmona-Loaiza</cp:lastModifiedBy>
  <cp:revision>4</cp:revision>
  <dcterms:created xsi:type="dcterms:W3CDTF">2023-10-25T15:44:01Z</dcterms:created>
  <dcterms:modified xsi:type="dcterms:W3CDTF">2026-03-25T18:11:09Z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0x0101002FE05A8DB59F3440AE255B28B2C05C14</vt:lpwstr>
  </property>
  <property fmtid="{D5CDD505-2E9C-101B-9397-08002B2CF9AE}" pid="3" name="MediaServiceImageTags">
    <vt:lpwstr/>
  </property>
</Properties>
</file>