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34" r:id="rId6"/>
    <p:sldId id="1080" r:id="rId7"/>
    <p:sldId id="1081" r:id="rId8"/>
    <p:sldId id="1082" r:id="rId9"/>
    <p:sldId id="1090" r:id="rId10"/>
    <p:sldId id="1091" r:id="rId11"/>
    <p:sldId id="1092" r:id="rId12"/>
    <p:sldId id="1088" r:id="rId13"/>
    <p:sldId id="1099" r:id="rId14"/>
    <p:sldId id="1100" r:id="rId15"/>
    <p:sldId id="1093" r:id="rId16"/>
    <p:sldId id="1096" r:id="rId17"/>
    <p:sldId id="1097" r:id="rId18"/>
    <p:sldId id="1095" r:id="rId1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URIS Aline" initials="MA" lastIdx="1" clrIdx="0">
    <p:extLst>
      <p:ext uri="{19B8F6BF-5375-455C-9EA6-DF929625EA0E}">
        <p15:presenceInfo xmlns:p15="http://schemas.microsoft.com/office/powerpoint/2012/main" userId="S-1-5-21-343818398-2000478354-839522115-10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9"/>
    <a:srgbClr val="BD987A"/>
    <a:srgbClr val="000000"/>
    <a:srgbClr val="3E4A83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3979" autoAdjust="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BB0F-C628-4A2A-8C5F-BAFCC276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FA6E-9C56-4018-9093-830D0E2A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7A7B-18E4-4386-AFE7-7F841063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AECF9-B03F-455C-AA90-A3BAAF12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4BDD-CEF5-4BD5-93EE-3EA1D0DD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3A9-2BAD-4FC7-A478-D0B23D077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5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THESEUS IRT Consortium Meeting | Paris, 4-5 November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3538330"/>
            <a:ext cx="6437587" cy="2375108"/>
          </a:xfrm>
        </p:spPr>
        <p:txBody>
          <a:bodyPr>
            <a:normAutofit/>
          </a:bodyPr>
          <a:lstStyle/>
          <a:p>
            <a:r>
              <a:rPr lang="fr-FR" sz="2000" b="1" dirty="0" err="1"/>
              <a:t>Methodology</a:t>
            </a:r>
            <a:r>
              <a:rPr lang="fr-FR" sz="2000" b="1" dirty="0"/>
              <a:t> and </a:t>
            </a:r>
            <a:r>
              <a:rPr lang="fr-FR" sz="2000" b="1" dirty="0" err="1"/>
              <a:t>subsystem</a:t>
            </a:r>
            <a:r>
              <a:rPr lang="fr-FR" sz="2000" b="1" dirty="0"/>
              <a:t> </a:t>
            </a:r>
            <a:r>
              <a:rPr lang="fr-FR" sz="2000" b="1" dirty="0" err="1"/>
              <a:t>requirements</a:t>
            </a:r>
            <a:endParaRPr lang="fr-FR" sz="2000" b="1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40" y="1955800"/>
            <a:ext cx="6789548" cy="1209674"/>
          </a:xfrm>
        </p:spPr>
        <p:txBody>
          <a:bodyPr>
            <a:noAutofit/>
          </a:bodyPr>
          <a:lstStyle/>
          <a:p>
            <a:r>
              <a:rPr lang="fr-FR" sz="4000" dirty="0"/>
              <a:t>IRT AIT: Optical system </a:t>
            </a:r>
            <a:r>
              <a:rPr lang="fr-FR" sz="4000" dirty="0" err="1"/>
              <a:t>alignment</a:t>
            </a:r>
            <a:endParaRPr lang="fr-FR" sz="4000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8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92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Back-up option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23" y="1990465"/>
            <a:ext cx="6024283" cy="40427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If the TEL </a:t>
            </a:r>
            <a:r>
              <a:rPr lang="fr-FR" sz="1600" dirty="0" err="1"/>
              <a:t>integration</a:t>
            </a:r>
            <a:r>
              <a:rPr lang="fr-FR" sz="1600" dirty="0"/>
              <a:t> </a:t>
            </a:r>
            <a:r>
              <a:rPr lang="fr-FR" sz="1600" dirty="0" err="1"/>
              <a:t>procedure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too</a:t>
            </a:r>
            <a:r>
              <a:rPr lang="fr-FR" sz="1600" dirty="0"/>
              <a:t> </a:t>
            </a:r>
            <a:r>
              <a:rPr lang="fr-FR" sz="1600" dirty="0" err="1"/>
              <a:t>constrainted</a:t>
            </a:r>
            <a:r>
              <a:rPr lang="fr-FR" sz="1600" dirty="0"/>
              <a:t> by </a:t>
            </a:r>
            <a:r>
              <a:rPr lang="fr-FR" sz="1600" dirty="0" err="1"/>
              <a:t>these</a:t>
            </a:r>
            <a:r>
              <a:rPr lang="fr-FR" sz="1600" dirty="0"/>
              <a:t> </a:t>
            </a:r>
            <a:r>
              <a:rPr lang="fr-FR" sz="1600" dirty="0" err="1"/>
              <a:t>requirements</a:t>
            </a:r>
            <a:r>
              <a:rPr lang="fr-FR" sz="1600" dirty="0"/>
              <a:t>, the alternative option </a:t>
            </a:r>
            <a:r>
              <a:rPr lang="fr-FR" sz="1600" dirty="0" err="1"/>
              <a:t>is</a:t>
            </a:r>
            <a:r>
              <a:rPr lang="fr-FR" sz="1600" dirty="0"/>
              <a:t> to </a:t>
            </a:r>
            <a:r>
              <a:rPr lang="fr-FR" sz="1600" dirty="0" err="1"/>
              <a:t>implement</a:t>
            </a:r>
            <a:r>
              <a:rPr lang="fr-FR" sz="1600" dirty="0"/>
              <a:t> </a:t>
            </a:r>
            <a:r>
              <a:rPr lang="fr-FR" sz="1600" b="1" dirty="0" err="1"/>
              <a:t>Shims</a:t>
            </a:r>
            <a:r>
              <a:rPr lang="fr-FR" sz="1600" b="1" dirty="0"/>
              <a:t> at the </a:t>
            </a:r>
            <a:r>
              <a:rPr lang="fr-FR" sz="1600" b="1" dirty="0" err="1"/>
              <a:t>level</a:t>
            </a:r>
            <a:r>
              <a:rPr lang="fr-FR" sz="1600" b="1" dirty="0"/>
              <a:t> of the FPA</a:t>
            </a:r>
            <a:r>
              <a:rPr lang="fr-FR" sz="1600" dirty="0"/>
              <a:t> to </a:t>
            </a:r>
            <a:r>
              <a:rPr lang="fr-FR" sz="1600" dirty="0" err="1"/>
              <a:t>add</a:t>
            </a:r>
            <a:r>
              <a:rPr lang="fr-FR" sz="1600" dirty="0"/>
              <a:t> </a:t>
            </a:r>
            <a:r>
              <a:rPr lang="fr-FR" sz="1600" dirty="0" err="1"/>
              <a:t>error</a:t>
            </a:r>
            <a:r>
              <a:rPr lang="fr-FR" sz="1600" dirty="0"/>
              <a:t> corrections </a:t>
            </a:r>
            <a:r>
              <a:rPr lang="fr-FR" sz="1600" dirty="0" err="1"/>
              <a:t>along</a:t>
            </a:r>
            <a:r>
              <a:rPr lang="fr-FR" sz="1600" dirty="0"/>
              <a:t> TZ, RX, RY, RZ.</a:t>
            </a:r>
          </a:p>
          <a:p>
            <a:pPr>
              <a:lnSpc>
                <a:spcPct val="120000"/>
              </a:lnSpc>
            </a:pPr>
            <a:r>
              <a:rPr lang="fr-FR" sz="1600" u="sng" dirty="0"/>
              <a:t>Risk on Schedule</a:t>
            </a:r>
            <a:r>
              <a:rPr lang="fr-FR" sz="1600" dirty="0"/>
              <a:t>: </a:t>
            </a:r>
            <a:r>
              <a:rPr lang="fr-FR" sz="1600" dirty="0" err="1"/>
              <a:t>wait</a:t>
            </a:r>
            <a:r>
              <a:rPr lang="fr-FR" sz="1600" dirty="0"/>
              <a:t> for TEL </a:t>
            </a:r>
            <a:r>
              <a:rPr lang="fr-FR" sz="1600" dirty="0" err="1"/>
              <a:t>integration</a:t>
            </a:r>
            <a:r>
              <a:rPr lang="fr-FR" sz="1600" dirty="0"/>
              <a:t> to start CAM final </a:t>
            </a:r>
            <a:r>
              <a:rPr lang="fr-FR" sz="1600" dirty="0" err="1"/>
              <a:t>integration</a:t>
            </a:r>
            <a:r>
              <a:rPr lang="fr-FR" sz="1600" dirty="0"/>
              <a:t> and qualification, </a:t>
            </a:r>
            <a:r>
              <a:rPr lang="fr-FR" sz="1600" dirty="0" err="1"/>
              <a:t>delay</a:t>
            </a:r>
            <a:r>
              <a:rPr lang="fr-FR" sz="1600" dirty="0"/>
              <a:t> on </a:t>
            </a:r>
            <a:r>
              <a:rPr lang="fr-FR" sz="1600" dirty="0" err="1"/>
              <a:t>shims</a:t>
            </a:r>
            <a:r>
              <a:rPr lang="fr-FR" sz="1600" dirty="0"/>
              <a:t> to </a:t>
            </a:r>
            <a:r>
              <a:rPr lang="fr-FR" sz="1600" dirty="0" err="1"/>
              <a:t>consider</a:t>
            </a:r>
            <a:r>
              <a:rPr lang="fr-FR" sz="1600" dirty="0"/>
              <a:t>.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That </a:t>
            </a:r>
            <a:r>
              <a:rPr lang="fr-FR" sz="1600" dirty="0" err="1"/>
              <a:t>can’t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the </a:t>
            </a:r>
            <a:r>
              <a:rPr lang="fr-FR" sz="1600" dirty="0" err="1"/>
              <a:t>baseline</a:t>
            </a:r>
            <a:r>
              <a:rPr lang="fr-FR" sz="1600" dirty="0"/>
              <a:t> for phase A. A </a:t>
            </a:r>
            <a:r>
              <a:rPr lang="fr-FR" sz="1600" dirty="0" err="1"/>
              <a:t>decoupled</a:t>
            </a:r>
            <a:r>
              <a:rPr lang="fr-FR" sz="1600" dirty="0"/>
              <a:t> </a:t>
            </a:r>
            <a:r>
              <a:rPr lang="fr-FR" sz="1600" dirty="0" err="1"/>
              <a:t>strategy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preferred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5D21BEA-95B2-45D1-B23C-73F784FE4C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5"/>
          <a:stretch/>
        </p:blipFill>
        <p:spPr>
          <a:xfrm>
            <a:off x="852592" y="1990466"/>
            <a:ext cx="3730366" cy="31353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D34EF0-68C3-4DD3-8773-0BBA3576ABF1}"/>
              </a:ext>
            </a:extLst>
          </p:cNvPr>
          <p:cNvSpPr/>
          <p:nvPr/>
        </p:nvSpPr>
        <p:spPr>
          <a:xfrm>
            <a:off x="2974738" y="2175972"/>
            <a:ext cx="100158" cy="2277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67CAD-7DC4-47C4-9D4B-F200B77E70E4}"/>
              </a:ext>
            </a:extLst>
          </p:cNvPr>
          <p:cNvSpPr/>
          <p:nvPr/>
        </p:nvSpPr>
        <p:spPr>
          <a:xfrm>
            <a:off x="2974738" y="2784880"/>
            <a:ext cx="100158" cy="2277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9317C6-F627-4D1F-A39F-C4F019291912}"/>
              </a:ext>
            </a:extLst>
          </p:cNvPr>
          <p:cNvSpPr/>
          <p:nvPr/>
        </p:nvSpPr>
        <p:spPr>
          <a:xfrm>
            <a:off x="2974738" y="3026423"/>
            <a:ext cx="100158" cy="2277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12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AIV </a:t>
            </a:r>
            <a:r>
              <a:rPr lang="fr-FR" dirty="0" err="1"/>
              <a:t>Sequence</a:t>
            </a:r>
            <a:r>
              <a:rPr lang="fr-FR" dirty="0"/>
              <a:t>: TEL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5874"/>
            <a:ext cx="2975667" cy="4886252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ea typeface="Calibri" panose="020F0502020204030204" pitchFamily="34" charset="0"/>
              </a:rPr>
              <a:t>INAF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responsibility</a:t>
            </a:r>
            <a:endParaRPr lang="fr-FR" sz="1800" b="1" dirty="0"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F27A7E-9A69-4679-9D1B-FFFF2E27C4B1}"/>
              </a:ext>
            </a:extLst>
          </p:cNvPr>
          <p:cNvSpPr txBox="1"/>
          <p:nvPr/>
        </p:nvSpPr>
        <p:spPr>
          <a:xfrm>
            <a:off x="6724442" y="37733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Integration</a:t>
            </a:r>
            <a:r>
              <a:rPr lang="fr-FR" sz="1200" b="1" dirty="0"/>
              <a:t> TEL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113895-992E-4E1C-A8FF-8025303A0FC3}"/>
              </a:ext>
            </a:extLst>
          </p:cNvPr>
          <p:cNvSpPr txBox="1"/>
          <p:nvPr/>
        </p:nvSpPr>
        <p:spPr>
          <a:xfrm>
            <a:off x="6724442" y="993507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Optical </a:t>
            </a:r>
            <a:r>
              <a:rPr lang="fr-FR" sz="1200" dirty="0" err="1"/>
              <a:t>quality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reference</a:t>
            </a:r>
            <a:r>
              <a:rPr lang="fr-FR" sz="1200" dirty="0"/>
              <a:t> detector </a:t>
            </a:r>
          </a:p>
        </p:txBody>
      </p:sp>
      <p:sp>
        <p:nvSpPr>
          <p:cNvPr id="8" name="Losange 7">
            <a:extLst>
              <a:ext uri="{FF2B5EF4-FFF2-40B4-BE49-F238E27FC236}">
                <a16:creationId xmlns:a16="http://schemas.microsoft.com/office/drawing/2014/main" id="{36581DB1-F070-488A-AA4C-F209C504F63E}"/>
              </a:ext>
            </a:extLst>
          </p:cNvPr>
          <p:cNvSpPr/>
          <p:nvPr/>
        </p:nvSpPr>
        <p:spPr>
          <a:xfrm>
            <a:off x="7694987" y="2294438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B91DED-41B8-436A-BD8A-B8E742A0C9C0}"/>
              </a:ext>
            </a:extLst>
          </p:cNvPr>
          <p:cNvSpPr txBox="1"/>
          <p:nvPr/>
        </p:nvSpPr>
        <p:spPr>
          <a:xfrm>
            <a:off x="4779335" y="1395475"/>
            <a:ext cx="13575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Tune </a:t>
            </a:r>
            <a:r>
              <a:rPr lang="fr-FR" sz="1200" dirty="0" err="1"/>
              <a:t>optical</a:t>
            </a:r>
            <a:r>
              <a:rPr lang="fr-FR" sz="1200" dirty="0"/>
              <a:t> </a:t>
            </a:r>
            <a:r>
              <a:rPr lang="fr-FR" sz="1200" dirty="0" err="1"/>
              <a:t>elements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C4B3EE-78D3-4449-95C4-12A6A8233E40}"/>
              </a:ext>
            </a:extLst>
          </p:cNvPr>
          <p:cNvSpPr txBox="1"/>
          <p:nvPr/>
        </p:nvSpPr>
        <p:spPr>
          <a:xfrm>
            <a:off x="6483808" y="2820452"/>
            <a:ext cx="27792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Gravity release + </a:t>
            </a:r>
            <a:r>
              <a:rPr lang="fr-FR" sz="1200" dirty="0" err="1"/>
              <a:t>Operational</a:t>
            </a:r>
            <a:r>
              <a:rPr lang="fr-FR" sz="1200" dirty="0"/>
              <a:t> </a:t>
            </a:r>
            <a:r>
              <a:rPr lang="fr-FR" sz="1200" dirty="0" err="1"/>
              <a:t>temperature</a:t>
            </a:r>
            <a:r>
              <a:rPr lang="fr-FR" sz="1200" dirty="0"/>
              <a:t> compensation </a:t>
            </a:r>
          </a:p>
          <a:p>
            <a:pPr algn="ctr"/>
            <a:r>
              <a:rPr lang="fr-FR" sz="1200" dirty="0"/>
              <a:t>(computation + </a:t>
            </a:r>
            <a:r>
              <a:rPr lang="fr-FR" sz="1200" dirty="0" err="1"/>
              <a:t>implementation</a:t>
            </a:r>
            <a:r>
              <a:rPr lang="fr-FR" sz="1200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FC7BBF-2198-489D-BFE3-51EC7BA53089}"/>
              </a:ext>
            </a:extLst>
          </p:cNvPr>
          <p:cNvSpPr txBox="1"/>
          <p:nvPr/>
        </p:nvSpPr>
        <p:spPr>
          <a:xfrm>
            <a:off x="6724439" y="3660569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Integration</a:t>
            </a:r>
            <a:r>
              <a:rPr lang="fr-FR" sz="1200" dirty="0"/>
              <a:t> in TVAC </a:t>
            </a:r>
            <a:r>
              <a:rPr lang="fr-FR" sz="1200" dirty="0" err="1"/>
              <a:t>chamber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6622AC-0EC3-409F-A8FA-AD479CC909FF}"/>
              </a:ext>
            </a:extLst>
          </p:cNvPr>
          <p:cNvSpPr txBox="1"/>
          <p:nvPr/>
        </p:nvSpPr>
        <p:spPr>
          <a:xfrm>
            <a:off x="6724442" y="1657085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FP position in IRT </a:t>
            </a:r>
            <a:r>
              <a:rPr lang="fr-FR" sz="1200" dirty="0" err="1"/>
              <a:t>alignment</a:t>
            </a:r>
            <a:r>
              <a:rPr lang="fr-FR" sz="1200" dirty="0"/>
              <a:t> frame </a:t>
            </a:r>
          </a:p>
        </p:txBody>
      </p:sp>
      <p:sp>
        <p:nvSpPr>
          <p:cNvPr id="13" name="Losange 12">
            <a:extLst>
              <a:ext uri="{FF2B5EF4-FFF2-40B4-BE49-F238E27FC236}">
                <a16:creationId xmlns:a16="http://schemas.microsoft.com/office/drawing/2014/main" id="{E98AAB76-4C52-49AE-8CE6-A1F220662F9A}"/>
              </a:ext>
            </a:extLst>
          </p:cNvPr>
          <p:cNvSpPr/>
          <p:nvPr/>
        </p:nvSpPr>
        <p:spPr>
          <a:xfrm>
            <a:off x="7683959" y="490099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6332B6-8403-45CE-8F70-28A768EE860B}"/>
              </a:ext>
            </a:extLst>
          </p:cNvPr>
          <p:cNvSpPr txBox="1"/>
          <p:nvPr/>
        </p:nvSpPr>
        <p:spPr>
          <a:xfrm>
            <a:off x="8198309" y="522891"/>
            <a:ext cx="2779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Run Optical </a:t>
            </a:r>
            <a:r>
              <a:rPr lang="fr-FR" sz="1200" dirty="0" err="1"/>
              <a:t>characterisation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63B6BF3-5FCD-46E9-943B-FCE52BBB86F7}"/>
              </a:ext>
            </a:extLst>
          </p:cNvPr>
          <p:cNvSpPr txBox="1"/>
          <p:nvPr/>
        </p:nvSpPr>
        <p:spPr>
          <a:xfrm>
            <a:off x="8128125" y="2231519"/>
            <a:ext cx="277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Meet</a:t>
            </a:r>
            <a:r>
              <a:rPr lang="fr-FR" sz="1200" dirty="0"/>
              <a:t> performance and </a:t>
            </a:r>
            <a:r>
              <a:rPr lang="fr-FR" sz="1200" dirty="0" err="1"/>
              <a:t>alignment</a:t>
            </a:r>
            <a:r>
              <a:rPr lang="fr-FR" sz="1200" dirty="0"/>
              <a:t> </a:t>
            </a:r>
            <a:r>
              <a:rPr lang="fr-FR" sz="1200" dirty="0" err="1"/>
              <a:t>requirements</a:t>
            </a:r>
            <a:r>
              <a:rPr lang="fr-FR" sz="1200" dirty="0"/>
              <a:t>?</a:t>
            </a:r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4BF01313-F239-462E-AF3C-974C61D71F83}"/>
              </a:ext>
            </a:extLst>
          </p:cNvPr>
          <p:cNvSpPr/>
          <p:nvPr/>
        </p:nvSpPr>
        <p:spPr>
          <a:xfrm>
            <a:off x="7668917" y="5266095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6066C6-4065-4AF6-AC14-C5A8A417AF06}"/>
              </a:ext>
            </a:extLst>
          </p:cNvPr>
          <p:cNvSpPr txBox="1"/>
          <p:nvPr/>
        </p:nvSpPr>
        <p:spPr>
          <a:xfrm>
            <a:off x="8157201" y="5293397"/>
            <a:ext cx="250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Meet</a:t>
            </a:r>
            <a:r>
              <a:rPr lang="fr-FR" sz="1200" dirty="0"/>
              <a:t> performance </a:t>
            </a:r>
            <a:r>
              <a:rPr lang="fr-FR" sz="1200" dirty="0" err="1"/>
              <a:t>expected</a:t>
            </a:r>
            <a:r>
              <a:rPr lang="fr-FR" sz="1200" dirty="0"/>
              <a:t> by </a:t>
            </a:r>
            <a:r>
              <a:rPr lang="fr-FR" sz="1200" dirty="0" err="1"/>
              <a:t>gravity</a:t>
            </a:r>
            <a:r>
              <a:rPr lang="fr-FR" sz="1200" dirty="0"/>
              <a:t> </a:t>
            </a:r>
            <a:r>
              <a:rPr lang="fr-FR" sz="1200" dirty="0" err="1"/>
              <a:t>effect</a:t>
            </a:r>
            <a:r>
              <a:rPr lang="fr-FR" sz="1200" dirty="0"/>
              <a:t>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3AC684-CBFC-423D-BC35-289EC1204C29}"/>
              </a:ext>
            </a:extLst>
          </p:cNvPr>
          <p:cNvSpPr txBox="1"/>
          <p:nvPr/>
        </p:nvSpPr>
        <p:spPr>
          <a:xfrm>
            <a:off x="4363244" y="4739291"/>
            <a:ext cx="20995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Change </a:t>
            </a:r>
            <a:r>
              <a:rPr lang="fr-FR" sz="1200" dirty="0" err="1"/>
              <a:t>compensator</a:t>
            </a:r>
            <a:r>
              <a:rPr lang="fr-FR" sz="1200" dirty="0"/>
              <a:t> </a:t>
            </a:r>
            <a:r>
              <a:rPr lang="fr-FR" sz="1200" dirty="0" err="1"/>
              <a:t>displacement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2B6E33-104E-4E9D-AADC-B4E445EB9DC8}"/>
              </a:ext>
            </a:extLst>
          </p:cNvPr>
          <p:cNvSpPr txBox="1"/>
          <p:nvPr/>
        </p:nvSpPr>
        <p:spPr>
          <a:xfrm>
            <a:off x="6735469" y="4653010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Optical </a:t>
            </a:r>
            <a:r>
              <a:rPr lang="fr-FR" sz="1200" dirty="0" err="1"/>
              <a:t>quality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reference</a:t>
            </a:r>
            <a:r>
              <a:rPr lang="fr-FR" sz="1200" dirty="0"/>
              <a:t> detector </a:t>
            </a:r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6F694976-B179-431D-BE2A-99E4B078E30E}"/>
              </a:ext>
            </a:extLst>
          </p:cNvPr>
          <p:cNvSpPr/>
          <p:nvPr/>
        </p:nvSpPr>
        <p:spPr>
          <a:xfrm>
            <a:off x="7710025" y="4139845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EAC014-358A-48CD-B1B9-4610F523DEE9}"/>
              </a:ext>
            </a:extLst>
          </p:cNvPr>
          <p:cNvSpPr txBox="1"/>
          <p:nvPr/>
        </p:nvSpPr>
        <p:spPr>
          <a:xfrm>
            <a:off x="8328651" y="4197783"/>
            <a:ext cx="2779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Run TEL </a:t>
            </a:r>
            <a:r>
              <a:rPr lang="fr-FR" sz="1200" dirty="0" err="1"/>
              <a:t>functional</a:t>
            </a:r>
            <a:r>
              <a:rPr lang="fr-FR" sz="1200" dirty="0"/>
              <a:t> validation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E2DB79-8FFD-4F5F-B619-34810182C32F}"/>
              </a:ext>
            </a:extLst>
          </p:cNvPr>
          <p:cNvSpPr txBox="1"/>
          <p:nvPr/>
        </p:nvSpPr>
        <p:spPr>
          <a:xfrm>
            <a:off x="6527347" y="6431776"/>
            <a:ext cx="27010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Telescope</a:t>
            </a:r>
            <a:r>
              <a:rPr lang="fr-FR" sz="1200" dirty="0"/>
              <a:t> </a:t>
            </a:r>
            <a:r>
              <a:rPr lang="fr-FR" sz="1200" dirty="0" err="1"/>
              <a:t>delivery</a:t>
            </a:r>
            <a:r>
              <a:rPr lang="fr-FR" sz="1200" dirty="0"/>
              <a:t> </a:t>
            </a:r>
            <a:r>
              <a:rPr lang="fr-FR" sz="1200" dirty="0" err="1"/>
              <a:t>Italy</a:t>
            </a:r>
            <a:r>
              <a:rPr lang="fr-FR" sz="1200" dirty="0"/>
              <a:t> -&gt; France</a:t>
            </a:r>
          </a:p>
          <a:p>
            <a:pPr algn="ctr"/>
            <a:r>
              <a:rPr lang="fr-FR" sz="1200" dirty="0"/>
              <a:t> (CNES)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EEFD83A-1DF1-4E2E-B854-2E3FC08FF176}"/>
              </a:ext>
            </a:extLst>
          </p:cNvPr>
          <p:cNvCxnSpPr>
            <a:stCxn id="6" idx="2"/>
            <a:endCxn id="13" idx="0"/>
          </p:cNvCxnSpPr>
          <p:nvPr/>
        </p:nvCxnSpPr>
        <p:spPr>
          <a:xfrm flipH="1">
            <a:off x="7858417" y="314732"/>
            <a:ext cx="1" cy="17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E611276-80FB-4528-81D8-EA855467F954}"/>
              </a:ext>
            </a:extLst>
          </p:cNvPr>
          <p:cNvCxnSpPr/>
          <p:nvPr/>
        </p:nvCxnSpPr>
        <p:spPr>
          <a:xfrm flipH="1">
            <a:off x="7858416" y="867821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7B04F05-68B2-48BE-8641-C48010C678EF}"/>
              </a:ext>
            </a:extLst>
          </p:cNvPr>
          <p:cNvCxnSpPr/>
          <p:nvPr/>
        </p:nvCxnSpPr>
        <p:spPr>
          <a:xfrm flipH="1">
            <a:off x="7858415" y="1521663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DD57481-1DBE-4403-A12E-5F6BDAAF83C1}"/>
              </a:ext>
            </a:extLst>
          </p:cNvPr>
          <p:cNvCxnSpPr/>
          <p:nvPr/>
        </p:nvCxnSpPr>
        <p:spPr>
          <a:xfrm flipH="1">
            <a:off x="7869445" y="2140550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2308D0B-EFE9-4B62-8C23-4F85D6806593}"/>
              </a:ext>
            </a:extLst>
          </p:cNvPr>
          <p:cNvCxnSpPr/>
          <p:nvPr/>
        </p:nvCxnSpPr>
        <p:spPr>
          <a:xfrm flipH="1">
            <a:off x="7869445" y="2673069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C86C8C9-6220-4BA1-BDB4-12F2C9997C48}"/>
              </a:ext>
            </a:extLst>
          </p:cNvPr>
          <p:cNvCxnSpPr/>
          <p:nvPr/>
        </p:nvCxnSpPr>
        <p:spPr>
          <a:xfrm flipH="1">
            <a:off x="7869445" y="3498804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5E35643-CB06-4697-8A0C-D87D52AE7D8D}"/>
              </a:ext>
            </a:extLst>
          </p:cNvPr>
          <p:cNvCxnSpPr/>
          <p:nvPr/>
        </p:nvCxnSpPr>
        <p:spPr>
          <a:xfrm flipH="1">
            <a:off x="7884483" y="3958316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F4B5A2B-99DA-44E5-AE41-1B53075D2FAD}"/>
              </a:ext>
            </a:extLst>
          </p:cNvPr>
          <p:cNvSpPr txBox="1"/>
          <p:nvPr/>
        </p:nvSpPr>
        <p:spPr>
          <a:xfrm>
            <a:off x="6527347" y="5814149"/>
            <a:ext cx="27010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Exact position of FP in IRT </a:t>
            </a:r>
            <a:r>
              <a:rPr lang="fr-FR" sz="1200" dirty="0" err="1"/>
              <a:t>alignment</a:t>
            </a:r>
            <a:r>
              <a:rPr lang="fr-FR" sz="1200" dirty="0"/>
              <a:t> frame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182251B-504E-45FA-BFC1-B2E8833C07C3}"/>
              </a:ext>
            </a:extLst>
          </p:cNvPr>
          <p:cNvCxnSpPr/>
          <p:nvPr/>
        </p:nvCxnSpPr>
        <p:spPr>
          <a:xfrm flipH="1">
            <a:off x="7888878" y="4500006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43065EC-05F4-432C-B469-84628B30D3CE}"/>
              </a:ext>
            </a:extLst>
          </p:cNvPr>
          <p:cNvCxnSpPr/>
          <p:nvPr/>
        </p:nvCxnSpPr>
        <p:spPr>
          <a:xfrm flipH="1">
            <a:off x="7843375" y="5114675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BB2F96F-B3A2-4356-833C-234D0444215A}"/>
              </a:ext>
            </a:extLst>
          </p:cNvPr>
          <p:cNvCxnSpPr/>
          <p:nvPr/>
        </p:nvCxnSpPr>
        <p:spPr>
          <a:xfrm flipH="1">
            <a:off x="7843375" y="5637336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8EF5DFEB-28F6-4519-BE60-7C321C13F058}"/>
              </a:ext>
            </a:extLst>
          </p:cNvPr>
          <p:cNvCxnSpPr>
            <a:stCxn id="8" idx="1"/>
            <a:endCxn id="9" idx="2"/>
          </p:cNvCxnSpPr>
          <p:nvPr/>
        </p:nvCxnSpPr>
        <p:spPr>
          <a:xfrm rot="10800000">
            <a:off x="5458117" y="1857140"/>
            <a:ext cx="2236870" cy="6219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A147705D-13D9-450B-8782-DD9B64C3F3FD}"/>
              </a:ext>
            </a:extLst>
          </p:cNvPr>
          <p:cNvCxnSpPr>
            <a:cxnSpLocks/>
            <a:stCxn id="9" idx="0"/>
            <a:endCxn id="13" idx="1"/>
          </p:cNvCxnSpPr>
          <p:nvPr/>
        </p:nvCxnSpPr>
        <p:spPr>
          <a:xfrm rot="5400000" flipH="1" flipV="1">
            <a:off x="6210683" y="-77801"/>
            <a:ext cx="720710" cy="22258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64496858-E22C-44D4-B2FC-4136A215FC7D}"/>
              </a:ext>
            </a:extLst>
          </p:cNvPr>
          <p:cNvCxnSpPr>
            <a:cxnSpLocks/>
            <a:endCxn id="19" idx="2"/>
          </p:cNvCxnSpPr>
          <p:nvPr/>
        </p:nvCxnSpPr>
        <p:spPr>
          <a:xfrm rot="10800000">
            <a:off x="5412999" y="5200957"/>
            <a:ext cx="2245252" cy="249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0C3359F3-5B17-4CF1-853C-98E87DB51987}"/>
              </a:ext>
            </a:extLst>
          </p:cNvPr>
          <p:cNvCxnSpPr>
            <a:cxnSpLocks/>
            <a:stCxn id="19" idx="0"/>
            <a:endCxn id="21" idx="1"/>
          </p:cNvCxnSpPr>
          <p:nvPr/>
        </p:nvCxnSpPr>
        <p:spPr>
          <a:xfrm rot="5400000" flipH="1" flipV="1">
            <a:off x="6354122" y="3383388"/>
            <a:ext cx="414780" cy="22970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6440B3D-30C8-4FC0-84E0-8763E7F04B36}"/>
              </a:ext>
            </a:extLst>
          </p:cNvPr>
          <p:cNvSpPr txBox="1"/>
          <p:nvPr/>
        </p:nvSpPr>
        <p:spPr>
          <a:xfrm>
            <a:off x="731836" y="3534463"/>
            <a:ext cx="19192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Measurement</a:t>
            </a:r>
            <a:endParaRPr lang="fr-FR" sz="12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4FAA91-9915-4729-B0F4-4A467203DFFC}"/>
              </a:ext>
            </a:extLst>
          </p:cNvPr>
          <p:cNvSpPr txBox="1"/>
          <p:nvPr/>
        </p:nvSpPr>
        <p:spPr>
          <a:xfrm>
            <a:off x="731836" y="2970050"/>
            <a:ext cx="19192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Handling / Computation / Fabrication</a:t>
            </a:r>
          </a:p>
        </p:txBody>
      </p:sp>
    </p:spTree>
    <p:extLst>
      <p:ext uri="{BB962C8B-B14F-4D97-AF65-F5344CB8AC3E}">
        <p14:creationId xmlns:p14="http://schemas.microsoft.com/office/powerpoint/2010/main" val="258240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AIV </a:t>
            </a:r>
            <a:r>
              <a:rPr lang="fr-FR" dirty="0" err="1"/>
              <a:t>Sequence</a:t>
            </a:r>
            <a:r>
              <a:rPr lang="fr-FR" dirty="0"/>
              <a:t>: CAM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5874"/>
            <a:ext cx="2975667" cy="4886252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ea typeface="Calibri" panose="020F0502020204030204" pitchFamily="34" charset="0"/>
              </a:rPr>
              <a:t>CEA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responsibility</a:t>
            </a:r>
            <a:endParaRPr lang="fr-FR" sz="1800" b="1" dirty="0"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A8A032B-CACF-49A6-BE2B-B8A9DA960159}"/>
              </a:ext>
            </a:extLst>
          </p:cNvPr>
          <p:cNvSpPr txBox="1"/>
          <p:nvPr/>
        </p:nvSpPr>
        <p:spPr>
          <a:xfrm>
            <a:off x="4775820" y="2241757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Integration</a:t>
            </a:r>
            <a:r>
              <a:rPr lang="fr-FR" sz="1200" b="1" dirty="0"/>
              <a:t> CAM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5A7B5D3-394D-4316-82C1-4B2A8FC2CDDF}"/>
              </a:ext>
            </a:extLst>
          </p:cNvPr>
          <p:cNvSpPr txBox="1"/>
          <p:nvPr/>
        </p:nvSpPr>
        <p:spPr>
          <a:xfrm>
            <a:off x="4494336" y="1334221"/>
            <a:ext cx="27792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Operational</a:t>
            </a:r>
            <a:r>
              <a:rPr lang="fr-FR" sz="1200" dirty="0"/>
              <a:t> </a:t>
            </a:r>
            <a:r>
              <a:rPr lang="fr-FR" sz="1200" dirty="0" err="1"/>
              <a:t>temperature</a:t>
            </a:r>
            <a:r>
              <a:rPr lang="fr-FR" sz="1200" dirty="0"/>
              <a:t> compensation </a:t>
            </a:r>
          </a:p>
          <a:p>
            <a:pPr algn="ctr"/>
            <a:r>
              <a:rPr lang="fr-FR" sz="1200" dirty="0"/>
              <a:t>(computation + </a:t>
            </a:r>
            <a:r>
              <a:rPr lang="fr-FR" sz="1200" dirty="0" err="1"/>
              <a:t>implementation</a:t>
            </a:r>
            <a:r>
              <a:rPr lang="fr-FR" sz="1200" dirty="0"/>
              <a:t>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A6A1576-8CD6-4FFD-9193-D3F98CE7758F}"/>
              </a:ext>
            </a:extLst>
          </p:cNvPr>
          <p:cNvSpPr txBox="1"/>
          <p:nvPr/>
        </p:nvSpPr>
        <p:spPr>
          <a:xfrm>
            <a:off x="4498885" y="2705994"/>
            <a:ext cx="27010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Metrology: exact position of DET in CAM frame @ RT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FBF6EB-67E7-4128-97AD-FD676F98AA07}"/>
              </a:ext>
            </a:extLst>
          </p:cNvPr>
          <p:cNvSpPr txBox="1"/>
          <p:nvPr/>
        </p:nvSpPr>
        <p:spPr>
          <a:xfrm>
            <a:off x="4764790" y="3393911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Integration</a:t>
            </a:r>
            <a:r>
              <a:rPr lang="fr-FR" sz="1200" dirty="0"/>
              <a:t> in TVAC </a:t>
            </a:r>
            <a:r>
              <a:rPr lang="fr-FR" sz="1200" dirty="0" err="1"/>
              <a:t>chamber</a:t>
            </a:r>
            <a:endParaRPr lang="fr-FR" sz="12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CEB173C-9884-4A81-A981-15FBB69F179A}"/>
              </a:ext>
            </a:extLst>
          </p:cNvPr>
          <p:cNvSpPr txBox="1"/>
          <p:nvPr/>
        </p:nvSpPr>
        <p:spPr>
          <a:xfrm>
            <a:off x="4764790" y="3849385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Metrology: exact position of DET in CAM frame @ Op. T.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6BDDCEE-466E-48EF-AA73-4759B3935CA2}"/>
              </a:ext>
            </a:extLst>
          </p:cNvPr>
          <p:cNvCxnSpPr/>
          <p:nvPr/>
        </p:nvCxnSpPr>
        <p:spPr>
          <a:xfrm flipH="1">
            <a:off x="5909796" y="3196354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78D631AB-C28A-485D-B6AF-31DEFABFCA9F}"/>
              </a:ext>
            </a:extLst>
          </p:cNvPr>
          <p:cNvCxnSpPr/>
          <p:nvPr/>
        </p:nvCxnSpPr>
        <p:spPr>
          <a:xfrm flipH="1">
            <a:off x="5898766" y="3690657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462BF4E8-CCC3-4760-9026-C71AE7249DE7}"/>
              </a:ext>
            </a:extLst>
          </p:cNvPr>
          <p:cNvCxnSpPr/>
          <p:nvPr/>
        </p:nvCxnSpPr>
        <p:spPr>
          <a:xfrm flipH="1">
            <a:off x="5903022" y="2535663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E2E31B8-75FB-4BF9-8665-D70C08B1BDA6}"/>
              </a:ext>
            </a:extLst>
          </p:cNvPr>
          <p:cNvCxnSpPr/>
          <p:nvPr/>
        </p:nvCxnSpPr>
        <p:spPr>
          <a:xfrm flipH="1">
            <a:off x="5909796" y="2068473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9161C3CC-70A4-4A39-88EA-13AF03116C2A}"/>
              </a:ext>
            </a:extLst>
          </p:cNvPr>
          <p:cNvSpPr txBox="1"/>
          <p:nvPr/>
        </p:nvSpPr>
        <p:spPr>
          <a:xfrm>
            <a:off x="4515427" y="4452480"/>
            <a:ext cx="270108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Camera </a:t>
            </a:r>
            <a:r>
              <a:rPr lang="fr-FR" sz="1200" dirty="0" err="1"/>
              <a:t>delivery</a:t>
            </a:r>
            <a:r>
              <a:rPr lang="fr-FR" sz="1200" dirty="0"/>
              <a:t> CEA -&gt; CNES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966477B-B3A6-4103-B41D-0F6A1DD4D2AE}"/>
              </a:ext>
            </a:extLst>
          </p:cNvPr>
          <p:cNvSpPr txBox="1"/>
          <p:nvPr/>
        </p:nvSpPr>
        <p:spPr>
          <a:xfrm>
            <a:off x="731836" y="3709523"/>
            <a:ext cx="19192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Measurement</a:t>
            </a: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C76B088-8C23-46BC-AF9D-404911624285}"/>
              </a:ext>
            </a:extLst>
          </p:cNvPr>
          <p:cNvSpPr txBox="1"/>
          <p:nvPr/>
        </p:nvSpPr>
        <p:spPr>
          <a:xfrm>
            <a:off x="731836" y="3118888"/>
            <a:ext cx="19192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Handling / Computation / Fabrication</a:t>
            </a:r>
          </a:p>
        </p:txBody>
      </p:sp>
    </p:spTree>
    <p:extLst>
      <p:ext uri="{BB962C8B-B14F-4D97-AF65-F5344CB8AC3E}">
        <p14:creationId xmlns:p14="http://schemas.microsoft.com/office/powerpoint/2010/main" val="259155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AIV </a:t>
            </a:r>
            <a:r>
              <a:rPr lang="fr-FR" dirty="0" err="1"/>
              <a:t>Sequence</a:t>
            </a:r>
            <a:r>
              <a:rPr lang="fr-FR" dirty="0"/>
              <a:t>: IRT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5874"/>
            <a:ext cx="2975667" cy="4886252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ea typeface="Calibri" panose="020F0502020204030204" pitchFamily="34" charset="0"/>
              </a:rPr>
              <a:t>CNES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responsibility</a:t>
            </a:r>
            <a:endParaRPr lang="fr-FR" sz="1800" b="1" dirty="0"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396DF9E-6FDC-4E7E-ACBF-6A99126A8B3D}"/>
              </a:ext>
            </a:extLst>
          </p:cNvPr>
          <p:cNvSpPr txBox="1"/>
          <p:nvPr/>
        </p:nvSpPr>
        <p:spPr>
          <a:xfrm>
            <a:off x="3924072" y="1037049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Integration</a:t>
            </a:r>
            <a:r>
              <a:rPr lang="fr-FR" sz="1200" b="1" dirty="0"/>
              <a:t> TEL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09BC59-0D61-4919-AEB2-D25A9F4D5DC4}"/>
              </a:ext>
            </a:extLst>
          </p:cNvPr>
          <p:cNvSpPr txBox="1"/>
          <p:nvPr/>
        </p:nvSpPr>
        <p:spPr>
          <a:xfrm>
            <a:off x="3707504" y="2161985"/>
            <a:ext cx="27010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Telescope</a:t>
            </a:r>
            <a:r>
              <a:rPr lang="fr-FR" sz="1200" dirty="0"/>
              <a:t> </a:t>
            </a:r>
            <a:r>
              <a:rPr lang="fr-FR" sz="1200" dirty="0" err="1"/>
              <a:t>delivery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 err="1"/>
              <a:t>Italy</a:t>
            </a:r>
            <a:r>
              <a:rPr lang="fr-FR" sz="1200" dirty="0"/>
              <a:t> -</a:t>
            </a:r>
            <a:r>
              <a:rPr lang="fr-FR" sz="1200" dirty="0">
                <a:sym typeface="Symbol" panose="05050102010706020507" pitchFamily="18" charset="2"/>
              </a:rPr>
              <a:t></a:t>
            </a:r>
            <a:r>
              <a:rPr lang="fr-FR" sz="1200" dirty="0"/>
              <a:t> France  (CNES)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17D640A-6C2F-4F31-B122-D8E9ECB16D8E}"/>
              </a:ext>
            </a:extLst>
          </p:cNvPr>
          <p:cNvSpPr txBox="1"/>
          <p:nvPr/>
        </p:nvSpPr>
        <p:spPr>
          <a:xfrm>
            <a:off x="8954072" y="1010492"/>
            <a:ext cx="2267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Integration</a:t>
            </a:r>
            <a:r>
              <a:rPr lang="fr-FR" sz="1200" b="1" dirty="0"/>
              <a:t> CAM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A8F13EB-2EAC-4BB9-801F-E633AF1CFC3D}"/>
              </a:ext>
            </a:extLst>
          </p:cNvPr>
          <p:cNvSpPr txBox="1"/>
          <p:nvPr/>
        </p:nvSpPr>
        <p:spPr>
          <a:xfrm>
            <a:off x="8954072" y="2150967"/>
            <a:ext cx="22679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Camera </a:t>
            </a:r>
            <a:r>
              <a:rPr lang="fr-FR" sz="1200" dirty="0" err="1"/>
              <a:t>delivery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/>
              <a:t>CEA</a:t>
            </a:r>
            <a:r>
              <a:rPr lang="fr-FR" sz="1200" dirty="0">
                <a:sym typeface="Symbol" panose="05050102010706020507" pitchFamily="18" charset="2"/>
              </a:rPr>
              <a:t>  </a:t>
            </a:r>
            <a:r>
              <a:rPr lang="fr-FR" sz="1200" dirty="0"/>
              <a:t>CNES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1E8F215-E2F5-4F00-831F-E5D7B40CD6D4}"/>
              </a:ext>
            </a:extLst>
          </p:cNvPr>
          <p:cNvSpPr txBox="1"/>
          <p:nvPr/>
        </p:nvSpPr>
        <p:spPr>
          <a:xfrm>
            <a:off x="6193083" y="4028632"/>
            <a:ext cx="21285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Mount CAM on TEL OB </a:t>
            </a:r>
          </a:p>
          <a:p>
            <a:pPr algn="ctr"/>
            <a:r>
              <a:rPr lang="fr-FR" sz="1200" dirty="0" err="1"/>
              <a:t>with</a:t>
            </a:r>
            <a:r>
              <a:rPr lang="fr-FR" sz="1200" dirty="0"/>
              <a:t> IF </a:t>
            </a:r>
            <a:r>
              <a:rPr lang="fr-FR" sz="1200" dirty="0" err="1"/>
              <a:t>shims</a:t>
            </a:r>
            <a:endParaRPr lang="fr-FR" sz="1200" dirty="0"/>
          </a:p>
        </p:txBody>
      </p:sp>
      <p:sp>
        <p:nvSpPr>
          <p:cNvPr id="70" name="Losange 69">
            <a:extLst>
              <a:ext uri="{FF2B5EF4-FFF2-40B4-BE49-F238E27FC236}">
                <a16:creationId xmlns:a16="http://schemas.microsoft.com/office/drawing/2014/main" id="{091AE31C-1A02-456B-861D-DFB5FD3CAE48}"/>
              </a:ext>
            </a:extLst>
          </p:cNvPr>
          <p:cNvSpPr/>
          <p:nvPr/>
        </p:nvSpPr>
        <p:spPr>
          <a:xfrm>
            <a:off x="7013177" y="5835016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5279C45-38A7-4A45-90AE-D5D5D2A72D39}"/>
              </a:ext>
            </a:extLst>
          </p:cNvPr>
          <p:cNvSpPr txBox="1"/>
          <p:nvPr/>
        </p:nvSpPr>
        <p:spPr>
          <a:xfrm>
            <a:off x="7501461" y="5862318"/>
            <a:ext cx="250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Meet</a:t>
            </a:r>
            <a:r>
              <a:rPr lang="fr-FR" sz="1200" dirty="0"/>
              <a:t> performance </a:t>
            </a:r>
            <a:r>
              <a:rPr lang="fr-FR" sz="1200" dirty="0" err="1"/>
              <a:t>expected</a:t>
            </a:r>
            <a:r>
              <a:rPr lang="fr-FR" sz="1200" dirty="0"/>
              <a:t> by </a:t>
            </a:r>
            <a:r>
              <a:rPr lang="fr-FR" sz="1200" dirty="0" err="1"/>
              <a:t>gravity</a:t>
            </a:r>
            <a:r>
              <a:rPr lang="fr-FR" sz="1200" dirty="0"/>
              <a:t> </a:t>
            </a:r>
            <a:r>
              <a:rPr lang="fr-FR" sz="1200" dirty="0" err="1"/>
              <a:t>effect</a:t>
            </a:r>
            <a:r>
              <a:rPr lang="fr-FR" sz="1200" dirty="0"/>
              <a:t>?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5C90DE0-00F3-44B7-B70D-E25EB1CAFEF8}"/>
              </a:ext>
            </a:extLst>
          </p:cNvPr>
          <p:cNvSpPr txBox="1"/>
          <p:nvPr/>
        </p:nvSpPr>
        <p:spPr>
          <a:xfrm>
            <a:off x="3707504" y="5308212"/>
            <a:ext cx="20995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Change </a:t>
            </a:r>
            <a:r>
              <a:rPr lang="fr-FR" sz="1200" dirty="0" err="1"/>
              <a:t>compensator</a:t>
            </a:r>
            <a:r>
              <a:rPr lang="fr-FR" sz="1200" dirty="0"/>
              <a:t> </a:t>
            </a:r>
            <a:r>
              <a:rPr lang="fr-FR" sz="1200" dirty="0" err="1"/>
              <a:t>displacement</a:t>
            </a:r>
            <a:endParaRPr lang="fr-FR" sz="120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7E85E19-E8EC-4C95-9183-1C478C6E94DC}"/>
              </a:ext>
            </a:extLst>
          </p:cNvPr>
          <p:cNvSpPr txBox="1"/>
          <p:nvPr/>
        </p:nvSpPr>
        <p:spPr>
          <a:xfrm>
            <a:off x="6079729" y="5221931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Optical </a:t>
            </a:r>
            <a:r>
              <a:rPr lang="fr-FR" sz="1200" dirty="0" err="1"/>
              <a:t>quality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reference</a:t>
            </a:r>
            <a:r>
              <a:rPr lang="fr-FR" sz="1200" dirty="0"/>
              <a:t> detector </a:t>
            </a:r>
          </a:p>
        </p:txBody>
      </p:sp>
      <p:sp>
        <p:nvSpPr>
          <p:cNvPr id="74" name="Losange 73">
            <a:extLst>
              <a:ext uri="{FF2B5EF4-FFF2-40B4-BE49-F238E27FC236}">
                <a16:creationId xmlns:a16="http://schemas.microsoft.com/office/drawing/2014/main" id="{E9036F67-7ABB-450B-953F-89A95F576FB3}"/>
              </a:ext>
            </a:extLst>
          </p:cNvPr>
          <p:cNvSpPr/>
          <p:nvPr/>
        </p:nvSpPr>
        <p:spPr>
          <a:xfrm>
            <a:off x="7054285" y="4708766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5E585FB-183F-44FD-AE3A-06EF71DD30D9}"/>
              </a:ext>
            </a:extLst>
          </p:cNvPr>
          <p:cNvSpPr txBox="1"/>
          <p:nvPr/>
        </p:nvSpPr>
        <p:spPr>
          <a:xfrm>
            <a:off x="5906275" y="6356347"/>
            <a:ext cx="270108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IRT </a:t>
            </a:r>
            <a:r>
              <a:rPr lang="fr-FR" sz="1200" dirty="0" err="1"/>
              <a:t>delivery</a:t>
            </a:r>
            <a:r>
              <a:rPr lang="fr-FR" sz="1200" dirty="0"/>
              <a:t> France -&gt; ESA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B4E2FB79-F8B1-433B-8890-F7502EF844B5}"/>
              </a:ext>
            </a:extLst>
          </p:cNvPr>
          <p:cNvCxnSpPr/>
          <p:nvPr/>
        </p:nvCxnSpPr>
        <p:spPr>
          <a:xfrm flipH="1">
            <a:off x="7228743" y="4527237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2515E3C2-8472-45DE-B61A-979FECC616C3}"/>
              </a:ext>
            </a:extLst>
          </p:cNvPr>
          <p:cNvCxnSpPr/>
          <p:nvPr/>
        </p:nvCxnSpPr>
        <p:spPr>
          <a:xfrm flipH="1">
            <a:off x="7233138" y="5068927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3053D383-18AC-4626-A9C3-052CE9744AE8}"/>
              </a:ext>
            </a:extLst>
          </p:cNvPr>
          <p:cNvCxnSpPr/>
          <p:nvPr/>
        </p:nvCxnSpPr>
        <p:spPr>
          <a:xfrm flipH="1">
            <a:off x="7187635" y="5683596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5602B191-1261-43E9-B7D3-CABA946B230D}"/>
              </a:ext>
            </a:extLst>
          </p:cNvPr>
          <p:cNvCxnSpPr/>
          <p:nvPr/>
        </p:nvCxnSpPr>
        <p:spPr>
          <a:xfrm flipH="1">
            <a:off x="7187635" y="6206257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 : en angle 79">
            <a:extLst>
              <a:ext uri="{FF2B5EF4-FFF2-40B4-BE49-F238E27FC236}">
                <a16:creationId xmlns:a16="http://schemas.microsoft.com/office/drawing/2014/main" id="{79A296B5-EC31-4490-9BE7-FD288C5C107E}"/>
              </a:ext>
            </a:extLst>
          </p:cNvPr>
          <p:cNvCxnSpPr>
            <a:cxnSpLocks/>
            <a:endCxn id="72" idx="2"/>
          </p:cNvCxnSpPr>
          <p:nvPr/>
        </p:nvCxnSpPr>
        <p:spPr>
          <a:xfrm rot="10800000">
            <a:off x="4757259" y="5769878"/>
            <a:ext cx="2245252" cy="249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 : en angle 80">
            <a:extLst>
              <a:ext uri="{FF2B5EF4-FFF2-40B4-BE49-F238E27FC236}">
                <a16:creationId xmlns:a16="http://schemas.microsoft.com/office/drawing/2014/main" id="{EC008595-3444-4226-BBC1-630EFE21891B}"/>
              </a:ext>
            </a:extLst>
          </p:cNvPr>
          <p:cNvCxnSpPr>
            <a:cxnSpLocks/>
            <a:stCxn id="72" idx="0"/>
            <a:endCxn id="74" idx="1"/>
          </p:cNvCxnSpPr>
          <p:nvPr/>
        </p:nvCxnSpPr>
        <p:spPr>
          <a:xfrm rot="5400000" flipH="1" flipV="1">
            <a:off x="5698382" y="3952309"/>
            <a:ext cx="414780" cy="22970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F8972633-3963-4534-A159-BE641AE007BA}"/>
              </a:ext>
            </a:extLst>
          </p:cNvPr>
          <p:cNvCxnSpPr/>
          <p:nvPr/>
        </p:nvCxnSpPr>
        <p:spPr>
          <a:xfrm flipH="1">
            <a:off x="7256819" y="3371188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C6526C75-7BC3-4070-B988-EF59160C5D33}"/>
              </a:ext>
            </a:extLst>
          </p:cNvPr>
          <p:cNvSpPr txBox="1"/>
          <p:nvPr/>
        </p:nvSpPr>
        <p:spPr>
          <a:xfrm>
            <a:off x="7501460" y="4662599"/>
            <a:ext cx="2502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Run full </a:t>
            </a:r>
            <a:r>
              <a:rPr lang="fr-FR" sz="1200" dirty="0" err="1"/>
              <a:t>functional</a:t>
            </a:r>
            <a:r>
              <a:rPr lang="fr-FR" sz="1200" dirty="0"/>
              <a:t> validation</a:t>
            </a:r>
          </a:p>
        </p:txBody>
      </p:sp>
      <p:sp>
        <p:nvSpPr>
          <p:cNvPr id="84" name="Losange 83">
            <a:extLst>
              <a:ext uri="{FF2B5EF4-FFF2-40B4-BE49-F238E27FC236}">
                <a16:creationId xmlns:a16="http://schemas.microsoft.com/office/drawing/2014/main" id="{4DE8EF76-8C78-43DB-BDBD-ED8E66064AA4}"/>
              </a:ext>
            </a:extLst>
          </p:cNvPr>
          <p:cNvSpPr/>
          <p:nvPr/>
        </p:nvSpPr>
        <p:spPr>
          <a:xfrm>
            <a:off x="7085071" y="3515244"/>
            <a:ext cx="348916" cy="3693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4FF639E-383B-4233-8CB3-D57240DBC64C}"/>
              </a:ext>
            </a:extLst>
          </p:cNvPr>
          <p:cNvSpPr txBox="1"/>
          <p:nvPr/>
        </p:nvSpPr>
        <p:spPr>
          <a:xfrm>
            <a:off x="5368709" y="3498913"/>
            <a:ext cx="2779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Start IRT </a:t>
            </a:r>
            <a:r>
              <a:rPr lang="fr-FR" sz="1200" dirty="0" err="1"/>
              <a:t>integration</a:t>
            </a:r>
            <a:endParaRPr lang="fr-FR" sz="1200" dirty="0"/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BFC2F5E0-2C81-48F6-8A86-4868D45E7559}"/>
              </a:ext>
            </a:extLst>
          </p:cNvPr>
          <p:cNvCxnSpPr/>
          <p:nvPr/>
        </p:nvCxnSpPr>
        <p:spPr>
          <a:xfrm flipH="1">
            <a:off x="7256819" y="3898115"/>
            <a:ext cx="1" cy="14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FBD02474-AFDC-4EE7-9F1A-2921373E30A8}"/>
              </a:ext>
            </a:extLst>
          </p:cNvPr>
          <p:cNvSpPr txBox="1"/>
          <p:nvPr/>
        </p:nvSpPr>
        <p:spPr>
          <a:xfrm>
            <a:off x="6988892" y="2709448"/>
            <a:ext cx="130645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IF </a:t>
            </a:r>
            <a:r>
              <a:rPr lang="fr-FR" sz="1200" dirty="0" err="1"/>
              <a:t>shims</a:t>
            </a:r>
            <a:endParaRPr lang="fr-FR" sz="1200" dirty="0"/>
          </a:p>
        </p:txBody>
      </p: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F250669D-F6AC-4A08-B243-5F76E49DBD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8163" y="1900681"/>
            <a:ext cx="891594" cy="2201481"/>
          </a:xfrm>
          <a:prstGeom prst="bentConnector3">
            <a:avLst>
              <a:gd name="adj1" fmla="val 775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ngle 90">
            <a:extLst>
              <a:ext uri="{FF2B5EF4-FFF2-40B4-BE49-F238E27FC236}">
                <a16:creationId xmlns:a16="http://schemas.microsoft.com/office/drawing/2014/main" id="{34D8727A-93F7-404B-B50B-A4B7037B9037}"/>
              </a:ext>
            </a:extLst>
          </p:cNvPr>
          <p:cNvCxnSpPr>
            <a:cxnSpLocks/>
            <a:stCxn id="68" idx="2"/>
            <a:endCxn id="84" idx="0"/>
          </p:cNvCxnSpPr>
          <p:nvPr/>
        </p:nvCxnSpPr>
        <p:spPr>
          <a:xfrm rot="5400000">
            <a:off x="8222483" y="1649679"/>
            <a:ext cx="902612" cy="2828519"/>
          </a:xfrm>
          <a:prstGeom prst="bentConnector3">
            <a:avLst>
              <a:gd name="adj1" fmla="val 711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 : en angle 91">
            <a:extLst>
              <a:ext uri="{FF2B5EF4-FFF2-40B4-BE49-F238E27FC236}">
                <a16:creationId xmlns:a16="http://schemas.microsoft.com/office/drawing/2014/main" id="{B8C6ED3A-4F64-4AE8-B6D5-C2B6CEBE47DA}"/>
              </a:ext>
            </a:extLst>
          </p:cNvPr>
          <p:cNvCxnSpPr>
            <a:cxnSpLocks/>
            <a:stCxn id="89" idx="2"/>
            <a:endCxn id="84" idx="0"/>
          </p:cNvCxnSpPr>
          <p:nvPr/>
        </p:nvCxnSpPr>
        <p:spPr>
          <a:xfrm rot="5400000">
            <a:off x="7186428" y="3059549"/>
            <a:ext cx="528797" cy="38259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3CD2A85A-21DE-47DB-839C-427F01E0C35C}"/>
              </a:ext>
            </a:extLst>
          </p:cNvPr>
          <p:cNvSpPr txBox="1"/>
          <p:nvPr/>
        </p:nvSpPr>
        <p:spPr>
          <a:xfrm>
            <a:off x="6547356" y="2141109"/>
            <a:ext cx="22679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Compute</a:t>
            </a:r>
            <a:r>
              <a:rPr lang="fr-FR" sz="1200" dirty="0"/>
              <a:t> and manufacture CAM </a:t>
            </a:r>
            <a:r>
              <a:rPr lang="fr-FR" sz="1200" dirty="0" err="1"/>
              <a:t>shims</a:t>
            </a:r>
            <a:endParaRPr lang="fr-FR" sz="1200" dirty="0"/>
          </a:p>
        </p:txBody>
      </p: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5457B5D0-CFF2-4757-AB1D-46A368288921}"/>
              </a:ext>
            </a:extLst>
          </p:cNvPr>
          <p:cNvCxnSpPr>
            <a:cxnSpLocks/>
          </p:cNvCxnSpPr>
          <p:nvPr/>
        </p:nvCxnSpPr>
        <p:spPr>
          <a:xfrm>
            <a:off x="6121987" y="1753420"/>
            <a:ext cx="1272740" cy="3876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 : en angle 94">
            <a:extLst>
              <a:ext uri="{FF2B5EF4-FFF2-40B4-BE49-F238E27FC236}">
                <a16:creationId xmlns:a16="http://schemas.microsoft.com/office/drawing/2014/main" id="{5766EF11-8530-4C86-A0CA-C32D416AB9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40640" y="1726473"/>
            <a:ext cx="1272740" cy="4146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EF46EAFC-2BB5-4731-B0BF-8225AC9803D0}"/>
              </a:ext>
            </a:extLst>
          </p:cNvPr>
          <p:cNvSpPr txBox="1"/>
          <p:nvPr/>
        </p:nvSpPr>
        <p:spPr>
          <a:xfrm>
            <a:off x="3707504" y="1522587"/>
            <a:ext cx="27010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Exact position of FP in IRT </a:t>
            </a:r>
            <a:r>
              <a:rPr lang="fr-FR" sz="1200" dirty="0" err="1"/>
              <a:t>alignment</a:t>
            </a:r>
            <a:r>
              <a:rPr lang="fr-FR" sz="1200" dirty="0"/>
              <a:t> frame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288B1AC-FDE2-42A1-8586-E6A6C7C637C4}"/>
              </a:ext>
            </a:extLst>
          </p:cNvPr>
          <p:cNvSpPr txBox="1"/>
          <p:nvPr/>
        </p:nvSpPr>
        <p:spPr>
          <a:xfrm>
            <a:off x="8954072" y="1495641"/>
            <a:ext cx="2267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Metrology: exact position of DET in CAM frame @ Op. T.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F62B71F-518C-435A-B212-E072EC228072}"/>
              </a:ext>
            </a:extLst>
          </p:cNvPr>
          <p:cNvSpPr txBox="1"/>
          <p:nvPr/>
        </p:nvSpPr>
        <p:spPr>
          <a:xfrm>
            <a:off x="523701" y="3724438"/>
            <a:ext cx="191924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Measurement</a:t>
            </a:r>
            <a:endParaRPr lang="fr-FR" sz="1200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45E8A01D-E87D-4C88-8D8C-15026E1BA947}"/>
              </a:ext>
            </a:extLst>
          </p:cNvPr>
          <p:cNvSpPr txBox="1"/>
          <p:nvPr/>
        </p:nvSpPr>
        <p:spPr>
          <a:xfrm>
            <a:off x="515269" y="3162290"/>
            <a:ext cx="19192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Handling / Computation / Fabrication</a:t>
            </a:r>
          </a:p>
        </p:txBody>
      </p:sp>
    </p:spTree>
    <p:extLst>
      <p:ext uri="{BB962C8B-B14F-4D97-AF65-F5344CB8AC3E}">
        <p14:creationId xmlns:p14="http://schemas.microsoft.com/office/powerpoint/2010/main" val="258514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Open points for phase B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5874"/>
            <a:ext cx="9707562" cy="4886252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ea typeface="Calibri" panose="020F0502020204030204" pitchFamily="34" charset="0"/>
              </a:rPr>
              <a:t>TEL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Alignment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</a:t>
            </a:r>
            <a:r>
              <a:rPr lang="fr-FR" b="1" dirty="0" err="1">
                <a:ea typeface="Calibri" panose="020F0502020204030204" pitchFamily="34" charset="0"/>
              </a:rPr>
              <a:t>procedure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to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be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defined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with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the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industrial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effectLst/>
                <a:ea typeface="Calibri" panose="020F0502020204030204" pitchFamily="34" charset="0"/>
              </a:rPr>
              <a:t>partner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err="1">
                <a:effectLst/>
                <a:ea typeface="Calibri" panose="020F0502020204030204" pitchFamily="34" charset="0"/>
              </a:rPr>
              <a:t>Confirm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that</a:t>
            </a:r>
            <a:r>
              <a:rPr lang="fr-FR" sz="1800" dirty="0">
                <a:effectLst/>
                <a:ea typeface="Calibri" panose="020F0502020204030204" pitchFamily="34" charset="0"/>
              </a:rPr>
              <a:t> the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preferred</a:t>
            </a:r>
            <a:r>
              <a:rPr lang="fr-FR" sz="1800" dirty="0">
                <a:effectLst/>
                <a:ea typeface="Calibri" panose="020F0502020204030204" pitchFamily="34" charset="0"/>
              </a:rPr>
              <a:t> option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with</a:t>
            </a:r>
            <a:r>
              <a:rPr lang="fr-FR" sz="1800" dirty="0">
                <a:effectLst/>
                <a:ea typeface="Calibri" panose="020F0502020204030204" pitchFamily="34" charset="0"/>
              </a:rPr>
              <a:t> locating pins on the camera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is</a:t>
            </a:r>
            <a:r>
              <a:rPr lang="fr-FR" sz="1800" dirty="0">
                <a:effectLst/>
                <a:ea typeface="Calibri" panose="020F0502020204030204" pitchFamily="34" charset="0"/>
              </a:rPr>
              <a:t>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ea typeface="Calibri" panose="020F0502020204030204" pitchFamily="34" charset="0"/>
              </a:rPr>
              <a:t>Detail</a:t>
            </a:r>
            <a:r>
              <a:rPr lang="fr-FR" dirty="0">
                <a:ea typeface="Calibri" panose="020F0502020204030204" pitchFamily="34" charset="0"/>
              </a:rPr>
              <a:t> the </a:t>
            </a:r>
            <a:r>
              <a:rPr lang="fr-FR" dirty="0" err="1">
                <a:ea typeface="Calibri" panose="020F0502020204030204" pitchFamily="34" charset="0"/>
              </a:rPr>
              <a:t>alignment</a:t>
            </a:r>
            <a:r>
              <a:rPr lang="fr-FR" dirty="0">
                <a:ea typeface="Calibri" panose="020F0502020204030204" pitchFamily="34" charset="0"/>
              </a:rPr>
              <a:t> </a:t>
            </a:r>
            <a:r>
              <a:rPr lang="fr-FR" dirty="0" err="1">
                <a:ea typeface="Calibri" panose="020F0502020204030204" pitchFamily="34" charset="0"/>
              </a:rPr>
              <a:t>sequence</a:t>
            </a:r>
            <a:r>
              <a:rPr lang="fr-FR" sz="1800" dirty="0">
                <a:effectLst/>
                <a:ea typeface="Calibri" panose="020F0502020204030204" pitchFamily="34" charset="0"/>
              </a:rPr>
              <a:t> (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implement</a:t>
            </a:r>
            <a:r>
              <a:rPr lang="fr-FR" sz="1800" dirty="0">
                <a:effectLst/>
                <a:ea typeface="Calibri" panose="020F0502020204030204" pitchFamily="34" charset="0"/>
              </a:rPr>
              <a:t> the camera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holes</a:t>
            </a:r>
            <a:r>
              <a:rPr lang="fr-FR" sz="1800" dirty="0">
                <a:effectLst/>
                <a:ea typeface="Calibri" panose="020F0502020204030204" pitchFamily="34" charset="0"/>
              </a:rPr>
              <a:t> on the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bench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before</a:t>
            </a:r>
            <a:r>
              <a:rPr lang="fr-FR" sz="1800" dirty="0">
                <a:effectLst/>
                <a:ea typeface="Calibri" panose="020F0502020204030204" pitchFamily="34" charset="0"/>
              </a:rPr>
              <a:t> or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after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optics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alignment</a:t>
            </a:r>
            <a:r>
              <a:rPr lang="fr-FR" sz="1800" dirty="0">
                <a:effectLst/>
                <a:ea typeface="Calibri" panose="020F0502020204030204" pitchFamily="34" charset="0"/>
              </a:rPr>
              <a:t>?).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ea typeface="Calibri" panose="020F0502020204030204" pitchFamily="34" charset="0"/>
              </a:rPr>
              <a:t>Define</a:t>
            </a:r>
            <a:r>
              <a:rPr lang="fr-FR" dirty="0">
                <a:ea typeface="Calibri" panose="020F0502020204030204" pitchFamily="34" charset="0"/>
              </a:rPr>
              <a:t> the </a:t>
            </a:r>
            <a:r>
              <a:rPr lang="fr-FR" dirty="0" err="1">
                <a:ea typeface="Calibri" panose="020F0502020204030204" pitchFamily="34" charset="0"/>
              </a:rPr>
              <a:t>alignment</a:t>
            </a:r>
            <a:r>
              <a:rPr lang="fr-FR" dirty="0">
                <a:ea typeface="Calibri" panose="020F0502020204030204" pitchFamily="34" charset="0"/>
              </a:rPr>
              <a:t> hardware </a:t>
            </a:r>
            <a:r>
              <a:rPr lang="fr-FR" dirty="0" err="1">
                <a:ea typeface="Calibri" panose="020F0502020204030204" pitchFamily="34" charset="0"/>
              </a:rPr>
              <a:t>between</a:t>
            </a:r>
            <a:r>
              <a:rPr lang="fr-FR" dirty="0">
                <a:ea typeface="Calibri" panose="020F0502020204030204" pitchFamily="34" charset="0"/>
              </a:rPr>
              <a:t> TEL and CAM: </a:t>
            </a:r>
            <a:r>
              <a:rPr lang="fr-FR" dirty="0" err="1">
                <a:ea typeface="Calibri" panose="020F0502020204030204" pitchFamily="34" charset="0"/>
              </a:rPr>
              <a:t>where</a:t>
            </a:r>
            <a:r>
              <a:rPr lang="fr-FR" dirty="0"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ea typeface="Calibri" panose="020F0502020204030204" pitchFamily="34" charset="0"/>
              </a:rPr>
              <a:t>are the large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holes</a:t>
            </a:r>
            <a:r>
              <a:rPr lang="fr-FR" sz="1800" dirty="0">
                <a:effectLst/>
                <a:ea typeface="Calibri" panose="020F0502020204030204" pitchFamily="34" charset="0"/>
              </a:rPr>
              <a:t>, the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centering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holes</a:t>
            </a:r>
            <a:r>
              <a:rPr lang="fr-FR" sz="1800" dirty="0">
                <a:effectLst/>
                <a:ea typeface="Calibri" panose="020F0502020204030204" pitchFamily="34" charset="0"/>
              </a:rPr>
              <a:t>, the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centering</a:t>
            </a:r>
            <a:r>
              <a:rPr lang="fr-FR" sz="1800" dirty="0">
                <a:effectLst/>
                <a:ea typeface="Calibri" panose="020F0502020204030204" pitchFamily="34" charset="0"/>
              </a:rPr>
              <a:t> pins?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5487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IRT Optical system configuration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B3784FB-BBA8-4385-9435-31BB6703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4" y="944562"/>
            <a:ext cx="3375220" cy="51006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32977D-1356-418C-A3B8-DBE7C516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67" y="423334"/>
            <a:ext cx="6364776" cy="4474852"/>
          </a:xfrm>
          <a:prstGeom prst="rect">
            <a:avLst/>
          </a:prstGeom>
        </p:spPr>
      </p:pic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419" y="4876799"/>
            <a:ext cx="6917653" cy="1557867"/>
          </a:xfrm>
        </p:spPr>
        <p:txBody>
          <a:bodyPr>
            <a:normAutofit/>
          </a:bodyPr>
          <a:lstStyle/>
          <a:p>
            <a:r>
              <a:rPr lang="fr-FR" b="1" dirty="0" err="1"/>
              <a:t>Telescope</a:t>
            </a:r>
            <a:r>
              <a:rPr lang="fr-FR" b="1" dirty="0"/>
              <a:t> </a:t>
            </a:r>
            <a:r>
              <a:rPr lang="fr-FR" b="1" dirty="0" err="1"/>
              <a:t>subsystem</a:t>
            </a:r>
            <a:r>
              <a:rPr lang="fr-FR" b="1" dirty="0"/>
              <a:t> </a:t>
            </a:r>
            <a:r>
              <a:rPr lang="fr-FR" b="1" dirty="0" err="1"/>
              <a:t>under</a:t>
            </a:r>
            <a:r>
              <a:rPr lang="fr-FR" b="1" dirty="0"/>
              <a:t> INAF </a:t>
            </a:r>
            <a:r>
              <a:rPr lang="fr-FR" b="1" dirty="0" err="1"/>
              <a:t>responsibility</a:t>
            </a:r>
            <a:r>
              <a:rPr lang="fr-FR" dirty="0"/>
              <a:t>: </a:t>
            </a:r>
            <a:r>
              <a:rPr lang="fr-FR" dirty="0" err="1"/>
              <a:t>includes</a:t>
            </a:r>
            <a:r>
              <a:rPr lang="fr-FR" dirty="0"/>
              <a:t> M1, M2, </a:t>
            </a:r>
            <a:r>
              <a:rPr lang="fr-FR" dirty="0" err="1"/>
              <a:t>field</a:t>
            </a:r>
            <a:r>
              <a:rPr lang="fr-FR" dirty="0"/>
              <a:t> stop, FM, M3 + Optical </a:t>
            </a:r>
            <a:r>
              <a:rPr lang="fr-FR" dirty="0" err="1"/>
              <a:t>bench</a:t>
            </a:r>
            <a:endParaRPr lang="fr-FR" dirty="0"/>
          </a:p>
          <a:p>
            <a:r>
              <a:rPr lang="fr-FR" b="1" dirty="0"/>
              <a:t>Camera </a:t>
            </a:r>
            <a:r>
              <a:rPr lang="fr-FR" b="1" dirty="0" err="1"/>
              <a:t>subsystem</a:t>
            </a:r>
            <a:r>
              <a:rPr lang="fr-FR" b="1" dirty="0"/>
              <a:t> </a:t>
            </a:r>
            <a:r>
              <a:rPr lang="fr-FR" b="1" dirty="0" err="1"/>
              <a:t>under</a:t>
            </a:r>
            <a:r>
              <a:rPr lang="fr-FR" b="1" dirty="0"/>
              <a:t> CEA </a:t>
            </a:r>
            <a:r>
              <a:rPr lang="fr-FR" b="1" dirty="0" err="1"/>
              <a:t>responsibility</a:t>
            </a:r>
            <a:r>
              <a:rPr lang="fr-FR" dirty="0"/>
              <a:t>: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pupil</a:t>
            </a:r>
            <a:r>
              <a:rPr lang="fr-FR" dirty="0"/>
              <a:t>, </a:t>
            </a:r>
            <a:r>
              <a:rPr lang="fr-FR" dirty="0" err="1"/>
              <a:t>grism</a:t>
            </a:r>
            <a:r>
              <a:rPr lang="fr-FR" dirty="0"/>
              <a:t> (or </a:t>
            </a:r>
            <a:r>
              <a:rPr lang="fr-FR" dirty="0" err="1"/>
              <a:t>filters</a:t>
            </a:r>
            <a:r>
              <a:rPr lang="fr-FR" dirty="0"/>
              <a:t>) and FP (detector)</a:t>
            </a:r>
          </a:p>
        </p:txBody>
      </p:sp>
    </p:spTree>
    <p:extLst>
      <p:ext uri="{BB962C8B-B14F-4D97-AF65-F5344CB8AC3E}">
        <p14:creationId xmlns:p14="http://schemas.microsoft.com/office/powerpoint/2010/main" val="251965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 </a:t>
            </a:r>
            <a:r>
              <a:rPr lang="fr-FR" dirty="0" err="1"/>
              <a:t>requirements</a:t>
            </a:r>
            <a:r>
              <a:rPr lang="fr-FR" dirty="0"/>
              <a:t> (THS-CEA-IRT-RS-0001)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9999"/>
            <a:ext cx="9707562" cy="1557867"/>
          </a:xfrm>
        </p:spPr>
        <p:txBody>
          <a:bodyPr>
            <a:normAutofit lnSpcReduction="10000"/>
          </a:bodyPr>
          <a:lstStyle/>
          <a:p>
            <a:r>
              <a:rPr lang="fr-FR" b="1" u="sng" dirty="0"/>
              <a:t>Image </a:t>
            </a:r>
            <a:r>
              <a:rPr lang="fr-FR" b="1" u="sng" dirty="0" err="1"/>
              <a:t>quality</a:t>
            </a:r>
            <a:endParaRPr lang="fr-FR" b="1" u="sng" dirty="0"/>
          </a:p>
          <a:p>
            <a:r>
              <a:rPr lang="fr-FR" sz="1600" dirty="0"/>
              <a:t>The image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  <a:r>
              <a:rPr lang="fr-FR" sz="1600" dirty="0" err="1"/>
              <a:t>requirement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 </a:t>
            </a:r>
            <a:r>
              <a:rPr lang="fr-FR" sz="1600" dirty="0" err="1"/>
              <a:t>result</a:t>
            </a:r>
            <a:r>
              <a:rPr lang="fr-FR" sz="1600" dirty="0"/>
              <a:t> of the </a:t>
            </a:r>
            <a:r>
              <a:rPr lang="fr-FR" sz="1600" dirty="0" err="1"/>
              <a:t>flowdown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SNR and R top-</a:t>
            </a:r>
            <a:r>
              <a:rPr lang="fr-FR" sz="1600" dirty="0" err="1"/>
              <a:t>level</a:t>
            </a:r>
            <a:r>
              <a:rPr lang="fr-FR" sz="1600" dirty="0"/>
              <a:t> </a:t>
            </a:r>
            <a:r>
              <a:rPr lang="fr-FR" sz="1600" dirty="0" err="1"/>
              <a:t>requirements</a:t>
            </a:r>
            <a:r>
              <a:rPr lang="fr-FR" sz="1600" dirty="0"/>
              <a:t>. This performance breakdown </a:t>
            </a:r>
            <a:r>
              <a:rPr lang="fr-FR" sz="1600" dirty="0" err="1"/>
              <a:t>involves</a:t>
            </a:r>
            <a:r>
              <a:rPr lang="fr-FR" sz="1600" dirty="0"/>
              <a:t> </a:t>
            </a:r>
            <a:r>
              <a:rPr lang="fr-FR" sz="1600" dirty="0" err="1"/>
              <a:t>also</a:t>
            </a:r>
            <a:r>
              <a:rPr lang="fr-FR" sz="1600" dirty="0"/>
              <a:t> the IRT </a:t>
            </a:r>
            <a:r>
              <a:rPr lang="fr-FR" sz="1600" dirty="0" err="1"/>
              <a:t>throughput</a:t>
            </a:r>
            <a:r>
              <a:rPr lang="fr-FR" sz="1600" dirty="0"/>
              <a:t>, the IRT background and the IRT line of </a:t>
            </a:r>
            <a:r>
              <a:rPr lang="fr-FR" sz="1600" dirty="0" err="1"/>
              <a:t>sight</a:t>
            </a:r>
            <a:r>
              <a:rPr lang="fr-FR" sz="1600" dirty="0"/>
              <a:t> </a:t>
            </a:r>
            <a:r>
              <a:rPr lang="fr-FR" sz="1600" dirty="0" err="1"/>
              <a:t>stability</a:t>
            </a:r>
            <a:r>
              <a:rPr lang="fr-FR" sz="1600" dirty="0"/>
              <a:t>. </a:t>
            </a:r>
            <a:r>
              <a:rPr lang="fr-FR" sz="1600" u="sng" dirty="0" err="1"/>
              <a:t>See</a:t>
            </a:r>
            <a:r>
              <a:rPr lang="fr-FR" sz="1600" u="sng" dirty="0"/>
              <a:t> </a:t>
            </a:r>
            <a:r>
              <a:rPr lang="fr-FR" sz="1600" u="sng" dirty="0" err="1"/>
              <a:t>presentation</a:t>
            </a:r>
            <a:r>
              <a:rPr lang="fr-FR" sz="1600" u="sng" dirty="0"/>
              <a:t> H. </a:t>
            </a:r>
            <a:r>
              <a:rPr lang="fr-FR" sz="1600" u="sng" dirty="0" err="1"/>
              <a:t>Triou</a:t>
            </a:r>
            <a:r>
              <a:rPr lang="fr-FR" sz="1600" dirty="0"/>
              <a:t>. </a:t>
            </a:r>
            <a:r>
              <a:rPr lang="fr-FR" sz="1600" i="1" dirty="0"/>
              <a:t>The driver </a:t>
            </a:r>
            <a:r>
              <a:rPr lang="fr-FR" sz="1600" i="1" dirty="0" err="1"/>
              <a:t>is</a:t>
            </a:r>
            <a:r>
              <a:rPr lang="fr-FR" sz="1600" i="1" dirty="0"/>
              <a:t> the SNR for </a:t>
            </a:r>
            <a:r>
              <a:rPr lang="fr-FR" sz="1600" i="1" dirty="0" err="1"/>
              <a:t>spectroscopy</a:t>
            </a:r>
            <a:r>
              <a:rPr lang="fr-FR" sz="1600" i="1" dirty="0"/>
              <a:t>. </a:t>
            </a:r>
          </a:p>
          <a:p>
            <a:r>
              <a:rPr lang="en-US" sz="1600" b="1" i="0" u="none" strike="noStrike" baseline="0" dirty="0">
                <a:solidFill>
                  <a:schemeClr val="accent5"/>
                </a:solidFill>
              </a:rPr>
              <a:t>IRT-PER-0310</a:t>
            </a:r>
            <a:r>
              <a:rPr lang="en-US" sz="1600" b="0" i="0" u="none" strike="noStrike" baseline="0" dirty="0">
                <a:solidFill>
                  <a:schemeClr val="accent5"/>
                </a:solidFill>
              </a:rPr>
              <a:t>: The in-orbit IRT image quality shall be better than 1,85 </a:t>
            </a:r>
            <a:r>
              <a:rPr lang="fr-FR" sz="1600" b="0" i="0" u="none" strike="noStrike" baseline="0" dirty="0" err="1">
                <a:solidFill>
                  <a:schemeClr val="accent5"/>
                </a:solidFill>
              </a:rPr>
              <a:t>arcsec</a:t>
            </a:r>
            <a:r>
              <a:rPr lang="fr-FR" sz="1600" b="0" i="0" u="none" strike="noStrike" baseline="0" dirty="0">
                <a:solidFill>
                  <a:schemeClr val="accent5"/>
                </a:solidFill>
              </a:rPr>
              <a:t> EED80 at 1.1 </a:t>
            </a:r>
            <a:r>
              <a:rPr lang="el-GR" sz="1600" b="0" i="0" u="none" strike="noStrike" baseline="0" dirty="0">
                <a:solidFill>
                  <a:schemeClr val="accent5"/>
                </a:solidFill>
              </a:rPr>
              <a:t>μ</a:t>
            </a:r>
            <a:r>
              <a:rPr lang="fr-FR" sz="1600" b="0" i="0" u="none" strike="noStrike" baseline="0" dirty="0">
                <a:solidFill>
                  <a:schemeClr val="accent5"/>
                </a:solidFill>
              </a:rPr>
              <a:t>m.</a:t>
            </a:r>
            <a:endParaRPr lang="en-US" sz="1600" b="0" i="0" u="none" strike="noStrike" baseline="0" dirty="0">
              <a:solidFill>
                <a:schemeClr val="accent5"/>
              </a:solidFill>
            </a:endParaRPr>
          </a:p>
          <a:p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0DFDAE-C6C5-4162-B9C2-775DFCD3244D}"/>
              </a:ext>
            </a:extLst>
          </p:cNvPr>
          <p:cNvSpPr txBox="1"/>
          <p:nvPr/>
        </p:nvSpPr>
        <p:spPr>
          <a:xfrm>
            <a:off x="614494" y="2731263"/>
            <a:ext cx="812310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b="1" u="sng" dirty="0"/>
              <a:t>Line of sight and field of view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5"/>
                </a:solidFill>
              </a:rPr>
              <a:t>IRT-PER-0070</a:t>
            </a:r>
            <a:r>
              <a:rPr lang="en-US" sz="1600" dirty="0">
                <a:solidFill>
                  <a:schemeClr val="accent5"/>
                </a:solidFill>
              </a:rPr>
              <a:t>: The IRT instrument in photometry mode shall have a Field of View of at least 15x15 arcmin</a:t>
            </a:r>
            <a:r>
              <a:rPr lang="en-US" sz="1600" baseline="30000" dirty="0">
                <a:solidFill>
                  <a:schemeClr val="accent5"/>
                </a:solidFill>
              </a:rPr>
              <a:t>2</a:t>
            </a:r>
            <a:r>
              <a:rPr lang="en-US" sz="1600" dirty="0">
                <a:solidFill>
                  <a:schemeClr val="accent5"/>
                </a:solidFill>
              </a:rPr>
              <a:t> (with a goal of </a:t>
            </a:r>
            <a:r>
              <a:rPr lang="fr-FR" sz="1600" dirty="0">
                <a:solidFill>
                  <a:schemeClr val="accent5"/>
                </a:solidFill>
              </a:rPr>
              <a:t>20.4 x 17.4 arcmin</a:t>
            </a:r>
            <a:r>
              <a:rPr lang="fr-FR" sz="1600" baseline="30000" dirty="0">
                <a:solidFill>
                  <a:schemeClr val="accent5"/>
                </a:solidFill>
              </a:rPr>
              <a:t>2</a:t>
            </a:r>
            <a:r>
              <a:rPr lang="fr-FR" sz="1600" dirty="0">
                <a:solidFill>
                  <a:schemeClr val="accent5"/>
                </a:solidFill>
              </a:rPr>
              <a:t>).</a:t>
            </a:r>
          </a:p>
          <a:p>
            <a:r>
              <a:rPr lang="en-US" sz="1600" b="1" dirty="0">
                <a:solidFill>
                  <a:schemeClr val="accent5"/>
                </a:solidFill>
              </a:rPr>
              <a:t>IRT-PER-0080</a:t>
            </a:r>
            <a:r>
              <a:rPr lang="en-US" sz="1600" dirty="0">
                <a:solidFill>
                  <a:schemeClr val="accent5"/>
                </a:solidFill>
              </a:rPr>
              <a:t>: The IRT instrument in spectroscopy mode shall have a Field of View of 2 x 2 arcmin</a:t>
            </a:r>
            <a:r>
              <a:rPr lang="en-US" sz="1600" baseline="30000" dirty="0">
                <a:solidFill>
                  <a:schemeClr val="accent5"/>
                </a:solidFill>
              </a:rPr>
              <a:t>2</a:t>
            </a:r>
            <a:r>
              <a:rPr lang="en-US" sz="1600" dirty="0">
                <a:solidFill>
                  <a:schemeClr val="accent5"/>
                </a:solidFill>
              </a:rPr>
              <a:t>.</a:t>
            </a:r>
            <a:endParaRPr lang="fr-FR" sz="1600" dirty="0">
              <a:solidFill>
                <a:schemeClr val="accent5"/>
              </a:solidFill>
            </a:endParaRPr>
          </a:p>
          <a:p>
            <a:r>
              <a:rPr lang="en-US" sz="1600" b="1" dirty="0">
                <a:solidFill>
                  <a:schemeClr val="accent5"/>
                </a:solidFill>
              </a:rPr>
              <a:t>IRT-PER-0090</a:t>
            </a:r>
            <a:r>
              <a:rPr lang="en-US" sz="1600" dirty="0">
                <a:solidFill>
                  <a:schemeClr val="accent5"/>
                </a:solidFill>
              </a:rPr>
              <a:t>: The photometry mode Field of View and the spectroscopy mode Field of View shall be imaged at once with at least a 1 arcmin separation on the </a:t>
            </a:r>
            <a:r>
              <a:rPr lang="fr-FR" sz="1600" dirty="0">
                <a:solidFill>
                  <a:schemeClr val="accent5"/>
                </a:solidFill>
              </a:rPr>
              <a:t>detector.</a:t>
            </a:r>
          </a:p>
          <a:p>
            <a:endParaRPr lang="fr-FR" sz="1600" dirty="0"/>
          </a:p>
          <a:p>
            <a:r>
              <a:rPr lang="fr-FR" sz="1600" dirty="0" err="1"/>
              <a:t>Remark</a:t>
            </a:r>
            <a:r>
              <a:rPr lang="fr-FR" sz="1600" dirty="0"/>
              <a:t>: </a:t>
            </a:r>
            <a:r>
              <a:rPr lang="fr-FR" sz="1600" dirty="0" err="1"/>
              <a:t>there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 </a:t>
            </a:r>
            <a:r>
              <a:rPr lang="fr-FR" sz="1600" dirty="0" err="1"/>
              <a:t>clear</a:t>
            </a:r>
            <a:r>
              <a:rPr lang="fr-FR" sz="1600" dirty="0"/>
              <a:t> </a:t>
            </a:r>
            <a:r>
              <a:rPr lang="fr-FR" sz="1600" dirty="0" err="1"/>
              <a:t>requirement</a:t>
            </a:r>
            <a:r>
              <a:rPr lang="fr-FR" sz="1600" dirty="0"/>
              <a:t> </a:t>
            </a:r>
            <a:r>
              <a:rPr lang="fr-FR" sz="1600" dirty="0" err="1"/>
              <a:t>today</a:t>
            </a:r>
            <a:r>
              <a:rPr lang="fr-FR" sz="1600" dirty="0"/>
              <a:t> on the </a:t>
            </a:r>
            <a:r>
              <a:rPr lang="fr-FR" sz="1600" dirty="0" err="1"/>
              <a:t>alignment</a:t>
            </a:r>
            <a:r>
              <a:rPr lang="fr-FR" sz="1600" dirty="0"/>
              <a:t> </a:t>
            </a:r>
            <a:r>
              <a:rPr lang="fr-FR" sz="1600" dirty="0" err="1"/>
              <a:t>precision</a:t>
            </a:r>
            <a:r>
              <a:rPr lang="fr-FR" sz="1600" dirty="0"/>
              <a:t> of the IRT LOS.</a:t>
            </a:r>
          </a:p>
          <a:p>
            <a:r>
              <a:rPr lang="fr-FR" sz="1600" b="1" dirty="0" err="1">
                <a:solidFill>
                  <a:schemeClr val="tx2"/>
                </a:solidFill>
              </a:rPr>
              <a:t>Rq</a:t>
            </a:r>
            <a:r>
              <a:rPr lang="fr-FR" sz="1600" b="1" dirty="0">
                <a:solidFill>
                  <a:schemeClr val="tx2"/>
                </a:solidFill>
              </a:rPr>
              <a:t>: AIT </a:t>
            </a:r>
            <a:r>
              <a:rPr lang="fr-FR" sz="1600" b="1" dirty="0" err="1">
                <a:solidFill>
                  <a:schemeClr val="tx2"/>
                </a:solidFill>
              </a:rPr>
              <a:t>requirement</a:t>
            </a:r>
            <a:r>
              <a:rPr lang="fr-FR" sz="1600" b="1" dirty="0">
                <a:solidFill>
                  <a:schemeClr val="tx2"/>
                </a:solidFill>
              </a:rPr>
              <a:t> to </a:t>
            </a:r>
            <a:r>
              <a:rPr lang="fr-FR" sz="1600" b="1" dirty="0" err="1">
                <a:solidFill>
                  <a:schemeClr val="tx2"/>
                </a:solidFill>
              </a:rPr>
              <a:t>clarify</a:t>
            </a:r>
            <a:r>
              <a:rPr lang="fr-FR" sz="1600" b="1" dirty="0">
                <a:solidFill>
                  <a:schemeClr val="tx2"/>
                </a:solidFill>
              </a:rPr>
              <a:t> for IRT in </a:t>
            </a:r>
            <a:r>
              <a:rPr lang="fr-FR" sz="1600" b="1" dirty="0" err="1">
                <a:solidFill>
                  <a:schemeClr val="tx2"/>
                </a:solidFill>
              </a:rPr>
              <a:t>spacecraft</a:t>
            </a:r>
            <a:r>
              <a:rPr lang="fr-FR" sz="1600" b="1" dirty="0">
                <a:solidFill>
                  <a:schemeClr val="tx2"/>
                </a:solidFill>
              </a:rPr>
              <a:t> to </a:t>
            </a:r>
            <a:r>
              <a:rPr lang="fr-FR" sz="1600" b="1" dirty="0" err="1">
                <a:solidFill>
                  <a:schemeClr val="tx2"/>
                </a:solidFill>
              </a:rPr>
              <a:t>align</a:t>
            </a:r>
            <a:r>
              <a:rPr lang="fr-FR" sz="1600" b="1" dirty="0">
                <a:solidFill>
                  <a:schemeClr val="tx2"/>
                </a:solidFill>
              </a:rPr>
              <a:t> IRT </a:t>
            </a:r>
            <a:r>
              <a:rPr lang="fr-FR" sz="1600" b="1" dirty="0" err="1">
                <a:solidFill>
                  <a:schemeClr val="tx2"/>
                </a:solidFill>
              </a:rPr>
              <a:t>with</a:t>
            </a:r>
            <a:r>
              <a:rPr lang="fr-FR" sz="1600" b="1" dirty="0">
                <a:solidFill>
                  <a:schemeClr val="tx2"/>
                </a:solidFill>
              </a:rPr>
              <a:t> </a:t>
            </a:r>
            <a:r>
              <a:rPr lang="fr-FR" sz="1600" b="1" dirty="0" err="1">
                <a:solidFill>
                  <a:schemeClr val="tx2"/>
                </a:solidFill>
              </a:rPr>
              <a:t>Earth</a:t>
            </a:r>
            <a:r>
              <a:rPr lang="fr-FR" sz="1600" b="1" dirty="0">
                <a:solidFill>
                  <a:schemeClr val="tx2"/>
                </a:solidFill>
              </a:rPr>
              <a:t> baffle.</a:t>
            </a:r>
          </a:p>
          <a:p>
            <a:pPr algn="l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BFEFAFB-33E9-4867-AE87-90DA6C8E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83" y="3147375"/>
            <a:ext cx="2378076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Goals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9999"/>
            <a:ext cx="9707562" cy="49953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Share the </a:t>
            </a:r>
            <a:r>
              <a:rPr lang="fr-FR" sz="1600" dirty="0" err="1"/>
              <a:t>alignment</a:t>
            </a:r>
            <a:r>
              <a:rPr lang="fr-FR" sz="1600" dirty="0"/>
              <a:t> </a:t>
            </a:r>
            <a:r>
              <a:rPr lang="fr-FR" sz="1600" dirty="0" err="1"/>
              <a:t>strategy</a:t>
            </a:r>
            <a:r>
              <a:rPr lang="fr-FR" sz="1600" dirty="0"/>
              <a:t> of the full Optical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err="1"/>
              <a:t>Identify</a:t>
            </a:r>
            <a:r>
              <a:rPr lang="fr-FR" sz="1600" dirty="0"/>
              <a:t> the </a:t>
            </a:r>
            <a:r>
              <a:rPr lang="fr-FR" sz="1600" dirty="0" err="1"/>
              <a:t>necessary</a:t>
            </a:r>
            <a:r>
              <a:rPr lang="fr-FR" sz="1600" dirty="0"/>
              <a:t> compensations / tuning </a:t>
            </a:r>
            <a:r>
              <a:rPr lang="fr-FR" sz="1600" dirty="0" err="1"/>
              <a:t>during</a:t>
            </a:r>
            <a:r>
              <a:rPr lang="fr-FR" sz="1600" dirty="0"/>
              <a:t> AIT: </a:t>
            </a:r>
            <a:r>
              <a:rPr lang="fr-FR" sz="1600" dirty="0" err="1"/>
              <a:t>when</a:t>
            </a:r>
            <a:r>
              <a:rPr lang="fr-FR" sz="1600" dirty="0"/>
              <a:t>? How? How </a:t>
            </a:r>
            <a:r>
              <a:rPr lang="fr-FR" sz="1600" dirty="0" err="1"/>
              <a:t>much</a:t>
            </a:r>
            <a:r>
              <a:rPr lang="fr-FR" sz="1600" dirty="0"/>
              <a:t>?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For the image </a:t>
            </a:r>
            <a:r>
              <a:rPr lang="fr-FR" sz="1600" dirty="0" err="1"/>
              <a:t>quality</a:t>
            </a:r>
            <a:endParaRPr lang="fr-FR" sz="1600" dirty="0"/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For the line of </a:t>
            </a:r>
            <a:r>
              <a:rPr lang="fr-FR" sz="1600" dirty="0" err="1"/>
              <a:t>sight</a:t>
            </a:r>
            <a:r>
              <a:rPr lang="fr-FR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err="1"/>
              <a:t>Build</a:t>
            </a:r>
            <a:r>
              <a:rPr lang="fr-FR" sz="1600" b="1" dirty="0"/>
              <a:t> AIV planning / </a:t>
            </a:r>
            <a:r>
              <a:rPr lang="fr-FR" sz="1600" b="1" dirty="0" err="1"/>
              <a:t>development</a:t>
            </a:r>
            <a:r>
              <a:rPr lang="fr-FR" sz="1600" b="1" dirty="0"/>
              <a:t> plan </a:t>
            </a:r>
            <a:r>
              <a:rPr lang="fr-FR" sz="1600" dirty="0"/>
              <a:t>in agreement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alignment</a:t>
            </a:r>
            <a:r>
              <a:rPr lang="fr-FR" sz="1600" dirty="0"/>
              <a:t> </a:t>
            </a:r>
            <a:r>
              <a:rPr lang="fr-FR" sz="1600" dirty="0" err="1"/>
              <a:t>strategy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Write </a:t>
            </a:r>
            <a:r>
              <a:rPr lang="fr-FR" sz="1600" b="1" dirty="0" err="1"/>
              <a:t>subsystem</a:t>
            </a:r>
            <a:r>
              <a:rPr lang="fr-FR" sz="1600" b="1" dirty="0"/>
              <a:t> </a:t>
            </a:r>
            <a:r>
              <a:rPr lang="fr-FR" sz="1600" b="1" dirty="0" err="1"/>
              <a:t>technical</a:t>
            </a:r>
            <a:r>
              <a:rPr lang="fr-FR" sz="1600" b="1" dirty="0"/>
              <a:t> </a:t>
            </a:r>
            <a:r>
              <a:rPr lang="fr-FR" sz="1600" b="1" dirty="0" err="1"/>
              <a:t>requirements</a:t>
            </a:r>
            <a:endParaRPr lang="fr-FR" sz="1600" b="1" dirty="0"/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 err="1"/>
              <a:t>Assess</a:t>
            </a:r>
            <a:r>
              <a:rPr lang="fr-FR" sz="1600" dirty="0"/>
              <a:t> </a:t>
            </a:r>
            <a:r>
              <a:rPr lang="fr-FR" sz="1600" dirty="0" err="1"/>
              <a:t>our</a:t>
            </a:r>
            <a:r>
              <a:rPr lang="fr-FR" sz="1600" dirty="0"/>
              <a:t> </a:t>
            </a:r>
            <a:r>
              <a:rPr lang="fr-FR" sz="1600" dirty="0" err="1"/>
              <a:t>capability</a:t>
            </a:r>
            <a:r>
              <a:rPr lang="fr-FR" sz="1600" dirty="0"/>
              <a:t> to </a:t>
            </a:r>
            <a:r>
              <a:rPr lang="fr-FR" sz="1600" dirty="0" err="1"/>
              <a:t>reach</a:t>
            </a:r>
            <a:r>
              <a:rPr lang="fr-FR" sz="1600" dirty="0"/>
              <a:t> the performance </a:t>
            </a:r>
            <a:r>
              <a:rPr lang="fr-FR" sz="1600" dirty="0" err="1"/>
              <a:t>requirement</a:t>
            </a:r>
            <a:endParaRPr lang="fr-FR" sz="1600" dirty="0"/>
          </a:p>
          <a:p>
            <a:pPr lvl="1" indent="0">
              <a:buNone/>
            </a:pPr>
            <a:endParaRPr lang="fr-FR" sz="1600" dirty="0"/>
          </a:p>
          <a:p>
            <a:pPr lvl="1" indent="0">
              <a:buNone/>
            </a:pPr>
            <a:endParaRPr lang="fr-FR" sz="1600" dirty="0"/>
          </a:p>
          <a:p>
            <a:pPr lvl="1" indent="0">
              <a:buNone/>
            </a:pPr>
            <a:r>
              <a:rPr lang="fr-FR" sz="1600" b="1" dirty="0" err="1">
                <a:solidFill>
                  <a:schemeClr val="tx2"/>
                </a:solidFill>
              </a:rPr>
              <a:t>Impacted</a:t>
            </a:r>
            <a:r>
              <a:rPr lang="fr-FR" sz="1600" b="1" dirty="0">
                <a:solidFill>
                  <a:schemeClr val="tx2"/>
                </a:solidFill>
              </a:rPr>
              <a:t> documents for MSR :</a:t>
            </a:r>
          </a:p>
          <a:p>
            <a:pPr lvl="1" indent="0">
              <a:buNone/>
            </a:pPr>
            <a:r>
              <a:rPr lang="fr-FR" sz="1600" dirty="0" err="1"/>
              <a:t>Development</a:t>
            </a:r>
            <a:r>
              <a:rPr lang="fr-FR" sz="1600" dirty="0"/>
              <a:t> Plan</a:t>
            </a:r>
          </a:p>
          <a:p>
            <a:pPr lvl="1" indent="0">
              <a:buNone/>
            </a:pPr>
            <a:r>
              <a:rPr lang="fr-FR" sz="1600" dirty="0"/>
              <a:t>IRT </a:t>
            </a:r>
            <a:r>
              <a:rPr lang="fr-FR" sz="1600" dirty="0" err="1"/>
              <a:t>Requirement</a:t>
            </a:r>
            <a:r>
              <a:rPr lang="fr-FR" sz="1600" dirty="0"/>
              <a:t> </a:t>
            </a:r>
            <a:r>
              <a:rPr lang="fr-FR" sz="1600" dirty="0" err="1"/>
              <a:t>Specification</a:t>
            </a:r>
            <a:endParaRPr lang="fr-FR" sz="1600" dirty="0"/>
          </a:p>
          <a:p>
            <a:pPr lvl="1" indent="0">
              <a:buNone/>
            </a:pPr>
            <a:r>
              <a:rPr lang="fr-FR" sz="1600" dirty="0"/>
              <a:t>IRT Optical </a:t>
            </a:r>
            <a:r>
              <a:rPr lang="fr-FR" sz="1600" dirty="0" err="1"/>
              <a:t>analysis</a:t>
            </a: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0A9EF2-D547-4E25-9B3B-583D44F8D255}"/>
              </a:ext>
            </a:extLst>
          </p:cNvPr>
          <p:cNvSpPr txBox="1"/>
          <p:nvPr/>
        </p:nvSpPr>
        <p:spPr>
          <a:xfrm>
            <a:off x="731838" y="4174072"/>
            <a:ext cx="3429000" cy="15070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5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9999"/>
            <a:ext cx="7463895" cy="474980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FR" b="1" dirty="0" err="1"/>
              <a:t>Decouple</a:t>
            </a:r>
            <a:r>
              <a:rPr lang="fr-FR" b="1" dirty="0"/>
              <a:t> </a:t>
            </a:r>
            <a:r>
              <a:rPr lang="fr-FR" dirty="0"/>
              <a:t>as </a:t>
            </a:r>
            <a:r>
              <a:rPr lang="fr-FR" dirty="0" err="1"/>
              <a:t>much</a:t>
            </a:r>
            <a:r>
              <a:rPr lang="fr-FR" dirty="0"/>
              <a:t> as possible TELESCOPE and CAMERA </a:t>
            </a:r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 and AIV plans.</a:t>
            </a:r>
          </a:p>
          <a:p>
            <a:pPr marL="342900" indent="-342900">
              <a:buAutoNum type="arabicPeriod"/>
            </a:pPr>
            <a:r>
              <a:rPr lang="fr-FR" b="1" dirty="0" err="1"/>
              <a:t>Align</a:t>
            </a:r>
            <a:r>
              <a:rPr lang="fr-FR" dirty="0"/>
              <a:t> at room </a:t>
            </a:r>
            <a:r>
              <a:rPr lang="fr-FR" dirty="0" err="1"/>
              <a:t>temperature</a:t>
            </a:r>
            <a:r>
              <a:rPr lang="fr-FR" dirty="0"/>
              <a:t>, </a:t>
            </a:r>
            <a:r>
              <a:rPr lang="fr-FR" dirty="0" err="1"/>
              <a:t>desalign</a:t>
            </a:r>
            <a:r>
              <a:rPr lang="fr-FR" dirty="0"/>
              <a:t> to </a:t>
            </a:r>
            <a:r>
              <a:rPr lang="fr-FR" dirty="0" err="1"/>
              <a:t>compensate</a:t>
            </a:r>
            <a:r>
              <a:rPr lang="fr-FR" dirty="0"/>
              <a:t> for operating </a:t>
            </a:r>
            <a:r>
              <a:rPr lang="fr-FR" dirty="0" err="1"/>
              <a:t>temperature</a:t>
            </a:r>
            <a:r>
              <a:rPr lang="fr-FR" dirty="0"/>
              <a:t> and </a:t>
            </a:r>
            <a:r>
              <a:rPr lang="fr-FR" dirty="0" err="1"/>
              <a:t>verify</a:t>
            </a:r>
            <a:r>
              <a:rPr lang="fr-FR" dirty="0"/>
              <a:t> by tests at operating </a:t>
            </a:r>
            <a:r>
              <a:rPr lang="fr-FR" dirty="0" err="1"/>
              <a:t>temperature</a:t>
            </a:r>
            <a:r>
              <a:rPr lang="fr-FR" dirty="0"/>
              <a:t>.</a:t>
            </a:r>
          </a:p>
          <a:p>
            <a:pPr marL="342900" indent="-342900">
              <a:buAutoNum type="arabicPeriod"/>
            </a:pPr>
            <a:r>
              <a:rPr lang="fr-FR" b="1" dirty="0"/>
              <a:t>Do not impose </a:t>
            </a:r>
            <a:r>
              <a:rPr lang="fr-FR" b="1" dirty="0" err="1"/>
              <a:t>constraints</a:t>
            </a:r>
            <a:r>
              <a:rPr lang="fr-FR" b="1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necessary</a:t>
            </a:r>
            <a:r>
              <a:rPr lang="fr-FR" dirty="0"/>
              <a:t>: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fr-FR" dirty="0"/>
              <a:t>Use </a:t>
            </a:r>
            <a:r>
              <a:rPr lang="fr-FR" dirty="0" err="1"/>
              <a:t>margin</a:t>
            </a:r>
            <a:r>
              <a:rPr lang="fr-FR" dirty="0"/>
              <a:t> in the Y axis due to the detector area and the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of </a:t>
            </a:r>
            <a:r>
              <a:rPr lang="fr-FR" dirty="0" err="1"/>
              <a:t>view</a:t>
            </a:r>
            <a:endParaRPr lang="fr-FR" dirty="0"/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fr-FR" dirty="0"/>
              <a:t>Use on-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astrometry</a:t>
            </a:r>
            <a:r>
              <a:rPr lang="fr-FR" dirty="0"/>
              <a:t> to relax </a:t>
            </a:r>
            <a:r>
              <a:rPr lang="fr-FR" dirty="0" err="1"/>
              <a:t>requirements</a:t>
            </a:r>
            <a:r>
              <a:rPr lang="fr-FR" dirty="0"/>
              <a:t> on </a:t>
            </a:r>
            <a:r>
              <a:rPr lang="fr-FR" dirty="0" err="1"/>
              <a:t>absolute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of the IRT Line of </a:t>
            </a:r>
            <a:r>
              <a:rPr lang="fr-FR" dirty="0" err="1"/>
              <a:t>sight</a:t>
            </a:r>
            <a:r>
              <a:rPr lang="fr-FR" dirty="0"/>
              <a:t>.</a:t>
            </a:r>
          </a:p>
          <a:p>
            <a:pPr lvl="1" indent="0">
              <a:buNone/>
            </a:pPr>
            <a:endParaRPr lang="fr-FR" dirty="0"/>
          </a:p>
          <a:p>
            <a:pPr marL="609600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39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possibility</a:t>
            </a:r>
            <a:r>
              <a:rPr lang="fr-FR" dirty="0"/>
              <a:t> for CAM 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90" y="4503090"/>
            <a:ext cx="6917653" cy="1557867"/>
          </a:xfrm>
        </p:spPr>
        <p:txBody>
          <a:bodyPr>
            <a:normAutofit lnSpcReduction="10000"/>
          </a:bodyPr>
          <a:lstStyle/>
          <a:p>
            <a:r>
              <a:rPr lang="fr-FR" sz="1600" b="1" dirty="0"/>
              <a:t>CAM system: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Use </a:t>
            </a:r>
            <a:r>
              <a:rPr lang="fr-FR" sz="1600" b="1" dirty="0" err="1"/>
              <a:t>shims</a:t>
            </a:r>
            <a:r>
              <a:rPr lang="fr-FR" sz="1600" b="1" dirty="0"/>
              <a:t> </a:t>
            </a:r>
            <a:r>
              <a:rPr lang="fr-FR" sz="1600" b="1" dirty="0" err="1"/>
              <a:t>below</a:t>
            </a:r>
            <a:r>
              <a:rPr lang="fr-FR" sz="1600" b="1" dirty="0"/>
              <a:t> the </a:t>
            </a:r>
            <a:r>
              <a:rPr lang="fr-FR" sz="1600" b="1" dirty="0" err="1"/>
              <a:t>pods</a:t>
            </a:r>
            <a:r>
              <a:rPr lang="fr-FR" sz="1600" b="1" dirty="0"/>
              <a:t> </a:t>
            </a:r>
            <a:r>
              <a:rPr lang="fr-FR" sz="1600" dirty="0"/>
              <a:t>to (</a:t>
            </a:r>
            <a:r>
              <a:rPr lang="fr-FR" sz="1600" dirty="0" err="1"/>
              <a:t>finely</a:t>
            </a:r>
            <a:r>
              <a:rPr lang="fr-FR" sz="1600" dirty="0"/>
              <a:t>) correct for TX </a:t>
            </a:r>
            <a:r>
              <a:rPr lang="fr-FR" sz="1600" dirty="0" err="1"/>
              <a:t>errors</a:t>
            </a:r>
            <a:r>
              <a:rPr lang="fr-FR" sz="1600" dirty="0"/>
              <a:t> and RY, RZ (tip-tilt).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b="1" dirty="0" err="1"/>
              <a:t>Pinpoint</a:t>
            </a:r>
            <a:r>
              <a:rPr lang="fr-FR" sz="1600" b="1" dirty="0"/>
              <a:t> </a:t>
            </a:r>
            <a:r>
              <a:rPr lang="fr-FR" sz="1600" dirty="0"/>
              <a:t>the camera on the Optical </a:t>
            </a:r>
            <a:r>
              <a:rPr lang="fr-FR" sz="1600" dirty="0" err="1"/>
              <a:t>bench</a:t>
            </a:r>
            <a:r>
              <a:rPr lang="fr-FR" sz="1600" dirty="0"/>
              <a:t> and </a:t>
            </a:r>
            <a:r>
              <a:rPr lang="fr-FR" sz="1600" dirty="0" err="1"/>
              <a:t>ensure</a:t>
            </a:r>
            <a:r>
              <a:rPr lang="fr-FR" sz="1600" dirty="0"/>
              <a:t> </a:t>
            </a:r>
            <a:r>
              <a:rPr lang="fr-FR" sz="1600" dirty="0" err="1"/>
              <a:t>stability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launch. No </a:t>
            </a:r>
            <a:r>
              <a:rPr lang="fr-FR" sz="1600" dirty="0" err="1"/>
              <a:t>possibility</a:t>
            </a:r>
            <a:r>
              <a:rPr lang="fr-FR" sz="1600" dirty="0"/>
              <a:t> to </a:t>
            </a:r>
            <a:r>
              <a:rPr lang="fr-FR" sz="1600" dirty="0" err="1"/>
              <a:t>adjust</a:t>
            </a:r>
            <a:r>
              <a:rPr lang="fr-FR" sz="1600" dirty="0"/>
              <a:t> </a:t>
            </a:r>
            <a:r>
              <a:rPr lang="fr-FR" sz="1600" dirty="0" err="1"/>
              <a:t>along</a:t>
            </a:r>
            <a:r>
              <a:rPr lang="fr-FR" sz="1600" dirty="0"/>
              <a:t> TZ, TY or RX.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05685D-D641-4ABC-93B5-211DCFB8FF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r="30425" b="49074"/>
          <a:stretch/>
        </p:blipFill>
        <p:spPr>
          <a:xfrm>
            <a:off x="736600" y="842380"/>
            <a:ext cx="3438585" cy="42211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B80B74-7F7B-4FB6-8B9F-EFC43A0DE2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5"/>
          <a:stretch/>
        </p:blipFill>
        <p:spPr>
          <a:xfrm>
            <a:off x="4617768" y="1085031"/>
            <a:ext cx="3730366" cy="3135366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FFEF335B-F5A0-4F84-8CAA-05E2EB63F729}"/>
              </a:ext>
            </a:extLst>
          </p:cNvPr>
          <p:cNvSpPr/>
          <p:nvPr/>
        </p:nvSpPr>
        <p:spPr>
          <a:xfrm rot="16360334">
            <a:off x="4681835" y="2818277"/>
            <a:ext cx="1029113" cy="1109133"/>
          </a:xfrm>
          <a:prstGeom prst="arc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DF3B61-EBB6-4712-A609-37DADD63E12F}"/>
              </a:ext>
            </a:extLst>
          </p:cNvPr>
          <p:cNvSpPr txBox="1"/>
          <p:nvPr/>
        </p:nvSpPr>
        <p:spPr>
          <a:xfrm>
            <a:off x="4499235" y="2584277"/>
            <a:ext cx="9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RY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4FB0269-8FB8-4BD0-952D-22B29201CB68}"/>
              </a:ext>
            </a:extLst>
          </p:cNvPr>
          <p:cNvSpPr/>
          <p:nvPr/>
        </p:nvSpPr>
        <p:spPr>
          <a:xfrm rot="1117153">
            <a:off x="6638431" y="1494778"/>
            <a:ext cx="1029113" cy="1109133"/>
          </a:xfrm>
          <a:prstGeom prst="arc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61BB15-5A33-4BF4-8439-CAB9F1C21E3B}"/>
              </a:ext>
            </a:extLst>
          </p:cNvPr>
          <p:cNvSpPr txBox="1"/>
          <p:nvPr/>
        </p:nvSpPr>
        <p:spPr>
          <a:xfrm>
            <a:off x="7502137" y="1357126"/>
            <a:ext cx="9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RX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8D3AE1B-FD52-4AA4-BE4D-C3F424E26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29" y="1311888"/>
            <a:ext cx="2378076" cy="3108543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624A5C2-140A-4B03-B157-624D555F134C}"/>
              </a:ext>
            </a:extLst>
          </p:cNvPr>
          <p:cNvCxnSpPr>
            <a:cxnSpLocks/>
          </p:cNvCxnSpPr>
          <p:nvPr/>
        </p:nvCxnSpPr>
        <p:spPr>
          <a:xfrm flipV="1">
            <a:off x="11460163" y="2832991"/>
            <a:ext cx="0" cy="7366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4B1EA13-9878-4D3F-9F25-1035202131F8}"/>
              </a:ext>
            </a:extLst>
          </p:cNvPr>
          <p:cNvSpPr txBox="1"/>
          <p:nvPr/>
        </p:nvSpPr>
        <p:spPr>
          <a:xfrm>
            <a:off x="11455400" y="3056923"/>
            <a:ext cx="9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TX</a:t>
            </a:r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FE52A3A4-0DE0-4539-99BF-4A96A79BFB4B}"/>
              </a:ext>
            </a:extLst>
          </p:cNvPr>
          <p:cNvSpPr/>
          <p:nvPr/>
        </p:nvSpPr>
        <p:spPr>
          <a:xfrm>
            <a:off x="3908612" y="5369859"/>
            <a:ext cx="331694" cy="6457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690235-8DC7-4DD3-9C72-9ADB101637D5}"/>
              </a:ext>
            </a:extLst>
          </p:cNvPr>
          <p:cNvSpPr txBox="1"/>
          <p:nvPr/>
        </p:nvSpPr>
        <p:spPr>
          <a:xfrm>
            <a:off x="1920970" y="548307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2"/>
                </a:solidFill>
              </a:rPr>
              <a:t>Preferred</a:t>
            </a:r>
            <a:r>
              <a:rPr lang="fr-FR" sz="1600" dirty="0">
                <a:solidFill>
                  <a:schemeClr val="tx2"/>
                </a:solidFill>
              </a:rPr>
              <a:t>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42887-8670-4D75-985A-8C58741929CD}"/>
              </a:ext>
            </a:extLst>
          </p:cNvPr>
          <p:cNvSpPr/>
          <p:nvPr/>
        </p:nvSpPr>
        <p:spPr>
          <a:xfrm>
            <a:off x="4964901" y="3201291"/>
            <a:ext cx="575287" cy="80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0E13DE-A5F6-4DCE-9258-28C106C04175}"/>
              </a:ext>
            </a:extLst>
          </p:cNvPr>
          <p:cNvSpPr/>
          <p:nvPr/>
        </p:nvSpPr>
        <p:spPr>
          <a:xfrm>
            <a:off x="6096000" y="3201291"/>
            <a:ext cx="392301" cy="80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CABDBD-3C22-40B4-B66B-FD0D20CAC000}"/>
              </a:ext>
            </a:extLst>
          </p:cNvPr>
          <p:cNvSpPr/>
          <p:nvPr/>
        </p:nvSpPr>
        <p:spPr>
          <a:xfrm>
            <a:off x="6755072" y="3201291"/>
            <a:ext cx="400031" cy="803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7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possibility</a:t>
            </a:r>
            <a:r>
              <a:rPr lang="fr-FR" dirty="0"/>
              <a:t> for TEL 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534" y="4503090"/>
            <a:ext cx="7496310" cy="1840560"/>
          </a:xfrm>
        </p:spPr>
        <p:txBody>
          <a:bodyPr>
            <a:normAutofit/>
          </a:bodyPr>
          <a:lstStyle/>
          <a:p>
            <a:r>
              <a:rPr lang="fr-FR" sz="1600" b="1" dirty="0"/>
              <a:t>TEL system: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Use M1, M2 to </a:t>
            </a:r>
            <a:r>
              <a:rPr lang="fr-FR" sz="1600" dirty="0" err="1"/>
              <a:t>align</a:t>
            </a:r>
            <a:r>
              <a:rPr lang="fr-FR" sz="1600" dirty="0"/>
              <a:t> the Focal plane (FP) </a:t>
            </a:r>
            <a:r>
              <a:rPr lang="fr-FR" sz="1600" dirty="0" err="1"/>
              <a:t>along</a:t>
            </a:r>
            <a:r>
              <a:rPr lang="fr-FR" sz="1600" dirty="0"/>
              <a:t> Z (focus), RX (CAM rotation).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Possibly</a:t>
            </a:r>
            <a:r>
              <a:rPr lang="fr-FR" sz="1600" dirty="0"/>
              <a:t> use the </a:t>
            </a:r>
            <a:r>
              <a:rPr lang="fr-FR" sz="1600" b="1" dirty="0"/>
              <a:t>Camera </a:t>
            </a:r>
            <a:r>
              <a:rPr lang="fr-FR" sz="1600" b="1" dirty="0" err="1"/>
              <a:t>mounting</a:t>
            </a:r>
            <a:r>
              <a:rPr lang="fr-FR" sz="1600" b="1" dirty="0"/>
              <a:t> </a:t>
            </a:r>
            <a:r>
              <a:rPr lang="fr-FR" sz="1600" b="1" dirty="0" err="1"/>
              <a:t>holes</a:t>
            </a:r>
            <a:r>
              <a:rPr lang="fr-FR" sz="1600" b="1" dirty="0"/>
              <a:t> </a:t>
            </a:r>
            <a:r>
              <a:rPr lang="fr-FR" sz="1600" dirty="0"/>
              <a:t>to (</a:t>
            </a:r>
            <a:r>
              <a:rPr lang="fr-FR" sz="1600" dirty="0" err="1"/>
              <a:t>finely</a:t>
            </a:r>
            <a:r>
              <a:rPr lang="fr-FR" sz="1600" dirty="0"/>
              <a:t>) correct for RX, TZ </a:t>
            </a:r>
            <a:r>
              <a:rPr lang="fr-FR" sz="1600" dirty="0" err="1"/>
              <a:t>errors</a:t>
            </a:r>
            <a:r>
              <a:rPr lang="fr-FR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Possibly</a:t>
            </a:r>
            <a:r>
              <a:rPr lang="fr-FR" sz="1600" dirty="0"/>
              <a:t> use the </a:t>
            </a:r>
            <a:r>
              <a:rPr lang="fr-FR" sz="1600" b="1" dirty="0" err="1"/>
              <a:t>field</a:t>
            </a:r>
            <a:r>
              <a:rPr lang="fr-FR" sz="1600" b="1" dirty="0"/>
              <a:t> stop </a:t>
            </a:r>
            <a:r>
              <a:rPr lang="fr-FR" sz="1600" dirty="0"/>
              <a:t>to correct for TX, TY </a:t>
            </a:r>
            <a:r>
              <a:rPr lang="fr-FR" sz="1600" dirty="0" err="1"/>
              <a:t>alignment</a:t>
            </a:r>
            <a:r>
              <a:rPr lang="fr-FR" sz="1600" dirty="0"/>
              <a:t>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05685D-D641-4ABC-93B5-211DCFB8FF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r="30425" b="49074"/>
          <a:stretch/>
        </p:blipFill>
        <p:spPr>
          <a:xfrm>
            <a:off x="736600" y="842380"/>
            <a:ext cx="3438585" cy="42211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B80B74-7F7B-4FB6-8B9F-EFC43A0DE2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67" y="1085031"/>
            <a:ext cx="6917653" cy="3135366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FFEF335B-F5A0-4F84-8CAA-05E2EB63F729}"/>
              </a:ext>
            </a:extLst>
          </p:cNvPr>
          <p:cNvSpPr/>
          <p:nvPr/>
        </p:nvSpPr>
        <p:spPr>
          <a:xfrm>
            <a:off x="10756486" y="1402291"/>
            <a:ext cx="1029113" cy="1109133"/>
          </a:xfrm>
          <a:prstGeom prst="arc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DF3B61-EBB6-4712-A609-37DADD63E12F}"/>
              </a:ext>
            </a:extLst>
          </p:cNvPr>
          <p:cNvSpPr txBox="1"/>
          <p:nvPr/>
        </p:nvSpPr>
        <p:spPr>
          <a:xfrm>
            <a:off x="11528012" y="1185863"/>
            <a:ext cx="9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RX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19477A0-9920-488E-9AD4-5ABE5223E825}"/>
              </a:ext>
            </a:extLst>
          </p:cNvPr>
          <p:cNvCxnSpPr/>
          <p:nvPr/>
        </p:nvCxnSpPr>
        <p:spPr>
          <a:xfrm>
            <a:off x="7102928" y="1295400"/>
            <a:ext cx="829733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C3E9571-1C01-4196-80BA-BF6C713ADC99}"/>
              </a:ext>
            </a:extLst>
          </p:cNvPr>
          <p:cNvSpPr txBox="1"/>
          <p:nvPr/>
        </p:nvSpPr>
        <p:spPr>
          <a:xfrm>
            <a:off x="7253357" y="924745"/>
            <a:ext cx="9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TZ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37E2BC50-9E4C-4263-9766-7E1A8C5E6A6E}"/>
              </a:ext>
            </a:extLst>
          </p:cNvPr>
          <p:cNvSpPr/>
          <p:nvPr/>
        </p:nvSpPr>
        <p:spPr>
          <a:xfrm>
            <a:off x="3908612" y="5369859"/>
            <a:ext cx="331694" cy="6457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C8047A-F71D-4621-8962-4FCCDC9E7421}"/>
              </a:ext>
            </a:extLst>
          </p:cNvPr>
          <p:cNvSpPr txBox="1"/>
          <p:nvPr/>
        </p:nvSpPr>
        <p:spPr>
          <a:xfrm>
            <a:off x="632571" y="5277240"/>
            <a:ext cx="299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tx2"/>
                </a:solidFill>
              </a:rPr>
              <a:t>Proposal</a:t>
            </a:r>
            <a:r>
              <a:rPr lang="fr-FR" sz="1600" dirty="0">
                <a:solidFill>
                  <a:schemeClr val="tx2"/>
                </a:solidFill>
              </a:rPr>
              <a:t> to </a:t>
            </a:r>
            <a:r>
              <a:rPr lang="fr-FR" sz="1600" dirty="0" err="1">
                <a:solidFill>
                  <a:schemeClr val="tx2"/>
                </a:solidFill>
              </a:rPr>
              <a:t>separate</a:t>
            </a:r>
            <a:r>
              <a:rPr lang="fr-FR" sz="1600" dirty="0">
                <a:solidFill>
                  <a:schemeClr val="tx2"/>
                </a:solidFill>
              </a:rPr>
              <a:t> the </a:t>
            </a:r>
            <a:r>
              <a:rPr lang="fr-FR" sz="1600" dirty="0" err="1">
                <a:solidFill>
                  <a:schemeClr val="tx2"/>
                </a:solidFill>
              </a:rPr>
              <a:t>degrees</a:t>
            </a:r>
            <a:r>
              <a:rPr lang="fr-FR" sz="1600" dirty="0">
                <a:solidFill>
                  <a:schemeClr val="tx2"/>
                </a:solidFill>
              </a:rPr>
              <a:t> of </a:t>
            </a:r>
            <a:r>
              <a:rPr lang="fr-FR" sz="1600" dirty="0" err="1">
                <a:solidFill>
                  <a:schemeClr val="tx2"/>
                </a:solidFill>
              </a:rPr>
              <a:t>freedom</a:t>
            </a:r>
            <a:r>
              <a:rPr lang="fr-FR" sz="1600" dirty="0">
                <a:solidFill>
                  <a:schemeClr val="tx2"/>
                </a:solidFill>
              </a:rPr>
              <a:t> of </a:t>
            </a:r>
            <a:r>
              <a:rPr lang="fr-FR" sz="1600" dirty="0" err="1">
                <a:solidFill>
                  <a:schemeClr val="tx2"/>
                </a:solidFill>
              </a:rPr>
              <a:t>both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subsystems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1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9999"/>
            <a:ext cx="7184495" cy="488625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For the </a:t>
            </a:r>
            <a:r>
              <a:rPr lang="fr-FR" dirty="0" err="1"/>
              <a:t>Telescope</a:t>
            </a:r>
            <a:r>
              <a:rPr lang="fr-FR" dirty="0"/>
              <a:t>, </a:t>
            </a:r>
            <a:r>
              <a:rPr lang="en-US" dirty="0"/>
              <a:t>align the telescope optical beam on the camera reference frame (on optical bench)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For the Camera, </a:t>
            </a:r>
            <a:r>
              <a:rPr lang="fr-FR" dirty="0" err="1"/>
              <a:t>align</a:t>
            </a:r>
            <a:r>
              <a:rPr lang="fr-FR" dirty="0"/>
              <a:t> the focal plane </a:t>
            </a:r>
            <a:r>
              <a:rPr lang="fr-FR" dirty="0" err="1"/>
              <a:t>with</a:t>
            </a:r>
            <a:r>
              <a:rPr lang="fr-FR" dirty="0"/>
              <a:t> the Camera </a:t>
            </a:r>
            <a:r>
              <a:rPr lang="fr-FR" dirty="0" err="1"/>
              <a:t>reference</a:t>
            </a:r>
            <a:r>
              <a:rPr lang="fr-FR" dirty="0"/>
              <a:t> frame (on the </a:t>
            </a:r>
            <a:r>
              <a:rPr lang="fr-FR" dirty="0" err="1"/>
              <a:t>pods</a:t>
            </a:r>
            <a:r>
              <a:rPr lang="fr-FR" dirty="0"/>
              <a:t>):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66AE106-D938-4C62-9401-7AF6DCDDC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17902"/>
              </p:ext>
            </p:extLst>
          </p:nvPr>
        </p:nvGraphicFramePr>
        <p:xfrm>
          <a:off x="2107143" y="2082388"/>
          <a:ext cx="3819524" cy="1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454">
                  <a:extLst>
                    <a:ext uri="{9D8B030D-6E8A-4147-A177-3AD203B41FA5}">
                      <a16:colId xmlns:a16="http://schemas.microsoft.com/office/drawing/2014/main" val="1670971267"/>
                    </a:ext>
                  </a:extLst>
                </a:gridCol>
                <a:gridCol w="2073070">
                  <a:extLst>
                    <a:ext uri="{9D8B030D-6E8A-4147-A177-3AD203B41FA5}">
                      <a16:colId xmlns:a16="http://schemas.microsoft.com/office/drawing/2014/main" val="938554872"/>
                    </a:ext>
                  </a:extLst>
                </a:gridCol>
              </a:tblGrid>
              <a:tr h="268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Parameter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Value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70034"/>
                  </a:ext>
                </a:extLst>
              </a:tr>
              <a:tr h="434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Δx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+/-200μm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594914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Δy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+/-200μm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724071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Δz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+/-70μm (TBD)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513513"/>
                  </a:ext>
                </a:extLst>
              </a:tr>
              <a:tr h="339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Δα, Δβ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+/-5’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356048"/>
                  </a:ext>
                </a:extLst>
              </a:tr>
            </a:tbl>
          </a:graphicData>
        </a:graphic>
      </p:graphicFrame>
      <p:sp>
        <p:nvSpPr>
          <p:cNvPr id="6" name="Rectangle 19">
            <a:extLst>
              <a:ext uri="{FF2B5EF4-FFF2-40B4-BE49-F238E27FC236}">
                <a16:creationId xmlns:a16="http://schemas.microsoft.com/office/drawing/2014/main" id="{B83B5744-BCCC-4924-B7B7-611F20CDF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05C143A-55A2-470F-9506-021CB0E6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706BF3D-5807-4648-90EC-F3C20757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47" y="701749"/>
            <a:ext cx="4380653" cy="3731668"/>
          </a:xfrm>
          <a:prstGeom prst="rect">
            <a:avLst/>
          </a:prstGeom>
        </p:spPr>
      </p:pic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D3F88051-BC81-4FFE-832D-E2018554A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65069"/>
              </p:ext>
            </p:extLst>
          </p:nvPr>
        </p:nvGraphicFramePr>
        <p:xfrm>
          <a:off x="2107143" y="4909747"/>
          <a:ext cx="3751790" cy="1217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192">
                  <a:extLst>
                    <a:ext uri="{9D8B030D-6E8A-4147-A177-3AD203B41FA5}">
                      <a16:colId xmlns:a16="http://schemas.microsoft.com/office/drawing/2014/main" val="216538026"/>
                    </a:ext>
                  </a:extLst>
                </a:gridCol>
                <a:gridCol w="1857598">
                  <a:extLst>
                    <a:ext uri="{9D8B030D-6E8A-4147-A177-3AD203B41FA5}">
                      <a16:colId xmlns:a16="http://schemas.microsoft.com/office/drawing/2014/main" val="503984663"/>
                    </a:ext>
                  </a:extLst>
                </a:gridCol>
              </a:tblGrid>
              <a:tr h="352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Parameter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Value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278411"/>
                  </a:ext>
                </a:extLst>
              </a:tr>
              <a:tr h="392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Δx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Δy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Δz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+/- 70μm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004301"/>
                  </a:ext>
                </a:extLst>
              </a:tr>
              <a:tr h="471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Δα, Δβ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+/-4’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198244"/>
                  </a:ext>
                </a:extLst>
              </a:tr>
            </a:tbl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:a16="http://schemas.microsoft.com/office/drawing/2014/main" id="{2E58FEB0-FE72-4261-987F-EDCD58D47093}"/>
              </a:ext>
            </a:extLst>
          </p:cNvPr>
          <p:cNvSpPr txBox="1"/>
          <p:nvPr/>
        </p:nvSpPr>
        <p:spPr>
          <a:xfrm>
            <a:off x="7269328" y="5056693"/>
            <a:ext cx="461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The </a:t>
            </a:r>
            <a:r>
              <a:rPr lang="fr-FR" dirty="0" err="1">
                <a:solidFill>
                  <a:schemeClr val="tx2"/>
                </a:solidFill>
              </a:rPr>
              <a:t>alignment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reference</a:t>
            </a:r>
            <a:r>
              <a:rPr lang="fr-FR" dirty="0">
                <a:solidFill>
                  <a:schemeClr val="tx2"/>
                </a:solidFill>
              </a:rPr>
              <a:t> frame </a:t>
            </a:r>
            <a:r>
              <a:rPr lang="fr-FR" dirty="0" err="1">
                <a:solidFill>
                  <a:schemeClr val="tx2"/>
                </a:solidFill>
              </a:rPr>
              <a:t>is</a:t>
            </a:r>
            <a:r>
              <a:rPr lang="fr-FR" dirty="0">
                <a:solidFill>
                  <a:schemeClr val="tx2"/>
                </a:solidFill>
              </a:rPr>
              <a:t> on the Bottom plane of the Optical Bench, close to the Camera </a:t>
            </a:r>
            <a:r>
              <a:rPr lang="fr-FR" dirty="0" err="1">
                <a:solidFill>
                  <a:schemeClr val="tx2"/>
                </a:solidFill>
              </a:rPr>
              <a:t>mounting</a:t>
            </a:r>
            <a:r>
              <a:rPr lang="fr-FR" dirty="0">
                <a:solidFill>
                  <a:schemeClr val="tx2"/>
                </a:solidFill>
              </a:rPr>
              <a:t> frame. </a:t>
            </a:r>
          </a:p>
        </p:txBody>
      </p:sp>
    </p:spTree>
    <p:extLst>
      <p:ext uri="{BB962C8B-B14F-4D97-AF65-F5344CB8AC3E}">
        <p14:creationId xmlns:p14="http://schemas.microsoft.com/office/powerpoint/2010/main" val="119264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311C52-4005-4099-BB1F-7FE4FE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1D864-5891-4111-9F6C-2D59A173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8C435B-A38F-410C-8CA2-370F6CFA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Defocus</a:t>
            </a:r>
            <a:r>
              <a:rPr lang="fr-FR" dirty="0"/>
              <a:t> </a:t>
            </a:r>
            <a:r>
              <a:rPr lang="fr-FR" dirty="0" err="1"/>
              <a:t>curve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3C7A2EA-F61A-4AFB-9845-A9B55A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5874"/>
            <a:ext cx="9707562" cy="4886252"/>
          </a:xfrm>
        </p:spPr>
        <p:txBody>
          <a:bodyPr>
            <a:normAutofit/>
          </a:bodyPr>
          <a:lstStyle/>
          <a:p>
            <a:endParaRPr lang="fr-FR" sz="1600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97F895E1-AC77-4E71-8700-D31DD887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40" y="1087906"/>
            <a:ext cx="5320272" cy="453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8DE1C1-2901-47F3-9553-C02022692D55}"/>
              </a:ext>
            </a:extLst>
          </p:cNvPr>
          <p:cNvSpPr txBox="1"/>
          <p:nvPr/>
        </p:nvSpPr>
        <p:spPr>
          <a:xfrm>
            <a:off x="6840071" y="1667435"/>
            <a:ext cx="3227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Budget of +/- 70 µm for TEL</a:t>
            </a:r>
          </a:p>
          <a:p>
            <a:r>
              <a:rPr lang="fr-FR" dirty="0"/>
              <a:t>And +/- 70 µm for CAM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>
                <a:sym typeface="Symbol" panose="05050102010706020507" pitchFamily="18" charset="2"/>
              </a:rPr>
              <a:t></a:t>
            </a:r>
            <a:r>
              <a:rPr lang="fr-FR" dirty="0"/>
              <a:t>z = +/- 100 µm (</a:t>
            </a:r>
            <a:r>
              <a:rPr lang="fr-FR" dirty="0" err="1"/>
              <a:t>quadratic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) or +/- 140 µm (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for </a:t>
            </a:r>
            <a:r>
              <a:rPr lang="fr-FR" dirty="0" err="1"/>
              <a:t>margin</a:t>
            </a:r>
            <a:r>
              <a:rPr lang="fr-FR" dirty="0"/>
              <a:t>). </a:t>
            </a:r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confirmed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tolerances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C026AD-5E29-48AA-ADE5-66B2EB0DFCBF}"/>
              </a:ext>
            </a:extLst>
          </p:cNvPr>
          <p:cNvCxnSpPr/>
          <p:nvPr/>
        </p:nvCxnSpPr>
        <p:spPr>
          <a:xfrm>
            <a:off x="1371600" y="4742329"/>
            <a:ext cx="46078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0654181-C0E0-4A54-8496-00FEDD5DB0D4}"/>
              </a:ext>
            </a:extLst>
          </p:cNvPr>
          <p:cNvCxnSpPr>
            <a:cxnSpLocks/>
          </p:cNvCxnSpPr>
          <p:nvPr/>
        </p:nvCxnSpPr>
        <p:spPr>
          <a:xfrm flipV="1">
            <a:off x="2868704" y="4742329"/>
            <a:ext cx="0" cy="502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C293B7-FCA5-48E6-8E9C-78F654B5D07B}"/>
              </a:ext>
            </a:extLst>
          </p:cNvPr>
          <p:cNvCxnSpPr>
            <a:cxnSpLocks/>
          </p:cNvCxnSpPr>
          <p:nvPr/>
        </p:nvCxnSpPr>
        <p:spPr>
          <a:xfrm flipV="1">
            <a:off x="4437528" y="4742329"/>
            <a:ext cx="0" cy="502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3621D8D-4444-47FE-90AB-4DAAD046544C}"/>
              </a:ext>
            </a:extLst>
          </p:cNvPr>
          <p:cNvCxnSpPr/>
          <p:nvPr/>
        </p:nvCxnSpPr>
        <p:spPr>
          <a:xfrm>
            <a:off x="1371600" y="5074023"/>
            <a:ext cx="46078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8AC60A5-1076-42BE-9A32-D2EAC21F1906}"/>
              </a:ext>
            </a:extLst>
          </p:cNvPr>
          <p:cNvCxnSpPr/>
          <p:nvPr/>
        </p:nvCxnSpPr>
        <p:spPr>
          <a:xfrm flipV="1">
            <a:off x="6194612" y="4742329"/>
            <a:ext cx="0" cy="340659"/>
          </a:xfrm>
          <a:prstGeom prst="straightConnector1">
            <a:avLst/>
          </a:prstGeom>
          <a:ln>
            <a:solidFill>
              <a:srgbClr val="E60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9A0F591-A4E4-404D-A9C4-A5D2ACB51B12}"/>
              </a:ext>
            </a:extLst>
          </p:cNvPr>
          <p:cNvSpPr txBox="1"/>
          <p:nvPr/>
        </p:nvSpPr>
        <p:spPr>
          <a:xfrm>
            <a:off x="6234947" y="4742329"/>
            <a:ext cx="10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+10%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49853F-FF2A-4A86-ACC2-1B14BA891D12}"/>
              </a:ext>
            </a:extLst>
          </p:cNvPr>
          <p:cNvCxnSpPr>
            <a:cxnSpLocks/>
          </p:cNvCxnSpPr>
          <p:nvPr/>
        </p:nvCxnSpPr>
        <p:spPr>
          <a:xfrm flipV="1">
            <a:off x="4240305" y="4885765"/>
            <a:ext cx="0" cy="35858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FD33C03-B729-4720-B971-5462D4777894}"/>
              </a:ext>
            </a:extLst>
          </p:cNvPr>
          <p:cNvCxnSpPr>
            <a:cxnSpLocks/>
          </p:cNvCxnSpPr>
          <p:nvPr/>
        </p:nvCxnSpPr>
        <p:spPr>
          <a:xfrm flipV="1">
            <a:off x="3092822" y="4885765"/>
            <a:ext cx="0" cy="35858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E44BF99-F799-4B35-82E6-DDC34B78BD13}"/>
              </a:ext>
            </a:extLst>
          </p:cNvPr>
          <p:cNvCxnSpPr/>
          <p:nvPr/>
        </p:nvCxnSpPr>
        <p:spPr>
          <a:xfrm>
            <a:off x="2868704" y="4473388"/>
            <a:ext cx="1568824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0951602-C0B5-43B6-8DE9-0AEB7B39B230}"/>
              </a:ext>
            </a:extLst>
          </p:cNvPr>
          <p:cNvCxnSpPr>
            <a:cxnSpLocks/>
          </p:cNvCxnSpPr>
          <p:nvPr/>
        </p:nvCxnSpPr>
        <p:spPr>
          <a:xfrm>
            <a:off x="3092822" y="5618582"/>
            <a:ext cx="1147483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93C4CEB-32DF-4CC4-BC61-6D15B0A67740}"/>
              </a:ext>
            </a:extLst>
          </p:cNvPr>
          <p:cNvSpPr txBox="1"/>
          <p:nvPr/>
        </p:nvSpPr>
        <p:spPr>
          <a:xfrm>
            <a:off x="3065926" y="4113020"/>
            <a:ext cx="129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+/- 140 µm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5AFFB9-CE3D-47FF-AAB2-857199591200}"/>
              </a:ext>
            </a:extLst>
          </p:cNvPr>
          <p:cNvSpPr txBox="1"/>
          <p:nvPr/>
        </p:nvSpPr>
        <p:spPr>
          <a:xfrm>
            <a:off x="2967313" y="5715878"/>
            <a:ext cx="129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+/- 100 µm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D6F2EC4-9009-4E39-B00A-D341F25A2C7B}"/>
              </a:ext>
            </a:extLst>
          </p:cNvPr>
          <p:cNvCxnSpPr/>
          <p:nvPr/>
        </p:nvCxnSpPr>
        <p:spPr>
          <a:xfrm>
            <a:off x="1411935" y="4885765"/>
            <a:ext cx="46078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687E170-BAA5-4D96-B1DA-30A513C396A1}"/>
              </a:ext>
            </a:extLst>
          </p:cNvPr>
          <p:cNvCxnSpPr>
            <a:cxnSpLocks/>
          </p:cNvCxnSpPr>
          <p:nvPr/>
        </p:nvCxnSpPr>
        <p:spPr>
          <a:xfrm flipV="1">
            <a:off x="7111675" y="4926995"/>
            <a:ext cx="0" cy="16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8AD49B5-4BAF-4EC8-8CA5-0F39A8831354}"/>
              </a:ext>
            </a:extLst>
          </p:cNvPr>
          <p:cNvSpPr txBox="1"/>
          <p:nvPr/>
        </p:nvSpPr>
        <p:spPr>
          <a:xfrm>
            <a:off x="7159161" y="4839992"/>
            <a:ext cx="10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+6%</a:t>
            </a:r>
          </a:p>
        </p:txBody>
      </p:sp>
    </p:spTree>
    <p:extLst>
      <p:ext uri="{BB962C8B-B14F-4D97-AF65-F5344CB8AC3E}">
        <p14:creationId xmlns:p14="http://schemas.microsoft.com/office/powerpoint/2010/main" val="3034568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151dffeb-2989-4a61-aef8-844a993007f8"/>
    <ds:schemaRef ds:uri="582fa2ad-bcfb-4c30-8490-7bbd511b1880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10180</TotalTime>
  <Words>1228</Words>
  <Application>Microsoft Office PowerPoint</Application>
  <PresentationFormat>Grand écran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Thème Office</vt:lpstr>
      <vt:lpstr>IRT AIT: Optical system alignment</vt:lpstr>
      <vt:lpstr>IRT Optical system configuration</vt:lpstr>
      <vt:lpstr>Performance requirements (THS-CEA-IRT-RS-0001)</vt:lpstr>
      <vt:lpstr>Goals of the presentation</vt:lpstr>
      <vt:lpstr>Alignment strategy</vt:lpstr>
      <vt:lpstr>Alignment possibility for CAM </vt:lpstr>
      <vt:lpstr>Alignment possibility for TEL </vt:lpstr>
      <vt:lpstr>Alignment requirements</vt:lpstr>
      <vt:lpstr>Defocus curve</vt:lpstr>
      <vt:lpstr>Back-up option</vt:lpstr>
      <vt:lpstr>AIV Sequence: TEL</vt:lpstr>
      <vt:lpstr>AIV Sequence: CAM</vt:lpstr>
      <vt:lpstr>AIV Sequence: IRT</vt:lpstr>
      <vt:lpstr>Open points for phase B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MEURIS Aline</cp:lastModifiedBy>
  <cp:revision>412</cp:revision>
  <cp:lastPrinted>2025-09-12T15:46:44Z</cp:lastPrinted>
  <dcterms:created xsi:type="dcterms:W3CDTF">2023-01-13T15:17:34Z</dcterms:created>
  <dcterms:modified xsi:type="dcterms:W3CDTF">2025-11-03T21:46:04Z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