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16" r:id="rId2"/>
    <p:sldId id="693" r:id="rId3"/>
    <p:sldId id="635" r:id="rId4"/>
    <p:sldId id="801" r:id="rId5"/>
    <p:sldId id="788" r:id="rId6"/>
    <p:sldId id="822" r:id="rId7"/>
    <p:sldId id="823" r:id="rId8"/>
    <p:sldId id="789" r:id="rId9"/>
    <p:sldId id="805" r:id="rId10"/>
    <p:sldId id="790" r:id="rId11"/>
    <p:sldId id="825" r:id="rId12"/>
    <p:sldId id="827" r:id="rId13"/>
    <p:sldId id="828" r:id="rId14"/>
    <p:sldId id="776" r:id="rId15"/>
    <p:sldId id="766" r:id="rId16"/>
    <p:sldId id="775" r:id="rId17"/>
    <p:sldId id="824" r:id="rId18"/>
  </p:sldIdLst>
  <p:sldSz cx="12192000" cy="6858000"/>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E0C"/>
    <a:srgbClr val="DADADA"/>
    <a:srgbClr val="CC99FF"/>
    <a:srgbClr val="FF33CC"/>
    <a:srgbClr val="FF8001"/>
    <a:srgbClr val="F25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5320" autoAdjust="0"/>
  </p:normalViewPr>
  <p:slideViewPr>
    <p:cSldViewPr snapToGrid="0">
      <p:cViewPr varScale="1">
        <p:scale>
          <a:sx n="84" d="100"/>
          <a:sy n="84" d="100"/>
        </p:scale>
        <p:origin x="581" y="101"/>
      </p:cViewPr>
      <p:guideLst/>
    </p:cSldViewPr>
  </p:slideViewPr>
  <p:notesTextViewPr>
    <p:cViewPr>
      <p:scale>
        <a:sx n="1" d="1"/>
        <a:sy n="1" d="1"/>
      </p:scale>
      <p:origin x="0" y="0"/>
    </p:cViewPr>
  </p:notesTextViewPr>
  <p:notesViewPr>
    <p:cSldViewPr snapToGrid="0">
      <p:cViewPr varScale="1">
        <p:scale>
          <a:sx n="59" d="100"/>
          <a:sy n="59" d="100"/>
        </p:scale>
        <p:origin x="249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Henri\THESEUS\THESEUS%20M7\THESEUS_IRT_Sensitivity%20SWG%20HT%20Vnew%20Design%20V8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070302174663598E-2"/>
          <c:y val="2.7277228340690757E-2"/>
          <c:w val="0.9192348195739336"/>
          <c:h val="0.87582328352746752"/>
        </c:manualLayout>
      </c:layout>
      <c:scatterChart>
        <c:scatterStyle val="smoothMarker"/>
        <c:varyColors val="0"/>
        <c:ser>
          <c:idx val="0"/>
          <c:order val="0"/>
          <c:tx>
            <c:strRef>
              <c:f>'Line Fitting'!$L$31</c:f>
              <c:strCache>
                <c:ptCount val="1"/>
                <c:pt idx="0">
                  <c:v>SNR (DCS)</c:v>
                </c:pt>
              </c:strCache>
            </c:strRef>
          </c:tx>
          <c:spPr>
            <a:ln w="95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xVal>
            <c:numRef>
              <c:f>'Line Fitting'!$K$32:$K$37</c:f>
              <c:numCache>
                <c:formatCode>General</c:formatCode>
                <c:ptCount val="6"/>
                <c:pt idx="0">
                  <c:v>1</c:v>
                </c:pt>
                <c:pt idx="1">
                  <c:v>1.5</c:v>
                </c:pt>
                <c:pt idx="2">
                  <c:v>1.75</c:v>
                </c:pt>
                <c:pt idx="3">
                  <c:v>2</c:v>
                </c:pt>
                <c:pt idx="4">
                  <c:v>2.5</c:v>
                </c:pt>
                <c:pt idx="5">
                  <c:v>3</c:v>
                </c:pt>
              </c:numCache>
            </c:numRef>
          </c:xVal>
          <c:yVal>
            <c:numRef>
              <c:f>'Line Fitting'!$L$32:$L$37</c:f>
              <c:numCache>
                <c:formatCode>General</c:formatCode>
                <c:ptCount val="6"/>
                <c:pt idx="0">
                  <c:v>3.93</c:v>
                </c:pt>
                <c:pt idx="1">
                  <c:v>3.73</c:v>
                </c:pt>
                <c:pt idx="2">
                  <c:v>3.64</c:v>
                </c:pt>
                <c:pt idx="3">
                  <c:v>3.56</c:v>
                </c:pt>
                <c:pt idx="4">
                  <c:v>3.41</c:v>
                </c:pt>
                <c:pt idx="5">
                  <c:v>3.28</c:v>
                </c:pt>
              </c:numCache>
            </c:numRef>
          </c:yVal>
          <c:smooth val="1"/>
          <c:extLst>
            <c:ext xmlns:c16="http://schemas.microsoft.com/office/drawing/2014/chart" uri="{C3380CC4-5D6E-409C-BE32-E72D297353CC}">
              <c16:uniqueId val="{00000000-1E67-47ED-B4CF-91F779BB992A}"/>
            </c:ext>
          </c:extLst>
        </c:ser>
        <c:ser>
          <c:idx val="1"/>
          <c:order val="1"/>
          <c:tx>
            <c:v>SNR (Line Fitting)</c:v>
          </c:tx>
          <c:spPr>
            <a:ln w="95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xVal>
            <c:numRef>
              <c:f>'Line Fitting'!$K$32:$K$37</c:f>
              <c:numCache>
                <c:formatCode>General</c:formatCode>
                <c:ptCount val="6"/>
                <c:pt idx="0">
                  <c:v>1</c:v>
                </c:pt>
                <c:pt idx="1">
                  <c:v>1.5</c:v>
                </c:pt>
                <c:pt idx="2">
                  <c:v>1.75</c:v>
                </c:pt>
                <c:pt idx="3">
                  <c:v>2</c:v>
                </c:pt>
                <c:pt idx="4">
                  <c:v>2.5</c:v>
                </c:pt>
                <c:pt idx="5">
                  <c:v>3</c:v>
                </c:pt>
              </c:numCache>
            </c:numRef>
          </c:xVal>
          <c:yVal>
            <c:numRef>
              <c:f>'Line Fitting'!$M$32:$M$37</c:f>
              <c:numCache>
                <c:formatCode>General</c:formatCode>
                <c:ptCount val="6"/>
                <c:pt idx="0">
                  <c:v>4.8899999999999997</c:v>
                </c:pt>
                <c:pt idx="1">
                  <c:v>4.45</c:v>
                </c:pt>
                <c:pt idx="2">
                  <c:v>4.2699999999999996</c:v>
                </c:pt>
                <c:pt idx="3">
                  <c:v>4.1100000000000003</c:v>
                </c:pt>
                <c:pt idx="4">
                  <c:v>3.84</c:v>
                </c:pt>
                <c:pt idx="5">
                  <c:v>3.62</c:v>
                </c:pt>
              </c:numCache>
            </c:numRef>
          </c:yVal>
          <c:smooth val="1"/>
          <c:extLst>
            <c:ext xmlns:c16="http://schemas.microsoft.com/office/drawing/2014/chart" uri="{C3380CC4-5D6E-409C-BE32-E72D297353CC}">
              <c16:uniqueId val="{00000001-1E67-47ED-B4CF-91F779BB992A}"/>
            </c:ext>
          </c:extLst>
        </c:ser>
        <c:ser>
          <c:idx val="2"/>
          <c:order val="2"/>
          <c:spPr>
            <a:ln w="9525" cap="rnd">
              <a:solidFill>
                <a:schemeClr val="accent3"/>
              </a:solidFill>
              <a:round/>
            </a:ln>
            <a:effectLst>
              <a:outerShdw blurRad="40000" dist="23000" dir="5400000" rotWithShape="0">
                <a:srgbClr val="000000">
                  <a:alpha val="35000"/>
                </a:srgbClr>
              </a:outerShdw>
            </a:effectLst>
          </c:spPr>
          <c:marker>
            <c:symbol val="none"/>
          </c:marker>
          <c:xVal>
            <c:numRef>
              <c:f>'Line Fitting'!$K$32:$K$37</c:f>
              <c:numCache>
                <c:formatCode>General</c:formatCode>
                <c:ptCount val="6"/>
                <c:pt idx="0">
                  <c:v>1</c:v>
                </c:pt>
                <c:pt idx="1">
                  <c:v>1.5</c:v>
                </c:pt>
                <c:pt idx="2">
                  <c:v>1.75</c:v>
                </c:pt>
                <c:pt idx="3">
                  <c:v>2</c:v>
                </c:pt>
                <c:pt idx="4">
                  <c:v>2.5</c:v>
                </c:pt>
                <c:pt idx="5">
                  <c:v>3</c:v>
                </c:pt>
              </c:numCache>
            </c:numRef>
          </c:xVal>
          <c:yVal>
            <c:numRef>
              <c:f>'Line Fitting'!$O$37</c:f>
              <c:numCache>
                <c:formatCode>General</c:formatCode>
                <c:ptCount val="1"/>
                <c:pt idx="0">
                  <c:v>1.1036585365853659</c:v>
                </c:pt>
              </c:numCache>
            </c:numRef>
          </c:yVal>
          <c:smooth val="1"/>
          <c:extLst>
            <c:ext xmlns:c16="http://schemas.microsoft.com/office/drawing/2014/chart" uri="{C3380CC4-5D6E-409C-BE32-E72D297353CC}">
              <c16:uniqueId val="{00000002-1E67-47ED-B4CF-91F779BB992A}"/>
            </c:ext>
          </c:extLst>
        </c:ser>
        <c:dLbls>
          <c:showLegendKey val="0"/>
          <c:showVal val="0"/>
          <c:showCatName val="0"/>
          <c:showSerName val="0"/>
          <c:showPercent val="0"/>
          <c:showBubbleSize val="0"/>
        </c:dLbls>
        <c:axId val="656216056"/>
        <c:axId val="656215072"/>
      </c:scatterChart>
      <c:valAx>
        <c:axId val="656216056"/>
        <c:scaling>
          <c:orientation val="minMax"/>
          <c:max val="3"/>
          <c:min val="1"/>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56215072"/>
        <c:crosses val="autoZero"/>
        <c:crossBetween val="midCat"/>
        <c:majorUnit val="0.25"/>
      </c:valAx>
      <c:valAx>
        <c:axId val="656215072"/>
        <c:scaling>
          <c:orientation val="minMax"/>
          <c:min val="3"/>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56216056"/>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0.20293</cdr:x>
      <cdr:y>0.50112</cdr:y>
    </cdr:from>
    <cdr:to>
      <cdr:x>0.35017</cdr:x>
      <cdr:y>0.55592</cdr:y>
    </cdr:to>
    <cdr:sp macro="" textlink="">
      <cdr:nvSpPr>
        <cdr:cNvPr id="2" name="ZoneTexte 1"/>
        <cdr:cNvSpPr txBox="1"/>
      </cdr:nvSpPr>
      <cdr:spPr>
        <a:xfrm xmlns:a="http://schemas.openxmlformats.org/drawingml/2006/main">
          <a:off x="1555641" y="2356025"/>
          <a:ext cx="1128695" cy="2576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solidFill>
                <a:srgbClr val="0070C0"/>
              </a:solidFill>
            </a:rPr>
            <a:t>SNR (DCS)</a:t>
          </a:r>
        </a:p>
      </cdr:txBody>
    </cdr:sp>
  </cdr:relSizeAnchor>
  <cdr:relSizeAnchor xmlns:cdr="http://schemas.openxmlformats.org/drawingml/2006/chartDrawing">
    <cdr:from>
      <cdr:x>0.37013</cdr:x>
      <cdr:y>0.28319</cdr:y>
    </cdr:from>
    <cdr:to>
      <cdr:x>0.72167</cdr:x>
      <cdr:y>0.34198</cdr:y>
    </cdr:to>
    <cdr:sp macro="" textlink="">
      <cdr:nvSpPr>
        <cdr:cNvPr id="4" name="ZoneTexte 1"/>
        <cdr:cNvSpPr txBox="1"/>
      </cdr:nvSpPr>
      <cdr:spPr>
        <a:xfrm xmlns:a="http://schemas.openxmlformats.org/drawingml/2006/main">
          <a:off x="2837338" y="1331431"/>
          <a:ext cx="2694782" cy="2763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rgbClr val="FF0000"/>
              </a:solidFill>
            </a:rPr>
            <a:t>SNR (Line Fitting : 11 groups of 3</a:t>
          </a:r>
          <a:r>
            <a:rPr lang="en-US" sz="1100" b="1" baseline="0">
              <a:solidFill>
                <a:srgbClr val="FF0000"/>
              </a:solidFill>
            </a:rPr>
            <a:t> readouts)</a:t>
          </a:r>
          <a:endParaRPr lang="en-US" sz="1100" b="1">
            <a:solidFill>
              <a:srgbClr val="FF0000"/>
            </a:solidFill>
          </a:endParaRPr>
        </a:p>
      </cdr:txBody>
    </cdr:sp>
  </cdr:relSizeAnchor>
  <cdr:relSizeAnchor xmlns:cdr="http://schemas.openxmlformats.org/drawingml/2006/chartDrawing">
    <cdr:from>
      <cdr:x>0.2045</cdr:x>
      <cdr:y>0.94336</cdr:y>
    </cdr:from>
    <cdr:to>
      <cdr:x>0.82207</cdr:x>
      <cdr:y>1</cdr:y>
    </cdr:to>
    <cdr:sp macro="" textlink="">
      <cdr:nvSpPr>
        <cdr:cNvPr id="5" name="ZoneTexte 1"/>
        <cdr:cNvSpPr txBox="1"/>
      </cdr:nvSpPr>
      <cdr:spPr>
        <a:xfrm xmlns:a="http://schemas.openxmlformats.org/drawingml/2006/main">
          <a:off x="1567632" y="4449599"/>
          <a:ext cx="4734108" cy="2671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chemeClr val="tx1"/>
              </a:solidFill>
            </a:rPr>
            <a:t>k factor : overall straylight = k.zodiacal light (k=1 &lt;=&gt; zodiacal light only)</a:t>
          </a:r>
        </a:p>
      </cdr:txBody>
    </cdr:sp>
  </cdr:relSizeAnchor>
  <cdr:relSizeAnchor xmlns:cdr="http://schemas.openxmlformats.org/drawingml/2006/chartDrawing">
    <cdr:from>
      <cdr:x>3.02034E-7</cdr:x>
      <cdr:y>0.35948</cdr:y>
    </cdr:from>
    <cdr:to>
      <cdr:x>0.02762</cdr:x>
      <cdr:y>0.49855</cdr:y>
    </cdr:to>
    <cdr:sp macro="" textlink="">
      <cdr:nvSpPr>
        <cdr:cNvPr id="6" name="ZoneTexte 1"/>
        <cdr:cNvSpPr txBox="1"/>
      </cdr:nvSpPr>
      <cdr:spPr>
        <a:xfrm xmlns:a="http://schemas.openxmlformats.org/drawingml/2006/main" rot="16200000">
          <a:off x="-151762" y="1409064"/>
          <a:ext cx="486410" cy="182882"/>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chemeClr val="tx1"/>
              </a:solidFill>
            </a:rPr>
            <a:t>SNR</a:t>
          </a:r>
        </a:p>
      </cdr:txBody>
    </cdr:sp>
  </cdr:relSizeAnchor>
  <cdr:relSizeAnchor xmlns:cdr="http://schemas.openxmlformats.org/drawingml/2006/chartDrawing">
    <cdr:from>
      <cdr:x>0.36939</cdr:x>
      <cdr:y>0</cdr:y>
    </cdr:from>
    <cdr:to>
      <cdr:x>0.69604</cdr:x>
      <cdr:y>0.53813</cdr:y>
    </cdr:to>
    <cdr:sp macro="" textlink="">
      <cdr:nvSpPr>
        <cdr:cNvPr id="7" name="ZoneTexte 1"/>
        <cdr:cNvSpPr txBox="1"/>
      </cdr:nvSpPr>
      <cdr:spPr>
        <a:xfrm xmlns:a="http://schemas.openxmlformats.org/drawingml/2006/main">
          <a:off x="2446020" y="0"/>
          <a:ext cx="2163033" cy="18821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700" b="1" dirty="0">
              <a:solidFill>
                <a:schemeClr val="tx1"/>
              </a:solidFill>
            </a:rPr>
            <a:t>SNR at</a:t>
          </a:r>
          <a:r>
            <a:rPr lang="en-US" sz="1700" b="1" baseline="0" dirty="0">
              <a:solidFill>
                <a:schemeClr val="tx1"/>
              </a:solidFill>
            </a:rPr>
            <a:t> 1.1 </a:t>
          </a:r>
          <a:r>
            <a:rPr lang="en-US" sz="1700" b="1" baseline="0" dirty="0">
              <a:solidFill>
                <a:schemeClr val="tx1"/>
              </a:solidFill>
              <a:latin typeface="Symbol" panose="05050102010706020507" pitchFamily="18" charset="2"/>
            </a:rPr>
            <a:t>m</a:t>
          </a:r>
          <a:r>
            <a:rPr lang="en-US" sz="1700" b="1" baseline="0" dirty="0">
              <a:solidFill>
                <a:schemeClr val="tx1"/>
              </a:solidFill>
            </a:rPr>
            <a:t>m for a 1800 s exposure in spectroscopy (30 x 60 s) </a:t>
          </a:r>
        </a:p>
        <a:p xmlns:a="http://schemas.openxmlformats.org/drawingml/2006/main">
          <a:pPr algn="ctr"/>
          <a:r>
            <a:rPr lang="en-US" sz="1700" b="1" baseline="0" dirty="0">
              <a:solidFill>
                <a:schemeClr val="tx1"/>
              </a:solidFill>
            </a:rPr>
            <a:t>in DCS and </a:t>
          </a:r>
          <a:r>
            <a:rPr lang="en-US" sz="1700" b="1" baseline="0" dirty="0" smtClean="0">
              <a:solidFill>
                <a:schemeClr val="tx1"/>
              </a:solidFill>
            </a:rPr>
            <a:t>MAAC readout </a:t>
          </a:r>
          <a:r>
            <a:rPr lang="en-US" sz="1700" b="1" baseline="0" dirty="0">
              <a:solidFill>
                <a:schemeClr val="tx1"/>
              </a:solidFill>
            </a:rPr>
            <a:t>modes</a:t>
          </a:r>
          <a:endParaRPr lang="en-US" sz="17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291879A6-6F5E-4DEC-9751-E021520F3C8E}" type="datetimeFigureOut">
              <a:rPr lang="fr-FR" smtClean="0"/>
              <a:t>04/11/2025</a:t>
            </a:fld>
            <a:endParaRPr lang="fr-FR"/>
          </a:p>
        </p:txBody>
      </p:sp>
      <p:sp>
        <p:nvSpPr>
          <p:cNvPr id="4" name="Espace réservé de l'image des diapositives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A6F09B1A-9755-4743-9FB9-B0874ABFA6F5}" type="slidenum">
              <a:rPr lang="fr-FR" smtClean="0"/>
              <a:t>‹N°›</a:t>
            </a:fld>
            <a:endParaRPr lang="fr-FR"/>
          </a:p>
        </p:txBody>
      </p:sp>
    </p:spTree>
    <p:extLst>
      <p:ext uri="{BB962C8B-B14F-4D97-AF65-F5344CB8AC3E}">
        <p14:creationId xmlns:p14="http://schemas.microsoft.com/office/powerpoint/2010/main" val="409912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6F09B1A-9755-4743-9FB9-B0874ABFA6F5}" type="slidenum">
              <a:rPr lang="fr-FR" smtClean="0"/>
              <a:t>1</a:t>
            </a:fld>
            <a:endParaRPr lang="fr-FR"/>
          </a:p>
        </p:txBody>
      </p:sp>
    </p:spTree>
    <p:extLst>
      <p:ext uri="{BB962C8B-B14F-4D97-AF65-F5344CB8AC3E}">
        <p14:creationId xmlns:p14="http://schemas.microsoft.com/office/powerpoint/2010/main" val="49121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F09B1A-9755-4743-9FB9-B0874ABFA6F5}" type="slidenum">
              <a:rPr lang="fr-FR" smtClean="0"/>
              <a:t>5</a:t>
            </a:fld>
            <a:endParaRPr lang="fr-FR"/>
          </a:p>
        </p:txBody>
      </p:sp>
    </p:spTree>
    <p:extLst>
      <p:ext uri="{BB962C8B-B14F-4D97-AF65-F5344CB8AC3E}">
        <p14:creationId xmlns:p14="http://schemas.microsoft.com/office/powerpoint/2010/main" val="300915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F09B1A-9755-4743-9FB9-B0874ABFA6F5}" type="slidenum">
              <a:rPr lang="fr-FR" smtClean="0"/>
              <a:t>8</a:t>
            </a:fld>
            <a:endParaRPr lang="fr-FR"/>
          </a:p>
        </p:txBody>
      </p:sp>
    </p:spTree>
    <p:extLst>
      <p:ext uri="{BB962C8B-B14F-4D97-AF65-F5344CB8AC3E}">
        <p14:creationId xmlns:p14="http://schemas.microsoft.com/office/powerpoint/2010/main" val="190204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F09B1A-9755-4743-9FB9-B0874ABFA6F5}" type="slidenum">
              <a:rPr lang="fr-FR" smtClean="0"/>
              <a:t>9</a:t>
            </a:fld>
            <a:endParaRPr lang="fr-FR"/>
          </a:p>
        </p:txBody>
      </p:sp>
    </p:spTree>
    <p:extLst>
      <p:ext uri="{BB962C8B-B14F-4D97-AF65-F5344CB8AC3E}">
        <p14:creationId xmlns:p14="http://schemas.microsoft.com/office/powerpoint/2010/main" val="85269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F09B1A-9755-4743-9FB9-B0874ABFA6F5}" type="slidenum">
              <a:rPr lang="fr-FR" smtClean="0"/>
              <a:t>17</a:t>
            </a:fld>
            <a:endParaRPr lang="fr-FR"/>
          </a:p>
        </p:txBody>
      </p:sp>
    </p:spTree>
    <p:extLst>
      <p:ext uri="{BB962C8B-B14F-4D97-AF65-F5344CB8AC3E}">
        <p14:creationId xmlns:p14="http://schemas.microsoft.com/office/powerpoint/2010/main" val="335134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02B9D28-6DA9-48D7-926C-35853BEB33B6}" type="datetime1">
              <a:rPr lang="fr-FR" smtClean="0"/>
              <a:t>04/11/2025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11341618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E33E751-D56D-4540-AC6D-780C3B9466CF}" type="datetime1">
              <a:rPr lang="fr-FR" smtClean="0"/>
              <a:t>04/11/2025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15254710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4E67E0-CFDF-465A-A430-707FD97A58E8}" type="datetime1">
              <a:rPr lang="fr-FR" smtClean="0"/>
              <a:t>04/11/2025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26719753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18077" y="747710"/>
            <a:ext cx="9432468" cy="456734"/>
          </a:xfrm>
        </p:spPr>
        <p:txBody>
          <a:bodyPr>
            <a:normAutofit/>
          </a:bodyPr>
          <a:lstStyle>
            <a:lvl1pPr>
              <a:defRPr sz="2400"/>
            </a:lvl1pPr>
          </a:lstStyle>
          <a:p>
            <a:r>
              <a:rPr lang="fr-FR" dirty="0"/>
              <a:t>Modifiez le style du titre</a:t>
            </a:r>
          </a:p>
        </p:txBody>
      </p:sp>
      <p:sp>
        <p:nvSpPr>
          <p:cNvPr id="3" name="Espace réservé du contenu 2"/>
          <p:cNvSpPr>
            <a:spLocks noGrp="1"/>
          </p:cNvSpPr>
          <p:nvPr>
            <p:ph idx="1"/>
          </p:nvPr>
        </p:nvSpPr>
        <p:spPr>
          <a:xfrm>
            <a:off x="838200" y="1374051"/>
            <a:ext cx="10515600" cy="48029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Consortium Meeting, Milano, Brera </a:t>
            </a:r>
            <a:r>
              <a:rPr lang="fr-FR" dirty="0" err="1" smtClean="0">
                <a:solidFill>
                  <a:srgbClr val="002060"/>
                </a:solidFill>
              </a:rPr>
              <a:t>Observatory</a:t>
            </a:r>
            <a:r>
              <a:rPr lang="fr-FR" dirty="0" smtClean="0">
                <a:solidFill>
                  <a:srgbClr val="002060"/>
                </a:solidFill>
              </a:rPr>
              <a:t> – </a:t>
            </a:r>
            <a:r>
              <a:rPr lang="fr-FR" dirty="0" err="1" smtClean="0">
                <a:solidFill>
                  <a:srgbClr val="002060"/>
                </a:solidFill>
              </a:rPr>
              <a:t>November</a:t>
            </a:r>
            <a:r>
              <a:rPr lang="fr-FR" dirty="0" smtClean="0">
                <a:solidFill>
                  <a:srgbClr val="002060"/>
                </a:solidFill>
              </a:rPr>
              <a:t> 21-22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grpSp>
        <p:nvGrpSpPr>
          <p:cNvPr id="7" name="Groupe 6"/>
          <p:cNvGrpSpPr/>
          <p:nvPr userDrawn="1"/>
        </p:nvGrpSpPr>
        <p:grpSpPr>
          <a:xfrm>
            <a:off x="1318077" y="484492"/>
            <a:ext cx="9443718" cy="389396"/>
            <a:chOff x="1318077" y="519328"/>
            <a:chExt cx="9443718" cy="389396"/>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077" y="519328"/>
              <a:ext cx="1584694" cy="385370"/>
            </a:xfrm>
            <a:prstGeom prst="rect">
              <a:avLst/>
            </a:prstGeom>
          </p:spPr>
        </p:pic>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9059" y="521644"/>
              <a:ext cx="1584694" cy="385370"/>
            </a:xfrm>
            <a:prstGeom prst="rect">
              <a:avLst/>
            </a:prstGeom>
          </p:spPr>
        </p:pic>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754" y="521314"/>
              <a:ext cx="1584694" cy="385370"/>
            </a:xfrm>
            <a:prstGeom prst="rect">
              <a:avLst/>
            </a:prstGeom>
          </p:spPr>
        </p:pic>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4736" y="520682"/>
              <a:ext cx="1584694" cy="385370"/>
            </a:xfrm>
            <a:prstGeom prst="rect">
              <a:avLst/>
            </a:prstGeom>
          </p:spPr>
        </p:pic>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5719" y="523228"/>
              <a:ext cx="1584694" cy="385370"/>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7101" y="523354"/>
              <a:ext cx="1584694" cy="385370"/>
            </a:xfrm>
            <a:prstGeom prst="rect">
              <a:avLst/>
            </a:prstGeom>
          </p:spPr>
        </p:pic>
      </p:grpSp>
      <p:sp>
        <p:nvSpPr>
          <p:cNvPr id="14" name="ZoneTexte 13"/>
          <p:cNvSpPr txBox="1"/>
          <p:nvPr userDrawn="1"/>
        </p:nvSpPr>
        <p:spPr>
          <a:xfrm flipH="1">
            <a:off x="1263951" y="288612"/>
            <a:ext cx="9473717" cy="553998"/>
          </a:xfrm>
          <a:prstGeom prst="rect">
            <a:avLst/>
          </a:prstGeom>
          <a:noFill/>
        </p:spPr>
        <p:txBody>
          <a:bodyPr wrap="square" rtlCol="0">
            <a:spAutoFit/>
          </a:bodyPr>
          <a:lstStyle/>
          <a:p>
            <a:pPr algn="just"/>
            <a:r>
              <a:rPr lang="en-US" sz="1600" b="1" dirty="0">
                <a:latin typeface="Informal Roman" panose="030604020304060B0204" pitchFamily="66" charset="0"/>
              </a:rPr>
              <a:t>Unveiling the early </a:t>
            </a:r>
            <a:r>
              <a:rPr lang="en-US" sz="1600" b="1" dirty="0" smtClean="0">
                <a:latin typeface="Informal Roman" panose="030604020304060B0204" pitchFamily="66" charset="0"/>
              </a:rPr>
              <a:t>universe	</a:t>
            </a:r>
            <a:r>
              <a:rPr lang="en-US" sz="1400" dirty="0"/>
              <a:t>				 </a:t>
            </a:r>
            <a:r>
              <a:rPr lang="en-US" sz="1400" dirty="0" smtClean="0"/>
              <a:t>              </a:t>
            </a:r>
            <a:r>
              <a:rPr lang="en-US" sz="1600" b="1" dirty="0" smtClean="0">
                <a:latin typeface="Informal Roman" panose="030604020304060B0204" pitchFamily="66" charset="0"/>
              </a:rPr>
              <a:t>by </a:t>
            </a:r>
            <a:r>
              <a:rPr lang="en-US" sz="1600" b="1" dirty="0">
                <a:latin typeface="Informal Roman" panose="030604020304060B0204" pitchFamily="66" charset="0"/>
              </a:rPr>
              <a:t>hunting Gamma Ray </a:t>
            </a:r>
            <a:r>
              <a:rPr lang="en-US" sz="1600" b="1" dirty="0" smtClean="0">
                <a:latin typeface="Informal Roman" panose="030604020304060B0204" pitchFamily="66" charset="0"/>
              </a:rPr>
              <a:t>Bursts</a:t>
            </a:r>
            <a:r>
              <a:rPr lang="en-US" sz="1400" b="1" dirty="0" smtClean="0">
                <a:latin typeface="Informal Roman" panose="030604020304060B0204" pitchFamily="66" charset="0"/>
              </a:rPr>
              <a:t/>
            </a:r>
            <a:br>
              <a:rPr lang="en-US" sz="1400" b="1" dirty="0" smtClean="0">
                <a:latin typeface="Informal Roman" panose="030604020304060B0204" pitchFamily="66" charset="0"/>
              </a:rPr>
            </a:br>
            <a:r>
              <a:rPr lang="en-US" sz="1400" dirty="0" smtClean="0"/>
              <a:t> </a:t>
            </a:r>
            <a:endParaRPr lang="en-US" sz="1400" dirty="0"/>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152" y="80391"/>
            <a:ext cx="1107800" cy="934512"/>
          </a:xfrm>
          <a:prstGeom prst="rect">
            <a:avLst/>
          </a:prstGeom>
        </p:spPr>
      </p:pic>
      <p:grpSp>
        <p:nvGrpSpPr>
          <p:cNvPr id="16" name="Groupe 15"/>
          <p:cNvGrpSpPr/>
          <p:nvPr userDrawn="1"/>
        </p:nvGrpSpPr>
        <p:grpSpPr>
          <a:xfrm>
            <a:off x="250722" y="-353983"/>
            <a:ext cx="13942885" cy="1212046"/>
            <a:chOff x="250722" y="-353983"/>
            <a:chExt cx="13942885" cy="1212046"/>
          </a:xfrm>
        </p:grpSpPr>
        <p:sp>
          <p:nvSpPr>
            <p:cNvPr id="17" name="Arc 16"/>
            <p:cNvSpPr/>
            <p:nvPr/>
          </p:nvSpPr>
          <p:spPr>
            <a:xfrm>
              <a:off x="653266" y="-353983"/>
              <a:ext cx="1486565" cy="1212046"/>
            </a:xfrm>
            <a:prstGeom prst="arc">
              <a:avLst>
                <a:gd name="adj1" fmla="val 6728351"/>
                <a:gd name="adj2" fmla="val 9063520"/>
              </a:avLst>
            </a:prstGeom>
            <a:ln w="15875">
              <a:solidFill>
                <a:schemeClr val="bg2">
                  <a:lumMod val="50000"/>
                  <a:alpha val="4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Arc 17"/>
            <p:cNvSpPr/>
            <p:nvPr/>
          </p:nvSpPr>
          <p:spPr>
            <a:xfrm>
              <a:off x="429589" y="12973"/>
              <a:ext cx="1000501" cy="576502"/>
            </a:xfrm>
            <a:prstGeom prst="arc">
              <a:avLst>
                <a:gd name="adj1" fmla="val 7093266"/>
                <a:gd name="adj2" fmla="val 9427945"/>
              </a:avLst>
            </a:prstGeom>
            <a:ln w="15875">
              <a:solidFill>
                <a:schemeClr val="bg2">
                  <a:lumMod val="50000"/>
                  <a:alpha val="4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Arc 18"/>
            <p:cNvSpPr/>
            <p:nvPr/>
          </p:nvSpPr>
          <p:spPr>
            <a:xfrm>
              <a:off x="374772" y="294951"/>
              <a:ext cx="13818835" cy="283152"/>
            </a:xfrm>
            <a:prstGeom prst="arc">
              <a:avLst>
                <a:gd name="adj1" fmla="val 10784549"/>
                <a:gd name="adj2" fmla="val 10814524"/>
              </a:avLst>
            </a:prstGeom>
            <a:ln w="15875">
              <a:solidFill>
                <a:schemeClr val="bg2">
                  <a:lumMod val="50000"/>
                  <a:alpha val="4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Arc 19"/>
            <p:cNvSpPr/>
            <p:nvPr/>
          </p:nvSpPr>
          <p:spPr>
            <a:xfrm>
              <a:off x="250722" y="285171"/>
              <a:ext cx="13818835" cy="283152"/>
            </a:xfrm>
            <a:prstGeom prst="arc">
              <a:avLst>
                <a:gd name="adj1" fmla="val 10824857"/>
                <a:gd name="adj2" fmla="val 21488862"/>
              </a:avLst>
            </a:prstGeom>
            <a:ln w="15875">
              <a:solidFill>
                <a:schemeClr val="bg2">
                  <a:lumMod val="50000"/>
                  <a:alpha val="4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pic>
        <p:nvPicPr>
          <p:cNvPr id="22" name="Imag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82480" y="-104503"/>
            <a:ext cx="4882483" cy="872571"/>
          </a:xfrm>
          <a:prstGeom prst="rect">
            <a:avLst/>
          </a:prstGeom>
        </p:spPr>
      </p:pic>
      <p:pic>
        <p:nvPicPr>
          <p:cNvPr id="23" name="Espace réservé du contenu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74671" y="92376"/>
            <a:ext cx="1338358" cy="993473"/>
          </a:xfrm>
          <a:prstGeom prst="rect">
            <a:avLst/>
          </a:prstGeom>
        </p:spPr>
      </p:pic>
    </p:spTree>
    <p:extLst>
      <p:ext uri="{BB962C8B-B14F-4D97-AF65-F5344CB8AC3E}">
        <p14:creationId xmlns:p14="http://schemas.microsoft.com/office/powerpoint/2010/main" val="26358170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38B1B30-7063-4E41-B53B-729F43EB32DA}" type="datetime1">
              <a:rPr lang="fr-FR" smtClean="0"/>
              <a:t>04/11/2025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19921038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E8E7703-EBA4-4BAA-9BD5-FE2C37428385}" type="datetime1">
              <a:rPr lang="fr-FR" smtClean="0"/>
              <a:t>04/11/2025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37581801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F6CD662-7883-47E9-B4C0-962FEA499E4F}" type="datetime1">
              <a:rPr lang="fr-FR" smtClean="0"/>
              <a:t>04/11/2025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2740433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461815A-5EA7-48B5-A9EC-3C39961FFE55}" type="datetime1">
              <a:rPr lang="fr-FR" smtClean="0"/>
              <a:t>04/11/2025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9864185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4864F1-C83D-4752-A0D7-C62BBEB17FD7}" type="datetime1">
              <a:rPr lang="fr-FR" smtClean="0"/>
              <a:t>04/11/2025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11440904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D4F5902-809E-42BD-9A85-EC28D19C5CC8}" type="datetime1">
              <a:rPr lang="fr-FR" smtClean="0"/>
              <a:t>04/11/2025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1359304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AF25E7A-273A-4725-AF11-61B492D097F8}" type="datetime1">
              <a:rPr lang="fr-FR" smtClean="0"/>
              <a:t>04/11/2025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176E0F-6F51-461A-B38F-2CDCB037D7D5}" type="slidenum">
              <a:rPr lang="fr-FR" smtClean="0"/>
              <a:t>‹N°›</a:t>
            </a:fld>
            <a:endParaRPr lang="fr-FR"/>
          </a:p>
        </p:txBody>
      </p:sp>
    </p:spTree>
    <p:extLst>
      <p:ext uri="{BB962C8B-B14F-4D97-AF65-F5344CB8AC3E}">
        <p14:creationId xmlns:p14="http://schemas.microsoft.com/office/powerpoint/2010/main" val="2329389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C2CF2-7C99-4B12-89DC-A5DB23F83918}" type="datetime1">
              <a:rPr lang="fr-FR" smtClean="0"/>
              <a:t>04/11/2025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76E0F-6F51-461A-B38F-2CDCB037D7D5}" type="slidenum">
              <a:rPr lang="fr-FR" smtClean="0"/>
              <a:t>‹N°›</a:t>
            </a:fld>
            <a:endParaRPr lang="fr-FR"/>
          </a:p>
        </p:txBody>
      </p:sp>
    </p:spTree>
    <p:extLst>
      <p:ext uri="{BB962C8B-B14F-4D97-AF65-F5344CB8AC3E}">
        <p14:creationId xmlns:p14="http://schemas.microsoft.com/office/powerpoint/2010/main" val="6918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19711" y="1185920"/>
            <a:ext cx="5788892" cy="3847207"/>
          </a:xfrm>
          <a:prstGeom prst="rect">
            <a:avLst/>
          </a:prstGeom>
          <a:noFill/>
        </p:spPr>
        <p:txBody>
          <a:bodyPr wrap="none" rtlCol="0">
            <a:spAutoFit/>
          </a:bodyPr>
          <a:lstStyle/>
          <a:p>
            <a:pPr algn="ctr"/>
            <a:r>
              <a:rPr lang="fr-FR" sz="4000" dirty="0" err="1"/>
              <a:t>InfraRed</a:t>
            </a:r>
            <a:r>
              <a:rPr lang="fr-FR" sz="4000" dirty="0"/>
              <a:t> </a:t>
            </a:r>
            <a:r>
              <a:rPr lang="fr-FR" sz="4000" dirty="0" err="1" smtClean="0"/>
              <a:t>Telescope</a:t>
            </a:r>
            <a:endParaRPr lang="fr-FR" sz="4000" dirty="0" smtClean="0"/>
          </a:p>
          <a:p>
            <a:pPr algn="ctr"/>
            <a:r>
              <a:rPr lang="en-US" sz="4000" i="1" dirty="0" smtClean="0"/>
              <a:t>Performance requirements</a:t>
            </a:r>
          </a:p>
          <a:p>
            <a:pPr algn="ctr"/>
            <a:r>
              <a:rPr lang="en-US" sz="4000" i="1" dirty="0" smtClean="0"/>
              <a:t>Performance </a:t>
            </a:r>
            <a:r>
              <a:rPr lang="en-US" sz="4000" i="1" dirty="0"/>
              <a:t>studies status</a:t>
            </a:r>
            <a:endParaRPr lang="fr-FR" dirty="0" smtClean="0"/>
          </a:p>
          <a:p>
            <a:pPr algn="ctr"/>
            <a:endParaRPr lang="fr-FR" dirty="0"/>
          </a:p>
          <a:p>
            <a:pPr algn="ctr"/>
            <a:r>
              <a:rPr lang="en-US" sz="2600" dirty="0" smtClean="0"/>
              <a:t>Henri TRIOU</a:t>
            </a:r>
          </a:p>
          <a:p>
            <a:pPr algn="ctr"/>
            <a:r>
              <a:rPr lang="en-US" sz="2600" b="1" i="1" dirty="0" smtClean="0"/>
              <a:t>On behalf of the IRT Performance Team</a:t>
            </a:r>
          </a:p>
          <a:p>
            <a:pPr algn="ctr"/>
            <a:endParaRPr lang="fr-FR" dirty="0"/>
          </a:p>
          <a:p>
            <a:pPr algn="ctr"/>
            <a:endParaRPr lang="fr-FR" dirty="0" smtClean="0"/>
          </a:p>
          <a:p>
            <a:pPr algn="ctr"/>
            <a:endParaRPr lang="fr-FR" dirty="0"/>
          </a:p>
        </p:txBody>
      </p:sp>
      <p:pic>
        <p:nvPicPr>
          <p:cNvPr id="4" name="Image 3"/>
          <p:cNvPicPr>
            <a:picLocks noChangeAspect="1"/>
          </p:cNvPicPr>
          <p:nvPr/>
        </p:nvPicPr>
        <p:blipFill>
          <a:blip r:embed="rId3"/>
          <a:stretch>
            <a:fillRect/>
          </a:stretch>
        </p:blipFill>
        <p:spPr>
          <a:xfrm>
            <a:off x="10766611" y="6268595"/>
            <a:ext cx="1317531" cy="534910"/>
          </a:xfrm>
          <a:prstGeom prst="rect">
            <a:avLst/>
          </a:prstGeom>
        </p:spPr>
      </p:pic>
      <p:pic>
        <p:nvPicPr>
          <p:cNvPr id="7" name="Picture 20">
            <a:extLst>
              <a:ext uri="{FF2B5EF4-FFF2-40B4-BE49-F238E27FC236}">
                <a16:creationId xmlns:a16="http://schemas.microsoft.com/office/drawing/2014/main" id="{5DE5E960-45ED-2E48-AD43-3B529BC5D3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07" t="1977" r="6935" b="4217"/>
          <a:stretch/>
        </p:blipFill>
        <p:spPr>
          <a:xfrm>
            <a:off x="9800314" y="1463044"/>
            <a:ext cx="2106112" cy="2469131"/>
          </a:xfrm>
          <a:prstGeom prst="rect">
            <a:avLst/>
          </a:prstGeom>
        </p:spPr>
      </p:pic>
      <p:pic>
        <p:nvPicPr>
          <p:cNvPr id="8" name="Image 24"/>
          <p:cNvPicPr>
            <a:picLocks noChangeAspect="1"/>
          </p:cNvPicPr>
          <p:nvPr/>
        </p:nvPicPr>
        <p:blipFill>
          <a:blip r:embed="rId5"/>
          <a:stretch/>
        </p:blipFill>
        <p:spPr bwMode="auto">
          <a:xfrm>
            <a:off x="154550" y="3076956"/>
            <a:ext cx="1648005" cy="516748"/>
          </a:xfrm>
          <a:prstGeom prst="rect">
            <a:avLst/>
          </a:prstGeom>
        </p:spPr>
      </p:pic>
      <p:pic>
        <p:nvPicPr>
          <p:cNvPr id="9" name="Image 25"/>
          <p:cNvPicPr>
            <a:picLocks noChangeAspect="1"/>
          </p:cNvPicPr>
          <p:nvPr/>
        </p:nvPicPr>
        <p:blipFill>
          <a:blip r:embed="rId6"/>
          <a:stretch/>
        </p:blipFill>
        <p:spPr bwMode="auto">
          <a:xfrm>
            <a:off x="229654" y="5129380"/>
            <a:ext cx="1008112" cy="322596"/>
          </a:xfrm>
          <a:prstGeom prst="rect">
            <a:avLst/>
          </a:prstGeom>
        </p:spPr>
      </p:pic>
      <p:pic>
        <p:nvPicPr>
          <p:cNvPr id="10" name="Image 26"/>
          <p:cNvPicPr>
            <a:picLocks noChangeAspect="1"/>
          </p:cNvPicPr>
          <p:nvPr/>
        </p:nvPicPr>
        <p:blipFill>
          <a:blip r:embed="rId7"/>
          <a:stretch/>
        </p:blipFill>
        <p:spPr bwMode="auto">
          <a:xfrm>
            <a:off x="193525" y="5658648"/>
            <a:ext cx="1215000" cy="435321"/>
          </a:xfrm>
          <a:prstGeom prst="rect">
            <a:avLst/>
          </a:prstGeom>
        </p:spPr>
      </p:pic>
      <p:pic>
        <p:nvPicPr>
          <p:cNvPr id="11" name="Image 27"/>
          <p:cNvPicPr>
            <a:picLocks noChangeAspect="1"/>
          </p:cNvPicPr>
          <p:nvPr/>
        </p:nvPicPr>
        <p:blipFill>
          <a:blip r:embed="rId8"/>
          <a:stretch/>
        </p:blipFill>
        <p:spPr bwMode="auto">
          <a:xfrm>
            <a:off x="193525" y="6280455"/>
            <a:ext cx="1215000" cy="382808"/>
          </a:xfrm>
          <a:prstGeom prst="rect">
            <a:avLst/>
          </a:prstGeom>
        </p:spPr>
      </p:pic>
      <p:pic>
        <p:nvPicPr>
          <p:cNvPr id="12" name="Image 11">
            <a:extLst>
              <a:ext uri="{FF2B5EF4-FFF2-40B4-BE49-F238E27FC236}">
                <a16:creationId xmlns:a16="http://schemas.microsoft.com/office/drawing/2014/main" id="{143D9944-CB30-E24F-8265-72172C56FA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10853370" y="5544238"/>
            <a:ext cx="683399" cy="576064"/>
          </a:xfrm>
          <a:prstGeom prst="rect">
            <a:avLst/>
          </a:prstGeom>
        </p:spPr>
      </p:pic>
      <p:pic>
        <p:nvPicPr>
          <p:cNvPr id="13" name="Image 12">
            <a:extLst>
              <a:ext uri="{FF2B5EF4-FFF2-40B4-BE49-F238E27FC236}">
                <a16:creationId xmlns:a16="http://schemas.microsoft.com/office/drawing/2014/main" id="{1EDAB1D7-9D25-5EA6-D5C9-26C0E7676F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154550" y="3574205"/>
            <a:ext cx="781641" cy="781641"/>
          </a:xfrm>
          <a:prstGeom prst="rect">
            <a:avLst/>
          </a:prstGeom>
        </p:spPr>
      </p:pic>
      <p:pic>
        <p:nvPicPr>
          <p:cNvPr id="14" name="Picture 8">
            <a:extLst>
              <a:ext uri="{FF2B5EF4-FFF2-40B4-BE49-F238E27FC236}">
                <a16:creationId xmlns:a16="http://schemas.microsoft.com/office/drawing/2014/main" id="{CF765D51-9C65-3C5E-CF8F-CCE20202348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35423" y="3949179"/>
            <a:ext cx="1269970" cy="126997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oogle Shape;14;p1">
            <a:extLst>
              <a:ext uri="{FF2B5EF4-FFF2-40B4-BE49-F238E27FC236}">
                <a16:creationId xmlns:a16="http://schemas.microsoft.com/office/drawing/2014/main" id="{49E40183-D9A2-D306-C2BC-152F37BE8425}"/>
              </a:ext>
            </a:extLst>
          </p:cNvPr>
          <p:cNvGrpSpPr/>
          <p:nvPr/>
        </p:nvGrpSpPr>
        <p:grpSpPr>
          <a:xfrm>
            <a:off x="260173" y="4245105"/>
            <a:ext cx="1476927" cy="706465"/>
            <a:chOff x="3482822" y="934215"/>
            <a:chExt cx="4673597" cy="2042310"/>
          </a:xfrm>
        </p:grpSpPr>
        <p:pic>
          <p:nvPicPr>
            <p:cNvPr id="16" name="Google Shape;15;p1" descr="Y:\IMMAGINE _COORDINATA_2014\LOGO_UFFICIALE\01_Polimi_centrato\eps\01_Polimi_centrato_COL_negativo.png">
              <a:extLst>
                <a:ext uri="{FF2B5EF4-FFF2-40B4-BE49-F238E27FC236}">
                  <a16:creationId xmlns:a16="http://schemas.microsoft.com/office/drawing/2014/main" id="{2CB63773-AF09-76A4-885F-C8D66E363F61}"/>
                </a:ext>
              </a:extLst>
            </p:cNvPr>
            <p:cNvPicPr preferRelativeResize="0"/>
            <p:nvPr/>
          </p:nvPicPr>
          <p:blipFill rotWithShape="1">
            <a:blip r:embed="rId12">
              <a:alphaModFix/>
            </a:blip>
            <a:srcRect/>
            <a:stretch/>
          </p:blipFill>
          <p:spPr>
            <a:xfrm>
              <a:off x="3482822" y="981920"/>
              <a:ext cx="2705257" cy="1994605"/>
            </a:xfrm>
            <a:prstGeom prst="rect">
              <a:avLst/>
            </a:prstGeom>
            <a:noFill/>
            <a:ln>
              <a:noFill/>
            </a:ln>
          </p:spPr>
        </p:pic>
        <p:pic>
          <p:nvPicPr>
            <p:cNvPr id="17" name="Google Shape;16;p1" descr="A picture containing shape&#10;&#10;Description automatically generated">
              <a:extLst>
                <a:ext uri="{FF2B5EF4-FFF2-40B4-BE49-F238E27FC236}">
                  <a16:creationId xmlns:a16="http://schemas.microsoft.com/office/drawing/2014/main" id="{9C587A5D-34E4-2AE1-AC91-843002C21669}"/>
                </a:ext>
              </a:extLst>
            </p:cNvPr>
            <p:cNvPicPr preferRelativeResize="0"/>
            <p:nvPr/>
          </p:nvPicPr>
          <p:blipFill rotWithShape="1">
            <a:blip r:embed="rId13">
              <a:alphaModFix/>
            </a:blip>
            <a:srcRect/>
            <a:stretch/>
          </p:blipFill>
          <p:spPr>
            <a:xfrm>
              <a:off x="6282341" y="934215"/>
              <a:ext cx="1874078" cy="1873628"/>
            </a:xfrm>
            <a:prstGeom prst="rect">
              <a:avLst/>
            </a:prstGeom>
            <a:noFill/>
            <a:ln>
              <a:noFill/>
            </a:ln>
          </p:spPr>
        </p:pic>
      </p:grpSp>
      <p:sp>
        <p:nvSpPr>
          <p:cNvPr id="18" name="Espace réservé du pied de page 4"/>
          <p:cNvSpPr>
            <a:spLocks noGrp="1"/>
          </p:cNvSpPr>
          <p:nvPr>
            <p:ph type="ftr" sz="quarter" idx="11"/>
          </p:nvPr>
        </p:nvSpPr>
        <p:spPr>
          <a:xfrm>
            <a:off x="3075039" y="4893220"/>
            <a:ext cx="6701215" cy="2109516"/>
          </a:xfrm>
        </p:spPr>
        <p:txBody>
          <a:bodyPr/>
          <a:lstStyle/>
          <a:p>
            <a:r>
              <a:rPr lang="fr-FR" sz="1800" b="1" dirty="0"/>
              <a:t>THESEUS </a:t>
            </a:r>
            <a:r>
              <a:rPr lang="fr-FR" sz="1800" b="1" dirty="0" smtClean="0"/>
              <a:t>IRT Consortium meeting</a:t>
            </a:r>
          </a:p>
          <a:p>
            <a:r>
              <a:rPr lang="fr-FR" sz="2000" dirty="0" err="1" smtClean="0"/>
              <a:t>November</a:t>
            </a:r>
            <a:r>
              <a:rPr lang="fr-FR" sz="2000" dirty="0" smtClean="0"/>
              <a:t> 2025</a:t>
            </a:r>
            <a:r>
              <a:rPr lang="fr-FR" sz="2000" dirty="0"/>
              <a:t>, </a:t>
            </a:r>
            <a:r>
              <a:rPr lang="fr-FR" sz="2000" dirty="0" smtClean="0"/>
              <a:t>Paris</a:t>
            </a:r>
            <a:endParaRPr lang="fr-FR" sz="2000" dirty="0"/>
          </a:p>
        </p:txBody>
      </p:sp>
    </p:spTree>
    <p:extLst>
      <p:ext uri="{BB962C8B-B14F-4D97-AF65-F5344CB8AC3E}">
        <p14:creationId xmlns:p14="http://schemas.microsoft.com/office/powerpoint/2010/main" val="2478092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371" y="1182505"/>
            <a:ext cx="11953875" cy="1535092"/>
          </a:xfrm>
        </p:spPr>
        <p:txBody>
          <a:bodyPr>
            <a:normAutofit fontScale="85000" lnSpcReduction="20000"/>
          </a:bodyPr>
          <a:lstStyle/>
          <a:p>
            <a:pPr marL="0" indent="0">
              <a:buNone/>
            </a:pPr>
            <a:r>
              <a:rPr lang="en-US" sz="2600" b="1" dirty="0" smtClean="0"/>
              <a:t>Performance assessments</a:t>
            </a:r>
            <a:r>
              <a:rPr lang="en-US" sz="2600" dirty="0" smtClean="0"/>
              <a:t> in photometry and spectrometry:</a:t>
            </a:r>
          </a:p>
          <a:p>
            <a:pPr lvl="1"/>
            <a:r>
              <a:rPr lang="en-US" dirty="0" smtClean="0"/>
              <a:t>  Impact of the </a:t>
            </a:r>
            <a:r>
              <a:rPr lang="en-US" b="1" dirty="0" smtClean="0"/>
              <a:t>jitter and drift effects</a:t>
            </a:r>
            <a:r>
              <a:rPr lang="en-US" dirty="0" smtClean="0"/>
              <a:t> on the performance in spectrometry</a:t>
            </a:r>
          </a:p>
          <a:p>
            <a:pPr marL="457200" lvl="1" indent="0">
              <a:buNone/>
            </a:pPr>
            <a:r>
              <a:rPr lang="en-US" u="sng" dirty="0" smtClean="0"/>
              <a:t>Luca</a:t>
            </a:r>
            <a:endParaRPr lang="en-US" dirty="0" smtClean="0"/>
          </a:p>
          <a:p>
            <a:pPr lvl="1"/>
            <a:r>
              <a:rPr lang="en-US" dirty="0" smtClean="0"/>
              <a:t>  Impact of the </a:t>
            </a:r>
            <a:r>
              <a:rPr lang="en-US" b="1" dirty="0" smtClean="0"/>
              <a:t>jitter and drift effects</a:t>
            </a:r>
            <a:r>
              <a:rPr lang="en-US" dirty="0" smtClean="0"/>
              <a:t> on the performance in photometry</a:t>
            </a:r>
          </a:p>
          <a:p>
            <a:pPr marL="457200" lvl="1" indent="0">
              <a:buNone/>
            </a:pPr>
            <a:r>
              <a:rPr lang="en-US" u="sng" dirty="0" smtClean="0"/>
              <a:t>Henri</a:t>
            </a:r>
            <a:endParaRPr lang="en-US" dirty="0" smtClean="0"/>
          </a:p>
          <a:p>
            <a:pPr marL="457200" lvl="1" indent="0">
              <a:buNone/>
            </a:pPr>
            <a:endParaRPr lang="en-US" sz="2000" u="sng" dirty="0" smtClean="0"/>
          </a:p>
          <a:p>
            <a:pPr marL="457200" lvl="1" indent="0">
              <a:buNone/>
            </a:pPr>
            <a:endParaRPr lang="en-US" sz="2000" dirty="0" smtClean="0"/>
          </a:p>
          <a:p>
            <a:pPr lvl="1"/>
            <a:endParaRPr lang="en-US" dirty="0" smtClean="0"/>
          </a:p>
        </p:txBody>
      </p:sp>
      <p:sp>
        <p:nvSpPr>
          <p:cNvPr id="5" name="Titre 1"/>
          <p:cNvSpPr>
            <a:spLocks noGrp="1"/>
          </p:cNvSpPr>
          <p:nvPr>
            <p:ph type="title"/>
          </p:nvPr>
        </p:nvSpPr>
        <p:spPr>
          <a:xfrm>
            <a:off x="1318077" y="747710"/>
            <a:ext cx="9432468" cy="456734"/>
          </a:xfrm>
        </p:spPr>
        <p:txBody>
          <a:bodyPr>
            <a:normAutofit/>
          </a:bodyPr>
          <a:lstStyle/>
          <a:p>
            <a:r>
              <a:rPr lang="en-US" sz="2600" b="1" dirty="0" smtClean="0">
                <a:solidFill>
                  <a:srgbClr val="00B050"/>
                </a:solidFill>
              </a:rPr>
              <a:t>Optical, Mechanical, Overall Performance </a:t>
            </a:r>
            <a:r>
              <a:rPr lang="en-US" sz="2600" b="1" dirty="0" smtClean="0">
                <a:solidFill>
                  <a:srgbClr val="00B050"/>
                </a:solidFill>
              </a:rPr>
              <a:t>actions</a:t>
            </a:r>
            <a:endParaRPr lang="en-US" sz="2600" b="1" dirty="0">
              <a:solidFill>
                <a:srgbClr val="00B050"/>
              </a:solidFill>
            </a:endParaRPr>
          </a:p>
        </p:txBody>
      </p:sp>
      <p:sp>
        <p:nvSpPr>
          <p:cNvPr id="6" name="ZoneTexte 5"/>
          <p:cNvSpPr txBox="1"/>
          <p:nvPr/>
        </p:nvSpPr>
        <p:spPr>
          <a:xfrm>
            <a:off x="10128058" y="1230501"/>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endParaRPr lang="en-US" sz="2800" dirty="0">
              <a:solidFill>
                <a:srgbClr val="FF0000"/>
              </a:solidFill>
            </a:endParaRPr>
          </a:p>
        </p:txBody>
      </p:sp>
      <p:sp>
        <p:nvSpPr>
          <p:cNvPr id="7" name="ZoneTexte 6"/>
          <p:cNvSpPr txBox="1"/>
          <p:nvPr/>
        </p:nvSpPr>
        <p:spPr>
          <a:xfrm>
            <a:off x="10151530" y="1743152"/>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Ongoing</a:t>
            </a:r>
            <a:endParaRPr lang="en-US" sz="2800" dirty="0">
              <a:solidFill>
                <a:srgbClr val="FF0000"/>
              </a:solidFill>
            </a:endParaRPr>
          </a:p>
        </p:txBody>
      </p:sp>
      <p:sp>
        <p:nvSpPr>
          <p:cNvPr id="8" name="Espace réservé du contenu 2"/>
          <p:cNvSpPr txBox="1">
            <a:spLocks/>
          </p:cNvSpPr>
          <p:nvPr/>
        </p:nvSpPr>
        <p:spPr>
          <a:xfrm>
            <a:off x="57363" y="3558552"/>
            <a:ext cx="11953875" cy="2771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smtClean="0"/>
              <a:t>Thermomechanical performance</a:t>
            </a:r>
            <a:r>
              <a:rPr lang="en-US" sz="2600" dirty="0" smtClean="0"/>
              <a:t> </a:t>
            </a:r>
            <a:br>
              <a:rPr lang="en-US" sz="2600" dirty="0" smtClean="0"/>
            </a:br>
            <a:r>
              <a:rPr lang="en-US" sz="2200" dirty="0" smtClean="0"/>
              <a:t>Impact </a:t>
            </a:r>
            <a:r>
              <a:rPr lang="en-US" sz="2200" dirty="0" smtClean="0"/>
              <a:t>on the top level performance : </a:t>
            </a:r>
            <a:r>
              <a:rPr lang="en-US" sz="2200" dirty="0" smtClean="0">
                <a:solidFill>
                  <a:srgbClr val="FF0000"/>
                </a:solidFill>
              </a:rPr>
              <a:t>drift </a:t>
            </a:r>
            <a:r>
              <a:rPr lang="en-US" sz="2200" dirty="0" smtClean="0">
                <a:solidFill>
                  <a:srgbClr val="FF0000"/>
                </a:solidFill>
              </a:rPr>
              <a:t>like effects </a:t>
            </a:r>
            <a:r>
              <a:rPr lang="en-US" sz="2200" dirty="0" smtClean="0">
                <a:solidFill>
                  <a:srgbClr val="FF0000"/>
                </a:solidFill>
              </a:rPr>
              <a:t>of the LOS </a:t>
            </a:r>
            <a:r>
              <a:rPr lang="en-US" sz="2200" dirty="0" smtClean="0"/>
              <a:t>  </a:t>
            </a:r>
            <a:r>
              <a:rPr lang="en-US" sz="2200" dirty="0" smtClean="0"/>
              <a:t/>
            </a:r>
            <a:br>
              <a:rPr lang="en-US" sz="2200" dirty="0" smtClean="0"/>
            </a:br>
            <a:r>
              <a:rPr lang="en-US" sz="2200" dirty="0" smtClean="0"/>
              <a:t>       </a:t>
            </a:r>
            <a:r>
              <a:rPr lang="en-US" sz="2200" u="sng" dirty="0" err="1" smtClean="0"/>
              <a:t>Bortonino</a:t>
            </a:r>
            <a:r>
              <a:rPr lang="en-US" sz="2200" u="sng" dirty="0" smtClean="0"/>
              <a:t>, Matteo, Luca</a:t>
            </a:r>
            <a:endParaRPr lang="en-US" sz="2200" dirty="0"/>
          </a:p>
        </p:txBody>
      </p:sp>
      <p:sp>
        <p:nvSpPr>
          <p:cNvPr id="9" name="ZoneTexte 8"/>
          <p:cNvSpPr txBox="1"/>
          <p:nvPr/>
        </p:nvSpPr>
        <p:spPr>
          <a:xfrm>
            <a:off x="10128058" y="3436906"/>
            <a:ext cx="2084923"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Ongoing</a:t>
            </a:r>
            <a:endParaRPr lang="en-US" sz="2800" dirty="0">
              <a:solidFill>
                <a:srgbClr val="FF0000"/>
              </a:solidFill>
            </a:endParaRPr>
          </a:p>
        </p:txBody>
      </p:sp>
      <p:sp>
        <p:nvSpPr>
          <p:cNvPr id="10" name="Espace réservé du contenu 2"/>
          <p:cNvSpPr txBox="1">
            <a:spLocks/>
          </p:cNvSpPr>
          <p:nvPr/>
        </p:nvSpPr>
        <p:spPr>
          <a:xfrm>
            <a:off x="57363" y="4648530"/>
            <a:ext cx="11953875" cy="2328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smtClean="0"/>
              <a:t>Filter wheel stabilization performance</a:t>
            </a:r>
            <a:r>
              <a:rPr lang="en-US" sz="2600" dirty="0" smtClean="0"/>
              <a:t> </a:t>
            </a:r>
            <a:br>
              <a:rPr lang="en-US" sz="2600" dirty="0" smtClean="0"/>
            </a:br>
            <a:r>
              <a:rPr lang="en-US" sz="2200" dirty="0" smtClean="0"/>
              <a:t>impact on the performance in </a:t>
            </a:r>
            <a:r>
              <a:rPr lang="en-US" sz="2200" dirty="0" smtClean="0"/>
              <a:t>spectroscopy</a:t>
            </a:r>
            <a:r>
              <a:rPr lang="fr-FR" sz="2200" dirty="0"/>
              <a:t/>
            </a:r>
            <a:br>
              <a:rPr lang="fr-FR" sz="2200" dirty="0"/>
            </a:br>
            <a:r>
              <a:rPr lang="fr-FR" sz="2200" dirty="0" smtClean="0"/>
              <a:t>       </a:t>
            </a:r>
            <a:r>
              <a:rPr lang="en-US" sz="2200" u="sng" dirty="0" smtClean="0"/>
              <a:t>Samuel</a:t>
            </a:r>
            <a:endParaRPr lang="en-US" sz="2200" dirty="0" smtClean="0"/>
          </a:p>
          <a:p>
            <a:pPr marL="0" indent="0">
              <a:buFont typeface="Arial" panose="020B0604020202020204" pitchFamily="34" charset="0"/>
              <a:buNone/>
            </a:pPr>
            <a:endParaRPr lang="en-US" dirty="0" smtClean="0"/>
          </a:p>
        </p:txBody>
      </p:sp>
      <p:sp>
        <p:nvSpPr>
          <p:cNvPr id="11" name="ZoneTexte 10"/>
          <p:cNvSpPr txBox="1"/>
          <p:nvPr/>
        </p:nvSpPr>
        <p:spPr>
          <a:xfrm>
            <a:off x="10151530" y="4648530"/>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endParaRPr lang="en-US" sz="2800" dirty="0">
              <a:solidFill>
                <a:srgbClr val="FF0000"/>
              </a:solidFill>
            </a:endParaRPr>
          </a:p>
        </p:txBody>
      </p:sp>
      <p:sp>
        <p:nvSpPr>
          <p:cNvPr id="12" name="Espace réservé du contenu 2"/>
          <p:cNvSpPr txBox="1">
            <a:spLocks/>
          </p:cNvSpPr>
          <p:nvPr/>
        </p:nvSpPr>
        <p:spPr>
          <a:xfrm>
            <a:off x="57363" y="5752729"/>
            <a:ext cx="10238100" cy="893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600" b="1" dirty="0" smtClean="0">
                <a:solidFill>
                  <a:srgbClr val="FF0000"/>
                </a:solidFill>
              </a:rPr>
              <a:t>Performance </a:t>
            </a:r>
            <a:r>
              <a:rPr lang="fr-FR" sz="2600" b="1" dirty="0" err="1" smtClean="0">
                <a:solidFill>
                  <a:srgbClr val="FF0000"/>
                </a:solidFill>
              </a:rPr>
              <a:t>margins</a:t>
            </a:r>
            <a:r>
              <a:rPr lang="fr-FR" sz="2600" b="1" dirty="0" smtClean="0">
                <a:solidFill>
                  <a:srgbClr val="FF0000"/>
                </a:solidFill>
              </a:rPr>
              <a:t> </a:t>
            </a:r>
            <a:r>
              <a:rPr lang="fr-FR" sz="2600" b="1" dirty="0" err="1" smtClean="0">
                <a:solidFill>
                  <a:srgbClr val="FF0000"/>
                </a:solidFill>
              </a:rPr>
              <a:t>analysis</a:t>
            </a:r>
            <a:r>
              <a:rPr lang="fr-FR" sz="2600" b="1" dirty="0" smtClean="0">
                <a:solidFill>
                  <a:srgbClr val="FF0000"/>
                </a:solidFill>
              </a:rPr>
              <a:t> and performance budget</a:t>
            </a:r>
            <a:r>
              <a:rPr lang="en-US" sz="2600" dirty="0">
                <a:solidFill>
                  <a:srgbClr val="FF0000"/>
                </a:solidFill>
              </a:rPr>
              <a:t/>
            </a:r>
            <a:br>
              <a:rPr lang="en-US" sz="2600" dirty="0">
                <a:solidFill>
                  <a:srgbClr val="FF0000"/>
                </a:solidFill>
              </a:rPr>
            </a:br>
            <a:r>
              <a:rPr lang="en-US" sz="2600" dirty="0" smtClean="0">
                <a:solidFill>
                  <a:srgbClr val="FF0000"/>
                </a:solidFill>
              </a:rPr>
              <a:t>      </a:t>
            </a:r>
            <a:r>
              <a:rPr lang="en-US" sz="2400" u="sng" dirty="0" smtClean="0"/>
              <a:t>Henri</a:t>
            </a:r>
            <a:endParaRPr lang="en-US" sz="2400" dirty="0"/>
          </a:p>
          <a:p>
            <a:pPr marL="0" indent="0">
              <a:buFont typeface="Arial" panose="020B0604020202020204" pitchFamily="34" charset="0"/>
              <a:buNone/>
            </a:pPr>
            <a:endParaRPr lang="en-US" sz="2600" dirty="0" smtClean="0"/>
          </a:p>
        </p:txBody>
      </p:sp>
      <p:sp>
        <p:nvSpPr>
          <p:cNvPr id="13" name="ZoneTexte 12"/>
          <p:cNvSpPr txBox="1"/>
          <p:nvPr/>
        </p:nvSpPr>
        <p:spPr>
          <a:xfrm>
            <a:off x="10151530" y="5714939"/>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Ongoing</a:t>
            </a:r>
            <a:endParaRPr lang="en-US" sz="2800" dirty="0">
              <a:solidFill>
                <a:srgbClr val="FF0000"/>
              </a:solidFill>
            </a:endParaRPr>
          </a:p>
        </p:txBody>
      </p:sp>
      <p:sp>
        <p:nvSpPr>
          <p:cNvPr id="15"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
        <p:nvSpPr>
          <p:cNvPr id="2" name="Rectangle 1"/>
          <p:cNvSpPr/>
          <p:nvPr/>
        </p:nvSpPr>
        <p:spPr>
          <a:xfrm>
            <a:off x="58816" y="2512298"/>
            <a:ext cx="9868952" cy="1015663"/>
          </a:xfrm>
          <a:prstGeom prst="rect">
            <a:avLst/>
          </a:prstGeom>
        </p:spPr>
        <p:txBody>
          <a:bodyPr wrap="square">
            <a:spAutoFit/>
          </a:bodyPr>
          <a:lstStyle/>
          <a:p>
            <a:pPr marL="800100" lvl="1" indent="-342900">
              <a:buFont typeface="Arial" panose="020B0604020202020204" pitchFamily="34" charset="0"/>
              <a:buChar char="•"/>
            </a:pPr>
            <a:r>
              <a:rPr lang="en-US" sz="2000" dirty="0"/>
              <a:t>Complete the Optical performance analysis and issue alignment requirements to the system team</a:t>
            </a:r>
          </a:p>
          <a:p>
            <a:pPr lvl="1"/>
            <a:r>
              <a:rPr lang="en-US" sz="2000" u="sng" dirty="0"/>
              <a:t>Luca, Samuel</a:t>
            </a:r>
            <a:endParaRPr lang="en-US" sz="2000" u="sng" dirty="0"/>
          </a:p>
        </p:txBody>
      </p:sp>
      <p:sp>
        <p:nvSpPr>
          <p:cNvPr id="14" name="ZoneTexte 13"/>
          <p:cNvSpPr txBox="1"/>
          <p:nvPr/>
        </p:nvSpPr>
        <p:spPr>
          <a:xfrm>
            <a:off x="10151529" y="2426305"/>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Ongoing</a:t>
            </a:r>
            <a:endParaRPr lang="en-US" sz="2800" dirty="0">
              <a:solidFill>
                <a:srgbClr val="FF0000"/>
              </a:solidFill>
            </a:endParaRPr>
          </a:p>
        </p:txBody>
      </p:sp>
    </p:spTree>
    <p:extLst>
      <p:ext uri="{BB962C8B-B14F-4D97-AF65-F5344CB8AC3E}">
        <p14:creationId xmlns:p14="http://schemas.microsoft.com/office/powerpoint/2010/main" val="394207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solidFill>
                  <a:srgbClr val="002060"/>
                </a:solidFill>
              </a:rPr>
              <a:t>Requirements</a:t>
            </a:r>
            <a:r>
              <a:rPr lang="fr-FR" b="1" dirty="0" smtClean="0">
                <a:solidFill>
                  <a:srgbClr val="002060"/>
                </a:solidFill>
              </a:rPr>
              <a:t> and </a:t>
            </a:r>
            <a:r>
              <a:rPr lang="fr-FR" b="1" dirty="0" err="1" smtClean="0">
                <a:solidFill>
                  <a:srgbClr val="002060"/>
                </a:solidFill>
              </a:rPr>
              <a:t>margin</a:t>
            </a:r>
            <a:r>
              <a:rPr lang="fr-FR" b="1" dirty="0" smtClean="0">
                <a:solidFill>
                  <a:srgbClr val="002060"/>
                </a:solidFill>
              </a:rPr>
              <a:t> discussion : SNR as driver</a:t>
            </a:r>
            <a:endParaRPr lang="en-US" b="1" dirty="0">
              <a:solidFill>
                <a:srgbClr val="002060"/>
              </a:solidFill>
            </a:endParaRPr>
          </a:p>
        </p:txBody>
      </p:sp>
      <p:pic>
        <p:nvPicPr>
          <p:cNvPr id="5" name="Image 4"/>
          <p:cNvPicPr>
            <a:picLocks noChangeAspect="1"/>
          </p:cNvPicPr>
          <p:nvPr/>
        </p:nvPicPr>
        <p:blipFill>
          <a:blip r:embed="rId2"/>
          <a:stretch>
            <a:fillRect/>
          </a:stretch>
        </p:blipFill>
        <p:spPr>
          <a:xfrm>
            <a:off x="156151" y="1204444"/>
            <a:ext cx="10771021" cy="5598390"/>
          </a:xfrm>
          <a:prstGeom prst="rect">
            <a:avLst/>
          </a:prstGeom>
        </p:spPr>
      </p:pic>
      <p:sp>
        <p:nvSpPr>
          <p:cNvPr id="7"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cxnSp>
        <p:nvCxnSpPr>
          <p:cNvPr id="9" name="Connecteur droit 8"/>
          <p:cNvCxnSpPr/>
          <p:nvPr/>
        </p:nvCxnSpPr>
        <p:spPr>
          <a:xfrm flipV="1">
            <a:off x="813816" y="4113912"/>
            <a:ext cx="6035040" cy="914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86968" y="4630994"/>
            <a:ext cx="5961889" cy="1200329"/>
          </a:xfrm>
          <a:prstGeom prst="rect">
            <a:avLst/>
          </a:prstGeom>
          <a:noFill/>
        </p:spPr>
        <p:txBody>
          <a:bodyPr wrap="square" rtlCol="0">
            <a:spAutoFit/>
          </a:bodyPr>
          <a:lstStyle/>
          <a:p>
            <a:r>
              <a:rPr lang="fr-FR" b="1" dirty="0" smtClean="0">
                <a:solidFill>
                  <a:srgbClr val="FF0000"/>
                </a:solidFill>
              </a:rPr>
              <a:t>EED </a:t>
            </a:r>
            <a:r>
              <a:rPr lang="fr-FR" b="1" dirty="0" err="1" smtClean="0">
                <a:solidFill>
                  <a:srgbClr val="FF0000"/>
                </a:solidFill>
              </a:rPr>
              <a:t>limit</a:t>
            </a:r>
            <a:r>
              <a:rPr lang="fr-FR" b="1" dirty="0" smtClean="0">
                <a:solidFill>
                  <a:srgbClr val="FF0000"/>
                </a:solidFill>
              </a:rPr>
              <a:t> : 1,85 =&gt;  2,15 </a:t>
            </a:r>
            <a:r>
              <a:rPr lang="fr-FR" b="1" dirty="0" err="1" smtClean="0">
                <a:solidFill>
                  <a:srgbClr val="FF0000"/>
                </a:solidFill>
              </a:rPr>
              <a:t>arcsec</a:t>
            </a:r>
            <a:endParaRPr lang="fr-FR" b="1" dirty="0" smtClean="0">
              <a:solidFill>
                <a:srgbClr val="FF0000"/>
              </a:solidFill>
            </a:endParaRPr>
          </a:p>
          <a:p>
            <a:endParaRPr lang="fr-FR" b="1" dirty="0" smtClean="0">
              <a:solidFill>
                <a:srgbClr val="FF0000"/>
              </a:solidFill>
            </a:endParaRPr>
          </a:p>
          <a:p>
            <a:r>
              <a:rPr lang="fr-FR" b="1" dirty="0" err="1" smtClean="0">
                <a:solidFill>
                  <a:srgbClr val="FF0000"/>
                </a:solidFill>
              </a:rPr>
              <a:t>Keeping</a:t>
            </a:r>
            <a:r>
              <a:rPr lang="fr-FR" b="1" dirty="0" smtClean="0">
                <a:solidFill>
                  <a:srgbClr val="FF0000"/>
                </a:solidFill>
              </a:rPr>
              <a:t> the </a:t>
            </a:r>
            <a:r>
              <a:rPr lang="fr-FR" b="1" dirty="0" err="1" smtClean="0">
                <a:solidFill>
                  <a:srgbClr val="FF0000"/>
                </a:solidFill>
              </a:rPr>
              <a:t>requirement</a:t>
            </a:r>
            <a:r>
              <a:rPr lang="fr-FR" b="1" dirty="0" smtClean="0">
                <a:solidFill>
                  <a:srgbClr val="FF0000"/>
                </a:solidFill>
              </a:rPr>
              <a:t> at 1,85 </a:t>
            </a:r>
            <a:r>
              <a:rPr lang="fr-FR" b="1" dirty="0" err="1" smtClean="0">
                <a:solidFill>
                  <a:srgbClr val="FF0000"/>
                </a:solidFill>
              </a:rPr>
              <a:t>arcec</a:t>
            </a:r>
            <a:r>
              <a:rPr lang="fr-FR" b="1" dirty="0" smtClean="0">
                <a:solidFill>
                  <a:srgbClr val="FF0000"/>
                </a:solidFill>
              </a:rPr>
              <a:t> </a:t>
            </a:r>
            <a:br>
              <a:rPr lang="fr-FR" b="1" dirty="0" smtClean="0">
                <a:solidFill>
                  <a:srgbClr val="FF0000"/>
                </a:solidFill>
              </a:rPr>
            </a:br>
            <a:r>
              <a:rPr lang="fr-FR" b="1" dirty="0" err="1" smtClean="0">
                <a:solidFill>
                  <a:srgbClr val="FF0000"/>
                </a:solidFill>
              </a:rPr>
              <a:t>provides</a:t>
            </a:r>
            <a:r>
              <a:rPr lang="fr-FR" b="1" dirty="0" smtClean="0">
                <a:solidFill>
                  <a:srgbClr val="FF0000"/>
                </a:solidFill>
              </a:rPr>
              <a:t> </a:t>
            </a:r>
            <a:r>
              <a:rPr lang="fr-FR" b="1" dirty="0" err="1" smtClean="0">
                <a:solidFill>
                  <a:srgbClr val="FF0000"/>
                </a:solidFill>
              </a:rPr>
              <a:t>margin</a:t>
            </a:r>
            <a:r>
              <a:rPr lang="fr-FR" b="1" dirty="0" smtClean="0">
                <a:solidFill>
                  <a:srgbClr val="FF0000"/>
                </a:solidFill>
              </a:rPr>
              <a:t> on </a:t>
            </a:r>
            <a:r>
              <a:rPr lang="fr-FR" b="1" dirty="0" err="1" smtClean="0">
                <a:solidFill>
                  <a:srgbClr val="FF0000"/>
                </a:solidFill>
              </a:rPr>
              <a:t>limit</a:t>
            </a:r>
            <a:r>
              <a:rPr lang="fr-FR" b="1" dirty="0" smtClean="0">
                <a:solidFill>
                  <a:srgbClr val="FF0000"/>
                </a:solidFill>
              </a:rPr>
              <a:t> magnitude</a:t>
            </a:r>
            <a:endParaRPr lang="en-US" b="1" dirty="0">
              <a:solidFill>
                <a:srgbClr val="FF0000"/>
              </a:solidFill>
            </a:endParaRPr>
          </a:p>
        </p:txBody>
      </p:sp>
      <p:pic>
        <p:nvPicPr>
          <p:cNvPr id="11" name="Image 10"/>
          <p:cNvPicPr>
            <a:picLocks noChangeAspect="1"/>
          </p:cNvPicPr>
          <p:nvPr/>
        </p:nvPicPr>
        <p:blipFill>
          <a:blip r:embed="rId3"/>
          <a:stretch>
            <a:fillRect/>
          </a:stretch>
        </p:blipFill>
        <p:spPr>
          <a:xfrm>
            <a:off x="6833420" y="2830315"/>
            <a:ext cx="5358580" cy="3215148"/>
          </a:xfrm>
          <a:prstGeom prst="rect">
            <a:avLst/>
          </a:prstGeom>
        </p:spPr>
      </p:pic>
    </p:spTree>
    <p:extLst>
      <p:ext uri="{BB962C8B-B14F-4D97-AF65-F5344CB8AC3E}">
        <p14:creationId xmlns:p14="http://schemas.microsoft.com/office/powerpoint/2010/main" val="154695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solidFill>
                  <a:srgbClr val="002060"/>
                </a:solidFill>
              </a:rPr>
              <a:t>Requirements</a:t>
            </a:r>
            <a:r>
              <a:rPr lang="fr-FR" b="1" dirty="0">
                <a:solidFill>
                  <a:srgbClr val="002060"/>
                </a:solidFill>
              </a:rPr>
              <a:t> and </a:t>
            </a:r>
            <a:r>
              <a:rPr lang="fr-FR" b="1" dirty="0" err="1" smtClean="0">
                <a:solidFill>
                  <a:srgbClr val="002060"/>
                </a:solidFill>
              </a:rPr>
              <a:t>margin</a:t>
            </a:r>
            <a:r>
              <a:rPr lang="fr-FR" b="1" dirty="0" smtClean="0">
                <a:solidFill>
                  <a:srgbClr val="002060"/>
                </a:solidFill>
              </a:rPr>
              <a:t> </a:t>
            </a:r>
            <a:r>
              <a:rPr lang="fr-FR" b="1" dirty="0">
                <a:solidFill>
                  <a:srgbClr val="002060"/>
                </a:solidFill>
              </a:rPr>
              <a:t>discussion : </a:t>
            </a:r>
            <a:r>
              <a:rPr lang="fr-FR" b="1" dirty="0" smtClean="0">
                <a:solidFill>
                  <a:srgbClr val="002060"/>
                </a:solidFill>
              </a:rPr>
              <a:t>R </a:t>
            </a:r>
            <a:r>
              <a:rPr lang="fr-FR" b="1" dirty="0">
                <a:solidFill>
                  <a:srgbClr val="002060"/>
                </a:solidFill>
              </a:rPr>
              <a:t>as driver</a:t>
            </a:r>
            <a:endParaRPr lang="en-US" dirty="0"/>
          </a:p>
        </p:txBody>
      </p:sp>
      <p:pic>
        <p:nvPicPr>
          <p:cNvPr id="5" name="Image 4"/>
          <p:cNvPicPr>
            <a:picLocks noChangeAspect="1"/>
          </p:cNvPicPr>
          <p:nvPr/>
        </p:nvPicPr>
        <p:blipFill>
          <a:blip r:embed="rId2"/>
          <a:stretch>
            <a:fillRect/>
          </a:stretch>
        </p:blipFill>
        <p:spPr>
          <a:xfrm>
            <a:off x="1234721" y="1204444"/>
            <a:ext cx="9599180" cy="5259486"/>
          </a:xfrm>
          <a:prstGeom prst="rect">
            <a:avLst/>
          </a:prstGeom>
        </p:spPr>
      </p:pic>
      <p:cxnSp>
        <p:nvCxnSpPr>
          <p:cNvPr id="6" name="Connecteur droit 5"/>
          <p:cNvCxnSpPr/>
          <p:nvPr/>
        </p:nvCxnSpPr>
        <p:spPr>
          <a:xfrm flipV="1">
            <a:off x="1915029" y="5240594"/>
            <a:ext cx="6508684" cy="33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21546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solidFill>
                  <a:srgbClr val="002060"/>
                </a:solidFill>
              </a:rPr>
              <a:t>Margins</a:t>
            </a:r>
            <a:r>
              <a:rPr lang="fr-FR" b="1" dirty="0" smtClean="0">
                <a:solidFill>
                  <a:srgbClr val="002060"/>
                </a:solidFill>
              </a:rPr>
              <a:t> discussion</a:t>
            </a:r>
            <a:endParaRPr lang="en-US" b="1" dirty="0">
              <a:solidFill>
                <a:srgbClr val="002060"/>
              </a:solidFill>
            </a:endParaRPr>
          </a:p>
        </p:txBody>
      </p:sp>
      <p:sp>
        <p:nvSpPr>
          <p:cNvPr id="3" name="Espace réservé du contenu 2"/>
          <p:cNvSpPr>
            <a:spLocks noGrp="1"/>
          </p:cNvSpPr>
          <p:nvPr>
            <p:ph idx="1"/>
          </p:nvPr>
        </p:nvSpPr>
        <p:spPr>
          <a:xfrm>
            <a:off x="0" y="1337475"/>
            <a:ext cx="7391400" cy="4802912"/>
          </a:xfrm>
        </p:spPr>
        <p:txBody>
          <a:bodyPr/>
          <a:lstStyle/>
          <a:p>
            <a:r>
              <a:rPr lang="en-GB" dirty="0" smtClean="0"/>
              <a:t>Sufficient margins in photometry</a:t>
            </a:r>
          </a:p>
          <a:p>
            <a:pPr lvl="1" algn="just"/>
            <a:r>
              <a:rPr lang="en-GB" dirty="0" smtClean="0"/>
              <a:t>Can be improved by optimization of the bands definition</a:t>
            </a:r>
          </a:p>
          <a:p>
            <a:pPr lvl="1"/>
            <a:r>
              <a:rPr lang="en-GB" dirty="0" smtClean="0"/>
              <a:t>Can be improved by using MAAC readout (especially for faint sources)</a:t>
            </a:r>
          </a:p>
          <a:p>
            <a:pPr marL="457200" lvl="1" indent="0">
              <a:buNone/>
            </a:pPr>
            <a:endParaRPr lang="en-US" dirty="0" smtClean="0"/>
          </a:p>
          <a:p>
            <a:r>
              <a:rPr lang="en-GB" dirty="0" smtClean="0"/>
              <a:t>Margins in spectrometry</a:t>
            </a:r>
          </a:p>
          <a:p>
            <a:pPr lvl="1"/>
            <a:r>
              <a:rPr lang="en-GB" dirty="0" smtClean="0"/>
              <a:t>Requirements may be relaxed but need to take some margins on all system requirements / parameters (yellow boxes)</a:t>
            </a:r>
          </a:p>
          <a:p>
            <a:pPr lvl="1"/>
            <a:r>
              <a:rPr lang="en-GB" dirty="0" smtClean="0"/>
              <a:t>Additional margin of about 17 % using MAAC readout (TBC)</a:t>
            </a:r>
          </a:p>
        </p:txBody>
      </p:sp>
      <p:sp>
        <p:nvSpPr>
          <p:cNvPr id="5"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pic>
        <p:nvPicPr>
          <p:cNvPr id="6" name="Image 5"/>
          <p:cNvPicPr>
            <a:picLocks noChangeAspect="1"/>
          </p:cNvPicPr>
          <p:nvPr/>
        </p:nvPicPr>
        <p:blipFill>
          <a:blip r:embed="rId2"/>
          <a:stretch>
            <a:fillRect/>
          </a:stretch>
        </p:blipFill>
        <p:spPr>
          <a:xfrm>
            <a:off x="7462704" y="2879834"/>
            <a:ext cx="4729296" cy="2211970"/>
          </a:xfrm>
          <a:prstGeom prst="rect">
            <a:avLst/>
          </a:prstGeom>
        </p:spPr>
      </p:pic>
    </p:spTree>
    <p:extLst>
      <p:ext uri="{BB962C8B-B14F-4D97-AF65-F5344CB8AC3E}">
        <p14:creationId xmlns:p14="http://schemas.microsoft.com/office/powerpoint/2010/main" val="3966398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838200" y="3097763"/>
            <a:ext cx="10515600" cy="3079200"/>
          </a:xfrm>
        </p:spPr>
        <p:txBody>
          <a:bodyPr>
            <a:normAutofit/>
          </a:bodyPr>
          <a:lstStyle/>
          <a:p>
            <a:pPr marL="0" indent="0" algn="ctr">
              <a:buNone/>
            </a:pPr>
            <a:r>
              <a:rPr lang="fr-FR" sz="3800" dirty="0" smtClean="0">
                <a:solidFill>
                  <a:srgbClr val="FF0000"/>
                </a:solidFill>
              </a:rPr>
              <a:t>Conclusion</a:t>
            </a:r>
            <a:endParaRPr lang="fr-FR" sz="3800" dirty="0">
              <a:solidFill>
                <a:srgbClr val="FF0000"/>
              </a:solidFill>
            </a:endParaRPr>
          </a:p>
        </p:txBody>
      </p:sp>
      <p:sp>
        <p:nvSpPr>
          <p:cNvPr id="6"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45332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0070C0"/>
                </a:solidFill>
              </a:rPr>
              <a:t>Main Performance group actions and </a:t>
            </a:r>
            <a:r>
              <a:rPr lang="fr-FR" sz="2600" b="1" dirty="0" err="1" smtClean="0">
                <a:solidFill>
                  <a:srgbClr val="0070C0"/>
                </a:solidFill>
              </a:rPr>
              <a:t>trade-offs</a:t>
            </a:r>
            <a:r>
              <a:rPr lang="fr-FR" sz="2600" b="1" dirty="0" smtClean="0">
                <a:solidFill>
                  <a:srgbClr val="0070C0"/>
                </a:solidFill>
              </a:rPr>
              <a:t> </a:t>
            </a:r>
            <a:r>
              <a:rPr lang="fr-FR" sz="2600" b="1" dirty="0" err="1" smtClean="0">
                <a:solidFill>
                  <a:srgbClr val="0070C0"/>
                </a:solidFill>
              </a:rPr>
              <a:t>analysis</a:t>
            </a:r>
            <a:endParaRPr lang="fr-FR" sz="2600" b="1" dirty="0">
              <a:solidFill>
                <a:srgbClr val="0070C0"/>
              </a:solidFill>
            </a:endParaRPr>
          </a:p>
        </p:txBody>
      </p:sp>
      <p:sp>
        <p:nvSpPr>
          <p:cNvPr id="3" name="Espace réservé du contenu 2"/>
          <p:cNvSpPr>
            <a:spLocks noGrp="1"/>
          </p:cNvSpPr>
          <p:nvPr>
            <p:ph idx="1"/>
          </p:nvPr>
        </p:nvSpPr>
        <p:spPr>
          <a:xfrm>
            <a:off x="6357" y="1408283"/>
            <a:ext cx="12192000" cy="4788429"/>
          </a:xfrm>
        </p:spPr>
        <p:txBody>
          <a:bodyPr>
            <a:normAutofit fontScale="85000" lnSpcReduction="20000"/>
          </a:bodyPr>
          <a:lstStyle/>
          <a:p>
            <a:pPr marL="285750" indent="-285750"/>
            <a:r>
              <a:rPr lang="fr-FR" dirty="0" err="1" smtClean="0"/>
              <a:t>Consolidate</a:t>
            </a:r>
            <a:r>
              <a:rPr lang="fr-FR" dirty="0" smtClean="0"/>
              <a:t> </a:t>
            </a:r>
            <a:r>
              <a:rPr lang="fr-FR" b="1" dirty="0" err="1" smtClean="0"/>
              <a:t>readout</a:t>
            </a:r>
            <a:r>
              <a:rPr lang="fr-FR" b="1" dirty="0" smtClean="0"/>
              <a:t> modes </a:t>
            </a:r>
            <a:r>
              <a:rPr lang="fr-FR" dirty="0" smtClean="0"/>
              <a:t>and </a:t>
            </a:r>
            <a:r>
              <a:rPr lang="fr-FR" b="1" dirty="0" err="1" smtClean="0"/>
              <a:t>onboard</a:t>
            </a:r>
            <a:r>
              <a:rPr lang="fr-FR" b="1" dirty="0" smtClean="0"/>
              <a:t> </a:t>
            </a:r>
            <a:r>
              <a:rPr lang="fr-FR" b="1" dirty="0" err="1" smtClean="0"/>
              <a:t>processing</a:t>
            </a:r>
            <a:r>
              <a:rPr lang="fr-FR" b="1" dirty="0" smtClean="0"/>
              <a:t> </a:t>
            </a:r>
            <a:r>
              <a:rPr lang="fr-FR" b="1" dirty="0" err="1" smtClean="0"/>
              <a:t>feasibility</a:t>
            </a:r>
            <a:r>
              <a:rPr lang="fr-FR" dirty="0" smtClean="0"/>
              <a:t/>
            </a:r>
            <a:br>
              <a:rPr lang="fr-FR" dirty="0" smtClean="0"/>
            </a:br>
            <a:r>
              <a:rPr lang="fr-FR" dirty="0" smtClean="0"/>
              <a:t>(</a:t>
            </a:r>
            <a:r>
              <a:rPr lang="fr-FR" dirty="0" err="1" smtClean="0"/>
              <a:t>especially</a:t>
            </a:r>
            <a:r>
              <a:rPr lang="fr-FR" dirty="0" smtClean="0"/>
              <a:t> in </a:t>
            </a:r>
            <a:r>
              <a:rPr lang="fr-FR" dirty="0" err="1" smtClean="0"/>
              <a:t>spectroscopy</a:t>
            </a:r>
            <a:r>
              <a:rPr lang="fr-FR" dirty="0" smtClean="0"/>
              <a:t>, </a:t>
            </a:r>
            <a:r>
              <a:rPr lang="fr-FR" dirty="0" err="1" smtClean="0"/>
              <a:t>number</a:t>
            </a:r>
            <a:r>
              <a:rPr lang="fr-FR" dirty="0" smtClean="0"/>
              <a:t> of groups/</a:t>
            </a:r>
            <a:r>
              <a:rPr lang="fr-FR" dirty="0" err="1" smtClean="0"/>
              <a:t>redouts</a:t>
            </a:r>
            <a:r>
              <a:rPr lang="fr-FR" dirty="0" smtClean="0"/>
              <a:t> per acquisition in MAAC)</a:t>
            </a:r>
          </a:p>
          <a:p>
            <a:pPr marL="285750" indent="-285750"/>
            <a:endParaRPr lang="fr-FR" dirty="0"/>
          </a:p>
          <a:p>
            <a:pPr marL="285750" indent="-285750"/>
            <a:r>
              <a:rPr lang="fr-FR" dirty="0" err="1" smtClean="0"/>
              <a:t>Assess</a:t>
            </a:r>
            <a:r>
              <a:rPr lang="fr-FR" dirty="0" smtClean="0"/>
              <a:t> the </a:t>
            </a:r>
            <a:r>
              <a:rPr lang="fr-FR" b="1" dirty="0" smtClean="0"/>
              <a:t>on </a:t>
            </a:r>
            <a:r>
              <a:rPr lang="fr-FR" b="1" dirty="0" err="1" smtClean="0"/>
              <a:t>ground</a:t>
            </a:r>
            <a:r>
              <a:rPr lang="fr-FR" b="1" dirty="0" smtClean="0"/>
              <a:t> signal </a:t>
            </a:r>
            <a:r>
              <a:rPr lang="fr-FR" b="1" dirty="0" err="1" smtClean="0"/>
              <a:t>processing</a:t>
            </a:r>
            <a:r>
              <a:rPr lang="fr-FR" b="1" dirty="0" smtClean="0"/>
              <a:t> </a:t>
            </a:r>
            <a:r>
              <a:rPr lang="fr-FR" b="1" dirty="0" err="1" smtClean="0"/>
              <a:t>required</a:t>
            </a:r>
            <a:r>
              <a:rPr lang="fr-FR" b="1" dirty="0" smtClean="0"/>
              <a:t> to </a:t>
            </a:r>
            <a:r>
              <a:rPr lang="fr-FR" b="1" dirty="0" err="1" smtClean="0"/>
              <a:t>generate</a:t>
            </a:r>
            <a:r>
              <a:rPr lang="fr-FR" b="1" dirty="0" smtClean="0"/>
              <a:t> the </a:t>
            </a:r>
            <a:r>
              <a:rPr lang="fr-FR" b="1" dirty="0" err="1" smtClean="0"/>
              <a:t>spectra</a:t>
            </a:r>
            <a:r>
              <a:rPr lang="fr-FR" b="1" dirty="0" smtClean="0"/>
              <a:t> </a:t>
            </a:r>
            <a:r>
              <a:rPr lang="fr-FR" b="1" dirty="0" err="1" smtClean="0"/>
              <a:t>with</a:t>
            </a:r>
            <a:r>
              <a:rPr lang="fr-FR" b="1" dirty="0" smtClean="0"/>
              <a:t> </a:t>
            </a:r>
            <a:r>
              <a:rPr lang="fr-FR" b="1" dirty="0" err="1" smtClean="0"/>
              <a:t>required</a:t>
            </a:r>
            <a:r>
              <a:rPr lang="fr-FR" b="1" dirty="0" smtClean="0"/>
              <a:t> R, SNR performance</a:t>
            </a:r>
          </a:p>
          <a:p>
            <a:pPr marL="0" indent="0">
              <a:buNone/>
            </a:pPr>
            <a:endParaRPr lang="fr-FR" dirty="0" smtClean="0"/>
          </a:p>
          <a:p>
            <a:pPr marL="285750" indent="-285750"/>
            <a:r>
              <a:rPr lang="fr-FR" dirty="0" err="1" smtClean="0"/>
              <a:t>Consolidate</a:t>
            </a:r>
            <a:r>
              <a:rPr lang="fr-FR" dirty="0" smtClean="0"/>
              <a:t> </a:t>
            </a:r>
            <a:r>
              <a:rPr lang="fr-FR" b="1" dirty="0" smtClean="0"/>
              <a:t>data </a:t>
            </a:r>
            <a:r>
              <a:rPr lang="fr-FR" b="1" dirty="0" err="1" smtClean="0"/>
              <a:t>processing</a:t>
            </a:r>
            <a:r>
              <a:rPr lang="fr-FR" b="1" dirty="0" smtClean="0"/>
              <a:t> </a:t>
            </a:r>
            <a:r>
              <a:rPr lang="fr-FR" b="1" dirty="0" err="1" smtClean="0"/>
              <a:t>steps</a:t>
            </a:r>
            <a:r>
              <a:rPr lang="fr-FR" b="1" dirty="0" smtClean="0"/>
              <a:t> for </a:t>
            </a:r>
            <a:r>
              <a:rPr lang="fr-FR" b="1" dirty="0" err="1" smtClean="0"/>
              <a:t>astrometry</a:t>
            </a:r>
            <a:r>
              <a:rPr lang="fr-FR" b="1" dirty="0" smtClean="0"/>
              <a:t> and </a:t>
            </a:r>
            <a:r>
              <a:rPr lang="fr-FR" b="1" dirty="0" err="1" smtClean="0"/>
              <a:t>its</a:t>
            </a:r>
            <a:r>
              <a:rPr lang="fr-FR" b="1" dirty="0" smtClean="0"/>
              <a:t> </a:t>
            </a:r>
            <a:r>
              <a:rPr lang="fr-FR" b="1" dirty="0" err="1" smtClean="0"/>
              <a:t>onboard</a:t>
            </a:r>
            <a:r>
              <a:rPr lang="fr-FR" b="1" dirty="0" smtClean="0"/>
              <a:t> </a:t>
            </a:r>
            <a:r>
              <a:rPr lang="fr-FR" b="1" dirty="0" err="1" smtClean="0"/>
              <a:t>implementation</a:t>
            </a:r>
            <a:endParaRPr lang="fr-FR" b="1" dirty="0" smtClean="0"/>
          </a:p>
          <a:p>
            <a:pPr marL="0" indent="0">
              <a:buNone/>
            </a:pPr>
            <a:endParaRPr lang="fr-FR" b="1" dirty="0" smtClean="0"/>
          </a:p>
          <a:p>
            <a:pPr marL="285750" indent="-285750"/>
            <a:r>
              <a:rPr lang="fr-FR" dirty="0" err="1" smtClean="0"/>
              <a:t>Assess</a:t>
            </a:r>
            <a:r>
              <a:rPr lang="fr-FR" dirty="0" smtClean="0"/>
              <a:t> </a:t>
            </a:r>
            <a:r>
              <a:rPr lang="fr-FR" b="1" dirty="0"/>
              <a:t>data </a:t>
            </a:r>
            <a:r>
              <a:rPr lang="fr-FR" b="1" dirty="0" err="1"/>
              <a:t>processing</a:t>
            </a:r>
            <a:r>
              <a:rPr lang="fr-FR" b="1" dirty="0"/>
              <a:t> </a:t>
            </a:r>
            <a:r>
              <a:rPr lang="fr-FR" b="1" dirty="0" err="1"/>
              <a:t>steps</a:t>
            </a:r>
            <a:r>
              <a:rPr lang="fr-FR" b="1" dirty="0"/>
              <a:t> </a:t>
            </a:r>
            <a:r>
              <a:rPr lang="fr-FR" dirty="0"/>
              <a:t>and </a:t>
            </a:r>
            <a:r>
              <a:rPr lang="fr-FR" dirty="0" err="1"/>
              <a:t>critical</a:t>
            </a:r>
            <a:r>
              <a:rPr lang="fr-FR" dirty="0"/>
              <a:t> </a:t>
            </a:r>
            <a:r>
              <a:rPr lang="fr-FR" dirty="0" smtClean="0"/>
              <a:t>points</a:t>
            </a:r>
          </a:p>
          <a:p>
            <a:pPr marL="0" indent="0">
              <a:buNone/>
            </a:pPr>
            <a:endParaRPr lang="fr-FR" dirty="0"/>
          </a:p>
          <a:p>
            <a:pPr marL="285750" indent="-285750"/>
            <a:r>
              <a:rPr lang="fr-FR" dirty="0" err="1"/>
              <a:t>Consolidate</a:t>
            </a:r>
            <a:r>
              <a:rPr lang="fr-FR" dirty="0"/>
              <a:t> </a:t>
            </a:r>
            <a:r>
              <a:rPr lang="fr-FR" b="1" dirty="0" err="1"/>
              <a:t>straylight</a:t>
            </a:r>
            <a:r>
              <a:rPr lang="fr-FR" b="1" dirty="0"/>
              <a:t> </a:t>
            </a:r>
            <a:r>
              <a:rPr lang="fr-FR" dirty="0"/>
              <a:t>/ background </a:t>
            </a:r>
            <a:r>
              <a:rPr lang="fr-FR" dirty="0" err="1"/>
              <a:t>analysis</a:t>
            </a:r>
            <a:r>
              <a:rPr lang="fr-FR" dirty="0"/>
              <a:t> and </a:t>
            </a:r>
            <a:r>
              <a:rPr lang="fr-FR" b="1" dirty="0" err="1"/>
              <a:t>optical</a:t>
            </a:r>
            <a:r>
              <a:rPr lang="fr-FR" b="1" dirty="0"/>
              <a:t> </a:t>
            </a:r>
            <a:r>
              <a:rPr lang="fr-FR" b="1" dirty="0" smtClean="0"/>
              <a:t>design and performance</a:t>
            </a:r>
            <a:endParaRPr lang="fr-FR" b="1" dirty="0" smtClean="0"/>
          </a:p>
          <a:p>
            <a:pPr marL="0" indent="0">
              <a:buNone/>
            </a:pPr>
            <a:endParaRPr lang="fr-FR" dirty="0" smtClean="0"/>
          </a:p>
          <a:p>
            <a:pPr marL="285750" indent="-285750"/>
            <a:r>
              <a:rPr lang="fr-FR" dirty="0" err="1" smtClean="0"/>
              <a:t>Perform</a:t>
            </a:r>
            <a:r>
              <a:rPr lang="fr-FR" dirty="0" smtClean="0"/>
              <a:t> </a:t>
            </a:r>
            <a:r>
              <a:rPr lang="fr-FR" b="1" dirty="0" err="1" smtClean="0"/>
              <a:t>margin</a:t>
            </a:r>
            <a:r>
              <a:rPr lang="fr-FR" b="1" dirty="0" smtClean="0"/>
              <a:t> </a:t>
            </a:r>
            <a:r>
              <a:rPr lang="fr-FR" b="1" dirty="0" err="1" smtClean="0"/>
              <a:t>assesment</a:t>
            </a:r>
            <a:r>
              <a:rPr lang="fr-FR" b="1" dirty="0" smtClean="0"/>
              <a:t> </a:t>
            </a:r>
            <a:r>
              <a:rPr lang="fr-FR" dirty="0" smtClean="0"/>
              <a:t>and </a:t>
            </a:r>
            <a:r>
              <a:rPr lang="fr-FR" b="1" dirty="0" smtClean="0"/>
              <a:t>performance </a:t>
            </a:r>
            <a:r>
              <a:rPr lang="fr-FR" b="1" dirty="0" smtClean="0"/>
              <a:t>budget </a:t>
            </a:r>
            <a:r>
              <a:rPr lang="fr-FR" dirty="0" err="1" smtClean="0"/>
              <a:t>based</a:t>
            </a:r>
            <a:r>
              <a:rPr lang="fr-FR" dirty="0" smtClean="0"/>
              <a:t> on the feedback </a:t>
            </a:r>
            <a:r>
              <a:rPr lang="fr-FR" dirty="0" err="1" smtClean="0"/>
              <a:t>from</a:t>
            </a:r>
            <a:r>
              <a:rPr lang="fr-FR" dirty="0" smtClean="0"/>
              <a:t> </a:t>
            </a:r>
            <a:r>
              <a:rPr lang="fr-FR" dirty="0" err="1" smtClean="0"/>
              <a:t>subsystems</a:t>
            </a:r>
            <a:endParaRPr lang="fr-FR" dirty="0"/>
          </a:p>
          <a:p>
            <a:endParaRPr lang="en-US" dirty="0"/>
          </a:p>
        </p:txBody>
      </p:sp>
      <p:sp>
        <p:nvSpPr>
          <p:cNvPr id="6"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962933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8077" y="730776"/>
            <a:ext cx="9432468" cy="456734"/>
          </a:xfrm>
        </p:spPr>
        <p:txBody>
          <a:bodyPr>
            <a:noAutofit/>
          </a:bodyPr>
          <a:lstStyle/>
          <a:p>
            <a:r>
              <a:rPr lang="fr-FR" sz="2600" b="1" dirty="0" smtClean="0">
                <a:solidFill>
                  <a:srgbClr val="0070C0"/>
                </a:solidFill>
              </a:rPr>
              <a:t>Simulation </a:t>
            </a:r>
            <a:r>
              <a:rPr lang="fr-FR" sz="2600" b="1" dirty="0" err="1" smtClean="0">
                <a:solidFill>
                  <a:srgbClr val="0070C0"/>
                </a:solidFill>
              </a:rPr>
              <a:t>tools</a:t>
            </a:r>
            <a:r>
              <a:rPr lang="fr-FR" sz="2600" b="1" dirty="0" smtClean="0">
                <a:solidFill>
                  <a:srgbClr val="0070C0"/>
                </a:solidFill>
              </a:rPr>
              <a:t> : </a:t>
            </a:r>
            <a:r>
              <a:rPr lang="fr-FR" sz="2600" b="1" dirty="0" err="1" smtClean="0">
                <a:solidFill>
                  <a:srgbClr val="0070C0"/>
                </a:solidFill>
              </a:rPr>
              <a:t>Simulating</a:t>
            </a:r>
            <a:r>
              <a:rPr lang="fr-FR" sz="2600" b="1" dirty="0" smtClean="0">
                <a:solidFill>
                  <a:srgbClr val="0070C0"/>
                </a:solidFill>
              </a:rPr>
              <a:t> instrumental </a:t>
            </a:r>
            <a:r>
              <a:rPr lang="fr-FR" sz="2600" b="1" dirty="0" err="1" smtClean="0">
                <a:solidFill>
                  <a:srgbClr val="0070C0"/>
                </a:solidFill>
              </a:rPr>
              <a:t>effects</a:t>
            </a:r>
            <a:r>
              <a:rPr lang="fr-FR" sz="2600" b="1" dirty="0" smtClean="0">
                <a:solidFill>
                  <a:srgbClr val="0070C0"/>
                </a:solidFill>
              </a:rPr>
              <a:t> and </a:t>
            </a:r>
            <a:r>
              <a:rPr lang="fr-FR" sz="2600" b="1" dirty="0" err="1" smtClean="0">
                <a:solidFill>
                  <a:srgbClr val="0070C0"/>
                </a:solidFill>
              </a:rPr>
              <a:t>simulatiing</a:t>
            </a:r>
            <a:r>
              <a:rPr lang="fr-FR" sz="2600" b="1" dirty="0" smtClean="0">
                <a:solidFill>
                  <a:srgbClr val="0070C0"/>
                </a:solidFill>
              </a:rPr>
              <a:t> a GRB</a:t>
            </a:r>
            <a:endParaRPr lang="fr-FR" sz="2600" b="1" dirty="0">
              <a:solidFill>
                <a:srgbClr val="0070C0"/>
              </a:solidFill>
            </a:endParaRPr>
          </a:p>
        </p:txBody>
      </p:sp>
      <p:pic>
        <p:nvPicPr>
          <p:cNvPr id="5" name="grb170817A_movie_1.5x_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306080" y="1906057"/>
            <a:ext cx="5335587" cy="4802188"/>
          </a:xfrm>
        </p:spPr>
      </p:pic>
      <p:sp>
        <p:nvSpPr>
          <p:cNvPr id="6" name="Rectangle 5"/>
          <p:cNvSpPr/>
          <p:nvPr/>
        </p:nvSpPr>
        <p:spPr>
          <a:xfrm>
            <a:off x="124578" y="1424469"/>
            <a:ext cx="5909733" cy="5339923"/>
          </a:xfrm>
          <a:prstGeom prst="rect">
            <a:avLst/>
          </a:prstGeom>
        </p:spPr>
        <p:txBody>
          <a:bodyPr wrap="square">
            <a:spAutoFit/>
          </a:bodyPr>
          <a:lstStyle/>
          <a:p>
            <a:pPr marL="984250"/>
            <a:endParaRPr lang="fr-FR" b="1" dirty="0">
              <a:solidFill>
                <a:srgbClr val="00B0F0"/>
              </a:solidFill>
            </a:endParaRPr>
          </a:p>
          <a:p>
            <a:pPr marL="285750" indent="-285750"/>
            <a:r>
              <a:rPr lang="en-US" sz="2400" b="1" dirty="0" smtClean="0">
                <a:solidFill>
                  <a:srgbClr val="0070C0"/>
                </a:solidFill>
              </a:rPr>
              <a:t>For MSR, we could develop </a:t>
            </a:r>
            <a:r>
              <a:rPr lang="en-US" sz="2400" b="1" dirty="0">
                <a:solidFill>
                  <a:srgbClr val="0070C0"/>
                </a:solidFill>
              </a:rPr>
              <a:t>a</a:t>
            </a:r>
            <a:r>
              <a:rPr lang="en-US" sz="2400" b="1" dirty="0" smtClean="0">
                <a:solidFill>
                  <a:srgbClr val="0070C0"/>
                </a:solidFill>
              </a:rPr>
              <a:t> simulator that will simulate the signal on the detector:</a:t>
            </a:r>
          </a:p>
          <a:p>
            <a:pPr marL="285750" indent="-285750"/>
            <a:endParaRPr lang="en-US" sz="2400" b="1" dirty="0" smtClean="0">
              <a:solidFill>
                <a:srgbClr val="0070C0"/>
              </a:solidFill>
            </a:endParaRPr>
          </a:p>
          <a:p>
            <a:pPr marL="285750" indent="-285750">
              <a:buFontTx/>
              <a:buChar char="-"/>
            </a:pPr>
            <a:r>
              <a:rPr lang="en-US" sz="2400" dirty="0" smtClean="0">
                <a:solidFill>
                  <a:srgbClr val="0070C0"/>
                </a:solidFill>
              </a:rPr>
              <a:t>simulation of </a:t>
            </a:r>
            <a:r>
              <a:rPr lang="en-US" sz="2400" b="1" dirty="0" smtClean="0">
                <a:solidFill>
                  <a:srgbClr val="0070C0"/>
                </a:solidFill>
              </a:rPr>
              <a:t>platform effects</a:t>
            </a:r>
            <a:r>
              <a:rPr lang="en-US" sz="2400" dirty="0" smtClean="0">
                <a:solidFill>
                  <a:srgbClr val="0070C0"/>
                </a:solidFill>
              </a:rPr>
              <a:t>: jitter and drift effects using real time series</a:t>
            </a:r>
          </a:p>
          <a:p>
            <a:pPr marL="285750" indent="-285750">
              <a:buFontTx/>
              <a:buChar char="-"/>
            </a:pPr>
            <a:r>
              <a:rPr lang="en-US" sz="2400" dirty="0" smtClean="0">
                <a:solidFill>
                  <a:srgbClr val="0070C0"/>
                </a:solidFill>
              </a:rPr>
              <a:t>simulation of </a:t>
            </a:r>
            <a:r>
              <a:rPr lang="en-US" sz="2400" b="1" dirty="0" smtClean="0">
                <a:solidFill>
                  <a:srgbClr val="0070C0"/>
                </a:solidFill>
              </a:rPr>
              <a:t>stacking in photometry</a:t>
            </a:r>
            <a:r>
              <a:rPr lang="en-US" sz="2400" dirty="0" smtClean="0">
                <a:solidFill>
                  <a:srgbClr val="0070C0"/>
                </a:solidFill>
              </a:rPr>
              <a:t>: simulation of the method used on board</a:t>
            </a:r>
          </a:p>
          <a:p>
            <a:pPr marL="285750" indent="-285750">
              <a:buFontTx/>
              <a:buChar char="-"/>
            </a:pPr>
            <a:r>
              <a:rPr lang="en-US" sz="2400" b="1" dirty="0" smtClean="0">
                <a:solidFill>
                  <a:srgbClr val="0070C0"/>
                </a:solidFill>
              </a:rPr>
              <a:t>intra-pixel response</a:t>
            </a:r>
            <a:r>
              <a:rPr lang="en-US" sz="2400" dirty="0" smtClean="0">
                <a:solidFill>
                  <a:srgbClr val="0070C0"/>
                </a:solidFill>
              </a:rPr>
              <a:t>, </a:t>
            </a:r>
          </a:p>
          <a:p>
            <a:pPr marL="285750" indent="-285750">
              <a:buFontTx/>
              <a:buChar char="-"/>
            </a:pPr>
            <a:r>
              <a:rPr lang="en-US" sz="2400" dirty="0" smtClean="0">
                <a:solidFill>
                  <a:srgbClr val="0070C0"/>
                </a:solidFill>
              </a:rPr>
              <a:t>realistic </a:t>
            </a:r>
            <a:r>
              <a:rPr lang="en-US" sz="2400" b="1" dirty="0" smtClean="0">
                <a:solidFill>
                  <a:srgbClr val="0070C0"/>
                </a:solidFill>
              </a:rPr>
              <a:t>stray-light sequences </a:t>
            </a:r>
            <a:r>
              <a:rPr lang="en-US" sz="2400" dirty="0" smtClean="0">
                <a:solidFill>
                  <a:srgbClr val="0070C0"/>
                </a:solidFill>
              </a:rPr>
              <a:t>(subcontractor inputs and instrument level simulations)</a:t>
            </a:r>
          </a:p>
          <a:p>
            <a:pPr marL="285750" indent="-285750">
              <a:buFontTx/>
              <a:buChar char="-"/>
            </a:pPr>
            <a:endParaRPr lang="fr-FR" sz="2400" dirty="0">
              <a:solidFill>
                <a:srgbClr val="0070C0"/>
              </a:solidFill>
            </a:endParaRPr>
          </a:p>
          <a:p>
            <a:pPr marL="285750" indent="-285750">
              <a:buFontTx/>
              <a:buChar char="-"/>
            </a:pPr>
            <a:r>
              <a:rPr lang="fr-FR" sz="2400" dirty="0" err="1" smtClean="0">
                <a:solidFill>
                  <a:srgbClr val="0070C0"/>
                </a:solidFill>
              </a:rPr>
              <a:t>Realistic</a:t>
            </a:r>
            <a:r>
              <a:rPr lang="fr-FR" sz="2400" dirty="0" smtClean="0">
                <a:solidFill>
                  <a:srgbClr val="0070C0"/>
                </a:solidFill>
              </a:rPr>
              <a:t> simulation of a GRB </a:t>
            </a:r>
            <a:r>
              <a:rPr lang="fr-FR" sz="2400" dirty="0" err="1" smtClean="0">
                <a:solidFill>
                  <a:srgbClr val="0070C0"/>
                </a:solidFill>
              </a:rPr>
              <a:t>with</a:t>
            </a:r>
            <a:r>
              <a:rPr lang="fr-FR" sz="2400" dirty="0" smtClean="0">
                <a:solidFill>
                  <a:srgbClr val="0070C0"/>
                </a:solidFill>
              </a:rPr>
              <a:t> time</a:t>
            </a:r>
            <a:endParaRPr lang="en-US" sz="2400" dirty="0" smtClean="0">
              <a:solidFill>
                <a:srgbClr val="0070C0"/>
              </a:solidFill>
            </a:endParaRPr>
          </a:p>
          <a:p>
            <a:endParaRPr lang="en-US" sz="1100" b="1" dirty="0" smtClean="0">
              <a:solidFill>
                <a:srgbClr val="00B0F0"/>
              </a:solidFill>
            </a:endParaRPr>
          </a:p>
        </p:txBody>
      </p:sp>
      <p:sp>
        <p:nvSpPr>
          <p:cNvPr id="9"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5313902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600" b="1" dirty="0" smtClean="0">
                <a:solidFill>
                  <a:srgbClr val="00B050"/>
                </a:solidFill>
              </a:rPr>
              <a:t>Performance actions related to IRT Processing</a:t>
            </a:r>
            <a:endParaRPr lang="en-US" sz="2600" b="1" dirty="0">
              <a:solidFill>
                <a:srgbClr val="00B050"/>
              </a:solidFill>
            </a:endParaRPr>
          </a:p>
        </p:txBody>
      </p:sp>
      <p:sp>
        <p:nvSpPr>
          <p:cNvPr id="3" name="Espace réservé du contenu 2"/>
          <p:cNvSpPr>
            <a:spLocks noGrp="1"/>
          </p:cNvSpPr>
          <p:nvPr>
            <p:ph idx="1"/>
          </p:nvPr>
        </p:nvSpPr>
        <p:spPr>
          <a:xfrm>
            <a:off x="389456" y="1204444"/>
            <a:ext cx="9201152" cy="5816617"/>
          </a:xfrm>
        </p:spPr>
        <p:txBody>
          <a:bodyPr>
            <a:noAutofit/>
          </a:bodyPr>
          <a:lstStyle/>
          <a:p>
            <a:pPr marL="0" indent="0">
              <a:buNone/>
            </a:pPr>
            <a:r>
              <a:rPr lang="en-US" sz="1600" b="1" dirty="0" smtClean="0">
                <a:solidFill>
                  <a:srgbClr val="FF0000"/>
                </a:solidFill>
              </a:rPr>
              <a:t>Action PERF-OP-01 </a:t>
            </a:r>
            <a:r>
              <a:rPr lang="fr-FR" sz="1600" b="1" dirty="0" smtClean="0">
                <a:solidFill>
                  <a:srgbClr val="FF0000"/>
                </a:solidFill>
              </a:rPr>
              <a:t>- </a:t>
            </a:r>
            <a:r>
              <a:rPr lang="en-US" sz="1600" b="1" dirty="0" smtClean="0">
                <a:solidFill>
                  <a:srgbClr val="FF0000"/>
                </a:solidFill>
              </a:rPr>
              <a:t>CEA (Henri)</a:t>
            </a:r>
          </a:p>
          <a:p>
            <a:pPr lvl="0">
              <a:buFont typeface="Symbol" panose="05050102010706020507" pitchFamily="18" charset="2"/>
              <a:buChar char="Þ"/>
            </a:pPr>
            <a:r>
              <a:rPr lang="en-US" sz="1600" dirty="0" smtClean="0"/>
              <a:t> </a:t>
            </a:r>
            <a:r>
              <a:rPr lang="en-US" sz="1600" b="1" dirty="0" smtClean="0"/>
              <a:t>Consolidate </a:t>
            </a:r>
            <a:r>
              <a:rPr lang="en-US" sz="1600" b="1" dirty="0"/>
              <a:t>the performance analysis in </a:t>
            </a:r>
            <a:r>
              <a:rPr lang="en-US" sz="1600" b="1" dirty="0" smtClean="0"/>
              <a:t>photometry	</a:t>
            </a:r>
            <a:endParaRPr lang="fr-FR" sz="1600" b="1" dirty="0" smtClean="0">
              <a:solidFill>
                <a:srgbClr val="FF0000"/>
              </a:solidFill>
            </a:endParaRPr>
          </a:p>
          <a:p>
            <a:pPr lvl="1">
              <a:buFontTx/>
              <a:buChar char="-"/>
            </a:pPr>
            <a:r>
              <a:rPr lang="en-US" sz="1600" dirty="0" smtClean="0"/>
              <a:t>Consolidate the integration time value (25 s ramp duration in photometry) by considering the brightest sources and the detector full well capacity</a:t>
            </a:r>
            <a:endParaRPr lang="fr-FR" sz="1600" dirty="0" smtClean="0"/>
          </a:p>
          <a:p>
            <a:pPr lvl="1">
              <a:buFontTx/>
              <a:buChar char="-"/>
            </a:pPr>
            <a:r>
              <a:rPr lang="en-US" sz="1600" dirty="0" smtClean="0"/>
              <a:t>The </a:t>
            </a:r>
            <a:r>
              <a:rPr lang="en-US" sz="1600" dirty="0"/>
              <a:t>baseline is to make astrometry calculations every 25s (TBC) in photometry to minimize the impact of the drift. We need to check the feasibility of this </a:t>
            </a:r>
            <a:r>
              <a:rPr lang="en-US" sz="1600" dirty="0" err="1"/>
              <a:t>wrt</a:t>
            </a:r>
            <a:r>
              <a:rPr lang="en-US" sz="1600" dirty="0"/>
              <a:t> the onboard processing capabilities. </a:t>
            </a:r>
            <a:endParaRPr lang="en-US" sz="1600" dirty="0" smtClean="0"/>
          </a:p>
          <a:p>
            <a:endParaRPr lang="fr-FR" sz="1600" dirty="0"/>
          </a:p>
          <a:p>
            <a:pPr marL="0" indent="0">
              <a:buNone/>
            </a:pPr>
            <a:r>
              <a:rPr lang="en-US" sz="1600" b="1" dirty="0">
                <a:solidFill>
                  <a:srgbClr val="FF0000"/>
                </a:solidFill>
              </a:rPr>
              <a:t>Action </a:t>
            </a:r>
            <a:r>
              <a:rPr lang="fr-FR" sz="1600" b="1" dirty="0" smtClean="0">
                <a:solidFill>
                  <a:srgbClr val="FF0000"/>
                </a:solidFill>
              </a:rPr>
              <a:t>PERF-OP-02 - </a:t>
            </a:r>
            <a:r>
              <a:rPr lang="en-US" sz="1600" b="1" dirty="0" smtClean="0">
                <a:solidFill>
                  <a:srgbClr val="FF0000"/>
                </a:solidFill>
              </a:rPr>
              <a:t>CEA (</a:t>
            </a:r>
            <a:r>
              <a:rPr lang="en-US" sz="1600" b="1" dirty="0" smtClean="0">
                <a:solidFill>
                  <a:srgbClr val="FF0000"/>
                </a:solidFill>
              </a:rPr>
              <a:t>Henri &amp; Aline)</a:t>
            </a:r>
            <a:endParaRPr lang="en-US" sz="1600" dirty="0">
              <a:solidFill>
                <a:srgbClr val="FF0000"/>
              </a:solidFill>
            </a:endParaRPr>
          </a:p>
          <a:p>
            <a:pPr lvl="0">
              <a:buFont typeface="Symbol" panose="05050102010706020507" pitchFamily="18" charset="2"/>
              <a:buChar char="Þ"/>
            </a:pPr>
            <a:r>
              <a:rPr lang="en-US" sz="1600" dirty="0" smtClean="0"/>
              <a:t> Carry </a:t>
            </a:r>
            <a:r>
              <a:rPr lang="en-US" sz="1600" dirty="0"/>
              <a:t>on the work </a:t>
            </a:r>
            <a:r>
              <a:rPr lang="en-US" sz="1600" dirty="0" smtClean="0"/>
              <a:t>related to performance requirements:</a:t>
            </a:r>
            <a:endParaRPr lang="fr-FR" sz="1600" dirty="0"/>
          </a:p>
          <a:p>
            <a:pPr lvl="1">
              <a:buFontTx/>
              <a:buChar char="-"/>
            </a:pPr>
            <a:r>
              <a:rPr lang="en-US" sz="1600" b="1" dirty="0" smtClean="0"/>
              <a:t>The </a:t>
            </a:r>
            <a:r>
              <a:rPr lang="en-US" sz="1600" b="1" dirty="0"/>
              <a:t>justification of the Instrument level system requirements from the science </a:t>
            </a:r>
            <a:r>
              <a:rPr lang="en-US" sz="1600" b="1" dirty="0" smtClean="0"/>
              <a:t>requirements</a:t>
            </a:r>
            <a:endParaRPr lang="fr-FR" sz="1600" b="1" dirty="0"/>
          </a:p>
          <a:p>
            <a:pPr lvl="1">
              <a:buFontTx/>
              <a:buChar char="-"/>
            </a:pPr>
            <a:r>
              <a:rPr lang="en-US" sz="1600" b="1" dirty="0" smtClean="0"/>
              <a:t>The </a:t>
            </a:r>
            <a:r>
              <a:rPr lang="en-US" sz="1600" b="1" dirty="0"/>
              <a:t>flow down of the requirements to </a:t>
            </a:r>
            <a:r>
              <a:rPr lang="en-US" sz="1600" b="1" dirty="0">
                <a:solidFill>
                  <a:srgbClr val="FF0000"/>
                </a:solidFill>
              </a:rPr>
              <a:t>derive the technical requirements from the top level </a:t>
            </a:r>
            <a:r>
              <a:rPr lang="en-US" sz="1600" b="1" dirty="0" smtClean="0">
                <a:solidFill>
                  <a:srgbClr val="FF0000"/>
                </a:solidFill>
              </a:rPr>
              <a:t>performance requirements</a:t>
            </a:r>
          </a:p>
          <a:p>
            <a:pPr lvl="1">
              <a:buFontTx/>
              <a:buChar char="-"/>
            </a:pPr>
            <a:r>
              <a:rPr lang="fr-FR" sz="1600" b="1" dirty="0" err="1" smtClean="0">
                <a:solidFill>
                  <a:srgbClr val="FF0000"/>
                </a:solidFill>
              </a:rPr>
              <a:t>Assess</a:t>
            </a:r>
            <a:r>
              <a:rPr lang="fr-FR" sz="1600" b="1" dirty="0" smtClean="0">
                <a:solidFill>
                  <a:srgbClr val="FF0000"/>
                </a:solidFill>
              </a:rPr>
              <a:t> </a:t>
            </a:r>
            <a:r>
              <a:rPr lang="fr-FR" sz="1600" b="1" dirty="0" err="1" smtClean="0">
                <a:solidFill>
                  <a:srgbClr val="FF0000"/>
                </a:solidFill>
              </a:rPr>
              <a:t>margin</a:t>
            </a:r>
            <a:r>
              <a:rPr lang="fr-FR" sz="1600" b="1" dirty="0" smtClean="0">
                <a:solidFill>
                  <a:srgbClr val="FF0000"/>
                </a:solidFill>
              </a:rPr>
              <a:t> </a:t>
            </a:r>
            <a:r>
              <a:rPr lang="fr-FR" sz="1600" b="1" dirty="0" err="1" smtClean="0">
                <a:solidFill>
                  <a:srgbClr val="FF0000"/>
                </a:solidFill>
              </a:rPr>
              <a:t>analysis</a:t>
            </a:r>
            <a:endParaRPr lang="fr-FR" sz="1600" b="1" dirty="0">
              <a:solidFill>
                <a:srgbClr val="FF0000"/>
              </a:solidFill>
            </a:endParaRPr>
          </a:p>
          <a:p>
            <a:pPr marL="457200" lvl="1" indent="0">
              <a:buNone/>
            </a:pPr>
            <a:r>
              <a:rPr lang="en-US" sz="1600" dirty="0" smtClean="0"/>
              <a:t>Example</a:t>
            </a:r>
            <a:r>
              <a:rPr lang="en-US" sz="1600" dirty="0"/>
              <a:t>: Accuracy on redshift -&gt; accuracy on photometry -&gt; linearity, need for cosmic ray deglitching, (flux calibration</a:t>
            </a:r>
            <a:r>
              <a:rPr lang="en-US" sz="1600" dirty="0" smtClean="0"/>
              <a:t>)</a:t>
            </a:r>
          </a:p>
          <a:p>
            <a:pPr marL="457200" lvl="1" indent="0">
              <a:buNone/>
            </a:pPr>
            <a:endParaRPr lang="fr-FR" sz="1600" dirty="0"/>
          </a:p>
          <a:p>
            <a:pPr marL="0" indent="0">
              <a:buNone/>
            </a:pPr>
            <a:r>
              <a:rPr lang="en-US" sz="1600" b="1" dirty="0">
                <a:solidFill>
                  <a:srgbClr val="FF0000"/>
                </a:solidFill>
              </a:rPr>
              <a:t>Action </a:t>
            </a:r>
            <a:r>
              <a:rPr lang="en-US" sz="1600" b="1" dirty="0" smtClean="0">
                <a:solidFill>
                  <a:srgbClr val="FF0000"/>
                </a:solidFill>
              </a:rPr>
              <a:t>PERF-OP-03</a:t>
            </a:r>
            <a:r>
              <a:rPr lang="fr-FR" sz="1600" b="1" dirty="0" smtClean="0">
                <a:solidFill>
                  <a:srgbClr val="FF0000"/>
                </a:solidFill>
              </a:rPr>
              <a:t> - </a:t>
            </a:r>
            <a:r>
              <a:rPr lang="en-US" sz="1600" b="1" dirty="0" smtClean="0">
                <a:solidFill>
                  <a:srgbClr val="FF0000"/>
                </a:solidFill>
              </a:rPr>
              <a:t>CEA (Diego)</a:t>
            </a:r>
            <a:endParaRPr lang="fr-FR" sz="1600" b="1" dirty="0">
              <a:solidFill>
                <a:srgbClr val="FF0000"/>
              </a:solidFill>
            </a:endParaRPr>
          </a:p>
          <a:p>
            <a:pPr>
              <a:buFont typeface="Symbol" panose="05050102010706020507" pitchFamily="18" charset="2"/>
              <a:buChar char="Þ"/>
            </a:pPr>
            <a:r>
              <a:rPr lang="en-US" sz="1600" dirty="0"/>
              <a:t>Provide inputs on the algorithms behind the functions or equivalent functions in not embedded software when available to be used as definitions and examples for the software developers.</a:t>
            </a:r>
            <a:r>
              <a:rPr lang="en-US" sz="1600" dirty="0" smtClean="0"/>
              <a:t> </a:t>
            </a:r>
          </a:p>
        </p:txBody>
      </p:sp>
      <p:sp>
        <p:nvSpPr>
          <p:cNvPr id="4" name="ZoneTexte 3"/>
          <p:cNvSpPr txBox="1"/>
          <p:nvPr/>
        </p:nvSpPr>
        <p:spPr>
          <a:xfrm>
            <a:off x="9590608" y="1697146"/>
            <a:ext cx="2895603"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smtClean="0">
                <a:solidFill>
                  <a:srgbClr val="FF0000"/>
                </a:solidFill>
              </a:rPr>
              <a:t>To </a:t>
            </a:r>
            <a:r>
              <a:rPr lang="fr-FR" sz="2800" dirty="0" err="1" smtClean="0">
                <a:solidFill>
                  <a:srgbClr val="FF0000"/>
                </a:solidFill>
              </a:rPr>
              <a:t>consolidate</a:t>
            </a:r>
            <a:endParaRPr lang="en-US" sz="2800" dirty="0">
              <a:solidFill>
                <a:srgbClr val="FF0000"/>
              </a:solidFill>
            </a:endParaRPr>
          </a:p>
        </p:txBody>
      </p:sp>
      <p:sp>
        <p:nvSpPr>
          <p:cNvPr id="5" name="ZoneTexte 4"/>
          <p:cNvSpPr txBox="1"/>
          <p:nvPr/>
        </p:nvSpPr>
        <p:spPr>
          <a:xfrm>
            <a:off x="9620250" y="2378570"/>
            <a:ext cx="1777127"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endParaRPr lang="en-US" sz="2800" dirty="0">
              <a:solidFill>
                <a:srgbClr val="FF0000"/>
              </a:solidFill>
            </a:endParaRPr>
          </a:p>
        </p:txBody>
      </p:sp>
      <p:sp>
        <p:nvSpPr>
          <p:cNvPr id="6" name="ZoneTexte 5"/>
          <p:cNvSpPr txBox="1"/>
          <p:nvPr/>
        </p:nvSpPr>
        <p:spPr>
          <a:xfrm>
            <a:off x="9620251" y="3775964"/>
            <a:ext cx="1777127"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endParaRPr lang="en-US" sz="2800" dirty="0">
              <a:solidFill>
                <a:srgbClr val="FF0000"/>
              </a:solidFill>
            </a:endParaRPr>
          </a:p>
        </p:txBody>
      </p:sp>
      <p:sp>
        <p:nvSpPr>
          <p:cNvPr id="7" name="ZoneTexte 6"/>
          <p:cNvSpPr txBox="1"/>
          <p:nvPr/>
        </p:nvSpPr>
        <p:spPr>
          <a:xfrm>
            <a:off x="9620250" y="4268666"/>
            <a:ext cx="1777127"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endParaRPr lang="en-US" sz="2800" dirty="0">
              <a:solidFill>
                <a:srgbClr val="FF0000"/>
              </a:solidFill>
            </a:endParaRPr>
          </a:p>
        </p:txBody>
      </p:sp>
      <p:sp>
        <p:nvSpPr>
          <p:cNvPr id="8" name="ZoneTexte 7"/>
          <p:cNvSpPr txBox="1"/>
          <p:nvPr/>
        </p:nvSpPr>
        <p:spPr>
          <a:xfrm>
            <a:off x="9719730" y="5750255"/>
            <a:ext cx="1777127"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endParaRPr lang="en-US" sz="2800" dirty="0">
              <a:solidFill>
                <a:srgbClr val="FF0000"/>
              </a:solidFill>
            </a:endParaRPr>
          </a:p>
        </p:txBody>
      </p:sp>
      <p:sp>
        <p:nvSpPr>
          <p:cNvPr id="10"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335421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74051"/>
            <a:ext cx="11503152" cy="4802912"/>
          </a:xfrm>
        </p:spPr>
        <p:txBody>
          <a:bodyPr>
            <a:normAutofit fontScale="92500"/>
          </a:bodyPr>
          <a:lstStyle/>
          <a:p>
            <a:pPr marL="0" indent="0">
              <a:buNone/>
            </a:pPr>
            <a:r>
              <a:rPr lang="en-AU" sz="3000" dirty="0" smtClean="0">
                <a:solidFill>
                  <a:srgbClr val="002060"/>
                </a:solidFill>
              </a:rPr>
              <a:t>Performance Team : Link between the Science Team and the System Team</a:t>
            </a:r>
            <a:endParaRPr lang="en-AU" dirty="0" smtClean="0"/>
          </a:p>
          <a:p>
            <a:r>
              <a:rPr lang="en-AU" dirty="0" smtClean="0"/>
              <a:t>Lead of the Performance Team : Henri TRIOU (CEA)</a:t>
            </a:r>
          </a:p>
          <a:p>
            <a:r>
              <a:rPr lang="en-AU" dirty="0" smtClean="0"/>
              <a:t>PI : Diego GOTZ (CEA)</a:t>
            </a:r>
          </a:p>
          <a:p>
            <a:r>
              <a:rPr lang="en-AU" dirty="0" smtClean="0"/>
              <a:t>Calibration Scientist : Stéphane BASA (LAM)</a:t>
            </a:r>
          </a:p>
          <a:p>
            <a:r>
              <a:rPr lang="en-AU" dirty="0" smtClean="0"/>
              <a:t>System Team Lead : Aline MEURIS (CEA)</a:t>
            </a:r>
          </a:p>
          <a:p>
            <a:r>
              <a:rPr lang="en-AU" dirty="0" smtClean="0"/>
              <a:t>Telescope Lead : </a:t>
            </a:r>
            <a:r>
              <a:rPr lang="en-AU" dirty="0" err="1" smtClean="0"/>
              <a:t>Bortolino</a:t>
            </a:r>
            <a:r>
              <a:rPr lang="en-AU" dirty="0" smtClean="0"/>
              <a:t> SAGIN (INAF)</a:t>
            </a:r>
          </a:p>
          <a:p>
            <a:r>
              <a:rPr lang="en-AU" dirty="0" smtClean="0"/>
              <a:t>Telescope Performance (Optical and Mechanical) team : </a:t>
            </a:r>
            <a:br>
              <a:rPr lang="en-AU" dirty="0" smtClean="0"/>
            </a:br>
            <a:r>
              <a:rPr lang="en-AU" dirty="0" smtClean="0"/>
              <a:t>Matteo GENONI, Giorgio PARIANI, Luca OGGIONI, Luca TERENZI (INAF)</a:t>
            </a:r>
          </a:p>
          <a:p>
            <a:r>
              <a:rPr lang="en-AU" dirty="0" smtClean="0"/>
              <a:t>Optical Performance : Samuel RONAYETTE &amp; Pierre-Antoine FRUGIER (CEA)</a:t>
            </a:r>
          </a:p>
          <a:p>
            <a:r>
              <a:rPr lang="en-AU" dirty="0" smtClean="0"/>
              <a:t>Detection chain Performance : Thibaut PICHON (CEA)</a:t>
            </a:r>
          </a:p>
          <a:p>
            <a:endParaRPr lang="en-US" dirty="0"/>
          </a:p>
        </p:txBody>
      </p:sp>
      <p:sp>
        <p:nvSpPr>
          <p:cNvPr id="5" name="Titre 1"/>
          <p:cNvSpPr>
            <a:spLocks noGrp="1"/>
          </p:cNvSpPr>
          <p:nvPr>
            <p:ph type="title"/>
          </p:nvPr>
        </p:nvSpPr>
        <p:spPr>
          <a:xfrm>
            <a:off x="1316869" y="701653"/>
            <a:ext cx="9432468" cy="456734"/>
          </a:xfrm>
        </p:spPr>
        <p:txBody>
          <a:bodyPr>
            <a:noAutofit/>
          </a:bodyPr>
          <a:lstStyle/>
          <a:p>
            <a:r>
              <a:rPr lang="fr-FR" sz="2800" b="1" dirty="0" smtClean="0">
                <a:solidFill>
                  <a:srgbClr val="FF0000"/>
                </a:solidFill>
              </a:rPr>
              <a:t>Performance Team</a:t>
            </a:r>
            <a:endParaRPr lang="fr-FR" sz="2800" b="1" dirty="0">
              <a:solidFill>
                <a:srgbClr val="FF0000"/>
              </a:solidFill>
            </a:endParaRPr>
          </a:p>
        </p:txBody>
      </p:sp>
      <p:sp>
        <p:nvSpPr>
          <p:cNvPr id="7"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566741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err="1" smtClean="0">
                <a:solidFill>
                  <a:srgbClr val="0070C0"/>
                </a:solidFill>
              </a:rPr>
              <a:t>Outline</a:t>
            </a:r>
            <a:endParaRPr lang="fr-FR" sz="2800" b="1" dirty="0">
              <a:solidFill>
                <a:srgbClr val="0070C0"/>
              </a:solidFill>
            </a:endParaRPr>
          </a:p>
        </p:txBody>
      </p:sp>
      <p:sp>
        <p:nvSpPr>
          <p:cNvPr id="3" name="Espace réservé du contenu 2"/>
          <p:cNvSpPr>
            <a:spLocks noGrp="1"/>
          </p:cNvSpPr>
          <p:nvPr>
            <p:ph idx="1"/>
          </p:nvPr>
        </p:nvSpPr>
        <p:spPr>
          <a:xfrm>
            <a:off x="776511" y="1811867"/>
            <a:ext cx="10515600" cy="4412991"/>
          </a:xfrm>
        </p:spPr>
        <p:txBody>
          <a:bodyPr>
            <a:normAutofit/>
          </a:bodyPr>
          <a:lstStyle/>
          <a:p>
            <a:pPr marL="514350" indent="-514350">
              <a:buFont typeface="+mj-lt"/>
              <a:buAutoNum type="arabicPeriod"/>
            </a:pPr>
            <a:r>
              <a:rPr lang="en-AU" dirty="0" smtClean="0">
                <a:solidFill>
                  <a:srgbClr val="0070C0"/>
                </a:solidFill>
              </a:rPr>
              <a:t>Top level performance requirements</a:t>
            </a:r>
          </a:p>
          <a:p>
            <a:pPr marL="514350" indent="-514350">
              <a:buFont typeface="+mj-lt"/>
              <a:buAutoNum type="arabicPeriod"/>
            </a:pPr>
            <a:r>
              <a:rPr lang="en-AU" dirty="0" smtClean="0">
                <a:solidFill>
                  <a:srgbClr val="0070C0"/>
                </a:solidFill>
              </a:rPr>
              <a:t>Performance Requirements breakdown </a:t>
            </a:r>
          </a:p>
          <a:p>
            <a:pPr marL="514350" indent="-514350">
              <a:buFont typeface="+mj-lt"/>
              <a:buAutoNum type="arabicPeriod"/>
            </a:pPr>
            <a:r>
              <a:rPr lang="en-AU" dirty="0" smtClean="0">
                <a:solidFill>
                  <a:srgbClr val="0070C0"/>
                </a:solidFill>
              </a:rPr>
              <a:t>Ongoing Analysis and Status of actions</a:t>
            </a:r>
          </a:p>
          <a:p>
            <a:pPr marL="514350" indent="-514350">
              <a:buFont typeface="+mj-lt"/>
              <a:buAutoNum type="arabicPeriod"/>
            </a:pPr>
            <a:r>
              <a:rPr lang="en-AU" dirty="0" smtClean="0">
                <a:solidFill>
                  <a:srgbClr val="0070C0"/>
                </a:solidFill>
              </a:rPr>
              <a:t>Conclusion</a:t>
            </a:r>
          </a:p>
        </p:txBody>
      </p:sp>
      <p:sp>
        <p:nvSpPr>
          <p:cNvPr id="5"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116686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dirty="0"/>
          </a:p>
        </p:txBody>
      </p:sp>
      <p:sp>
        <p:nvSpPr>
          <p:cNvPr id="3" name="Espace réservé du contenu 2"/>
          <p:cNvSpPr>
            <a:spLocks noGrp="1"/>
          </p:cNvSpPr>
          <p:nvPr>
            <p:ph idx="1"/>
          </p:nvPr>
        </p:nvSpPr>
        <p:spPr>
          <a:xfrm>
            <a:off x="804333" y="3428999"/>
            <a:ext cx="10515600" cy="2747963"/>
          </a:xfrm>
        </p:spPr>
        <p:txBody>
          <a:bodyPr>
            <a:normAutofit/>
          </a:bodyPr>
          <a:lstStyle/>
          <a:p>
            <a:pPr marL="0" indent="0" algn="ctr">
              <a:buNone/>
            </a:pPr>
            <a:r>
              <a:rPr lang="fr-FR" sz="3800" dirty="0" smtClean="0">
                <a:solidFill>
                  <a:srgbClr val="FF0000"/>
                </a:solidFill>
              </a:rPr>
              <a:t>3 – </a:t>
            </a:r>
            <a:r>
              <a:rPr lang="fr-FR" sz="3800" dirty="0" err="1" smtClean="0">
                <a:solidFill>
                  <a:srgbClr val="FF0000"/>
                </a:solidFill>
              </a:rPr>
              <a:t>Ongoing</a:t>
            </a:r>
            <a:r>
              <a:rPr lang="fr-FR" sz="3800" dirty="0" smtClean="0">
                <a:solidFill>
                  <a:srgbClr val="FF0000"/>
                </a:solidFill>
              </a:rPr>
              <a:t> </a:t>
            </a:r>
            <a:r>
              <a:rPr lang="fr-FR" sz="3800" dirty="0" err="1" smtClean="0">
                <a:solidFill>
                  <a:srgbClr val="FF0000"/>
                </a:solidFill>
              </a:rPr>
              <a:t>Analysis</a:t>
            </a:r>
            <a:r>
              <a:rPr lang="fr-FR" sz="3800" dirty="0" smtClean="0">
                <a:solidFill>
                  <a:srgbClr val="FF0000"/>
                </a:solidFill>
              </a:rPr>
              <a:t> and </a:t>
            </a:r>
            <a:r>
              <a:rPr lang="fr-FR" sz="3800" dirty="0" err="1" smtClean="0">
                <a:solidFill>
                  <a:srgbClr val="FF0000"/>
                </a:solidFill>
              </a:rPr>
              <a:t>Status</a:t>
            </a:r>
            <a:r>
              <a:rPr lang="fr-FR" sz="3800" dirty="0" smtClean="0">
                <a:solidFill>
                  <a:srgbClr val="FF0000"/>
                </a:solidFill>
              </a:rPr>
              <a:t> of actions</a:t>
            </a:r>
            <a:endParaRPr lang="en-US" sz="3800" dirty="0">
              <a:solidFill>
                <a:srgbClr val="FF0000"/>
              </a:solidFill>
            </a:endParaRPr>
          </a:p>
        </p:txBody>
      </p:sp>
      <p:sp>
        <p:nvSpPr>
          <p:cNvPr id="6"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2108826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600" b="1" dirty="0" smtClean="0">
                <a:solidFill>
                  <a:srgbClr val="00B050"/>
                </a:solidFill>
              </a:rPr>
              <a:t>Performance actions related to IRT Processing</a:t>
            </a:r>
            <a:endParaRPr lang="en-US" sz="2600" b="1" dirty="0">
              <a:solidFill>
                <a:srgbClr val="00B050"/>
              </a:solidFill>
            </a:endParaRPr>
          </a:p>
        </p:txBody>
      </p:sp>
      <p:sp>
        <p:nvSpPr>
          <p:cNvPr id="3" name="Espace réservé du contenu 2"/>
          <p:cNvSpPr>
            <a:spLocks noGrp="1"/>
          </p:cNvSpPr>
          <p:nvPr>
            <p:ph idx="1"/>
          </p:nvPr>
        </p:nvSpPr>
        <p:spPr>
          <a:xfrm>
            <a:off x="140981" y="1204445"/>
            <a:ext cx="9201152" cy="3983782"/>
          </a:xfrm>
        </p:spPr>
        <p:txBody>
          <a:bodyPr>
            <a:noAutofit/>
          </a:bodyPr>
          <a:lstStyle/>
          <a:p>
            <a:pPr marL="0" indent="0">
              <a:buNone/>
            </a:pPr>
            <a:r>
              <a:rPr lang="en-US" sz="1600" b="1" dirty="0" smtClean="0">
                <a:solidFill>
                  <a:srgbClr val="FF0000"/>
                </a:solidFill>
              </a:rPr>
              <a:t>Action PERF-OP-01 </a:t>
            </a:r>
            <a:r>
              <a:rPr lang="fr-FR" sz="1600" b="1" dirty="0" smtClean="0">
                <a:solidFill>
                  <a:srgbClr val="FF0000"/>
                </a:solidFill>
              </a:rPr>
              <a:t>- </a:t>
            </a:r>
            <a:r>
              <a:rPr lang="en-US" sz="1600" b="1" dirty="0" smtClean="0">
                <a:solidFill>
                  <a:srgbClr val="FF0000"/>
                </a:solidFill>
              </a:rPr>
              <a:t>CEA (Henri)</a:t>
            </a:r>
          </a:p>
          <a:p>
            <a:pPr lvl="0">
              <a:buFont typeface="Symbol" panose="05050102010706020507" pitchFamily="18" charset="2"/>
              <a:buChar char="Þ"/>
            </a:pPr>
            <a:r>
              <a:rPr lang="en-US" sz="1600" dirty="0" smtClean="0"/>
              <a:t> </a:t>
            </a:r>
            <a:r>
              <a:rPr lang="en-US" sz="1600" b="1" dirty="0" smtClean="0"/>
              <a:t>Consolidate </a:t>
            </a:r>
            <a:r>
              <a:rPr lang="en-US" sz="1600" b="1" dirty="0"/>
              <a:t>the performance analysis in </a:t>
            </a:r>
            <a:r>
              <a:rPr lang="en-US" sz="1600" b="1" dirty="0" smtClean="0"/>
              <a:t>photometry	</a:t>
            </a:r>
            <a:endParaRPr lang="fr-FR" sz="1600" b="1" dirty="0" smtClean="0">
              <a:solidFill>
                <a:srgbClr val="FF0000"/>
              </a:solidFill>
            </a:endParaRPr>
          </a:p>
          <a:p>
            <a:pPr lvl="1">
              <a:buFontTx/>
              <a:buChar char="-"/>
            </a:pPr>
            <a:r>
              <a:rPr lang="en-US" sz="1600" dirty="0" smtClean="0"/>
              <a:t>Consolidate the integration time value (25 s ramp duration in photometry) by considering the brightest sources and the detector full well capacity</a:t>
            </a:r>
            <a:endParaRPr lang="fr-FR" sz="1600" dirty="0" smtClean="0"/>
          </a:p>
          <a:p>
            <a:pPr lvl="1">
              <a:buFontTx/>
              <a:buChar char="-"/>
            </a:pPr>
            <a:r>
              <a:rPr lang="en-US" sz="1600" dirty="0" smtClean="0"/>
              <a:t>The </a:t>
            </a:r>
            <a:r>
              <a:rPr lang="en-US" sz="1600" dirty="0"/>
              <a:t>baseline is to make astrometry calculations every 25s (TBC) in photometry to minimize the impact of the drift. We need to check the feasibility of this </a:t>
            </a:r>
            <a:r>
              <a:rPr lang="en-US" sz="1600" dirty="0" err="1"/>
              <a:t>wrt</a:t>
            </a:r>
            <a:r>
              <a:rPr lang="en-US" sz="1600" dirty="0"/>
              <a:t> the onboard processing capabilities. </a:t>
            </a:r>
            <a:endParaRPr lang="fr-FR" sz="1600" dirty="0" smtClean="0"/>
          </a:p>
          <a:p>
            <a:endParaRPr lang="fr-FR" sz="1600" dirty="0"/>
          </a:p>
        </p:txBody>
      </p:sp>
      <p:sp>
        <p:nvSpPr>
          <p:cNvPr id="4" name="ZoneTexte 3"/>
          <p:cNvSpPr txBox="1"/>
          <p:nvPr/>
        </p:nvSpPr>
        <p:spPr>
          <a:xfrm>
            <a:off x="9590608" y="1697146"/>
            <a:ext cx="2895603"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smtClean="0">
                <a:solidFill>
                  <a:srgbClr val="FF0000"/>
                </a:solidFill>
              </a:rPr>
              <a:t>To </a:t>
            </a:r>
            <a:r>
              <a:rPr lang="fr-FR" sz="2800" dirty="0" err="1" smtClean="0">
                <a:solidFill>
                  <a:srgbClr val="FF0000"/>
                </a:solidFill>
              </a:rPr>
              <a:t>consolidate</a:t>
            </a:r>
            <a:endParaRPr lang="en-US" sz="2800" dirty="0">
              <a:solidFill>
                <a:srgbClr val="FF0000"/>
              </a:solidFill>
            </a:endParaRPr>
          </a:p>
        </p:txBody>
      </p:sp>
      <p:sp>
        <p:nvSpPr>
          <p:cNvPr id="5" name="ZoneTexte 4"/>
          <p:cNvSpPr txBox="1"/>
          <p:nvPr/>
        </p:nvSpPr>
        <p:spPr>
          <a:xfrm>
            <a:off x="9620250" y="2378570"/>
            <a:ext cx="1777127"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endParaRPr lang="en-US" sz="2800" dirty="0">
              <a:solidFill>
                <a:srgbClr val="FF0000"/>
              </a:solidFill>
            </a:endParaRPr>
          </a:p>
        </p:txBody>
      </p:sp>
      <p:sp>
        <p:nvSpPr>
          <p:cNvPr id="10"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
        <p:nvSpPr>
          <p:cNvPr id="11" name="Rectangle 10"/>
          <p:cNvSpPr/>
          <p:nvPr/>
        </p:nvSpPr>
        <p:spPr>
          <a:xfrm>
            <a:off x="5942947" y="5347480"/>
            <a:ext cx="7295321" cy="1200329"/>
          </a:xfrm>
          <a:prstGeom prst="rect">
            <a:avLst/>
          </a:prstGeom>
        </p:spPr>
        <p:txBody>
          <a:bodyPr wrap="square">
            <a:spAutoFit/>
          </a:bodyPr>
          <a:lstStyle/>
          <a:p>
            <a:r>
              <a:rPr lang="fr-FR" sz="2400" b="1" dirty="0">
                <a:solidFill>
                  <a:srgbClr val="FF0000"/>
                </a:solidFill>
              </a:rPr>
              <a:t>Actions</a:t>
            </a:r>
          </a:p>
          <a:p>
            <a:pPr marL="361950" indent="-180975">
              <a:buFont typeface="Arial" panose="020B0604020202020204" pitchFamily="34" charset="0"/>
              <a:buChar char="•"/>
            </a:pPr>
            <a:r>
              <a:rPr lang="fr-FR" sz="2400" b="1" dirty="0">
                <a:solidFill>
                  <a:srgbClr val="FF0000"/>
                </a:solidFill>
              </a:rPr>
              <a:t> </a:t>
            </a:r>
            <a:r>
              <a:rPr lang="fr-FR" sz="2400" b="1" dirty="0" err="1">
                <a:solidFill>
                  <a:srgbClr val="FF0000"/>
                </a:solidFill>
              </a:rPr>
              <a:t>Consolidate</a:t>
            </a:r>
            <a:r>
              <a:rPr lang="fr-FR" sz="2400" b="1" dirty="0">
                <a:solidFill>
                  <a:srgbClr val="FF0000"/>
                </a:solidFill>
              </a:rPr>
              <a:t> the performance (SNR </a:t>
            </a:r>
            <a:r>
              <a:rPr lang="fr-FR" sz="2400" b="1" dirty="0" err="1">
                <a:solidFill>
                  <a:srgbClr val="FF0000"/>
                </a:solidFill>
              </a:rPr>
              <a:t>increase</a:t>
            </a:r>
            <a:r>
              <a:rPr lang="fr-FR" sz="2400" b="1" dirty="0">
                <a:solidFill>
                  <a:srgbClr val="FF0000"/>
                </a:solidFill>
              </a:rPr>
              <a:t>)</a:t>
            </a:r>
          </a:p>
          <a:p>
            <a:pPr marL="361950" indent="-180975">
              <a:buFont typeface="Arial" panose="020B0604020202020204" pitchFamily="34" charset="0"/>
              <a:buChar char="•"/>
            </a:pPr>
            <a:r>
              <a:rPr lang="fr-FR" sz="2400" b="1" dirty="0">
                <a:solidFill>
                  <a:srgbClr val="FF0000"/>
                </a:solidFill>
              </a:rPr>
              <a:t> </a:t>
            </a:r>
            <a:r>
              <a:rPr lang="fr-FR" sz="2400" b="1" dirty="0" err="1" smtClean="0">
                <a:solidFill>
                  <a:srgbClr val="FF0000"/>
                </a:solidFill>
              </a:rPr>
              <a:t>Assess</a:t>
            </a:r>
            <a:r>
              <a:rPr lang="fr-FR" sz="2400" b="1" dirty="0" smtClean="0">
                <a:solidFill>
                  <a:srgbClr val="FF0000"/>
                </a:solidFill>
              </a:rPr>
              <a:t> the </a:t>
            </a:r>
            <a:r>
              <a:rPr lang="fr-FR" sz="2400" b="1" dirty="0" err="1" smtClean="0">
                <a:solidFill>
                  <a:srgbClr val="FF0000"/>
                </a:solidFill>
              </a:rPr>
              <a:t>feasibility</a:t>
            </a:r>
            <a:r>
              <a:rPr lang="fr-FR" sz="2400" b="1" dirty="0" smtClean="0">
                <a:solidFill>
                  <a:srgbClr val="FF0000"/>
                </a:solidFill>
              </a:rPr>
              <a:t> of on </a:t>
            </a:r>
            <a:r>
              <a:rPr lang="fr-FR" sz="2400" b="1" dirty="0" err="1" smtClean="0">
                <a:solidFill>
                  <a:srgbClr val="FF0000"/>
                </a:solidFill>
              </a:rPr>
              <a:t>board</a:t>
            </a:r>
            <a:r>
              <a:rPr lang="fr-FR" sz="2400" b="1" dirty="0" smtClean="0">
                <a:solidFill>
                  <a:srgbClr val="FF0000"/>
                </a:solidFill>
              </a:rPr>
              <a:t> </a:t>
            </a:r>
            <a:r>
              <a:rPr lang="fr-FR" sz="2400" b="1" dirty="0" err="1" smtClean="0">
                <a:solidFill>
                  <a:srgbClr val="FF0000"/>
                </a:solidFill>
              </a:rPr>
              <a:t>processing</a:t>
            </a:r>
            <a:endParaRPr lang="en-US" sz="2400" b="1" dirty="0">
              <a:solidFill>
                <a:srgbClr val="FF0000"/>
              </a:solidFill>
            </a:endParaRPr>
          </a:p>
        </p:txBody>
      </p:sp>
      <p:pic>
        <p:nvPicPr>
          <p:cNvPr id="9" name="Image 8"/>
          <p:cNvPicPr>
            <a:picLocks noChangeAspect="1"/>
          </p:cNvPicPr>
          <p:nvPr/>
        </p:nvPicPr>
        <p:blipFill>
          <a:blip r:embed="rId3"/>
          <a:stretch>
            <a:fillRect/>
          </a:stretch>
        </p:blipFill>
        <p:spPr>
          <a:xfrm>
            <a:off x="6034311" y="1597830"/>
            <a:ext cx="6072142" cy="3621338"/>
          </a:xfrm>
          <a:prstGeom prst="rect">
            <a:avLst/>
          </a:prstGeom>
        </p:spPr>
      </p:pic>
      <p:sp>
        <p:nvSpPr>
          <p:cNvPr id="12" name="Rectangle 11"/>
          <p:cNvSpPr/>
          <p:nvPr/>
        </p:nvSpPr>
        <p:spPr>
          <a:xfrm>
            <a:off x="212954" y="2897912"/>
            <a:ext cx="5640928" cy="2585323"/>
          </a:xfrm>
          <a:prstGeom prst="rect">
            <a:avLst/>
          </a:prstGeom>
        </p:spPr>
        <p:txBody>
          <a:bodyPr wrap="square">
            <a:spAutoFit/>
          </a:bodyPr>
          <a:lstStyle/>
          <a:p>
            <a:pPr lvl="0">
              <a:buFont typeface="Symbol" panose="05050102010706020507" pitchFamily="18" charset="2"/>
              <a:buChar char="Þ"/>
            </a:pPr>
            <a:r>
              <a:rPr lang="en-US" b="1" dirty="0" smtClean="0"/>
              <a:t> Consolidate </a:t>
            </a:r>
            <a:r>
              <a:rPr lang="en-US" b="1" dirty="0"/>
              <a:t>readout </a:t>
            </a:r>
            <a:r>
              <a:rPr lang="en-US" b="1" dirty="0" smtClean="0"/>
              <a:t>performance </a:t>
            </a:r>
            <a:r>
              <a:rPr lang="fr-FR" b="1" dirty="0" smtClean="0"/>
              <a:t>(</a:t>
            </a:r>
            <a:r>
              <a:rPr lang="fr-FR" b="1" dirty="0" err="1" smtClean="0"/>
              <a:t>spectro</a:t>
            </a:r>
            <a:r>
              <a:rPr lang="fr-FR" b="1" dirty="0" smtClean="0"/>
              <a:t> and photo)</a:t>
            </a:r>
            <a:endParaRPr lang="fr-FR" b="1" dirty="0">
              <a:solidFill>
                <a:srgbClr val="FF0000"/>
              </a:solidFill>
            </a:endParaRPr>
          </a:p>
          <a:p>
            <a:pPr marL="733425" indent="-285750" algn="just">
              <a:buFontTx/>
              <a:buChar char="-"/>
            </a:pPr>
            <a:r>
              <a:rPr lang="en-US" dirty="0"/>
              <a:t>IRT detectors are read out using a non-destructive </a:t>
            </a:r>
            <a:r>
              <a:rPr lang="en-US" dirty="0" smtClean="0"/>
              <a:t>up-the-ramp </a:t>
            </a:r>
            <a:r>
              <a:rPr lang="en-US" dirty="0"/>
              <a:t>readout or DCS technique </a:t>
            </a:r>
            <a:br>
              <a:rPr lang="en-US" dirty="0"/>
            </a:br>
            <a:r>
              <a:rPr lang="en-US" dirty="0"/>
              <a:t>But arriving at an exposure time is not as simple </a:t>
            </a:r>
            <a:r>
              <a:rPr lang="en-US" dirty="0" smtClean="0"/>
              <a:t>as </a:t>
            </a:r>
            <a:r>
              <a:rPr lang="en-US" dirty="0"/>
              <a:t>requesting a total time. Rather, the exposure time </a:t>
            </a:r>
            <a:r>
              <a:rPr lang="en-US" dirty="0" smtClean="0"/>
              <a:t>is </a:t>
            </a:r>
            <a:r>
              <a:rPr lang="en-US" dirty="0"/>
              <a:t>derived from the selection of a </a:t>
            </a:r>
            <a:r>
              <a:rPr lang="en-US" b="1" i="1" dirty="0"/>
              <a:t>Readout Pattern</a:t>
            </a:r>
            <a:r>
              <a:rPr lang="en-US" dirty="0"/>
              <a:t> </a:t>
            </a:r>
            <a:r>
              <a:rPr lang="en-US" dirty="0" smtClean="0"/>
              <a:t>and </a:t>
            </a:r>
            <a:r>
              <a:rPr lang="en-US" dirty="0"/>
              <a:t>specifying 2 other parameters:</a:t>
            </a:r>
          </a:p>
          <a:p>
            <a:pPr marL="984250" indent="179388" algn="just">
              <a:buFont typeface="Courier New" panose="02070309020205020404" pitchFamily="49" charset="0"/>
              <a:buChar char="o"/>
            </a:pPr>
            <a:r>
              <a:rPr lang="en-US" dirty="0" smtClean="0"/>
              <a:t>the </a:t>
            </a:r>
            <a:r>
              <a:rPr lang="en-US" i="1" dirty="0"/>
              <a:t>number of groups per integration</a:t>
            </a:r>
            <a:r>
              <a:rPr lang="en-US" dirty="0"/>
              <a:t> </a:t>
            </a:r>
          </a:p>
          <a:p>
            <a:pPr marL="984250" indent="179388" algn="just">
              <a:buFont typeface="Courier New" panose="02070309020205020404" pitchFamily="49" charset="0"/>
              <a:buChar char="o"/>
            </a:pPr>
            <a:r>
              <a:rPr lang="en-US" dirty="0"/>
              <a:t>the </a:t>
            </a:r>
            <a:r>
              <a:rPr lang="en-US" i="1" dirty="0"/>
              <a:t>number of integrations per exposure</a:t>
            </a:r>
            <a:r>
              <a:rPr lang="en-US" dirty="0"/>
              <a:t>.</a:t>
            </a:r>
            <a:endParaRPr lang="fr-FR" dirty="0"/>
          </a:p>
        </p:txBody>
      </p:sp>
      <p:sp>
        <p:nvSpPr>
          <p:cNvPr id="13" name="Rectangle 12"/>
          <p:cNvSpPr/>
          <p:nvPr/>
        </p:nvSpPr>
        <p:spPr>
          <a:xfrm>
            <a:off x="294864" y="5478718"/>
            <a:ext cx="6096000" cy="923330"/>
          </a:xfrm>
          <a:prstGeom prst="rect">
            <a:avLst/>
          </a:prstGeom>
        </p:spPr>
        <p:txBody>
          <a:bodyPr>
            <a:spAutoFit/>
          </a:bodyPr>
          <a:lstStyle/>
          <a:p>
            <a:pPr marL="285750" indent="-285750">
              <a:buFont typeface="Symbol" panose="05050102010706020507" pitchFamily="18" charset="2"/>
              <a:buChar char="Þ"/>
            </a:pPr>
            <a:r>
              <a:rPr lang="fr-FR" b="1" dirty="0" err="1" smtClean="0"/>
              <a:t>Proposal</a:t>
            </a:r>
            <a:endParaRPr lang="fr-FR" b="1" dirty="0"/>
          </a:p>
          <a:p>
            <a:pPr marL="893763">
              <a:buFont typeface="Courier New" panose="02070309020205020404" pitchFamily="49" charset="0"/>
              <a:buChar char="o"/>
            </a:pPr>
            <a:r>
              <a:rPr lang="fr-FR" dirty="0"/>
              <a:t> 11 groups of 3 </a:t>
            </a:r>
            <a:r>
              <a:rPr lang="fr-FR" dirty="0" err="1"/>
              <a:t>integrations</a:t>
            </a:r>
            <a:r>
              <a:rPr lang="fr-FR" dirty="0"/>
              <a:t> in </a:t>
            </a:r>
            <a:r>
              <a:rPr lang="fr-FR" dirty="0" err="1"/>
              <a:t>spectrscopy</a:t>
            </a:r>
            <a:endParaRPr lang="fr-FR" dirty="0"/>
          </a:p>
          <a:p>
            <a:pPr marL="893763">
              <a:buFont typeface="Courier New" panose="02070309020205020404" pitchFamily="49" charset="0"/>
              <a:buChar char="o"/>
            </a:pPr>
            <a:r>
              <a:rPr lang="fr-FR" dirty="0"/>
              <a:t> 5 groups of 3 </a:t>
            </a:r>
            <a:r>
              <a:rPr lang="fr-FR" dirty="0" err="1"/>
              <a:t>integrations</a:t>
            </a:r>
            <a:r>
              <a:rPr lang="fr-FR" dirty="0"/>
              <a:t> on </a:t>
            </a:r>
            <a:r>
              <a:rPr lang="fr-FR" dirty="0" err="1"/>
              <a:t>photometry</a:t>
            </a:r>
            <a:endParaRPr lang="fr-FR" dirty="0"/>
          </a:p>
        </p:txBody>
      </p:sp>
    </p:spTree>
    <p:extLst>
      <p:ext uri="{BB962C8B-B14F-4D97-AF65-F5344CB8AC3E}">
        <p14:creationId xmlns:p14="http://schemas.microsoft.com/office/powerpoint/2010/main" val="369657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8077" y="690560"/>
            <a:ext cx="9432468" cy="456734"/>
          </a:xfrm>
        </p:spPr>
        <p:txBody>
          <a:bodyPr>
            <a:normAutofit/>
          </a:bodyPr>
          <a:lstStyle/>
          <a:p>
            <a:r>
              <a:rPr lang="fr-FR" sz="2600" b="1" dirty="0" err="1" smtClean="0">
                <a:solidFill>
                  <a:srgbClr val="002060"/>
                </a:solidFill>
              </a:rPr>
              <a:t>Sensitivity</a:t>
            </a:r>
            <a:r>
              <a:rPr lang="fr-FR" sz="2600" b="1" dirty="0" smtClean="0">
                <a:solidFill>
                  <a:srgbClr val="002060"/>
                </a:solidFill>
              </a:rPr>
              <a:t> performance in </a:t>
            </a:r>
            <a:r>
              <a:rPr lang="fr-FR" sz="2600" b="1" dirty="0" err="1" smtClean="0">
                <a:solidFill>
                  <a:srgbClr val="002060"/>
                </a:solidFill>
              </a:rPr>
              <a:t>spectrometry</a:t>
            </a:r>
            <a:r>
              <a:rPr lang="fr-FR" sz="2600" b="1" dirty="0" smtClean="0">
                <a:solidFill>
                  <a:srgbClr val="002060"/>
                </a:solidFill>
              </a:rPr>
              <a:t> (MAAC versus DCS)</a:t>
            </a:r>
            <a:endParaRPr lang="en-US" sz="2600" dirty="0"/>
          </a:p>
        </p:txBody>
      </p:sp>
      <p:graphicFrame>
        <p:nvGraphicFramePr>
          <p:cNvPr id="4" name="Graphique 3"/>
          <p:cNvGraphicFramePr>
            <a:graphicFrameLocks/>
          </p:cNvGraphicFramePr>
          <p:nvPr>
            <p:extLst/>
          </p:nvPr>
        </p:nvGraphicFramePr>
        <p:xfrm>
          <a:off x="156151" y="1041622"/>
          <a:ext cx="9094740" cy="552798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avec flèche 6"/>
          <p:cNvCxnSpPr/>
          <p:nvPr/>
        </p:nvCxnSpPr>
        <p:spPr>
          <a:xfrm>
            <a:off x="714375" y="4484159"/>
            <a:ext cx="3164420" cy="8467"/>
          </a:xfrm>
          <a:prstGeom prst="straightConnector1">
            <a:avLst/>
          </a:prstGeom>
          <a:ln>
            <a:solidFill>
              <a:srgbClr val="F44E0C"/>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3850220" y="4484160"/>
            <a:ext cx="0" cy="1564215"/>
          </a:xfrm>
          <a:prstGeom prst="straightConnector1">
            <a:avLst/>
          </a:prstGeom>
          <a:ln>
            <a:solidFill>
              <a:srgbClr val="F44E0C"/>
            </a:solidFill>
            <a:tailEnd type="triangle"/>
          </a:ln>
        </p:spPr>
        <p:style>
          <a:lnRef idx="1">
            <a:schemeClr val="accent1"/>
          </a:lnRef>
          <a:fillRef idx="0">
            <a:schemeClr val="accent1"/>
          </a:fillRef>
          <a:effectRef idx="0">
            <a:schemeClr val="accent1"/>
          </a:effectRef>
          <a:fontRef idx="minor">
            <a:schemeClr val="tx1"/>
          </a:fontRef>
        </p:style>
      </p:cxnSp>
      <p:sp>
        <p:nvSpPr>
          <p:cNvPr id="10"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
        <p:nvSpPr>
          <p:cNvPr id="3" name="ZoneTexte 2"/>
          <p:cNvSpPr txBox="1"/>
          <p:nvPr/>
        </p:nvSpPr>
        <p:spPr>
          <a:xfrm>
            <a:off x="9431015" y="2836115"/>
            <a:ext cx="2437425" cy="646331"/>
          </a:xfrm>
          <a:prstGeom prst="rect">
            <a:avLst/>
          </a:prstGeom>
          <a:noFill/>
        </p:spPr>
        <p:txBody>
          <a:bodyPr wrap="square" rtlCol="0">
            <a:spAutoFit/>
          </a:bodyPr>
          <a:lstStyle/>
          <a:p>
            <a:r>
              <a:rPr lang="fr-FR" dirty="0" smtClean="0">
                <a:solidFill>
                  <a:srgbClr val="FF0000"/>
                </a:solidFill>
              </a:rPr>
              <a:t>~17 % gain in SNR at </a:t>
            </a:r>
            <a:r>
              <a:rPr lang="fr-FR" dirty="0" err="1" smtClean="0">
                <a:solidFill>
                  <a:srgbClr val="FF0000"/>
                </a:solidFill>
              </a:rPr>
              <a:t>limit</a:t>
            </a:r>
            <a:r>
              <a:rPr lang="fr-FR" dirty="0" smtClean="0">
                <a:solidFill>
                  <a:srgbClr val="FF0000"/>
                </a:solidFill>
              </a:rPr>
              <a:t> magnitude</a:t>
            </a:r>
            <a:endParaRPr lang="en-US" dirty="0">
              <a:solidFill>
                <a:srgbClr val="FF0000"/>
              </a:solidFill>
            </a:endParaRPr>
          </a:p>
        </p:txBody>
      </p:sp>
    </p:spTree>
    <p:extLst>
      <p:ext uri="{BB962C8B-B14F-4D97-AF65-F5344CB8AC3E}">
        <p14:creationId xmlns:p14="http://schemas.microsoft.com/office/powerpoint/2010/main" val="305576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8077" y="690560"/>
            <a:ext cx="9432468" cy="456734"/>
          </a:xfrm>
        </p:spPr>
        <p:txBody>
          <a:bodyPr>
            <a:normAutofit/>
          </a:bodyPr>
          <a:lstStyle/>
          <a:p>
            <a:r>
              <a:rPr lang="fr-FR" sz="2600" b="1" dirty="0" err="1" smtClean="0">
                <a:solidFill>
                  <a:srgbClr val="002060"/>
                </a:solidFill>
              </a:rPr>
              <a:t>Sensitivity</a:t>
            </a:r>
            <a:r>
              <a:rPr lang="fr-FR" sz="2600" b="1" dirty="0" smtClean="0">
                <a:solidFill>
                  <a:srgbClr val="002060"/>
                </a:solidFill>
              </a:rPr>
              <a:t> performance in DCS as a </a:t>
            </a:r>
            <a:r>
              <a:rPr lang="fr-FR" sz="2600" b="1" dirty="0" err="1" smtClean="0">
                <a:solidFill>
                  <a:srgbClr val="002060"/>
                </a:solidFill>
              </a:rPr>
              <a:t>function</a:t>
            </a:r>
            <a:r>
              <a:rPr lang="fr-FR" sz="2600" b="1" dirty="0" smtClean="0">
                <a:solidFill>
                  <a:srgbClr val="002060"/>
                </a:solidFill>
              </a:rPr>
              <a:t> of AB magnitude</a:t>
            </a:r>
            <a:endParaRPr lang="en-US" sz="2600" dirty="0"/>
          </a:p>
        </p:txBody>
      </p:sp>
      <p:pic>
        <p:nvPicPr>
          <p:cNvPr id="8" name="Graphiqu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086" y="1209277"/>
            <a:ext cx="8654450" cy="519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pic>
        <p:nvPicPr>
          <p:cNvPr id="11" name="Google Shape;187;p32">
            <a:extLst>
              <a:ext uri="{FF2B5EF4-FFF2-40B4-BE49-F238E27FC236}">
                <a16:creationId xmlns:a16="http://schemas.microsoft.com/office/drawing/2014/main" id="{CFA32D02-CA09-DC24-A7AB-FE9E579C1DF4}"/>
              </a:ext>
            </a:extLst>
          </p:cNvPr>
          <p:cNvPicPr preferRelativeResize="0"/>
          <p:nvPr/>
        </p:nvPicPr>
        <p:blipFill rotWithShape="1">
          <a:blip r:embed="rId3">
            <a:alphaModFix/>
          </a:blip>
          <a:srcRect/>
          <a:stretch/>
        </p:blipFill>
        <p:spPr>
          <a:xfrm>
            <a:off x="7193028" y="2202509"/>
            <a:ext cx="4519908" cy="1931095"/>
          </a:xfrm>
          <a:prstGeom prst="rect">
            <a:avLst/>
          </a:prstGeom>
          <a:noFill/>
          <a:ln>
            <a:noFill/>
          </a:ln>
        </p:spPr>
      </p:pic>
      <p:cxnSp>
        <p:nvCxnSpPr>
          <p:cNvPr id="12" name="Connecteur droit avec flèche 11"/>
          <p:cNvCxnSpPr/>
          <p:nvPr/>
        </p:nvCxnSpPr>
        <p:spPr>
          <a:xfrm>
            <a:off x="2236304" y="3451116"/>
            <a:ext cx="1990361" cy="0"/>
          </a:xfrm>
          <a:prstGeom prst="straightConnector1">
            <a:avLst/>
          </a:prstGeom>
          <a:ln>
            <a:solidFill>
              <a:srgbClr val="F44E0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4186909" y="3446840"/>
            <a:ext cx="3777" cy="2365115"/>
          </a:xfrm>
          <a:prstGeom prst="straightConnector1">
            <a:avLst/>
          </a:prstGeom>
          <a:ln>
            <a:solidFill>
              <a:srgbClr val="F44E0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227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600" b="1" dirty="0" smtClean="0">
                <a:solidFill>
                  <a:srgbClr val="00B050"/>
                </a:solidFill>
              </a:rPr>
              <a:t>Performance issues related to IRT Processing</a:t>
            </a:r>
            <a:endParaRPr lang="en-US" sz="2600" b="1" dirty="0">
              <a:solidFill>
                <a:srgbClr val="00B050"/>
              </a:solidFill>
            </a:endParaRPr>
          </a:p>
        </p:txBody>
      </p:sp>
      <p:sp>
        <p:nvSpPr>
          <p:cNvPr id="3" name="Espace réservé du contenu 2"/>
          <p:cNvSpPr>
            <a:spLocks noGrp="1"/>
          </p:cNvSpPr>
          <p:nvPr>
            <p:ph idx="1"/>
          </p:nvPr>
        </p:nvSpPr>
        <p:spPr>
          <a:xfrm>
            <a:off x="835277" y="1380067"/>
            <a:ext cx="7639855" cy="5977483"/>
          </a:xfrm>
        </p:spPr>
        <p:txBody>
          <a:bodyPr>
            <a:normAutofit/>
          </a:bodyPr>
          <a:lstStyle/>
          <a:p>
            <a:pPr marL="0" indent="0">
              <a:buNone/>
            </a:pPr>
            <a:r>
              <a:rPr lang="en-US" sz="1800" b="1" dirty="0">
                <a:solidFill>
                  <a:srgbClr val="FF0000"/>
                </a:solidFill>
              </a:rPr>
              <a:t>Action </a:t>
            </a:r>
            <a:r>
              <a:rPr lang="en-US" sz="1800" b="1" dirty="0" smtClean="0">
                <a:solidFill>
                  <a:srgbClr val="FF0000"/>
                </a:solidFill>
              </a:rPr>
              <a:t>PERF-OP-04 </a:t>
            </a:r>
            <a:r>
              <a:rPr lang="fr-FR" sz="1800" b="1" dirty="0" smtClean="0">
                <a:solidFill>
                  <a:srgbClr val="FF0000"/>
                </a:solidFill>
              </a:rPr>
              <a:t>- </a:t>
            </a:r>
            <a:r>
              <a:rPr lang="en-US" sz="1800" b="1" dirty="0" smtClean="0">
                <a:solidFill>
                  <a:srgbClr val="FF0000"/>
                </a:solidFill>
              </a:rPr>
              <a:t>CEA (Damien, Diego)</a:t>
            </a:r>
            <a:endParaRPr lang="en-US" sz="1800" b="1" dirty="0">
              <a:solidFill>
                <a:srgbClr val="FF0000"/>
              </a:solidFill>
            </a:endParaRPr>
          </a:p>
          <a:p>
            <a:pPr lvl="0">
              <a:buFont typeface="Symbol" panose="05050102010706020507" pitchFamily="18" charset="2"/>
              <a:buChar char="Þ"/>
            </a:pPr>
            <a:r>
              <a:rPr lang="en-US" sz="1800" dirty="0" smtClean="0"/>
              <a:t> </a:t>
            </a:r>
            <a:r>
              <a:rPr lang="en-US" sz="1800" b="1" dirty="0"/>
              <a:t>Consolidate the size of the star catalog for astrometry (justified by the robustness of convergence) and the size of the deep catalog to find the transient source (justified by the IRT sensitivity</a:t>
            </a:r>
            <a:r>
              <a:rPr lang="en-US" sz="1800" b="1" dirty="0" smtClean="0"/>
              <a:t>)</a:t>
            </a:r>
          </a:p>
          <a:p>
            <a:pPr marL="0" lvl="0" indent="0">
              <a:buNone/>
            </a:pPr>
            <a:endParaRPr lang="fr-FR" sz="1800" dirty="0"/>
          </a:p>
          <a:p>
            <a:pPr marL="0" indent="0">
              <a:buNone/>
            </a:pPr>
            <a:r>
              <a:rPr lang="en-US" sz="1800" b="1" dirty="0">
                <a:solidFill>
                  <a:srgbClr val="FF0000"/>
                </a:solidFill>
              </a:rPr>
              <a:t>Action </a:t>
            </a:r>
            <a:r>
              <a:rPr lang="fr-FR" sz="1800" b="1" dirty="0" smtClean="0">
                <a:solidFill>
                  <a:srgbClr val="FF0000"/>
                </a:solidFill>
              </a:rPr>
              <a:t>PERF-OP-05 - </a:t>
            </a:r>
            <a:r>
              <a:rPr lang="en-US" sz="1800" b="1" dirty="0" smtClean="0">
                <a:solidFill>
                  <a:srgbClr val="FF0000"/>
                </a:solidFill>
              </a:rPr>
              <a:t>IAAT</a:t>
            </a:r>
            <a:endParaRPr lang="en-US" sz="1800" dirty="0" smtClean="0">
              <a:solidFill>
                <a:srgbClr val="FF0000"/>
              </a:solidFill>
            </a:endParaRPr>
          </a:p>
          <a:p>
            <a:pPr lvl="0">
              <a:buFont typeface="Symbol" panose="05050102010706020507" pitchFamily="18" charset="2"/>
              <a:buChar char="Þ"/>
            </a:pPr>
            <a:r>
              <a:rPr lang="en-US" sz="1800" dirty="0" smtClean="0"/>
              <a:t> </a:t>
            </a:r>
            <a:r>
              <a:rPr lang="en-US" sz="1800" dirty="0"/>
              <a:t>Manage the accesses to a </a:t>
            </a:r>
            <a:r>
              <a:rPr lang="en-US" sz="1800" dirty="0" err="1"/>
              <a:t>gitlab</a:t>
            </a:r>
            <a:r>
              <a:rPr lang="en-US" sz="1800" dirty="0"/>
              <a:t> to share IRT </a:t>
            </a:r>
            <a:r>
              <a:rPr lang="en-US" sz="1800" dirty="0" smtClean="0"/>
              <a:t>codes</a:t>
            </a:r>
          </a:p>
          <a:p>
            <a:pPr marL="0" lvl="0" indent="0">
              <a:buNone/>
            </a:pPr>
            <a:endParaRPr lang="fr-FR" sz="1800" dirty="0"/>
          </a:p>
          <a:p>
            <a:pPr marL="0" indent="0">
              <a:buNone/>
            </a:pPr>
            <a:r>
              <a:rPr lang="en-US" sz="1800" b="1" dirty="0">
                <a:solidFill>
                  <a:srgbClr val="FF0000"/>
                </a:solidFill>
              </a:rPr>
              <a:t>Action </a:t>
            </a:r>
            <a:r>
              <a:rPr lang="en-US" sz="1800" b="1" dirty="0" smtClean="0">
                <a:solidFill>
                  <a:srgbClr val="FF0000"/>
                </a:solidFill>
              </a:rPr>
              <a:t>PERF-OP-06</a:t>
            </a:r>
            <a:r>
              <a:rPr lang="fr-FR" sz="1800" b="1" dirty="0" smtClean="0">
                <a:solidFill>
                  <a:srgbClr val="FF0000"/>
                </a:solidFill>
              </a:rPr>
              <a:t> - </a:t>
            </a:r>
            <a:r>
              <a:rPr lang="en-US" sz="1800" b="1" dirty="0" smtClean="0">
                <a:solidFill>
                  <a:srgbClr val="FF0000"/>
                </a:solidFill>
              </a:rPr>
              <a:t>CEA (</a:t>
            </a:r>
            <a:r>
              <a:rPr lang="en-US" sz="1800" b="1" u="sng" dirty="0">
                <a:solidFill>
                  <a:srgbClr val="FF0000"/>
                </a:solidFill>
              </a:rPr>
              <a:t>Henri</a:t>
            </a:r>
            <a:r>
              <a:rPr lang="en-US" sz="1800" b="1" dirty="0">
                <a:solidFill>
                  <a:srgbClr val="FF0000"/>
                </a:solidFill>
              </a:rPr>
              <a:t>, </a:t>
            </a:r>
            <a:r>
              <a:rPr lang="en-US" sz="1800" b="1" u="sng" dirty="0">
                <a:solidFill>
                  <a:srgbClr val="FF0000"/>
                </a:solidFill>
              </a:rPr>
              <a:t>Diego</a:t>
            </a:r>
            <a:r>
              <a:rPr lang="en-US" sz="1800" b="1" dirty="0">
                <a:solidFill>
                  <a:srgbClr val="FF0000"/>
                </a:solidFill>
              </a:rPr>
              <a:t>, Thibault, Damien</a:t>
            </a:r>
            <a:r>
              <a:rPr lang="en-US" sz="1800" b="1" dirty="0" smtClean="0">
                <a:solidFill>
                  <a:srgbClr val="FF0000"/>
                </a:solidFill>
              </a:rPr>
              <a:t>)</a:t>
            </a:r>
            <a:endParaRPr lang="fr-FR" sz="1800" b="1" dirty="0">
              <a:solidFill>
                <a:srgbClr val="FF0000"/>
              </a:solidFill>
            </a:endParaRPr>
          </a:p>
          <a:p>
            <a:pPr>
              <a:buFont typeface="Symbol" panose="05050102010706020507" pitchFamily="18" charset="2"/>
              <a:buChar char="Þ"/>
            </a:pPr>
            <a:r>
              <a:rPr lang="en-US" sz="1800" b="1" dirty="0"/>
              <a:t>Make a sequential diagram (flow chart) of the processing operations to be performed in photometry (with timing indications)</a:t>
            </a:r>
            <a:r>
              <a:rPr lang="en-US" sz="1800" dirty="0"/>
              <a:t>. This flowchart shall detail the sequences of operations to be performed on the data from the raw images to the “cleaned” ones and to the science products such as redshift, absolute coordinates of the transient source and source flux</a:t>
            </a:r>
            <a:r>
              <a:rPr lang="en-US" sz="1800" dirty="0" smtClean="0"/>
              <a:t>. </a:t>
            </a:r>
          </a:p>
        </p:txBody>
      </p:sp>
      <p:sp>
        <p:nvSpPr>
          <p:cNvPr id="4" name="ZoneTexte 3"/>
          <p:cNvSpPr txBox="1"/>
          <p:nvPr/>
        </p:nvSpPr>
        <p:spPr>
          <a:xfrm>
            <a:off x="9262529" y="1856835"/>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r>
              <a:rPr lang="fr-FR" sz="2800" dirty="0" smtClean="0">
                <a:solidFill>
                  <a:srgbClr val="FF0000"/>
                </a:solidFill>
              </a:rPr>
              <a:t> ?</a:t>
            </a:r>
            <a:endParaRPr lang="en-US" sz="2800" dirty="0">
              <a:solidFill>
                <a:srgbClr val="FF0000"/>
              </a:solidFill>
            </a:endParaRPr>
          </a:p>
        </p:txBody>
      </p:sp>
      <p:sp>
        <p:nvSpPr>
          <p:cNvPr id="5" name="ZoneTexte 4"/>
          <p:cNvSpPr txBox="1"/>
          <p:nvPr/>
        </p:nvSpPr>
        <p:spPr>
          <a:xfrm>
            <a:off x="9262530" y="3309211"/>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r>
              <a:rPr lang="fr-FR" sz="2800" dirty="0" smtClean="0">
                <a:solidFill>
                  <a:srgbClr val="FF0000"/>
                </a:solidFill>
              </a:rPr>
              <a:t> ?</a:t>
            </a:r>
            <a:endParaRPr lang="en-US" sz="2800" dirty="0">
              <a:solidFill>
                <a:srgbClr val="FF0000"/>
              </a:solidFill>
            </a:endParaRPr>
          </a:p>
        </p:txBody>
      </p:sp>
      <p:sp>
        <p:nvSpPr>
          <p:cNvPr id="6" name="ZoneTexte 5"/>
          <p:cNvSpPr txBox="1"/>
          <p:nvPr/>
        </p:nvSpPr>
        <p:spPr>
          <a:xfrm>
            <a:off x="9262531" y="4791115"/>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endParaRPr lang="en-US" sz="2800" dirty="0">
              <a:solidFill>
                <a:srgbClr val="FF0000"/>
              </a:solidFill>
            </a:endParaRPr>
          </a:p>
        </p:txBody>
      </p:sp>
      <p:sp>
        <p:nvSpPr>
          <p:cNvPr id="8"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38651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600" b="1" dirty="0" smtClean="0">
                <a:solidFill>
                  <a:srgbClr val="00B050"/>
                </a:solidFill>
              </a:rPr>
              <a:t>Background issues</a:t>
            </a:r>
            <a:endParaRPr lang="en-US" sz="2600" b="1" dirty="0">
              <a:solidFill>
                <a:srgbClr val="00B050"/>
              </a:solidFill>
            </a:endParaRPr>
          </a:p>
        </p:txBody>
      </p:sp>
      <p:sp>
        <p:nvSpPr>
          <p:cNvPr id="3" name="Espace réservé du contenu 2"/>
          <p:cNvSpPr>
            <a:spLocks noGrp="1"/>
          </p:cNvSpPr>
          <p:nvPr>
            <p:ph idx="1"/>
          </p:nvPr>
        </p:nvSpPr>
        <p:spPr>
          <a:xfrm>
            <a:off x="281247" y="1132417"/>
            <a:ext cx="8147856" cy="5977483"/>
          </a:xfrm>
        </p:spPr>
        <p:txBody>
          <a:bodyPr>
            <a:normAutofit/>
          </a:bodyPr>
          <a:lstStyle/>
          <a:p>
            <a:pPr marL="0" indent="0">
              <a:buNone/>
            </a:pPr>
            <a:r>
              <a:rPr lang="en-US" sz="2400" b="1" dirty="0">
                <a:solidFill>
                  <a:srgbClr val="FF0000"/>
                </a:solidFill>
              </a:rPr>
              <a:t>Action PERF-10 </a:t>
            </a:r>
            <a:r>
              <a:rPr lang="fr-FR" sz="2400" b="1" dirty="0">
                <a:solidFill>
                  <a:srgbClr val="FF0000"/>
                </a:solidFill>
              </a:rPr>
              <a:t>– CEA/</a:t>
            </a:r>
            <a:r>
              <a:rPr lang="en-US" sz="2400" b="1" dirty="0">
                <a:solidFill>
                  <a:srgbClr val="FF0000"/>
                </a:solidFill>
              </a:rPr>
              <a:t>INAF </a:t>
            </a:r>
            <a:r>
              <a:rPr lang="en-US" sz="2400" b="1" dirty="0" smtClean="0">
                <a:solidFill>
                  <a:srgbClr val="FF0000"/>
                </a:solidFill>
              </a:rPr>
              <a:t>(Luca</a:t>
            </a:r>
            <a:r>
              <a:rPr lang="en-US" sz="2400" b="1" dirty="0">
                <a:solidFill>
                  <a:srgbClr val="FF0000"/>
                </a:solidFill>
              </a:rPr>
              <a:t>. O, </a:t>
            </a:r>
            <a:r>
              <a:rPr lang="en-US" sz="2400" b="1" dirty="0" smtClean="0">
                <a:solidFill>
                  <a:srgbClr val="FF0000"/>
                </a:solidFill>
              </a:rPr>
              <a:t>Giorgio)</a:t>
            </a:r>
            <a:endParaRPr lang="en-US" sz="2400" b="1" dirty="0">
              <a:solidFill>
                <a:srgbClr val="FF0000"/>
              </a:solidFill>
            </a:endParaRPr>
          </a:p>
          <a:p>
            <a:pPr>
              <a:buFont typeface="Symbol" panose="05050102010706020507" pitchFamily="18" charset="2"/>
              <a:buChar char="Þ"/>
            </a:pPr>
            <a:r>
              <a:rPr lang="en-US" sz="2400" dirty="0"/>
              <a:t> </a:t>
            </a:r>
            <a:r>
              <a:rPr lang="en-US" sz="2400" dirty="0" smtClean="0"/>
              <a:t>Consolidate the out field stray-light </a:t>
            </a:r>
            <a:r>
              <a:rPr lang="en-US" sz="2400" dirty="0"/>
              <a:t>analysis by modeling the Earth baffle with the main veins and the </a:t>
            </a:r>
            <a:r>
              <a:rPr lang="en-US" sz="2400" dirty="0" smtClean="0"/>
              <a:t>geometry</a:t>
            </a:r>
            <a:endParaRPr lang="en-US" sz="2400" dirty="0" smtClean="0"/>
          </a:p>
          <a:p>
            <a:pPr>
              <a:buFont typeface="Symbol" panose="05050102010706020507" pitchFamily="18" charset="2"/>
              <a:buChar char="Þ"/>
            </a:pPr>
            <a:r>
              <a:rPr lang="fr-FR" sz="2400" dirty="0" smtClean="0"/>
              <a:t> Estimation </a:t>
            </a:r>
            <a:r>
              <a:rPr lang="fr-FR" sz="2400" dirty="0" smtClean="0"/>
              <a:t>of In </a:t>
            </a:r>
            <a:r>
              <a:rPr lang="fr-FR" sz="2400" dirty="0" err="1" smtClean="0"/>
              <a:t>field</a:t>
            </a:r>
            <a:r>
              <a:rPr lang="fr-FR" sz="2400" dirty="0" smtClean="0"/>
              <a:t> </a:t>
            </a:r>
            <a:r>
              <a:rPr lang="fr-FR" sz="2400" dirty="0" err="1" smtClean="0"/>
              <a:t>Straylight</a:t>
            </a:r>
            <a:r>
              <a:rPr lang="fr-FR" sz="2400" dirty="0" smtClean="0"/>
              <a:t/>
            </a:r>
            <a:br>
              <a:rPr lang="fr-FR" sz="2400" dirty="0" smtClean="0"/>
            </a:br>
            <a:r>
              <a:rPr lang="fr-FR" sz="2400" dirty="0" smtClean="0"/>
              <a:t> (</a:t>
            </a:r>
            <a:r>
              <a:rPr lang="fr-FR" sz="2400" dirty="0" err="1" smtClean="0"/>
              <a:t>bright</a:t>
            </a:r>
            <a:r>
              <a:rPr lang="fr-FR" sz="2400" dirty="0" smtClean="0"/>
              <a:t> stars in </a:t>
            </a:r>
            <a:r>
              <a:rPr lang="fr-FR" sz="2400" dirty="0" err="1" smtClean="0"/>
              <a:t>field</a:t>
            </a:r>
            <a:r>
              <a:rPr lang="fr-FR" sz="2400" dirty="0" smtClean="0"/>
              <a:t> of </a:t>
            </a:r>
            <a:r>
              <a:rPr lang="fr-FR" sz="2400" dirty="0" err="1" smtClean="0"/>
              <a:t>view</a:t>
            </a:r>
            <a:r>
              <a:rPr lang="fr-FR" sz="2400" dirty="0"/>
              <a:t>) </a:t>
            </a:r>
            <a:endParaRPr lang="fr-FR" sz="2400" dirty="0" smtClean="0"/>
          </a:p>
          <a:p>
            <a:pPr>
              <a:buFont typeface="Symbol" panose="05050102010706020507" pitchFamily="18" charset="2"/>
              <a:buChar char="Þ"/>
            </a:pPr>
            <a:r>
              <a:rPr lang="fr-FR" sz="2400" dirty="0" smtClean="0"/>
              <a:t> </a:t>
            </a:r>
            <a:r>
              <a:rPr lang="fr-FR" sz="2400" dirty="0" err="1" smtClean="0"/>
              <a:t>Sensitivity</a:t>
            </a:r>
            <a:r>
              <a:rPr lang="fr-FR" sz="2400" dirty="0" smtClean="0"/>
              <a:t> </a:t>
            </a:r>
            <a:r>
              <a:rPr lang="fr-FR" sz="2400" dirty="0"/>
              <a:t>of </a:t>
            </a:r>
            <a:r>
              <a:rPr lang="fr-FR" sz="2400" dirty="0" smtClean="0"/>
              <a:t>Baffle/</a:t>
            </a:r>
            <a:r>
              <a:rPr lang="fr-FR" sz="2400" dirty="0" err="1" smtClean="0"/>
              <a:t>Telescope</a:t>
            </a:r>
            <a:r>
              <a:rPr lang="fr-FR" sz="2400" dirty="0" smtClean="0"/>
              <a:t> </a:t>
            </a:r>
            <a:r>
              <a:rPr lang="fr-FR" sz="2400" dirty="0" err="1"/>
              <a:t>alignment</a:t>
            </a:r>
            <a:r>
              <a:rPr lang="fr-FR" sz="2400" dirty="0"/>
              <a:t> to the </a:t>
            </a:r>
            <a:r>
              <a:rPr lang="fr-FR" sz="2400" dirty="0" smtClean="0"/>
              <a:t>out </a:t>
            </a:r>
            <a:r>
              <a:rPr lang="fr-FR" sz="2400" dirty="0" err="1" smtClean="0"/>
              <a:t>field</a:t>
            </a:r>
            <a:r>
              <a:rPr lang="fr-FR" sz="2400" dirty="0" smtClean="0"/>
              <a:t> </a:t>
            </a:r>
            <a:r>
              <a:rPr lang="fr-FR" sz="2400" dirty="0" err="1" smtClean="0"/>
              <a:t>straylight</a:t>
            </a:r>
            <a:endParaRPr lang="fr-FR" sz="2400" dirty="0"/>
          </a:p>
          <a:p>
            <a:pPr>
              <a:buFont typeface="Symbol" panose="05050102010706020507" pitchFamily="18" charset="2"/>
              <a:buChar char="Þ"/>
            </a:pPr>
            <a:endParaRPr lang="en-US" sz="2400" dirty="0" smtClean="0"/>
          </a:p>
          <a:p>
            <a:pPr marL="0" indent="0">
              <a:buNone/>
            </a:pPr>
            <a:r>
              <a:rPr lang="en-US" sz="2400" b="1" dirty="0" smtClean="0">
                <a:solidFill>
                  <a:srgbClr val="FF0000"/>
                </a:solidFill>
              </a:rPr>
              <a:t>Action PERF-11 </a:t>
            </a:r>
            <a:r>
              <a:rPr lang="fr-FR" sz="2400" b="1" dirty="0">
                <a:solidFill>
                  <a:srgbClr val="FF0000"/>
                </a:solidFill>
              </a:rPr>
              <a:t>– CEA/</a:t>
            </a:r>
            <a:r>
              <a:rPr lang="en-US" sz="2400" b="1" dirty="0">
                <a:solidFill>
                  <a:srgbClr val="FF0000"/>
                </a:solidFill>
              </a:rPr>
              <a:t>INAF (Luca. O, Giorgio)</a:t>
            </a:r>
          </a:p>
          <a:p>
            <a:pPr>
              <a:buFont typeface="Symbol" panose="05050102010706020507" pitchFamily="18" charset="2"/>
              <a:buChar char="Þ"/>
            </a:pPr>
            <a:r>
              <a:rPr lang="en-US" sz="2400" dirty="0"/>
              <a:t> </a:t>
            </a:r>
            <a:r>
              <a:rPr lang="en-US" sz="2400" dirty="0" smtClean="0"/>
              <a:t>Assess telescope thermal emission.</a:t>
            </a:r>
            <a:endParaRPr lang="fr-FR" sz="2400" dirty="0" smtClean="0"/>
          </a:p>
          <a:p>
            <a:pPr marL="0" indent="0">
              <a:buNone/>
            </a:pPr>
            <a:r>
              <a:rPr lang="en-US" sz="2400" b="1" dirty="0">
                <a:solidFill>
                  <a:srgbClr val="FF0000"/>
                </a:solidFill>
              </a:rPr>
              <a:t>Action </a:t>
            </a:r>
            <a:r>
              <a:rPr lang="en-US" sz="2400" b="1" dirty="0" smtClean="0">
                <a:solidFill>
                  <a:srgbClr val="FF0000"/>
                </a:solidFill>
              </a:rPr>
              <a:t>PERF-12 </a:t>
            </a:r>
            <a:r>
              <a:rPr lang="fr-FR" sz="2400" b="1" dirty="0">
                <a:solidFill>
                  <a:srgbClr val="FF0000"/>
                </a:solidFill>
              </a:rPr>
              <a:t>– CEA/</a:t>
            </a:r>
            <a:r>
              <a:rPr lang="en-US" sz="2400" b="1" dirty="0">
                <a:solidFill>
                  <a:srgbClr val="FF0000"/>
                </a:solidFill>
              </a:rPr>
              <a:t>INAF (Luca. O, Giorgio)</a:t>
            </a:r>
          </a:p>
          <a:p>
            <a:pPr>
              <a:buFont typeface="Symbol" panose="05050102010706020507" pitchFamily="18" charset="2"/>
              <a:buChar char="Þ"/>
            </a:pPr>
            <a:r>
              <a:rPr lang="en-US" sz="2400" dirty="0"/>
              <a:t> Assess </a:t>
            </a:r>
            <a:r>
              <a:rPr lang="en-US" sz="2400" dirty="0" smtClean="0"/>
              <a:t>camera </a:t>
            </a:r>
            <a:r>
              <a:rPr lang="en-US" sz="2400" dirty="0"/>
              <a:t>thermal emission.</a:t>
            </a:r>
            <a:endParaRPr lang="fr-FR" sz="2400" dirty="0"/>
          </a:p>
          <a:p>
            <a:pPr>
              <a:buFont typeface="Symbol" panose="05050102010706020507" pitchFamily="18" charset="2"/>
              <a:buChar char="Þ"/>
            </a:pPr>
            <a:endParaRPr lang="fr-FR" sz="2400" dirty="0"/>
          </a:p>
          <a:p>
            <a:pPr>
              <a:buFont typeface="Symbol" panose="05050102010706020507" pitchFamily="18" charset="2"/>
              <a:buChar char="Þ"/>
            </a:pPr>
            <a:endParaRPr lang="fr-FR" sz="1800" dirty="0"/>
          </a:p>
          <a:p>
            <a:pPr marL="0" lvl="0" indent="0">
              <a:buNone/>
            </a:pPr>
            <a:endParaRPr lang="fr-FR" sz="1800" dirty="0"/>
          </a:p>
        </p:txBody>
      </p:sp>
      <p:sp>
        <p:nvSpPr>
          <p:cNvPr id="4" name="ZoneTexte 3"/>
          <p:cNvSpPr txBox="1"/>
          <p:nvPr/>
        </p:nvSpPr>
        <p:spPr>
          <a:xfrm>
            <a:off x="9188171" y="1834103"/>
            <a:ext cx="2480736"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smtClean="0">
                <a:solidFill>
                  <a:srgbClr val="FF0000"/>
                </a:solidFill>
              </a:rPr>
              <a:t>In </a:t>
            </a:r>
            <a:r>
              <a:rPr lang="fr-FR" sz="2800" dirty="0" err="1" smtClean="0">
                <a:solidFill>
                  <a:srgbClr val="FF0000"/>
                </a:solidFill>
              </a:rPr>
              <a:t>progress</a:t>
            </a:r>
            <a:endParaRPr lang="en-US" sz="2800" dirty="0">
              <a:solidFill>
                <a:srgbClr val="FF0000"/>
              </a:solidFill>
            </a:endParaRPr>
          </a:p>
        </p:txBody>
      </p:sp>
      <p:sp>
        <p:nvSpPr>
          <p:cNvPr id="5" name="ZoneTexte 4"/>
          <p:cNvSpPr txBox="1"/>
          <p:nvPr/>
        </p:nvSpPr>
        <p:spPr>
          <a:xfrm>
            <a:off x="9118596" y="4546208"/>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r>
              <a:rPr lang="fr-FR" sz="2800" dirty="0" smtClean="0">
                <a:solidFill>
                  <a:srgbClr val="FF0000"/>
                </a:solidFill>
              </a:rPr>
              <a:t> ?</a:t>
            </a:r>
            <a:endParaRPr lang="en-US" sz="2800" dirty="0">
              <a:solidFill>
                <a:srgbClr val="FF0000"/>
              </a:solidFill>
            </a:endParaRPr>
          </a:p>
        </p:txBody>
      </p:sp>
      <p:sp>
        <p:nvSpPr>
          <p:cNvPr id="6" name="ZoneTexte 5"/>
          <p:cNvSpPr txBox="1"/>
          <p:nvPr/>
        </p:nvSpPr>
        <p:spPr>
          <a:xfrm>
            <a:off x="9160706" y="5437477"/>
            <a:ext cx="1786469" cy="523220"/>
          </a:xfrm>
          <a:prstGeom prst="rect">
            <a:avLst/>
          </a:prstGeom>
          <a:noFill/>
        </p:spPr>
        <p:txBody>
          <a:bodyPr wrap="square" rtlCol="0">
            <a:spAutoFit/>
          </a:bodyPr>
          <a:lstStyle/>
          <a:p>
            <a:pPr marL="285750" indent="-285750">
              <a:buFont typeface="Wingdings" panose="05000000000000000000" pitchFamily="2" charset="2"/>
              <a:buChar char="ü"/>
            </a:pPr>
            <a:r>
              <a:rPr lang="fr-FR" sz="2800" dirty="0" err="1" smtClean="0">
                <a:solidFill>
                  <a:srgbClr val="FF0000"/>
                </a:solidFill>
              </a:rPr>
              <a:t>Done</a:t>
            </a:r>
            <a:endParaRPr lang="en-US" sz="2800" dirty="0">
              <a:solidFill>
                <a:srgbClr val="FF0000"/>
              </a:solidFill>
            </a:endParaRPr>
          </a:p>
        </p:txBody>
      </p:sp>
      <p:pic>
        <p:nvPicPr>
          <p:cNvPr id="7"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208" y="1589151"/>
            <a:ext cx="6305792" cy="473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604" y="1589547"/>
            <a:ext cx="6112999" cy="45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p:cNvSpPr>
            <a:spLocks noGrp="1"/>
          </p:cNvSpPr>
          <p:nvPr>
            <p:ph type="ftr" sz="quarter" idx="11"/>
          </p:nvPr>
        </p:nvSpPr>
        <p:spPr>
          <a:xfrm>
            <a:off x="156151" y="6463930"/>
            <a:ext cx="11892413" cy="365125"/>
          </a:xfrm>
        </p:spPr>
        <p:txBody>
          <a:bodyPr/>
          <a:lstStyle/>
          <a:p>
            <a:r>
              <a:rPr lang="fr-FR" dirty="0" smtClean="0">
                <a:solidFill>
                  <a:srgbClr val="002060"/>
                </a:solidFill>
              </a:rPr>
              <a:t>IRT Mission </a:t>
            </a:r>
            <a:r>
              <a:rPr lang="en-US" dirty="0" smtClean="0">
                <a:solidFill>
                  <a:srgbClr val="002060"/>
                </a:solidFill>
              </a:rPr>
              <a:t>Consortium Meeting, Paris, November </a:t>
            </a:r>
            <a:r>
              <a:rPr lang="fr-FR" dirty="0" smtClean="0">
                <a:solidFill>
                  <a:srgbClr val="002060"/>
                </a:solidFill>
              </a:rPr>
              <a:t>2025				Henri-Emmanuel TRIOU on </a:t>
            </a:r>
            <a:r>
              <a:rPr lang="fr-FR" dirty="0" err="1" smtClean="0">
                <a:solidFill>
                  <a:srgbClr val="002060"/>
                </a:solidFill>
              </a:rPr>
              <a:t>behalf</a:t>
            </a:r>
            <a:r>
              <a:rPr lang="fr-FR" dirty="0" smtClean="0">
                <a:solidFill>
                  <a:srgbClr val="002060"/>
                </a:solidFill>
              </a:rPr>
              <a:t> of the IRT Performance Team</a:t>
            </a:r>
            <a:endParaRPr lang="fr-FR" dirty="0">
              <a:solidFill>
                <a:srgbClr val="002060"/>
              </a:solidFill>
            </a:endParaRPr>
          </a:p>
        </p:txBody>
      </p:sp>
    </p:spTree>
    <p:extLst>
      <p:ext uri="{BB962C8B-B14F-4D97-AF65-F5344CB8AC3E}">
        <p14:creationId xmlns:p14="http://schemas.microsoft.com/office/powerpoint/2010/main" val="392229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62291</TotalTime>
  <Words>1594</Words>
  <Application>Microsoft Office PowerPoint</Application>
  <PresentationFormat>Grand écran</PresentationFormat>
  <Paragraphs>172</Paragraphs>
  <Slides>17</Slides>
  <Notes>5</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Calibri Light</vt:lpstr>
      <vt:lpstr>Courier New</vt:lpstr>
      <vt:lpstr>Informal Roman</vt:lpstr>
      <vt:lpstr>Symbol</vt:lpstr>
      <vt:lpstr>Wingdings</vt:lpstr>
      <vt:lpstr>Thème Office</vt:lpstr>
      <vt:lpstr>Présentation PowerPoint</vt:lpstr>
      <vt:lpstr>Performance Team</vt:lpstr>
      <vt:lpstr>Outline</vt:lpstr>
      <vt:lpstr>Présentation PowerPoint</vt:lpstr>
      <vt:lpstr>Performance actions related to IRT Processing</vt:lpstr>
      <vt:lpstr>Sensitivity performance in spectrometry (MAAC versus DCS)</vt:lpstr>
      <vt:lpstr>Sensitivity performance in DCS as a function of AB magnitude</vt:lpstr>
      <vt:lpstr>Performance issues related to IRT Processing</vt:lpstr>
      <vt:lpstr>Background issues</vt:lpstr>
      <vt:lpstr>Optical, Mechanical, Overall Performance actions</vt:lpstr>
      <vt:lpstr>Requirements and margin discussion : SNR as driver</vt:lpstr>
      <vt:lpstr>Requirements and margin discussion : R as driver</vt:lpstr>
      <vt:lpstr>Margins discussion</vt:lpstr>
      <vt:lpstr>Présentation PowerPoint</vt:lpstr>
      <vt:lpstr>Main Performance group actions and trade-offs analysis</vt:lpstr>
      <vt:lpstr>Simulation tools : Simulating instrumental effects and simulatiing a GRB</vt:lpstr>
      <vt:lpstr>Performance actions related to IRT Processing</vt:lpstr>
    </vt:vector>
  </TitlesOfParts>
  <Company>CEA Saclay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TRIOU Henri</dc:creator>
  <cp:lastModifiedBy>TRIOU Henri</cp:lastModifiedBy>
  <cp:revision>703</cp:revision>
  <cp:lastPrinted>2019-07-01T13:03:54Z</cp:lastPrinted>
  <dcterms:created xsi:type="dcterms:W3CDTF">2018-09-05T09:23:19Z</dcterms:created>
  <dcterms:modified xsi:type="dcterms:W3CDTF">2025-11-04T17:32:12Z</dcterms:modified>
</cp:coreProperties>
</file>