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comments/modernComment_111_639CA9F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71" r:id="rId12"/>
    <p:sldId id="272" r:id="rId13"/>
    <p:sldId id="270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FD59FC-2C4C-F96C-4837-00B8D442EF42}" name="Fabrizio Fornasiero" initials="FF" userId="69c220ea915d5f7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657"/>
    <a:srgbClr val="FFFFFF"/>
    <a:srgbClr val="D8C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2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11_639CA9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C8BF80-13DA-4B1A-8A6F-99D2B7AF4B3B}" authorId="{09FD59FC-2C4C-F96C-4837-00B8D442EF42}" created="2025-11-03T15:25:47.738">
    <pc:sldMkLst xmlns:pc="http://schemas.microsoft.com/office/powerpoint/2013/main/command">
      <pc:docMk/>
      <pc:sldMk cId="1671211516" sldId="273"/>
    </pc:sldMkLst>
    <p188:txBody>
      <a:bodyPr/>
      <a:lstStyle/>
      <a:p>
        <a:r>
          <a:rPr lang="en-GB"/>
          <a:t>Cerca sei hai un modello con anche il telescope baffle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6:58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6401,'3'287'6553,"12"142"-4767,-15-359-1557,-2-1-1,-2 0 0,-16 108 0,9-105-5,3 2-1,-1 143 1,47 639 486,-17-552-409,9 304-33,-10-146-282,-9-327 17,-4 0 0,-13 254 0,5-367-83,5-50-578,-3 13-178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2:33:22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2153 6833,'-1'-1'6861,"1"-12"-6610,0 0 0,2-23 0,-2 26-118,0 7-108,0-1-1,0 1 1,0 0-1,0 0 1,0 0-1,0 0 1,0 0-1,-1-3 1,0 2-3,1 1 0,0-1 1,-1 1-1,1-1 0,0 1 0,0-6 1,0 0 40,1 0 0,2-17 1,-2 18-31,-1 0 0,1 0 0,0-1 0,-1-10 1,1-12 125,0 0 0,0 1 1,3-32-1,0-5 253,-1 24-246,3-18-25,-3 28-90,-3 27-41,0 0 1,1 1-1,-1-1 1,1 1-1,0 0 1,-1-1-1,2-5 1,9-45 34,-7 34-3,9-35-1,-1 6-54,-9 35 17,1 0-1,0 1 1,0 1 0,0 0-1,6-16 1,-5 18 8,8-26 1,1-5-11,-6 23-2,-5 13 4,0 0-1,0-1 1,0 0 0,2-11-1,9-34-11,-14 52 7,0 0 1,1-1-1,-1 1 0,1 0 0,-1 0 0,1 0 0,-1 0 0,1 1 1,-1-1-1,1 0 0,-1 1 0,1-1 0,1 0 0,-2 0 1,1 1-1,-1-1 1,1 1-1,-1-1 0,1 0 1,0 1-1,-1-1 1,1 0-1,-1 0 1,1 0-1,-1 0 0,0 0 1,1-2-1,2-5 5,-1 1-1,1-1 0,0 2 0,0-1 1,-1 1-1,2 1 0,-1-1 0,5-6 1,5-14-8,-11 20 2,1 1 1,-1 0 0,0 1-1,1 0 1,2-4 0,16-23 58,-12 17-92,19-24 50,-16 22 1,0-1-1,-1-2 1,14-28 0,-4 5 5,-13 22-22,-6 16 2,0 0 1,0-1-1,0 0 1,0 0-1,1-6 1,-1 3 7,1 0 1,-1 1-1,1 0 0,0 1 1,4-10-1,-2 8-2,6-19 1,19-48 18,-7 13 121,-21 58-145,-1-1 0,1 0 0,-1 0 0,1-1 0,0-6 0,6-17 2,-8 28-3,0 0 1,1 0-1,-1-1 1,0 1-1,0 0 0,0-1 1,1 1-1,-1 0 0,0-1 1,0 1-1,0-1 1,0 1-1,0-2 0,0 1 2,0 0 0,0 1-1,0-1 1,0 0-1,1 1 1,-1-1 0,0 0-1,0 1 1,0-1-1,1 0 1,0-2 0,-1 2 4,1-1 0,0 0 0,-1 0 0,1 0 0,-1 0 0,1 0 0,-1 0 0,0 0 0,1-1 0,-1-3 0,1-2 22,-1 7-23,0 0 0,1 0-1,-1-1 1,0 1 0,1 0 0,-1 0-1,2-4 1,-2 5-3,1-1 0,-1 1-1,0-1 1,1 0 0,-1 1 0,0-1 0,1 0 0,-1 0 0,0 0-1,0 0 1,1 1 0,-1-1 0,0-3 0,0-3 13,0 7-18,-1 0 0,1 0-1,0-1 1,0 1 0,0 0 0,0 0 0,0-1 0,0 1 0,0 0 0,0 0 0,1-1 0,-1 1 0,0 0 0,0 0 0,0-1 0,0 1 0,1 0 0,-1 0 0,0 0 0,0 0-1,1-2 1,0 3 4,-1-1-1,0 0 1,1 0-1,-1 0 1,0 0-1,1 1 1,-1-1-1,0 0 0,0 0 1,1-1-1,-1 1 1,0 0-1,0 0 1,0 0-1,0 0 1,1 0-1,-1-1 0,0-1 1,0-26-9,0 25 9,0 0 1,0 0 0,0-1 0,0 1 0,1-6 0,-1 6-23,0 1 0,0-1 0,0 1 0,0-1 0,0-6 0,0 0-1810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2:33:38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6833,'-1'1'6861,"1"13"-6610,0-1 0,2 23 0,-2-26-118,0-7-108,0 0-1,0 0 1,0 0-1,0 0 1,0 0-1,0 0 1,0 0-1,-1 4 1,0-4-3,1 1 0,0-1 1,-1 1-1,1-1 0,0 1 0,0 5 1,0 0 40,1 0 0,2 17 1,-2-18-31,-1 0 0,1 0 0,0 0 0,-1 12 1,1 11 125,0-1 0,0 1 1,3 31-1,0 5 253,-1-24-246,3 17-25,-3-26-90,-3-28-41,0-1 1,1 1-1,-1-1 1,1 1-1,0-1 1,-1 0-1,2 6 1,9 45 34,-7-34-3,9 35-1,-1-5-54,-9-36 17,1-1-1,0 0 1,0 0 0,0-1-1,6 15 1,-5-17 8,8 27 1,1 3-11,-6-22-2,-5-13 4,0 1-1,0 0 1,0 0 0,2 10-1,9 36-11,-14-53 7,0 0 1,1 0-1,-1 0 0,1 0 0,-1 0 0,1 0 0,-1 0 0,1 0 1,-1 0-1,1-1 0,-1 1 0,1 0 0,1 0 0,-2-1 1,1 1-1,-1-1 1,1 1-1,-1-1 0,1 1 1,0 0-1,-1 0 1,1 0-1,-1 0 1,1 0-1,-1 0 0,0 0 1,1 2-1,2 5 5,-1-1-1,1 0 0,0 0 0,0-1 1,0 0-1,0 0 0,0-1 0,5 7 1,5 15-8,-11-22 2,1 0 1,-1 0 0,0 0-1,1-1 1,2 4 0,16 23 58,-12-17-92,19 24 50,-16-22 1,0 1-1,-1 1 1,14 29 0,-4-5 5,-13-22-22,-6-15 2,0-1 1,0 1-1,0 0 1,0 0-1,1 6 1,-1-3 7,1-1 1,-1 1-1,1-2 0,0 1 1,4 8-1,-2-6-2,6 18 1,19 48 18,-7-14 121,-21-56-145,-1 0 0,1 0 0,-1 0 0,1 0 0,0 7 0,6 17 2,-8-28-3,0 1 1,1-1-1,-1 0 1,0 0-1,0 1 0,0-1 1,1 1-1,-1-1 0,0 0 1,0 1-1,0-1 1,0 1-1,0 1 0,0-1 2,0-1 0,0 1-1,0 0 1,0-1-1,1 1 1,-1 0 0,0-1-1,0 1 1,0 0-1,1-1 1,0 3 0,-1-1 4,1 0 0,0 0 0,-1 0 0,1 0 0,-1 0 0,1 0 0,-1 0 0,0 0 0,1 0 0,-1 5 0,1 0 22,-1-6-23,0 1 0,1-1-1,-1 0 1,0 1 0,1-1 0,-1 0-1,2 3 1,-2-3-3,1-1 0,-1 1-1,0-1 1,1 1 0,-1 0 0,0 0 0,1 0 0,-1-1 0,0 1-1,0 0 1,1 0 0,-1 0 0,0 3 0,0 2 13,0-6-18,-1 1 0,1-1-1,0 0 1,0 0 0,0 1 0,0-1 0,0 0 0,0 1 0,0-1 0,0 0 0,1 0 0,-1 1 0,0-1 0,0 0 0,0 0 0,0 0 0,1 0 0,-1 1 0,0-1 0,0 0-1,1 1 1,0-1 4,-1 0-1,0 0 1,1-1-1,-1 1 1,0 0-1,1 0 1,-1 0-1,0 0 0,0 0 1,1 0-1,-1 0 1,0 0-1,0 0 1,0 1-1,0-1 1,1 0-1,-1 0 0,0 2 1,0 26-9,0-24 9,0-1 1,0 0 0,0 0 0,0 1 0,1 5 0,-1-7-23,0 1 0,0-1 0,0 1 0,0-1 0,0 8 0,0-2-1810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2:33:38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2153 6833,'-1'-1'6861,"1"-12"-6610,0 0 0,2-23 0,-2 26-118,0 7-108,0-1-1,0 1 1,0 0-1,0 0 1,0 0-1,0 0 1,0 0-1,-1-3 1,0 2-3,1 1 0,0-1 1,-1 1-1,1-1 0,0 1 0,0-6 1,0 0 40,1 0 0,2-17 1,-2 18-31,-1 0 0,1 0 0,0-1 0,-1-10 1,1-12 125,0 0 0,0 1 1,3-32-1,0-5 253,-1 24-246,3-18-25,-3 28-90,-3 27-41,0 0 1,1 1-1,-1-1 1,1 1-1,0 0 1,-1-1-1,2-5 1,9-45 34,-7 34-3,9-35-1,-1 6-54,-9 35 17,1 0-1,0 1 1,0 1 0,0 0-1,6-16 1,-5 18 8,8-26 1,1-5-11,-6 23-2,-5 13 4,0 0-1,0-1 1,0 0 0,2-11-1,9-34-11,-14 52 7,0 0 1,1-1-1,-1 1 0,1 0 0,-1 0 0,1 0 0,-1 0 0,1 1 1,-1-1-1,1 0 0,-1 1 0,1-1 0,1 0 0,-2 0 1,1 1-1,-1-1 1,1 1-1,-1-1 0,1 0 1,0 1-1,-1-1 1,1 0-1,-1 0 1,1 0-1,-1 0 0,0 0 1,1-2-1,2-5 5,-1 1-1,1-1 0,0 2 0,0-1 1,-1 1-1,2 1 0,-1-1 0,5-6 1,5-14-8,-11 20 2,1 1 1,-1 0 0,0 1-1,1 0 1,2-4 0,16-23 58,-12 17-92,19-24 50,-16 22 1,0-1-1,-1-2 1,14-28 0,-4 5 5,-13 22-22,-6 16 2,0 0 1,0-1-1,0 0 1,0 0-1,1-6 1,-1 3 7,1 0 1,-1 1-1,1 0 0,0 1 1,4-10-1,-2 8-2,6-19 1,19-48 18,-7 13 121,-21 58-145,-1-1 0,1 0 0,-1 0 0,1-1 0,0-6 0,6-17 2,-8 28-3,0 0 1,1 0-1,-1-1 1,0 1-1,0 0 0,0-1 1,1 1-1,-1 0 0,0-1 1,0 1-1,0-1 1,0 1-1,0-2 0,0 1 2,0 0 0,0 1-1,0-1 1,0 0-1,1 1 1,-1-1 0,0 0-1,0 1 1,0-1-1,1 0 1,0-2 0,-1 2 4,1-1 0,0 0 0,-1 0 0,1 0 0,-1 0 0,1 0 0,-1 0 0,0 0 0,1-1 0,-1-3 0,1-2 22,-1 7-23,0 0 0,1 0-1,-1-1 1,0 1 0,1 0 0,-1 0-1,2-4 1,-2 5-3,1-1 0,-1 1-1,0-1 1,1 0 0,-1 1 0,0-1 0,1 0 0,-1 0 0,0 0-1,0 0 1,1 1 0,-1-1 0,0-3 0,0-3 13,0 7-18,-1 0 0,1 0-1,0-1 1,0 1 0,0 0 0,0 0 0,0-1 0,0 1 0,0 0 0,0 0 0,1-1 0,-1 1 0,0 0 0,0 0 0,0-1 0,0 1 0,1 0 0,-1 0 0,0 0 0,0 0-1,1-2 1,0 3 4,-1-1-1,0 0 1,1 0-1,-1 0 1,0 0-1,1 1 1,-1-1-1,0 0 0,0 0 1,1-1-1,-1 1 1,0 0-1,0 0 1,0 0-1,0 0 1,1 0-1,-1-1 0,0-1 1,0-26-9,0 25 9,0 0 1,0 0 0,0-1 0,0 1 0,1-6 0,-1 6-23,0 1 0,0-1 0,0 1 0,0-1 0,0-6 0,0 0-1810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4:47:5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6833,'-1'1'6861,"1"13"-6610,0-1 0,2 23 0,-2-26-118,0-7-108,0 0-1,0 0 1,0 0-1,0 0 1,0 0-1,0 0 1,0 0-1,-1 4 1,0-4-3,1 1 0,0-1 1,-1 1-1,1-1 0,0 1 0,0 5 1,0 0 40,1 0 0,2 17 1,-2-18-31,-1 0 0,1 0 0,0 0 0,-1 12 1,1 11 125,0-1 0,0 1 1,3 31-1,0 5 253,-1-24-246,3 17-25,-3-26-90,-3-28-41,0-1 1,1 1-1,-1-1 1,1 1-1,0-1 1,-1 0-1,2 6 1,9 45 34,-7-34-3,9 35-1,-1-5-54,-9-36 17,1-1-1,0 0 1,0 0 0,0-1-1,6 15 1,-5-17 8,8 27 1,1 3-11,-6-22-2,-5-13 4,0 1-1,0 0 1,0 0 0,2 10-1,9 36-11,-14-53 7,0 0 1,1 0-1,-1 0 0,1 0 0,-1 0 0,1 0 0,-1 0 0,1 0 1,-1 0-1,1-1 0,-1 1 0,1 0 0,1 0 0,-2-1 1,1 1-1,-1-1 1,1 1-1,-1-1 0,1 1 1,0 0-1,-1 0 1,1 0-1,-1 0 1,1 0-1,-1 0 0,0 0 1,1 2-1,2 5 5,-1-1-1,1 0 0,0 0 0,0-1 1,0 0-1,0 0 0,0-1 0,5 7 1,5 15-8,-11-22 2,1 0 1,-1 0 0,0 0-1,1-1 1,2 4 0,16 23 58,-12-17-92,19 24 50,-16-22 1,0 1-1,-1 1 1,14 29 0,-4-5 5,-13-22-22,-6-15 2,0-1 1,0 1-1,0 0 1,0 0-1,1 6 1,-1-3 7,1-1 1,-1 1-1,1-2 0,0 1 1,4 8-1,-2-6-2,6 18 1,19 48 18,-7-14 121,-21-56-145,-1 0 0,1 0 0,-1 0 0,1 0 0,0 7 0,6 17 2,-8-28-3,0 1 1,1-1-1,-1 0 1,0 0-1,0 1 0,0-1 1,1 1-1,-1-1 0,0 0 1,0 1-1,0-1 1,0 1-1,0 1 0,0-1 2,0-1 0,0 1-1,0 0 1,0-1-1,1 1 1,-1 0 0,0-1-1,0 1 1,0 0-1,1-1 1,0 3 0,-1-1 4,1 0 0,0 0 0,-1 0 0,1 0 0,-1 0 0,1 0 0,-1 0 0,0 0 0,1 0 0,-1 5 0,1 0 22,-1-6-23,0 1 0,1-1-1,-1 0 1,0 1 0,1-1 0,-1 0-1,2 3 1,-2-3-3,1-1 0,-1 1-1,0-1 1,1 1 0,-1 0 0,0 0 0,1 0 0,-1-1 0,0 1-1,0 0 1,1 0 0,-1 0 0,0 3 0,0 2 13,0-6-18,-1 1 0,1-1-1,0 0 1,0 0 0,0 1 0,0-1 0,0 0 0,0 1 0,0-1 0,0 0 0,1 0 0,-1 1 0,0-1 0,0 0 0,0 0 0,0 0 0,1 0 0,-1 1 0,0-1 0,0 0-1,1 1 1,0-1 4,-1 0-1,0 0 1,1-1-1,-1 1 1,0 0-1,1 0 1,-1 0-1,0 0 0,0 0 1,1 0-1,-1 0 1,0 0-1,0 0 1,0 1-1,0-1 1,1 0-1,-1 0 0,0 2 1,0 26-9,0-24 9,0-1 1,0 0 0,0 0 0,0 1 0,1 5 0,-1-7-23,0 1 0,0-1 0,0 1 0,0-1 0,0 8 0,0-2-1810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4:47:50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2153 6833,'-1'-1'6861,"1"-12"-6610,0 0 0,2-23 0,-2 26-118,0 7-108,0-1-1,0 1 1,0 0-1,0 0 1,0 0-1,0 0 1,0 0-1,-1-3 1,0 2-3,1 1 0,0-1 1,-1 1-1,1-1 0,0 1 0,0-6 1,0 0 40,1 0 0,2-17 1,-2 18-31,-1 0 0,1 0 0,0-1 0,-1-10 1,1-12 125,0 0 0,0 1 1,3-32-1,0-5 253,-1 24-246,3-18-25,-3 28-90,-3 27-41,0 0 1,1 1-1,-1-1 1,1 1-1,0 0 1,-1-1-1,2-5 1,9-45 34,-7 34-3,9-35-1,-1 6-54,-9 35 17,1 0-1,0 1 1,0 1 0,0 0-1,6-16 1,-5 18 8,8-26 1,1-5-11,-6 23-2,-5 13 4,0 0-1,0-1 1,0 0 0,2-11-1,9-34-11,-14 52 7,0 0 1,1-1-1,-1 1 0,1 0 0,-1 0 0,1 0 0,-1 0 0,1 1 1,-1-1-1,1 0 0,-1 1 0,1-1 0,1 0 0,-2 0 1,1 1-1,-1-1 1,1 1-1,-1-1 0,1 0 1,0 1-1,-1-1 1,1 0-1,-1 0 1,1 0-1,-1 0 0,0 0 1,1-2-1,2-5 5,-1 1-1,1-1 0,0 2 0,0-1 1,-1 1-1,2 1 0,-1-1 0,5-6 1,5-14-8,-11 20 2,1 1 1,-1 0 0,0 1-1,1 0 1,2-4 0,16-23 58,-12 17-92,19-24 50,-16 22 1,0-1-1,-1-2 1,14-28 0,-4 5 5,-13 22-22,-6 16 2,0 0 1,0-1-1,0 0 1,0 0-1,1-6 1,-1 3 7,1 0 1,-1 1-1,1 0 0,0 1 1,4-10-1,-2 8-2,6-19 1,19-48 18,-7 13 121,-21 58-145,-1-1 0,1 0 0,-1 0 0,1-1 0,0-6 0,6-17 2,-8 28-3,0 0 1,1 0-1,-1-1 1,0 1-1,0 0 0,0-1 1,1 1-1,-1 0 0,0-1 1,0 1-1,0-1 1,0 1-1,0-2 0,0 1 2,0 0 0,0 1-1,0-1 1,0 0-1,1 1 1,-1-1 0,0 0-1,0 1 1,0-1-1,1 0 1,0-2 0,-1 2 4,1-1 0,0 0 0,-1 0 0,1 0 0,-1 0 0,1 0 0,-1 0 0,0 0 0,1-1 0,-1-3 0,1-2 22,-1 7-23,0 0 0,1 0-1,-1-1 1,0 1 0,1 0 0,-1 0-1,2-4 1,-2 5-3,1-1 0,-1 1-1,0-1 1,1 0 0,-1 1 0,0-1 0,1 0 0,-1 0 0,0 0-1,0 0 1,1 1 0,-1-1 0,0-3 0,0-3 13,0 7-18,-1 0 0,1 0-1,0-1 1,0 1 0,0 0 0,0 0 0,0-1 0,0 1 0,0 0 0,0 0 0,1-1 0,-1 1 0,0 0 0,0 0 0,0-1 0,0 1 0,1 0 0,-1 0 0,0 0 0,0 0-1,1-2 1,0 3 4,-1-1-1,0 0 1,1 0-1,-1 0 1,0 0-1,1 1 1,-1-1-1,0 0 0,0 0 1,1-1-1,-1 1 1,0 0-1,0 0 1,0 0-1,0 0 1,1 0-1,-1-1 0,0-1 1,0-26-9,0 25 9,0 0 1,0 0 0,0-1 0,0 1 0,1-6 0,-1 6-23,0 1 0,0-1 0,0 1 0,0-1 0,0-6 0,0 0-1810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4:47:50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6833,'-1'1'6861,"1"13"-6610,0-1 0,2 23 0,-2-26-118,0-7-108,0 0-1,0 0 1,0 0-1,0 0 1,0 0-1,0 0 1,0 0-1,-1 4 1,0-4-3,1 1 0,0-1 1,-1 1-1,1-1 0,0 1 0,0 5 1,0 0 40,1 0 0,2 17 1,-2-18-31,-1 0 0,1 0 0,0 0 0,-1 12 1,1 11 125,0-1 0,0 1 1,3 31-1,0 5 253,-1-24-246,3 17-25,-3-26-90,-3-28-41,0-1 1,1 1-1,-1-1 1,1 1-1,0-1 1,-1 0-1,2 6 1,9 45 34,-7-34-3,9 35-1,-1-5-54,-9-36 17,1-1-1,0 0 1,0 0 0,0-1-1,6 15 1,-5-17 8,8 27 1,1 3-11,-6-22-2,-5-13 4,0 1-1,0 0 1,0 0 0,2 10-1,9 36-11,-14-53 7,0 0 1,1 0-1,-1 0 0,1 0 0,-1 0 0,1 0 0,-1 0 0,1 0 1,-1 0-1,1-1 0,-1 1 0,1 0 0,1 0 0,-2-1 1,1 1-1,-1-1 1,1 1-1,-1-1 0,1 1 1,0 0-1,-1 0 1,1 0-1,-1 0 1,1 0-1,-1 0 0,0 0 1,1 2-1,2 5 5,-1-1-1,1 0 0,0 0 0,0-1 1,0 0-1,0 0 0,0-1 0,5 7 1,5 15-8,-11-22 2,1 0 1,-1 0 0,0 0-1,1-1 1,2 4 0,16 23 58,-12-17-92,19 24 50,-16-22 1,0 1-1,-1 1 1,14 29 0,-4-5 5,-13-22-22,-6-15 2,0-1 1,0 1-1,0 0 1,0 0-1,1 6 1,-1-3 7,1-1 1,-1 1-1,1-2 0,0 1 1,4 8-1,-2-6-2,6 18 1,19 48 18,-7-14 121,-21-56-145,-1 0 0,1 0 0,-1 0 0,1 0 0,0 7 0,6 17 2,-8-28-3,0 1 1,1-1-1,-1 0 1,0 0-1,0 1 0,0-1 1,1 1-1,-1-1 0,0 0 1,0 1-1,0-1 1,0 1-1,0 1 0,0-1 2,0-1 0,0 1-1,0 0 1,0-1-1,1 1 1,-1 0 0,0-1-1,0 1 1,0 0-1,1-1 1,0 3 0,-1-1 4,1 0 0,0 0 0,-1 0 0,1 0 0,-1 0 0,1 0 0,-1 0 0,0 0 0,1 0 0,-1 5 0,1 0 22,-1-6-23,0 1 0,1-1-1,-1 0 1,0 1 0,1-1 0,-1 0-1,2 3 1,-2-3-3,1-1 0,-1 1-1,0-1 1,1 1 0,-1 0 0,0 0 0,1 0 0,-1-1 0,0 1-1,0 0 1,1 0 0,-1 0 0,0 3 0,0 2 13,0-6-18,-1 1 0,1-1-1,0 0 1,0 0 0,0 1 0,0-1 0,0 0 0,0 1 0,0-1 0,0 0 0,1 0 0,-1 1 0,0-1 0,0 0 0,0 0 0,0 0 0,1 0 0,-1 1 0,0-1 0,0 0-1,1 1 1,0-1 4,-1 0-1,0 0 1,1-1-1,-1 1 1,0 0-1,1 0 1,-1 0-1,0 0 0,0 0 1,1 0-1,-1 0 1,0 0-1,0 0 1,0 1-1,0-1 1,1 0-1,-1 0 0,0 2 1,0 26-9,0-24 9,0-1 1,0 0 0,0 0 0,0 1 0,1 5 0,-1-7-23,0 1 0,0-1 0,0 1 0,0-1 0,0 8 0,0-2-1810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4:47:50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2153 6833,'-1'-1'6861,"1"-12"-6610,0 0 0,2-23 0,-2 26-118,0 7-108,0-1-1,0 1 1,0 0-1,0 0 1,0 0-1,0 0 1,0 0-1,-1-3 1,0 2-3,1 1 0,0-1 1,-1 1-1,1-1 0,0 1 0,0-6 1,0 0 40,1 0 0,2-17 1,-2 18-31,-1 0 0,1 0 0,0-1 0,-1-10 1,1-12 125,0 0 0,0 1 1,3-32-1,0-5 253,-1 24-246,3-18-25,-3 28-90,-3 27-41,0 0 1,1 1-1,-1-1 1,1 1-1,0 0 1,-1-1-1,2-5 1,9-45 34,-7 34-3,9-35-1,-1 6-54,-9 35 17,1 0-1,0 1 1,0 1 0,0 0-1,6-16 1,-5 18 8,8-26 1,1-5-11,-6 23-2,-5 13 4,0 0-1,0-1 1,0 0 0,2-11-1,9-34-11,-14 52 7,0 0 1,1-1-1,-1 1 0,1 0 0,-1 0 0,1 0 0,-1 0 0,1 1 1,-1-1-1,1 0 0,-1 1 0,1-1 0,1 0 0,-2 0 1,1 1-1,-1-1 1,1 1-1,-1-1 0,1 0 1,0 1-1,-1-1 1,1 0-1,-1 0 1,1 0-1,-1 0 0,0 0 1,1-2-1,2-5 5,-1 1-1,1-1 0,0 2 0,0-1 1,-1 1-1,2 1 0,-1-1 0,5-6 1,5-14-8,-11 20 2,1 1 1,-1 0 0,0 1-1,1 0 1,2-4 0,16-23 58,-12 17-92,19-24 50,-16 22 1,0-1-1,-1-2 1,14-28 0,-4 5 5,-13 22-22,-6 16 2,0 0 1,0-1-1,0 0 1,0 0-1,1-6 1,-1 3 7,1 0 1,-1 1-1,1 0 0,0 1 1,4-10-1,-2 8-2,6-19 1,19-48 18,-7 13 121,-21 58-145,-1-1 0,1 0 0,-1 0 0,1-1 0,0-6 0,6-17 2,-8 28-3,0 0 1,1 0-1,-1-1 1,0 1-1,0 0 0,0-1 1,1 1-1,-1 0 0,0-1 1,0 1-1,0-1 1,0 1-1,0-2 0,0 1 2,0 0 0,0 1-1,0-1 1,0 0-1,1 1 1,-1-1 0,0 0-1,0 1 1,0-1-1,1 0 1,0-2 0,-1 2 4,1-1 0,0 0 0,-1 0 0,1 0 0,-1 0 0,1 0 0,-1 0 0,0 0 0,1-1 0,-1-3 0,1-2 22,-1 7-23,0 0 0,1 0-1,-1-1 1,0 1 0,1 0 0,-1 0-1,2-4 1,-2 5-3,1-1 0,-1 1-1,0-1 1,1 0 0,-1 1 0,0-1 0,1 0 0,-1 0 0,0 0-1,0 0 1,1 1 0,-1-1 0,0-3 0,0-3 13,0 7-18,-1 0 0,1 0-1,0-1 1,0 1 0,0 0 0,0 0 0,0-1 0,0 1 0,0 0 0,0 0 0,1-1 0,-1 1 0,0 0 0,0 0 0,0-1 0,0 1 0,1 0 0,-1 0 0,0 0 0,0 0-1,1-2 1,0 3 4,-1-1-1,0 0 1,1 0-1,-1 0 1,0 0-1,1 1 1,-1-1-1,0 0 0,0 0 1,1-1-1,-1 1 1,0 0-1,0 0 1,0 0-1,0 0 1,1 0-1,-1-1 0,0-1 1,0-26-9,0 25 9,0 0 1,0 0 0,0-1 0,0 1 0,1-6 0,-1 6-23,0 1 0,0-1 0,0 1 0,0-1 0,0-6 0,0 0-1810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6:58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6633,'8'-15'6754,"-7"14"-6433,93 21 545,-50-12-608,1 3 1,70 29 0,-38-6 29,2-5-1,1-3 1,83 11-1,246 12 579,-335-43-711,211 40 50,-101-13-131,-8-5-42,339 37 533,-448-61-785,134 6 910,-67-14-4965,-121 4 709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7:03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0 7378,'1'6'6709,"-5"18"-5738,-2 9-915,-9 96 275,-5 220 1,23 144-15,-2-43 88,-3-195-274,6 703-48,-1-562-366,-3-381 268,-1 26-841,1-1 0,2 1 0,2-1 0,8 47 0,-7-57-1509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7:05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1 132 3457,'5'8'8234,"19"-1"-8384,-12-4 818,-9-3-671,28 8 303,1-3 0,-1-1-1,1-2 1,42-4-1,154-41 395,466-28-179,-556 60-522,-70 3 8,105 7 1,-102 3 16,136-19 0,-127 7-18,88 3 1,24 8 84,112 11-127,-277-10-1293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8:18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3275 5500 5505,'-4'17'7848,"23"-48"-5798,-6 10-2088,-8 12 36,-1 5 41,-1-1 0,0 1 0,0-1 0,0 0-1,0-1 1,-1 1 0,1 0 0,-1-1 0,0 0 0,0 0 0,-1 0 0,1 0 0,-1 0 0,0 0 0,-1 0 0,1-1 0,-1 1-1,0 0 1,0-1 0,0 1 0,-1 0 0,-1-12 0,-11-27 218,-1 1-1,-18-44 1,24 71-201,1 1 1,-2 0 0,0 1-1,0 0 1,-1 1-1,0 0 1,-1 1-1,-13-12 1,12 12-33,0 0-1,1-1 0,-17-27 1,18 25 23,0 1 0,-1 1 0,-23-24-1,-17-10-12,10 9 21,-1 2-1,-55-35 1,49 41-16,14 8-52,-48-22-1,68 39 20,1 1 0,-1 1 0,0 1 0,1 0 0,-1 1 0,0 1 0,-19 2 0,19-1-13,0-1 1,0-1 0,0-1-1,0 0 1,-19-9 0,-39-7 19,-351-62 31,305 74-100,82 7 62,1-2 0,-64-15 0,75 12-14,-1 2 0,0 0-1,-41 4 1,36 1 14,1-3 0,-37-6 1,-106-6 10,-205-8 14,175 15-58,121 10-21,69 1-78,4-2-43,18-11 84,16-10 66,50-21 0,-49 26-2,50-34 0,-66 41 20,-1-1 1,0-1-1,0-1 0,0 0 1,-1 0-1,0-1 1,-1 0-1,1-1 0,-2-1 1,8-12-1,41-73 4,-50 85-2,-2-1 0,1 1-1,-1-1 1,-1 0 0,0-1 0,0 1 0,-1-1 0,0 1 0,-1-1 0,-1 0 0,1 0 0,-1 0 0,-1 1-1,0-1 1,-1 0 0,0 1 0,0-1 0,-1 1 0,-1 0 0,1 0 0,-8-18 0,5 14 4,1 0 0,0-1 0,1 0-1,-4-34 1,-4-22-3,5 53-3,0 0-1,-1 0 1,-17-32-1,22 47 10,-5-6-11,0 1 1,0 0-1,-1 0 0,0 1 1,-1 1-1,1 0 0,-12-8 1,-12-12 19,31 27-18,-9-11-2,-1 1 1,0 1-1,0 0 1,-1 2-1,0-1 1,0 2-1,0 0 1,-1 2 0,0-1-1,-22-4 1,32 9 2,-1 1 1,0-1-1,0 0 0,1-1 1,-1 0-1,1 0 0,-6-4 1,7 4 1,0 0 0,-1 1 0,1 0 0,-1-1 0,1 2 0,-1-1 0,0 1 0,-4-2 0,2 2-6,0 0-1,0 0 1,0-1 0,1 0 0,-1-1-1,0 1 1,-9-8 0,-15-6 3,13 22-27,11-3-225,17-15 138,-7 8 111,-1-1 1,0 1-1,-1-1 0,1 0 0,-1 0 0,1 0 0,-1-1 0,2-8 0,10-21-101,41-59 96,-53 90 7,0 0 0,0 0 0,0 0 0,-1 0 0,1 0 0,-1-1 0,0 1 0,0 0 0,0-1 0,0 1 1,0-10-1,4-15 8,-1 16 0,-1 1 1,1-1-1,-2 0 1,3-15-1,-3 14-10,0 1-1,1 0 0,0 0 0,5-15 0,-7 23 3,0-1 0,-1 1 0,1 0 0,-1-1 0,0 1 0,-1-1 0,1 1 0,-1-1 0,1 1 0,-1 0 0,0 0 0,-1-1 0,1 1 1,-1 0-1,-2-5 0,1 2 6,1 0 1,0 0 0,0 0-1,0 0 1,1 0 0,0-1 0,0-11-1,-2-17-10,3 36 5,0 0 1,0 0 0,0 0 0,0 0-1,-1 0 1,1 0 0,0 0 0,0 0-1,-1 0 1,1 0 0,-1 0 0,1 0 0,-1 0-1,1 0 1,-1 0 0,1 0 0,-1 0-1,0 1 1,1-1 0,-1 0 0,0 1-1,0-1 1,1 0 0,-1 1 0,0-1-1,0 1 1,-1-1 0,-21-64-28,21 57 30,-1 0-1,0 0 1,0 1 0,-1-1-1,1 1 1,-1 0-1,-1 1 1,1-1 0,-1 1-1,1 0 1,-2 0 0,1 1-1,0 0 1,-1 0 0,1 1-1,-11-6 1,1-8 2,-36-50 4,7 10-13,27 37 2,16 19 1,0 0 0,1 1 0,-1-1 1,0 1-1,0-1 0,0 1 0,0-1 1,0 1-1,0 0 0,0 0 1,-1 0-1,1 0 0,0 0 0,-1 0 1,1 0-1,0 0 0,-1 1 0,1-1 1,0 1-1,-1-1 0,-2 1 0,38-24 9,-26 19-9,-1 1 1,0-1-1,0-1 1,0 0-1,0 0 1,-1 0-1,1-1 0,-2-1 1,1 1-1,9-17 1,-7 7-27,0-1 0,-1-1 0,0 1 0,-1-2 0,-1 1 0,-1-1 0,0 0 0,0 0 0,-2-1 1,0 1-1,-1-1 0,0 0 0,-3-31 0,2-17-18,1 59 43,-1 1 0,1 0-1,-1 0 1,-1-1-1,1 1 1,-4-16 0,-28-138-29,25 116 33,7 43-5,0 0 0,0 0 0,-1 0 0,1 0 0,-1 0 0,0 0 0,0 0 0,0 0 0,0 0 0,0 1 0,-1-1 0,1 0 1,-1 1-1,0 0 0,0-1 0,0 1 0,0 0 0,0 0 0,0 1 0,-4-4 0,-62-76-167,55 50 109,13 30 60,-1 0 1,1 0 0,0 0 0,-1 1-1,1-1 1,-1 0 0,1 1 0,-1-1-1,0 1 1,1-1 0,-1 1 0,0-1-1,0 1 1,0-1 0,0 1 0,0 0-1,0 0 1,0 0 0,0 0 0,0 0-1,0 0 1,0 0 0,-1 0 0,1 0-1,0 1 1,-1-1 0,1 1 0,0-1-1,-1 1 1,1 0 0,0 0 0,-2-1-1,-4-2 2,0-1-1,1 0 0,0 0 0,0-1 0,-10-9 0,12 9 5,-1 1 0,1 0-1,-1 0 1,0 1 0,1 0 0,-1 0 0,-1 0-1,1 1 1,0 0 0,0 0 0,-1 1 0,-7-1-1,2 1-18,-5-1-52,15-1 47,9-2 32,0-1-11,-1-1-1,1 0 1,-1 0 0,0-1 0,-1 0 0,1-1 0,-1 0-1,0 0 1,-1 0 0,0-1 0,6-14 0,-4 9-3,-1 1 1,-1 0 0,0 0 1,0 0-1,-1-1 0,-1 1 0,0-1 0,-1 0 1,0-1-1,1-29 0,-3 32-1,1-20 2,-2 1 0,-1-1 0,-1 1 0,-1 0 0,-1 0 0,-1 1 0,-1 0 0,-19-54 0,23 77-2,-1 0-1,1 0 0,-2 1 0,1 0 0,-1 0 0,1 0 0,-1 1 0,-9-9 0,8 9-4,1 0 0,-1 0 0,1-1 0,0 0 0,1 0 0,0-1 0,-1 1 0,-2-10 0,-33-88-1544,33 85 751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19:43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3275 17 5505,'-4'-17'7848,"23"48"-5798,-6-10-2088,-8-13 36,-1-3 41,-1-1 0,0 1 0,0 0 0,0 0-1,0 0 1,-1 1 0,1-1 0,-1 1 0,0 0 0,0 0 0,-1 0 0,1 0 0,-1 0 0,0 0 0,-1 0 0,1 1 0,-1-1-1,0 0 1,0 0 0,0 1 0,-1-1 0,-1 11 0,-11 29 218,-1-2-1,-18 44 1,24-71-201,1-1 1,-2 0 0,0-1-1,0 0 1,-1-1-1,0 0 1,-1-1-1,-13 12 1,12-12-33,0 0-1,1 1 0,-17 27 1,18-25 23,0-1 0,-1-1 0,-23 24-1,-17 10-12,10-9 21,-1-2-1,-55 35 1,49-41-16,14-8-52,-48 22-1,68-39 20,1-1 0,-1-1 0,0-1 0,1 0 0,-1-1 0,0-1 0,-19-2 0,19 1-13,0 1 1,0 1 0,0 1-1,0 0 1,-19 8 0,-39 9 19,-351 61 31,305-74-100,82-7 62,1 2 0,-64 15 0,75-12-14,-1-2 0,0 0-1,-41-4 1,36-1 14,1 3 0,-37 5 1,-106 8 10,-205 6 14,175-13-58,121-11-21,69-1-78,4 2-43,18 11 84,16 9 66,50 23 0,-49-27-2,50 33 0,-66-39 20,-1 0 1,0 1-1,0 1 0,0-1 1,-1 2-1,0 0 1,-1 0-1,1 1 0,-2 1 1,8 12-1,41 73 4,-50-85-2,-2 1 0,1-1-1,-1 1 1,-1 0 0,0 0 0,0 1 0,-1-1 0,0 1 0,-1 0 0,-1 0 0,1 0 0,-1-1 0,-1 1-1,0 0 1,-1 0 0,0-1 0,0 1 0,-1-1 0,-1 0 0,1 0 0,-8 17 0,5-12 4,1-1 0,0 1 0,1 0-1,-4 33 1,-4 24-3,5-54-3,0 0-1,-1 0 1,-17 32-1,22-47 10,-5 6-11,0-1 1,0 0-1,-1 0 0,0-1 1,-1-1-1,1 0 0,-12 8 1,-12 12 19,31-27-18,-9 11-2,-1-1 1,0-1-1,0-1 1,-1 0-1,0-1 1,0 0-1,0-2 1,-1 0 0,0-1-1,-22 6 1,32-11 2,-1 1 1,0 0-1,0 0 0,1 1 1,-1 0-1,1 0 0,-6 4 1,7-4 1,0 0 0,-1-1 0,1 0 0,-1 0 0,1 0 0,-1 0 0,0-1 0,-4 2 0,2-3-6,0 2-1,0-1 1,0 1 0,1 0 0,-1 0-1,0 1 1,-9 7 0,-15 6 3,13-22-27,11 3-225,17 15 138,-7-8 111,-1 1 1,0-1-1,-1 1 0,1 0 0,-1 0 0,1 0 0,-1 1 0,2 8 0,10 21-101,41 59 96,-53-90 7,0 0 0,0 0 0,0 0 0,-1 0 0,1 0 0,-1 0 0,0 1 0,0-1 0,0 1 0,0-1 1,0 10-1,4 15 8,-1-16 0,-1-1 1,1 1-1,-2 0 1,3 15-1,-3-15-10,0 1-1,1-1 0,0 0 0,5 15 0,-7-23 3,0 0 0,-1 1 0,1-1 0,-1 1 0,0-1 0,-1 1 0,1-1 0,-1 0 0,1 1 0,-1-1 0,0 0 0,-1 1 0,1-1 1,-1 0-1,-2 5 0,1-2 6,1 0 1,0 0 0,0 0-1,0 0 1,1 0 0,0 1 0,0 11-1,-2 16-10,3-34 5,0-1 1,0 0 0,0 0 0,0 0-1,-1 0 1,1 0 0,0 0 0,0 0-1,-1 0 1,1 0 0,-1 0 0,1 0 0,-1 0-1,1 0 1,-1 0 0,1 0 0,-1 0-1,0-1 1,1 1 0,-1 0 0,0-1-1,0 1 1,1-1 0,-1 1 0,0-1-1,0 1 1,-1 0 0,-21 64-28,21-57 30,-1 0-1,0 0 1,0-1 0,-1 1-1,1-1 1,-1 0-1,-1-1 1,1 1 0,-1-1-1,1 0 1,-2-1 0,1 1-1,0-1 1,-1 0 0,1-1-1,-11 6 1,1 8 2,-36 50 4,7-10-13,27-37 2,16-19 1,0 0 0,1-1 0,-1 1 1,0-1-1,0 1 0,0-1 0,0 0 1,0 1-1,0-1 0,0 0 1,-1 0-1,1 0 0,0 0 0,-1 0 1,1 0-1,0-1 0,-1 1 0,1 0 1,0-1-1,-1 1 0,-2-1 0,38 24 9,-26-19-9,-1-1 1,0 1-1,0 1 1,0 0-1,0 0 1,-1 0-1,1 1 0,-2 1 1,1-1-1,9 16 1,-7-5-27,0 0 0,-1 1 0,0-1 0,-1 2 0,-1-1 0,-1 1 0,0 0 0,0 0 0,-2 1 1,0-1-1,-1 1 0,0 0 0,-3 31 0,2 17-18,1-59 43,-1-1 0,1 0-1,-1 0 1,-1 1-1,1-1 1,-4 16 0,-28 138-29,25-116 33,7-43-5,0 0 0,0 0 0,-1 0 0,1 0 0,-1 0 0,0 0 0,0 0 0,0 0 0,0 0 0,0-1 0,-1 1 0,1 0 1,-1-1-1,0 0 0,0 1 0,0-1 0,0 0 0,0 0 0,0-1 0,-4 4 0,-62 76-167,55-50 109,13-30 60,-1 0 1,1 0 0,0-1 0,-1 1-1,1 0 1,-1-1 0,1 1 0,-1 0-1,0-1 1,1 1 0,-1-1 0,0 1-1,0-1 1,0 0 0,0 1 0,0-1-1,0 0 1,0 0 0,0 0 0,0 0-1,0 0 1,0 0 0,-1 0 0,1-1-1,0 1 1,-1 0 0,1-1 0,0 1-1,-1-1 1,1 0 0,0 0 0,-2 0-1,-4 4 2,0-1-1,1 1 0,0 1 0,0 0 0,-10 9 0,12-9 5,-1-1 0,1 0-1,-1 0 1,0-1 0,1 0 0,-1 0 0,-1 0-1,1-1 1,0 0 0,0 0 0,-1-1 0,-7 1-1,2-1-18,-5 1-52,15 1 47,9 2 32,0 1-11,-1 1-1,1 0 1,-1 0 0,0 1 0,-1 0 0,1 1 0,-1-1-1,0 2 1,-1-1 0,0 1 0,6 14 0,-4-9-3,-1-1 1,-1-1 0,0 2 1,0-1-1,-1 0 0,-1 1 0,0 0 0,-1 0 1,0 0-1,1 31 0,-3-33-1,1 20 2,-2-1 0,-1 0 0,-1 1 0,-1-1 0,-1 0 0,-1-1 0,-1 0 0,-19 54 0,23-77-2,-1 0-1,1 0 0,-2-1 0,1 0 0,-1 0 0,1 0 0,-1-1 0,-9 9 0,8-9-4,1 0 0,-1 0 0,1 1 0,0 0 0,1 0 0,0 1 0,-1-1 0,-2 10 0,-33 87-1544,33-83 751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22:29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6833,'-5'3'6861,"5"27"-6610,1 0 0,3 52 0,-2-59-118,-2-16-108,0 0-1,0 0 1,0 0-1,0-1 1,-1 1-1,1 0 1,-1 0-1,-1 8 1,1-7-3,0 0 0,1-1 1,-1 1-1,1 0 0,-1 0 0,1 13 1,1 0 40,1-1 0,3 38 1,-2-40-31,-1 1 0,-1 0 0,1-1 0,-1 27 1,0 24 125,1 1 0,1-1 1,7 72-1,-2 11 253,0-54-246,6 39-25,-8-61-90,-5-63-41,-1 0 1,1-1-1,1 1 1,-1-1-1,1 0 1,-1 0-1,4 13 1,20 102 34,-16-77-3,20 79-1,0-12-54,-22-81 17,2-1-1,0-1 1,0-1 0,1-1-1,14 35 1,-13-40 8,19 61 1,2 8-11,-13-51-2,-11-29 4,-1 1-1,-1 1 1,1 0 0,5 24-1,19 79-11,-30-118 7,0 0 1,0-1-1,0 1 0,0-1 0,0 1 0,0-1 0,0 0 0,0 0 1,1-1-1,-1 1 0,0-1 0,0 1 0,3 0 0,-2-1 1,-1 0-1,0 0 1,1 1-1,-1-1 0,0 1 1,0 0-1,1 0 1,-1 0-1,0 0 1,0 0-1,0 1 0,0 0 1,2 3-1,2 12 5,1-2-1,0 0 0,0 0 0,1-2 1,0 0-1,0-1 0,0-1 0,13 15 1,10 34-8,-25-49 2,0-1 1,0 0 0,1-1-1,0 0 1,6 7 0,38 54 58,-30-40-92,44 56 50,-36-51 1,-1 3-1,0 3 1,31 64 0,-11-11 5,-27-49-22,-15-36 2,-1 0 1,1 1-1,-1 0 1,0 0-1,4 15 1,-3-8 7,1-1 1,0-1-1,0 0 0,1-1 1,10 19-1,-7-15-2,17 43 1,41 108 18,-13-31 121,-52-128-145,1 0 0,0 0 0,-1 1 0,0 0 0,3 15 0,11 39 2,-16-63-3,0-1 1,-1 1-1,1 0 1,-1 0-1,1 0 0,-1 0 1,0 0-1,1 0 0,-1 1 1,0-1-1,0 0 1,1 0-1,-1 4 0,0-3 2,0 0 0,0 0-1,0 0 1,0 0-1,1 0 1,-1 0 0,1-1-1,-1 1 1,1 0-1,-1-1 1,2 7 0,0-4 4,0 0 0,-1 0 0,0 1 0,1 0 0,-1 0 0,0 0 0,0 0 0,0 0 0,-1 0 0,1 11 0,1 0 22,-2-12-23,1-1 0,0 0-1,0 0 1,0 0 0,0 0 0,0 0-1,2 7 1,-2-8-3,0-1 0,0 1-1,0 0 1,0-1 0,0 1 0,-1 0 0,1 0 0,-1 1 0,1-1-1,-1 0 1,1 1 0,-1-1 0,0 6 0,0 8 13,0-16-18,0 1 0,-1 0-1,1 0 1,0 0 0,0 0 0,0 0 0,0 0 0,0-1 0,0 1 0,1 0 0,-1 0 0,0 0 0,0 0 0,1-1 0,-1 1 0,1 0 0,-1-1 0,1 1 0,-1-1 0,1 0-1,1 5 1,-1-6 4,0 1-1,-1 0 1,1-1-1,0 1 1,0 0-1,-1 1 1,1-1-1,0 0 0,-1 0 1,1 1-1,-1-1 1,1 1-1,-1-1 1,0 1-1,1 0 1,-1-1-1,0 1 0,1 4 1,-1 59-9,0-57 9,0 1 1,0 0 0,0 0 0,0-1 0,1 15 0,0-17-23,0 1 0,-1 0 0,0 0 0,1 0 0,-2 15 0,1 0-1810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1T12:22:33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4885 6833,'-5'-3'6861,"5"-27"-6610,1 0 0,3-52 0,-2 59-118,-2 16-108,0 0-1,0 0 1,0 0-1,0 1 1,-1-1-1,1 0 1,-1 0-1,-1-8 1,1 7-3,0 0 0,1 1 1,-1-1-1,1 0 0,-1 0 0,1-13 1,1 1 40,1-1 0,3-37 1,-2 40-31,-1-1 0,-1 1 0,1-1 0,-1-26 1,0-24 125,1-1 0,1 1 1,7-72-1,-2-11 253,0 54-246,6-39-25,-8 61-90,-5 63-41,-1 0 1,1 1-1,1-1 1,-1 1-1,1 0 1,-1 0-1,4-13 1,20-102 34,-16 78-3,20-81-1,0 13-54,-22 81 17,2 1-1,0 1 1,0 1 0,1 1-1,14-35 1,-13 40 8,19-61 1,2-8-11,-13 51-2,-11 29 4,-1-1-1,-1-1 1,1 0 0,5-24-1,19-79-11,-30 118 7,0 0 1,0 1-1,0-1 0,0 1 0,0-1 0,0 1 0,0 0 0,0 0 1,1 1-1,-1-1 0,0 1 0,0-1 0,3 0 0,-2 1 1,-1 0-1,0 0 1,1-1-1,-1 1 0,0-1 1,0 0-1,1 0 1,-1 0-1,0 0 1,0 0-1,0-1 0,0 1 1,2-5-1,2-11 5,1 2-1,0 0 0,0 0 0,1 2 1,0 0-1,0 1 0,0 1 0,13-15 1,10-34-8,-25 49 2,0 1 1,0 0 0,1 1-1,0 0 1,6-7 0,38-53 58,-30 38-92,44-55 50,-36 51 1,-1-3-1,0-3 1,31-64 0,-11 11 5,-27 49-22,-15 36 2,-1 0 1,1 0-1,-1-2 1,0 1-1,4-15 1,-3 8 7,1 1 1,0 1-1,0 0 0,1 2 1,10-21-1,-7 16-2,17-43 1,41-108 18,-13 31 121,-52 128-145,1 0 0,0 0 0,-1-1 0,0 0 0,3-15 0,11-39 2,-16 64-3,0-1 1,-1 0-1,1 0 1,-1 0-1,1 0 0,-1 0 1,0 0-1,1 0 0,-1 0 1,0-1-1,0 1 1,1 0-1,-1-4 0,0 3 2,0 0 0,0 0-1,0 0 1,0 0-1,1 0 1,-1 0 0,1 1-1,-1-1 1,1 0-1,-1 1 1,2-7 0,0 4 4,0 0 0,-1 0 0,0-1 0,1 0 0,-1 0 0,0 0 0,0 0 0,0 0 0,-1 0 0,1-11 0,1 0 22,-2 12-23,1 1 0,0 0-1,0 0 1,0 0 0,0 0 0,0 0-1,2-7 1,-2 8-3,0 1 0,0-1-1,0 1 1,0-1 0,0 0 0,-1 0 0,1 0 0,-1-1 0,1 1-1,-1 0 1,1-1 0,-1 1 0,0-6 0,0-8 13,0 16-18,0-1 0,-1 0-1,1 0 1,0 0 0,0 0 0,0 0 0,0 0 0,0 1 0,0-1 0,1 0 0,-1 0 0,0 0 0,0 1 0,1-1 0,-1 0 0,1 1 0,-1-1 0,1 0 0,-1 1 0,1 0-1,1-5 1,-1 6 4,0-1-1,-1 0 1,1 1-1,0-1 1,0 0-1,-1 0 1,1-1-1,0 1 0,-1 0 1,1-1-1,-1 1 1,1-1-1,-1 1 1,0-1-1,1 0 1,-1 1-1,0-1 0,1-4 1,-1-59-9,0 57 9,0-1 1,0 0 0,0 0 0,0 1 0,1-15 0,0 17-23,0-1 0,-1 0 0,0 0 0,1 0 0,-2-15 0,1 1-1810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2T12:33:22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6833,'-1'1'6861,"1"13"-6610,0-1 0,2 23 0,-2-26-118,0-7-108,0 0-1,0 0 1,0 0-1,0 0 1,0 0-1,0 0 1,0 0-1,-1 4 1,0-4-3,1 1 0,0-1 1,-1 1-1,1-1 0,0 1 0,0 5 1,0 0 40,1 0 0,2 17 1,-2-18-31,-1 0 0,1 0 0,0 0 0,-1 12 1,1 11 125,0-1 0,0 1 1,3 31-1,0 5 253,-1-24-246,3 17-25,-3-26-90,-3-28-41,0-1 1,1 1-1,-1-1 1,1 1-1,0-1 1,-1 0-1,2 6 1,9 45 34,-7-34-3,9 35-1,-1-5-54,-9-36 17,1-1-1,0 0 1,0 0 0,0-1-1,6 15 1,-5-17 8,8 27 1,1 3-11,-6-22-2,-5-13 4,0 1-1,0 0 1,0 0 0,2 10-1,9 36-11,-14-53 7,0 0 1,1 0-1,-1 0 0,1 0 0,-1 0 0,1 0 0,-1 0 0,1 0 1,-1 0-1,1-1 0,-1 1 0,1 0 0,1 0 0,-2-1 1,1 1-1,-1-1 1,1 1-1,-1-1 0,1 1 1,0 0-1,-1 0 1,1 0-1,-1 0 1,1 0-1,-1 0 0,0 0 1,1 2-1,2 5 5,-1-1-1,1 0 0,0 0 0,0-1 1,0 0-1,0 0 0,0-1 0,5 7 1,5 15-8,-11-22 2,1 0 1,-1 0 0,0 0-1,1-1 1,2 4 0,16 23 58,-12-17-92,19 24 50,-16-22 1,0 1-1,-1 1 1,14 29 0,-4-5 5,-13-22-22,-6-15 2,0-1 1,0 1-1,0 0 1,0 0-1,1 6 1,-1-3 7,1-1 1,-1 1-1,1-2 0,0 1 1,4 8-1,-2-6-2,6 18 1,19 48 18,-7-14 121,-21-56-145,-1 0 0,1 0 0,-1 0 0,1 0 0,0 7 0,6 17 2,-8-28-3,0 1 1,1-1-1,-1 0 1,0 0-1,0 1 0,0-1 1,1 1-1,-1-1 0,0 0 1,0 1-1,0-1 1,0 1-1,0 1 0,0-1 2,0-1 0,0 1-1,0 0 1,0-1-1,1 1 1,-1 0 0,0-1-1,0 1 1,0 0-1,1-1 1,0 3 0,-1-1 4,1 0 0,0 0 0,-1 0 0,1 0 0,-1 0 0,1 0 0,-1 0 0,0 0 0,1 0 0,-1 5 0,1 0 22,-1-6-23,0 1 0,1-1-1,-1 0 1,0 1 0,1-1 0,-1 0-1,2 3 1,-2-3-3,1-1 0,-1 1-1,0-1 1,1 1 0,-1 0 0,0 0 0,1 0 0,-1-1 0,0 1-1,0 0 1,1 0 0,-1 0 0,0 3 0,0 2 13,0-6-18,-1 1 0,1-1-1,0 0 1,0 0 0,0 1 0,0-1 0,0 0 0,0 1 0,0-1 0,0 0 0,1 0 0,-1 1 0,0-1 0,0 0 0,0 0 0,0 0 0,1 0 0,-1 1 0,0-1 0,0 0-1,1 1 1,0-1 4,-1 0-1,0 0 1,1-1-1,-1 1 1,0 0-1,1 0 1,-1 0-1,0 0 0,0 0 1,1 0-1,-1 0 1,0 0-1,0 0 1,0 1-1,0-1 1,1 0-1,-1 0 0,0 2 1,0 26-9,0-24 9,0-1 1,0 0 0,0 0 0,0 1 0,1 5 0,-1-7-23,0 1 0,0-1 0,0 1 0,0-1 0,0 8 0,0-2-1810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E0B90-D6F9-47A6-82FD-B4F83E6CD78B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0479-A222-4189-B7B0-D987FB37C5C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0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D0479-A222-4189-B7B0-D987FB37C5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8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D0479-A222-4189-B7B0-D987FB37C5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028155-DD36-54EC-261D-B01AEC4C0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453C89-6280-468D-99C4-B16D483D8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DA3398-ACD3-20C0-4AD8-E0FECFB3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D70A-39DD-44DC-BE75-D104D7BEB1AA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AF1FA1-3797-956E-EA4F-D8E974BF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9CB4F5-051F-A42E-5B88-1020BC41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F8007-C8D6-3E18-8685-96AE2794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3FD1B6-C4CD-4EF2-B1A9-A92AE772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387AC-9C6C-1636-4C36-9BA86EC7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6895-8223-454A-9B4D-D423F4877C7F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55642-7802-7C30-62DB-A8AD8B27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AF0AA9-5572-FC15-AA15-D5A5E5F7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4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F773F24-55FF-C092-BBCC-F36EAA1A6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8667A0-0B91-2FD8-BC9D-B5010A4F7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309898-D33C-4CB7-ABB1-D41202B5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1EF9-B5F8-466D-A27F-1E2304DE382C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09B75F-4C24-29D1-D630-B77CA263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0C703C-A506-F182-8879-1007EB7A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84575-AB12-702A-1620-32FE52F0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F4E83F-FA5B-E41C-76BD-94D685FA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00F6E-A133-3116-396C-962AF43E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4C3C-3A30-4AE1-820D-CC0AEC24E3A0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6C20A5-0D57-E461-7ABA-89371D8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32C706-3B8D-D7B6-DBA6-4316B538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E7F955-1EEC-29C4-1373-8685A533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51C002-1E06-AAED-6E3C-F893B630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73052-1723-4F85-7123-83A3C455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5E6A-6723-4BE6-A2BB-592A96649F22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E55DF4-37C3-A377-B5DA-E82CF509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351817-9B82-704D-5BF3-189CCDFF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6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518CD1-A29F-3E20-D8CC-1C1797C7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F6EF98-B492-8EA2-D490-9356CF6F6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13D4CC-D7DB-E260-E464-120B40D1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B743D8-A524-A887-D5F3-8DDB6160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483C-182B-4049-8888-76A583BB1790}" type="datetime1">
              <a:rPr lang="en-GB" smtClean="0"/>
              <a:t>04/11/2025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FECDC8-2310-3C88-1E9F-5D5F806B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2192E-457C-8455-3CA9-64026047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63BE8-A205-6F3E-810C-0A6F23BC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57D82F-B17D-2E84-52F7-1019C2B52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34118E-225F-74C9-A16D-186FD6F1E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1ACE310-CB27-C113-9F65-4C96F42BA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00DEB4-C59E-95C4-1676-0B3704E00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8526E-4DC3-2C14-8AEF-76902338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7907-8CCB-4C73-9340-1A20E474338D}" type="datetime1">
              <a:rPr lang="en-GB" smtClean="0"/>
              <a:t>04/11/2025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025249-8FE8-CD36-BD07-74BC66BF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DF4402-35A8-A5B7-C4EA-50E33143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86EA46-7551-DF27-F819-4B86B537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C5DD1F-4DE1-6B1C-AA07-69F9BDBE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F1EB-FA15-4D32-964D-6F4431F237F8}" type="datetime1">
              <a:rPr lang="en-GB" smtClean="0"/>
              <a:t>04/11/2025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06A08F-EA92-29C7-BA86-3675251D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4791C2-9C7B-F8E8-3DF8-640F3C22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F6C202-C5D3-DC73-3CE0-2B3F1460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8800-3F2C-45D4-A5E9-371E9D3D2AAC}" type="datetime1">
              <a:rPr lang="en-GB" smtClean="0"/>
              <a:t>04/11/2025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D9B2FC-3705-1F66-3F5B-96DA16BD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7339BD-17C3-34BA-73F0-884638D7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93035-550B-601E-DEB4-72F8A73C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B239D4-B48A-9DB4-FE0D-0586E919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79FEED-DEFE-3351-F00D-4946C468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7E698E-555C-56DA-A428-032E2E17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5CCC-4455-4FB1-8316-1610A8C97CD4}" type="datetime1">
              <a:rPr lang="en-GB" smtClean="0"/>
              <a:t>04/11/2025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3ACF38-2D76-BBC5-EC7A-4C34D590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32C9E0-C041-14B2-C55E-A7C9AAE2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0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82048-51F4-91A0-F7F6-77F50B16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0596ED-2D02-55BF-9C0E-81AED186A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85B137-F4FE-D723-633C-1741FE28F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626F90-7790-72D4-65AD-1B5F7BFF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9014-C55B-4234-B081-513FB93ABC29}" type="datetime1">
              <a:rPr lang="en-GB" smtClean="0"/>
              <a:t>04/11/2025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47D164-C3A9-C8F1-897A-65CB4A78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IRT Consortium Meeting: Paris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CD4F59-4EFC-6A6E-D2DA-3345134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815629-C6D8-AC20-63B3-F63C496D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19DD73-7695-DB9C-423D-8EEF964D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D8B51-8657-0AF7-FC14-3E63F51CB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13BC-C90E-4963-A9F8-B77EDDDBC9A8}" type="datetime1">
              <a:rPr lang="en-GB" smtClean="0"/>
              <a:t>04/11/2025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086CC-C90A-DA5A-E3C2-1B8A8D0D1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IRT Consortium Meeting: Paris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72ECA-A19A-3DEF-E960-2C280B2C2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885D-8611-43DE-9EFB-E54C910A465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18/10/relationships/comments" Target="../comments/modernComment_111_639CA9FC.xml"/><Relationship Id="rId7" Type="http://schemas.microsoft.com/office/2017/06/relationships/model3d" Target="../media/model3d1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8.png"/><Relationship Id="rId7" Type="http://schemas.openxmlformats.org/officeDocument/2006/relationships/customXml" Target="../ink/ink12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customXml" Target="../ink/ink16.xml"/><Relationship Id="rId5" Type="http://schemas.openxmlformats.org/officeDocument/2006/relationships/image" Target="../media/image9.png"/><Relationship Id="rId10" Type="http://schemas.openxmlformats.org/officeDocument/2006/relationships/customXml" Target="../ink/ink15.xml"/><Relationship Id="rId4" Type="http://schemas.openxmlformats.org/officeDocument/2006/relationships/customXml" Target="../ink/ink10.xml"/><Relationship Id="rId9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9C708-BB92-A95F-C8BD-8135E90D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709" y="1023218"/>
            <a:ext cx="9638581" cy="2405782"/>
          </a:xfrm>
        </p:spPr>
        <p:txBody>
          <a:bodyPr>
            <a:normAutofit/>
          </a:bodyPr>
          <a:lstStyle/>
          <a:p>
            <a:r>
              <a:rPr lang="en-US" noProof="0" dirty="0"/>
              <a:t>Stray Light Assessment for IRT </a:t>
            </a:r>
            <a:br>
              <a:rPr lang="en-US" noProof="0" dirty="0"/>
            </a:br>
            <a:r>
              <a:rPr lang="en-US" noProof="0" dirty="0"/>
              <a:t>A phase, M7 proposal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BA9658-D6C9-0C55-9E88-39937A2A3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State of work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822F445-378E-5035-CA6E-07B9C301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6B6059C-11D3-5A6B-1244-31F05222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262A8DC2-2B52-F44B-2406-503FBD94CBFD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322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6C3F2-AE72-C4DD-1884-F0C7922E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FBF85E5-E03B-B783-C232-8262FDBB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9BFC85-84CE-F902-5332-F83DF15ADC38}"/>
              </a:ext>
            </a:extLst>
          </p:cNvPr>
          <p:cNvSpPr txBox="1"/>
          <p:nvPr/>
        </p:nvSpPr>
        <p:spPr>
          <a:xfrm>
            <a:off x="246776" y="0"/>
            <a:ext cx="972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Results: Effect Comparison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1FB2AB-0771-9464-B3A4-3645EFBD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54" y="646331"/>
            <a:ext cx="10137913" cy="60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0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E4BE-A19C-6FE9-141A-E85423917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DAB74A0-5714-7C99-EF3E-AA93356C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CFA0E8-5804-51DC-9B7B-F0B0A5735C8E}"/>
              </a:ext>
            </a:extLst>
          </p:cNvPr>
          <p:cNvSpPr txBox="1"/>
          <p:nvPr/>
        </p:nvSpPr>
        <p:spPr>
          <a:xfrm>
            <a:off x="199151" y="0"/>
            <a:ext cx="972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Results: IRT Optical System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A41CAF-50EB-FE68-0F9D-63558FE69A58}"/>
              </a:ext>
            </a:extLst>
          </p:cNvPr>
          <p:cNvSpPr txBox="1"/>
          <p:nvPr/>
        </p:nvSpPr>
        <p:spPr>
          <a:xfrm>
            <a:off x="8818723" y="856554"/>
            <a:ext cx="3068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Two particle distributions are plotted</a:t>
            </a:r>
            <a:br>
              <a:rPr lang="en-US" sz="2800" noProof="0" dirty="0"/>
            </a:br>
            <a:r>
              <a:rPr lang="en-US" sz="2800" noProof="0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08F99A-4188-766B-6ED9-0F95C763C73F}"/>
              </a:ext>
            </a:extLst>
          </p:cNvPr>
          <p:cNvSpPr txBox="1"/>
          <p:nvPr/>
        </p:nvSpPr>
        <p:spPr>
          <a:xfrm>
            <a:off x="8814749" y="2672436"/>
            <a:ext cx="3170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GreekC" panose="00000400000000000000" pitchFamily="2" charset="0"/>
                <a:cs typeface="GreekC" panose="00000400000000000000" pitchFamily="2" charset="0"/>
              </a:rPr>
              <a:t>~</a:t>
            </a:r>
            <a:r>
              <a:rPr lang="en-US" sz="2800" dirty="0"/>
              <a:t>3 </a:t>
            </a:r>
            <a:r>
              <a:rPr lang="en-US" sz="2800" noProof="0" dirty="0" err="1"/>
              <a:t>OoM</a:t>
            </a:r>
            <a:r>
              <a:rPr lang="en-US" sz="2800" noProof="0" dirty="0"/>
              <a:t> below general system requirement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331C341-050B-6871-9C67-9946FC28A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8563038" cy="61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8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46B7A-DDB5-3F9A-93D7-40BD10AC6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06A41CC-766A-E367-0B5C-0036A28B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1E01B8B-7FFD-7ADD-A767-F8EEB2A87999}"/>
              </a:ext>
            </a:extLst>
          </p:cNvPr>
          <p:cNvSpPr txBox="1"/>
          <p:nvPr/>
        </p:nvSpPr>
        <p:spPr>
          <a:xfrm>
            <a:off x="199151" y="0"/>
            <a:ext cx="972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Results: Roughness sensitivity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D228C1-9D42-60A9-F3CE-38AA0DC36DCC}"/>
              </a:ext>
            </a:extLst>
          </p:cNvPr>
          <p:cNvSpPr txBox="1"/>
          <p:nvPr/>
        </p:nvSpPr>
        <p:spPr>
          <a:xfrm>
            <a:off x="8315325" y="1399479"/>
            <a:ext cx="357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Parabolic sensitivity</a:t>
            </a:r>
            <a:br>
              <a:rPr lang="en-US" sz="2800" noProof="0" dirty="0"/>
            </a:br>
            <a:r>
              <a:rPr lang="en-US" sz="2800" noProof="0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F652F7-D595-0573-93E6-24FBA6D313DE}"/>
              </a:ext>
            </a:extLst>
          </p:cNvPr>
          <p:cNvSpPr txBox="1"/>
          <p:nvPr/>
        </p:nvSpPr>
        <p:spPr>
          <a:xfrm>
            <a:off x="8315325" y="2672436"/>
            <a:ext cx="3669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General Requirement met at 230 nm RMS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F33676-BB6C-38D0-D09A-3E657C571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135"/>
            <a:ext cx="8315325" cy="61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3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989F-7F76-D711-5E80-A45B3836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536FC04-9936-13CA-F2FA-1F83F5C8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EB44CA-7CEF-D432-9681-5B8FE89FD32B}"/>
              </a:ext>
            </a:extLst>
          </p:cNvPr>
          <p:cNvSpPr txBox="1"/>
          <p:nvPr/>
        </p:nvSpPr>
        <p:spPr>
          <a:xfrm>
            <a:off x="161925" y="0"/>
            <a:ext cx="972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Results: Sensitivity to contamination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8E906A-8BD5-23DB-804B-4E3E24BEB8A5}"/>
              </a:ext>
            </a:extLst>
          </p:cNvPr>
          <p:cNvSpPr txBox="1"/>
          <p:nvPr/>
        </p:nvSpPr>
        <p:spPr>
          <a:xfrm>
            <a:off x="8916603" y="1292662"/>
            <a:ext cx="3068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Linear Sensitivity curve</a:t>
            </a:r>
            <a:br>
              <a:rPr lang="en-US" sz="2800" noProof="0" dirty="0"/>
            </a:br>
            <a:r>
              <a:rPr lang="en-US" sz="2800" noProof="0" dirty="0"/>
              <a:t>	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E628138-60AC-25A0-8DBD-98642118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8938054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E45A4-9625-6219-CC24-26E413BA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1EDC9A0-F360-0BEE-6143-1717FFBD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D299C5-2708-0226-4781-BDE11B948676}"/>
              </a:ext>
            </a:extLst>
          </p:cNvPr>
          <p:cNvSpPr txBox="1"/>
          <p:nvPr/>
        </p:nvSpPr>
        <p:spPr>
          <a:xfrm>
            <a:off x="161925" y="0"/>
            <a:ext cx="972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/>
              <a:t>Next Steps: Out of Field contribution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C4A5CD2-9EB6-B020-DAAB-4146727CDA08}"/>
              </a:ext>
            </a:extLst>
          </p:cNvPr>
          <p:cNvSpPr/>
          <p:nvPr/>
        </p:nvSpPr>
        <p:spPr>
          <a:xfrm rot="10800000">
            <a:off x="161925" y="1365767"/>
            <a:ext cx="2299488" cy="2266765"/>
          </a:xfrm>
          <a:prstGeom prst="arc">
            <a:avLst>
              <a:gd name="adj1" fmla="val 16200000"/>
              <a:gd name="adj2" fmla="val 5425146"/>
            </a:avLst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EAE4B27-3D6C-CF20-0E1A-4885194997C8}"/>
              </a:ext>
            </a:extLst>
          </p:cNvPr>
          <p:cNvCxnSpPr>
            <a:cxnSpLocks/>
          </p:cNvCxnSpPr>
          <p:nvPr/>
        </p:nvCxnSpPr>
        <p:spPr>
          <a:xfrm flipH="1">
            <a:off x="861393" y="1476914"/>
            <a:ext cx="3408152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1E7C240-F6B2-5322-1637-CCE33A427B8B}"/>
              </a:ext>
            </a:extLst>
          </p:cNvPr>
          <p:cNvCxnSpPr>
            <a:cxnSpLocks/>
          </p:cNvCxnSpPr>
          <p:nvPr/>
        </p:nvCxnSpPr>
        <p:spPr>
          <a:xfrm flipH="1">
            <a:off x="404193" y="1819814"/>
            <a:ext cx="3865353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EDFF11D-516E-9F5B-CF10-F73389E41838}"/>
              </a:ext>
            </a:extLst>
          </p:cNvPr>
          <p:cNvCxnSpPr>
            <a:cxnSpLocks/>
          </p:cNvCxnSpPr>
          <p:nvPr/>
        </p:nvCxnSpPr>
        <p:spPr>
          <a:xfrm flipH="1">
            <a:off x="186016" y="2229389"/>
            <a:ext cx="4083529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7B95C5E-3712-A82F-A682-04A7B067B2DA}"/>
              </a:ext>
            </a:extLst>
          </p:cNvPr>
          <p:cNvCxnSpPr>
            <a:cxnSpLocks/>
          </p:cNvCxnSpPr>
          <p:nvPr/>
        </p:nvCxnSpPr>
        <p:spPr>
          <a:xfrm flipH="1">
            <a:off x="186016" y="2677064"/>
            <a:ext cx="4083529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C96C196-A246-B18E-15D5-E50C4095C312}"/>
              </a:ext>
            </a:extLst>
          </p:cNvPr>
          <p:cNvCxnSpPr>
            <a:cxnSpLocks/>
          </p:cNvCxnSpPr>
          <p:nvPr/>
        </p:nvCxnSpPr>
        <p:spPr>
          <a:xfrm flipH="1">
            <a:off x="404193" y="3096164"/>
            <a:ext cx="3865352" cy="0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15EBC90-B8B0-6DC8-F546-C89237CD5BE9}"/>
              </a:ext>
            </a:extLst>
          </p:cNvPr>
          <p:cNvCxnSpPr>
            <a:cxnSpLocks/>
          </p:cNvCxnSpPr>
          <p:nvPr/>
        </p:nvCxnSpPr>
        <p:spPr>
          <a:xfrm flipH="1">
            <a:off x="784650" y="3441196"/>
            <a:ext cx="5940000" cy="16918"/>
          </a:xfrm>
          <a:prstGeom prst="line">
            <a:avLst/>
          </a:prstGeom>
          <a:ln w="412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0E31766-4D37-05A8-D55B-8FFBEB3DAEE9}"/>
              </a:ext>
            </a:extLst>
          </p:cNvPr>
          <p:cNvCxnSpPr>
            <a:cxnSpLocks/>
          </p:cNvCxnSpPr>
          <p:nvPr/>
        </p:nvCxnSpPr>
        <p:spPr>
          <a:xfrm flipH="1" flipV="1">
            <a:off x="861393" y="1476914"/>
            <a:ext cx="4084428" cy="951961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606B0DB-1F16-B9D3-DC1F-D9CC8B55C6AE}"/>
              </a:ext>
            </a:extLst>
          </p:cNvPr>
          <p:cNvCxnSpPr>
            <a:cxnSpLocks/>
          </p:cNvCxnSpPr>
          <p:nvPr/>
        </p:nvCxnSpPr>
        <p:spPr>
          <a:xfrm flipH="1" flipV="1">
            <a:off x="419199" y="1810558"/>
            <a:ext cx="4525723" cy="618317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1F05F46-AA62-3D3F-309E-E6D9D8F82C57}"/>
              </a:ext>
            </a:extLst>
          </p:cNvPr>
          <p:cNvCxnSpPr>
            <a:cxnSpLocks/>
          </p:cNvCxnSpPr>
          <p:nvPr/>
        </p:nvCxnSpPr>
        <p:spPr>
          <a:xfrm flipH="1" flipV="1">
            <a:off x="200123" y="2229389"/>
            <a:ext cx="4744799" cy="199486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F605DD0-B4FA-4510-49AB-E9E1E6F73E40}"/>
              </a:ext>
            </a:extLst>
          </p:cNvPr>
          <p:cNvCxnSpPr>
            <a:cxnSpLocks/>
          </p:cNvCxnSpPr>
          <p:nvPr/>
        </p:nvCxnSpPr>
        <p:spPr>
          <a:xfrm flipH="1">
            <a:off x="185117" y="2438131"/>
            <a:ext cx="4759805" cy="238933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4522BA3-C8C9-7168-14A7-2332047E5703}"/>
              </a:ext>
            </a:extLst>
          </p:cNvPr>
          <p:cNvCxnSpPr>
            <a:cxnSpLocks/>
          </p:cNvCxnSpPr>
          <p:nvPr/>
        </p:nvCxnSpPr>
        <p:spPr>
          <a:xfrm flipH="1">
            <a:off x="404193" y="2438130"/>
            <a:ext cx="4540729" cy="632967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8307B5F-A1D5-413A-5CD2-56078052E9F8}"/>
              </a:ext>
            </a:extLst>
          </p:cNvPr>
          <p:cNvCxnSpPr>
            <a:cxnSpLocks/>
          </p:cNvCxnSpPr>
          <p:nvPr/>
        </p:nvCxnSpPr>
        <p:spPr>
          <a:xfrm flipH="1">
            <a:off x="784650" y="2438129"/>
            <a:ext cx="4160272" cy="1009921"/>
          </a:xfrm>
          <a:prstGeom prst="line">
            <a:avLst/>
          </a:prstGeom>
          <a:ln w="412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83491A4-973F-1D0C-BE41-0E2533E34A91}"/>
              </a:ext>
            </a:extLst>
          </p:cNvPr>
          <p:cNvCxnSpPr/>
          <p:nvPr/>
        </p:nvCxnSpPr>
        <p:spPr>
          <a:xfrm>
            <a:off x="4944922" y="1438275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00EBF43-D8B1-0B42-ED9D-18AE2D81E437}"/>
              </a:ext>
            </a:extLst>
          </p:cNvPr>
          <p:cNvCxnSpPr/>
          <p:nvPr/>
        </p:nvCxnSpPr>
        <p:spPr>
          <a:xfrm>
            <a:off x="1143000" y="1095375"/>
            <a:ext cx="51054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D1B627D-C67B-E79D-090F-AC5CD545B465}"/>
              </a:ext>
            </a:extLst>
          </p:cNvPr>
          <p:cNvCxnSpPr/>
          <p:nvPr/>
        </p:nvCxnSpPr>
        <p:spPr>
          <a:xfrm>
            <a:off x="1143000" y="4000500"/>
            <a:ext cx="5105400" cy="0"/>
          </a:xfrm>
          <a:prstGeom prst="line">
            <a:avLst/>
          </a:pr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F8E8FCE-BAEB-41AD-A2AC-DB1BE3CF5BFC}"/>
              </a:ext>
            </a:extLst>
          </p:cNvPr>
          <p:cNvCxnSpPr>
            <a:cxnSpLocks/>
          </p:cNvCxnSpPr>
          <p:nvPr/>
        </p:nvCxnSpPr>
        <p:spPr>
          <a:xfrm flipH="1">
            <a:off x="4810947" y="2943089"/>
            <a:ext cx="1913703" cy="1066666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1BC80522-3D9D-9152-E501-D086559FF499}"/>
              </a:ext>
            </a:extLst>
          </p:cNvPr>
          <p:cNvCxnSpPr>
            <a:cxnSpLocks/>
          </p:cNvCxnSpPr>
          <p:nvPr/>
        </p:nvCxnSpPr>
        <p:spPr>
          <a:xfrm flipH="1" flipV="1">
            <a:off x="703326" y="1566186"/>
            <a:ext cx="4107621" cy="2434314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3F48460-1279-C1B7-6457-79A0EA97A5BB}"/>
              </a:ext>
            </a:extLst>
          </p:cNvPr>
          <p:cNvCxnSpPr>
            <a:cxnSpLocks/>
          </p:cNvCxnSpPr>
          <p:nvPr/>
        </p:nvCxnSpPr>
        <p:spPr>
          <a:xfrm>
            <a:off x="704224" y="1566187"/>
            <a:ext cx="4239800" cy="901327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id="{027ACA94-8909-BA12-F67C-E17A18570AC8}"/>
              </a:ext>
            </a:extLst>
          </p:cNvPr>
          <p:cNvSpPr/>
          <p:nvPr/>
        </p:nvSpPr>
        <p:spPr>
          <a:xfrm>
            <a:off x="5734052" y="3024455"/>
            <a:ext cx="723895" cy="704852"/>
          </a:xfrm>
          <a:prstGeom prst="arc">
            <a:avLst>
              <a:gd name="adj1" fmla="val 19264336"/>
              <a:gd name="adj2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1D8814A2-6201-E0BF-8079-5A6DFC6D0C72}"/>
                  </a:ext>
                </a:extLst>
              </p:cNvPr>
              <p:cNvSpPr txBox="1"/>
              <p:nvPr/>
            </p:nvSpPr>
            <p:spPr>
              <a:xfrm>
                <a:off x="5698008" y="2447789"/>
                <a:ext cx="159168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28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28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𝐹𝑂𝑉</m:t>
                          </m:r>
                        </m:sub>
                      </m:sSub>
                    </m:oMath>
                  </m:oMathPara>
                </a14:m>
                <a:endParaRPr lang="en-US" sz="2800" noProof="0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1D8814A2-6201-E0BF-8079-5A6DFC6D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008" y="2447789"/>
                <a:ext cx="15916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magine 54">
            <a:extLst>
              <a:ext uri="{FF2B5EF4-FFF2-40B4-BE49-F238E27FC236}">
                <a16:creationId xmlns:a16="http://schemas.microsoft.com/office/drawing/2014/main" id="{10FEC1BF-8C2E-AC95-E1AB-B3537AA5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83" y="-162903"/>
            <a:ext cx="4925948" cy="3486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A2128846-726B-1114-BBF6-90F2DE07B196}"/>
                  </a:ext>
                </a:extLst>
              </p:cNvPr>
              <p:cNvSpPr txBox="1"/>
              <p:nvPr/>
            </p:nvSpPr>
            <p:spPr>
              <a:xfrm>
                <a:off x="510786" y="4403123"/>
                <a:ext cx="62667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noProof="0" dirty="0"/>
                  <a:t>PST</a:t>
                </a:r>
                <a:r>
                  <a:rPr lang="en-US" sz="2400" noProof="0" dirty="0"/>
                  <a:t>: Total sensor irradiance as function of </a:t>
                </a:r>
                <a14:m>
                  <m:oMath xmlns:m="http://schemas.openxmlformats.org/officeDocument/2006/math">
                    <m:r>
                      <a:rPr lang="en-US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endParaRPr lang="en-US" sz="2400" noProof="0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noProof="0" dirty="0">
                    <a:ea typeface="Cambria Math" panose="02040503050406030204" pitchFamily="18" charset="0"/>
                  </a:rPr>
                  <a:t>Critical Path</a:t>
                </a:r>
                <a:r>
                  <a:rPr lang="en-US" sz="2400" noProof="0" dirty="0">
                    <a:ea typeface="Cambria Math" panose="02040503050406030204" pitchFamily="18" charset="0"/>
                  </a:rPr>
                  <a:t> Determination:	    </a:t>
                </a:r>
              </a:p>
            </p:txBody>
          </p:sp>
        </mc:Choice>
        <mc:Fallback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A2128846-726B-1114-BBF6-90F2DE07B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6" y="4403123"/>
                <a:ext cx="6266747" cy="830997"/>
              </a:xfrm>
              <a:prstGeom prst="rect">
                <a:avLst/>
              </a:prstGeom>
              <a:blipFill>
                <a:blip r:embed="rId6"/>
                <a:stretch>
                  <a:fillRect l="-1362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539131E1-0C92-04E1-C3D6-14A23D4FB879}"/>
              </a:ext>
            </a:extLst>
          </p:cNvPr>
          <p:cNvSpPr/>
          <p:nvPr/>
        </p:nvSpPr>
        <p:spPr>
          <a:xfrm>
            <a:off x="3153216" y="5326186"/>
            <a:ext cx="2614582" cy="11704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43C9F1C-AF48-6EBB-24C0-534B6BC239C1}"/>
              </a:ext>
            </a:extLst>
          </p:cNvPr>
          <p:cNvSpPr/>
          <p:nvPr/>
        </p:nvSpPr>
        <p:spPr>
          <a:xfrm>
            <a:off x="861393" y="5339541"/>
            <a:ext cx="2614582" cy="117044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4CEEFF-1817-DD23-8CD9-7E4EBB2BE101}"/>
              </a:ext>
            </a:extLst>
          </p:cNvPr>
          <p:cNvSpPr txBox="1"/>
          <p:nvPr/>
        </p:nvSpPr>
        <p:spPr>
          <a:xfrm>
            <a:off x="1040386" y="5655909"/>
            <a:ext cx="284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Detector </a:t>
            </a:r>
            <a:r>
              <a:rPr lang="en-US" sz="2800" noProof="0" dirty="0" err="1"/>
              <a:t>FoV</a:t>
            </a:r>
            <a:endParaRPr lang="en-US" sz="2800" noProof="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E4E5A5-D115-6663-6638-B4272E753978}"/>
              </a:ext>
            </a:extLst>
          </p:cNvPr>
          <p:cNvSpPr txBox="1"/>
          <p:nvPr/>
        </p:nvSpPr>
        <p:spPr>
          <a:xfrm>
            <a:off x="3695700" y="5419725"/>
            <a:ext cx="284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Outside </a:t>
            </a:r>
            <a:r>
              <a:rPr lang="en-US" sz="2800" noProof="0" dirty="0" err="1"/>
              <a:t>lluminated</a:t>
            </a:r>
            <a:r>
              <a:rPr lang="en-US" sz="2800" noProof="0" dirty="0"/>
              <a:t> 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AA818B7-5A75-44DE-2746-98CBAAFC42A3}"/>
              </a:ext>
            </a:extLst>
          </p:cNvPr>
          <p:cNvCxnSpPr>
            <a:cxnSpLocks/>
          </p:cNvCxnSpPr>
          <p:nvPr/>
        </p:nvCxnSpPr>
        <p:spPr>
          <a:xfrm>
            <a:off x="1684421" y="5156391"/>
            <a:ext cx="1627190" cy="74038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4" name="Modello 3D 23">
                <a:extLst>
                  <a:ext uri="{FF2B5EF4-FFF2-40B4-BE49-F238E27FC236}">
                    <a16:creationId xmlns:a16="http://schemas.microsoft.com/office/drawing/2014/main" id="{B7C719A0-34AA-8C0D-464B-261F2EF2DE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657309"/>
                  </p:ext>
                </p:extLst>
              </p:nvPr>
            </p:nvGraphicFramePr>
            <p:xfrm>
              <a:off x="6289977" y="2016850"/>
              <a:ext cx="6505385" cy="548212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6505385" cy="5482123"/>
                    </a:xfrm>
                    <a:prstGeom prst="rect">
                      <a:avLst/>
                    </a:prstGeom>
                  </am3d:spPr>
                  <am3d:camera>
                    <am3d:pos x="0" y="0" z="51550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32" d="1000000"/>
                    <am3d:preTrans dx="-18145643" dy="170894170" dz="12674741"/>
                    <am3d:scale>
                      <am3d:sx n="1000000" d="1000000"/>
                      <am3d:sy n="1000000" d="1000000"/>
                      <am3d:sz n="1000000" d="1000000"/>
                    </am3d:scale>
                    <am3d:rot ax="-7029860" ay="1556715" az="2427134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67082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Modello 3D 23">
                <a:extLst>
                  <a:ext uri="{FF2B5EF4-FFF2-40B4-BE49-F238E27FC236}">
                    <a16:creationId xmlns:a16="http://schemas.microsoft.com/office/drawing/2014/main" id="{B7C719A0-34AA-8C0D-464B-261F2EF2DE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9977" y="2016850"/>
                <a:ext cx="6505385" cy="5482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2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2ECE3-E0DA-330A-FE5E-085558F99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ello 3D 1">
                <a:extLst>
                  <a:ext uri="{FF2B5EF4-FFF2-40B4-BE49-F238E27FC236}">
                    <a16:creationId xmlns:a16="http://schemas.microsoft.com/office/drawing/2014/main" id="{37D94EDF-89FC-5DF8-6D87-69C3F2005C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7362959"/>
                  </p:ext>
                </p:extLst>
              </p:nvPr>
            </p:nvGraphicFramePr>
            <p:xfrm>
              <a:off x="1472283" y="2337564"/>
              <a:ext cx="10125555" cy="412036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0125555" cy="4120361"/>
                    </a:xfrm>
                    <a:prstGeom prst="rect">
                      <a:avLst/>
                    </a:prstGeom>
                  </am3d:spPr>
                  <am3d:camera>
                    <am3d:pos x="0" y="0" z="515503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32" d="1000000"/>
                    <am3d:preTrans dx="-18145643" dy="170894170" dz="12674741"/>
                    <am3d:scale>
                      <am3d:sx n="1000000" d="1000000"/>
                      <am3d:sy n="1000000" d="1000000"/>
                      <am3d:sz n="1000000" d="1000000"/>
                    </am3d:scale>
                    <am3d:rot ax="-5360003" ay="-406" az="-1076259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1297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ello 3D 1">
                <a:extLst>
                  <a:ext uri="{FF2B5EF4-FFF2-40B4-BE49-F238E27FC236}">
                    <a16:creationId xmlns:a16="http://schemas.microsoft.com/office/drawing/2014/main" id="{37D94EDF-89FC-5DF8-6D87-69C3F2005C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2283" y="2337564"/>
                <a:ext cx="10125555" cy="412036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57B8207-55C3-ECEA-3A18-E02A0E97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10442E-C60E-EDA0-0E6B-009C2AF6D413}"/>
              </a:ext>
            </a:extLst>
          </p:cNvPr>
          <p:cNvSpPr txBox="1"/>
          <p:nvPr/>
        </p:nvSpPr>
        <p:spPr>
          <a:xfrm>
            <a:off x="161925" y="0"/>
            <a:ext cx="972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/>
              <a:t>Next Steps: Out of Field contribution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6186F097-F883-C260-66DC-EA97DB9C822D}"/>
              </a:ext>
            </a:extLst>
          </p:cNvPr>
          <p:cNvSpPr txBox="1"/>
          <p:nvPr/>
        </p:nvSpPr>
        <p:spPr>
          <a:xfrm>
            <a:off x="610432" y="813137"/>
            <a:ext cx="8205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Build Stray light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0" dirty="0"/>
              <a:t>Black Surface Treatment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0" dirty="0"/>
              <a:t>Detailed Mechanical model: Mirror Edges, Spider-M2 interface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6D16C87-6491-9E69-F1AD-132FEC1D269E}"/>
              </a:ext>
            </a:extLst>
          </p:cNvPr>
          <p:cNvCxnSpPr>
            <a:cxnSpLocks/>
          </p:cNvCxnSpPr>
          <p:nvPr/>
        </p:nvCxnSpPr>
        <p:spPr>
          <a:xfrm flipH="1">
            <a:off x="1622544" y="1828800"/>
            <a:ext cx="3463806" cy="10156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C0C59CE-3029-6158-B262-F315C5A5FB1B}"/>
              </a:ext>
            </a:extLst>
          </p:cNvPr>
          <p:cNvCxnSpPr>
            <a:cxnSpLocks/>
          </p:cNvCxnSpPr>
          <p:nvPr/>
        </p:nvCxnSpPr>
        <p:spPr>
          <a:xfrm flipH="1">
            <a:off x="4448247" y="1828800"/>
            <a:ext cx="2219253" cy="211068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D8808FAC-B9C5-C68E-1462-6CD45E9BD6DF}"/>
              </a:ext>
            </a:extLst>
          </p:cNvPr>
          <p:cNvCxnSpPr>
            <a:cxnSpLocks/>
          </p:cNvCxnSpPr>
          <p:nvPr/>
        </p:nvCxnSpPr>
        <p:spPr>
          <a:xfrm flipH="1">
            <a:off x="4303868" y="1828800"/>
            <a:ext cx="782482" cy="225506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7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47BFF-0FF2-E89A-A473-52C2980B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32F8D39-7F92-3037-1719-CBD1F65A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880" y="6327420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BB4465-2C50-21AE-A4C4-9EA4157A3A3F}"/>
              </a:ext>
            </a:extLst>
          </p:cNvPr>
          <p:cNvSpPr txBox="1"/>
          <p:nvPr/>
        </p:nvSpPr>
        <p:spPr>
          <a:xfrm>
            <a:off x="161925" y="0"/>
            <a:ext cx="972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/>
              <a:t>Next Steps: Roadmap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614F39E-C354-F44B-FC52-7AAAABD17C0D}"/>
              </a:ext>
            </a:extLst>
          </p:cNvPr>
          <p:cNvSpPr txBox="1"/>
          <p:nvPr/>
        </p:nvSpPr>
        <p:spPr>
          <a:xfrm>
            <a:off x="610432" y="992802"/>
            <a:ext cx="10476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Build Stray light model: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noProof="0" dirty="0"/>
              <a:t>Black Surface Treatment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noProof="0" dirty="0"/>
              <a:t>Detailed Mechanical model: Mirror Edges, Spider-M2 interface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DF2C5E-D082-36DE-9930-BFD0C91CAC54}"/>
              </a:ext>
            </a:extLst>
          </p:cNvPr>
          <p:cNvSpPr txBox="1"/>
          <p:nvPr/>
        </p:nvSpPr>
        <p:spPr>
          <a:xfrm>
            <a:off x="610432" y="3016281"/>
            <a:ext cx="10476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First Order Analysis: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noProof="0" dirty="0"/>
              <a:t>Critical Path Determination (and mitigation proposal)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EFFF4D-6AED-95B2-4A5E-229A0DCF3802}"/>
              </a:ext>
            </a:extLst>
          </p:cNvPr>
          <p:cNvSpPr txBox="1"/>
          <p:nvPr/>
        </p:nvSpPr>
        <p:spPr>
          <a:xfrm>
            <a:off x="610432" y="5026841"/>
            <a:ext cx="10476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Higher Order </a:t>
            </a:r>
            <a:r>
              <a:rPr lang="en-US" sz="2800" dirty="0"/>
              <a:t>Analysis:</a:t>
            </a:r>
            <a:endParaRPr lang="en-US" sz="2800" noProof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PST: wide band/low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C0C0C0"/>
                </a:highlight>
              </a:rPr>
              <a:t>PST: emphasis on targets exclusion angle (Earth/Sun/Moon)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7242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D1C77-025B-7341-2DD9-0ED5C14FB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5D98F3-CF5E-299C-6664-D4182E48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976AB70-3ADA-C7CA-311B-B33A11DB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E483B3A4-2F27-8059-6E2C-0793333963BD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9DEBE5-B5C9-0FC0-1241-55BD66E1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66" y="1009290"/>
            <a:ext cx="10490234" cy="516402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24E23C-97CA-1403-F27F-7958FC4E15DE}"/>
              </a:ext>
            </a:extLst>
          </p:cNvPr>
          <p:cNvSpPr txBox="1"/>
          <p:nvPr/>
        </p:nvSpPr>
        <p:spPr>
          <a:xfrm>
            <a:off x="362308" y="224286"/>
            <a:ext cx="803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Introduction: Real Image degrading effect</a:t>
            </a:r>
          </a:p>
        </p:txBody>
      </p:sp>
    </p:spTree>
    <p:extLst>
      <p:ext uri="{BB962C8B-B14F-4D97-AF65-F5344CB8AC3E}">
        <p14:creationId xmlns:p14="http://schemas.microsoft.com/office/powerpoint/2010/main" val="37300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28982-0260-4E00-5927-211178113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49143A-08A8-0021-85E9-9B8C3724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253810B-8CEE-7896-9EB8-9D5D147B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FDA55116-77CD-5511-8FA2-2B5B6DB8210E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A57BB0-7B31-38BF-3866-3F29E8EC419F}"/>
              </a:ext>
            </a:extLst>
          </p:cNvPr>
          <p:cNvSpPr txBox="1"/>
          <p:nvPr/>
        </p:nvSpPr>
        <p:spPr>
          <a:xfrm>
            <a:off x="362308" y="224286"/>
            <a:ext cx="803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Introduction: Real Image degrading effect</a:t>
            </a:r>
          </a:p>
        </p:txBody>
      </p:sp>
      <p:grpSp>
        <p:nvGrpSpPr>
          <p:cNvPr id="320" name="Gruppo 319">
            <a:extLst>
              <a:ext uri="{FF2B5EF4-FFF2-40B4-BE49-F238E27FC236}">
                <a16:creationId xmlns:a16="http://schemas.microsoft.com/office/drawing/2014/main" id="{73FD67DF-E898-4C1B-782A-8D5F4E8EAA56}"/>
              </a:ext>
            </a:extLst>
          </p:cNvPr>
          <p:cNvGrpSpPr/>
          <p:nvPr/>
        </p:nvGrpSpPr>
        <p:grpSpPr>
          <a:xfrm>
            <a:off x="530784" y="1562682"/>
            <a:ext cx="11661216" cy="4044368"/>
            <a:chOff x="616509" y="1927807"/>
            <a:chExt cx="10990342" cy="2931623"/>
          </a:xfrm>
        </p:grpSpPr>
        <p:sp>
          <p:nvSpPr>
            <p:cNvPr id="60" name="Arco 59">
              <a:extLst>
                <a:ext uri="{FF2B5EF4-FFF2-40B4-BE49-F238E27FC236}">
                  <a16:creationId xmlns:a16="http://schemas.microsoft.com/office/drawing/2014/main" id="{00109DF5-47DE-03DE-B567-4497E721858A}"/>
                </a:ext>
              </a:extLst>
            </p:cNvPr>
            <p:cNvSpPr/>
            <p:nvPr/>
          </p:nvSpPr>
          <p:spPr>
            <a:xfrm rot="10800000">
              <a:off x="616509" y="2365892"/>
              <a:ext cx="2299488" cy="2266765"/>
            </a:xfrm>
            <a:prstGeom prst="arc">
              <a:avLst>
                <a:gd name="adj1" fmla="val 16200000"/>
                <a:gd name="adj2" fmla="val 5425146"/>
              </a:avLst>
            </a:prstGeom>
            <a:ln w="444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D552AB8E-E193-9D00-6CB8-0C73D6BB8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5977" y="2477039"/>
              <a:ext cx="3408152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9F2B433-67F2-B271-097A-91668DBEE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777" y="2819939"/>
              <a:ext cx="3865353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07FEE906-8210-7746-12B0-B4AE5CD51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00" y="3229514"/>
              <a:ext cx="4083529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2BFD6320-87DF-8689-1D8E-C907D538E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00" y="3677189"/>
              <a:ext cx="4083529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B2422B04-44A4-67EB-5F21-5A99B02B3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777" y="4096289"/>
              <a:ext cx="3865352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26FB7D6A-412C-68F7-6333-1A5DEB830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234" y="4458239"/>
              <a:ext cx="3484895" cy="0"/>
            </a:xfrm>
            <a:prstGeom prst="line">
              <a:avLst/>
            </a:prstGeom>
            <a:ln w="412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0F57D508-6A11-4FB6-8182-A189A888DC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5977" y="2477039"/>
              <a:ext cx="4084428" cy="951961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960E1CA5-8E43-A2B7-34BC-6021E0DF55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783" y="2810683"/>
              <a:ext cx="4525723" cy="618317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CC225752-1CDB-12A5-DB30-69FD98CF53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707" y="3229514"/>
              <a:ext cx="4744799" cy="199486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9894A763-CCB9-773B-FB16-F3C4DF0CE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701" y="3438256"/>
              <a:ext cx="4759805" cy="238933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D5D4749D-A627-5A1B-949F-2FE833C0D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777" y="3438255"/>
              <a:ext cx="4540729" cy="632967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0F0F780B-999F-D37A-8F01-CF4995452E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234" y="3438254"/>
              <a:ext cx="4160272" cy="1009921"/>
            </a:xfrm>
            <a:prstGeom prst="line">
              <a:avLst/>
            </a:prstGeom>
            <a:ln w="412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Connettore 2 89">
              <a:extLst>
                <a:ext uri="{FF2B5EF4-FFF2-40B4-BE49-F238E27FC236}">
                  <a16:creationId xmlns:a16="http://schemas.microsoft.com/office/drawing/2014/main" id="{59BFBF83-72B6-273B-7A52-69E8DD174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9981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2 91">
              <a:extLst>
                <a:ext uri="{FF2B5EF4-FFF2-40B4-BE49-F238E27FC236}">
                  <a16:creationId xmlns:a16="http://schemas.microsoft.com/office/drawing/2014/main" id="{E89596FF-7CF9-7F3A-06CB-53842DC07FBF}"/>
                </a:ext>
              </a:extLst>
            </p:cNvPr>
            <p:cNvCxnSpPr>
              <a:cxnSpLocks/>
            </p:cNvCxnSpPr>
            <p:nvPr/>
          </p:nvCxnSpPr>
          <p:spPr>
            <a:xfrm>
              <a:off x="5389981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asellaDiTesto 96">
              <a:extLst>
                <a:ext uri="{FF2B5EF4-FFF2-40B4-BE49-F238E27FC236}">
                  <a16:creationId xmlns:a16="http://schemas.microsoft.com/office/drawing/2014/main" id="{03A1F8C9-3E6E-2E27-17F8-5F1AB83B0913}"/>
                </a:ext>
              </a:extLst>
            </p:cNvPr>
            <p:cNvSpPr txBox="1"/>
            <p:nvPr/>
          </p:nvSpPr>
          <p:spPr>
            <a:xfrm>
              <a:off x="4987410" y="4484323"/>
              <a:ext cx="2152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Irradiance plot</a:t>
              </a:r>
            </a:p>
          </p:txBody>
        </p: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30E45F5D-9F64-6B33-5CA6-6C351F2254B7}"/>
                </a:ext>
              </a:extLst>
            </p:cNvPr>
            <p:cNvCxnSpPr/>
            <p:nvPr/>
          </p:nvCxnSpPr>
          <p:spPr>
            <a:xfrm>
              <a:off x="5399506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uppo 125">
              <a:extLst>
                <a:ext uri="{FF2B5EF4-FFF2-40B4-BE49-F238E27FC236}">
                  <a16:creationId xmlns:a16="http://schemas.microsoft.com/office/drawing/2014/main" id="{110A805F-169A-29CB-F03F-98A970D69327}"/>
                </a:ext>
              </a:extLst>
            </p:cNvPr>
            <p:cNvGrpSpPr/>
            <p:nvPr/>
          </p:nvGrpSpPr>
          <p:grpSpPr>
            <a:xfrm>
              <a:off x="5508135" y="2190390"/>
              <a:ext cx="982440" cy="2194920"/>
              <a:chOff x="6051330" y="1171215"/>
              <a:chExt cx="982440" cy="219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17" name="Input penna 116">
                    <a:extLst>
                      <a:ext uri="{FF2B5EF4-FFF2-40B4-BE49-F238E27FC236}">
                        <a16:creationId xmlns:a16="http://schemas.microsoft.com/office/drawing/2014/main" id="{DE0AA974-7B8C-4A96-4BC3-2615F6EF0740}"/>
                      </a:ext>
                    </a:extLst>
                  </p14:cNvPr>
                  <p14:cNvContentPartPr/>
                  <p14:nvPr/>
                </p14:nvContentPartPr>
                <p14:xfrm>
                  <a:off x="6051330" y="1171215"/>
                  <a:ext cx="43200" cy="1141920"/>
                </p14:xfrm>
              </p:contentPart>
            </mc:Choice>
            <mc:Fallback xmlns="">
              <p:pic>
                <p:nvPicPr>
                  <p:cNvPr id="117" name="Input penna 116">
                    <a:extLst>
                      <a:ext uri="{FF2B5EF4-FFF2-40B4-BE49-F238E27FC236}">
                        <a16:creationId xmlns:a16="http://schemas.microsoft.com/office/drawing/2014/main" id="{DE0AA974-7B8C-4A96-4BC3-2615F6EF0740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034322" y="1158167"/>
                    <a:ext cx="76876" cy="1167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18" name="Input penna 117">
                    <a:extLst>
                      <a:ext uri="{FF2B5EF4-FFF2-40B4-BE49-F238E27FC236}">
                        <a16:creationId xmlns:a16="http://schemas.microsoft.com/office/drawing/2014/main" id="{CB8109B5-6CF0-70BE-CC68-D8A1C39691F5}"/>
                      </a:ext>
                    </a:extLst>
                  </p14:cNvPr>
                  <p14:cNvContentPartPr/>
                  <p14:nvPr/>
                </p14:nvContentPartPr>
                <p14:xfrm>
                  <a:off x="6095610" y="2342295"/>
                  <a:ext cx="938160" cy="116640"/>
                </p14:xfrm>
              </p:contentPart>
            </mc:Choice>
            <mc:Fallback xmlns="">
              <p:pic>
                <p:nvPicPr>
                  <p:cNvPr id="118" name="Input penna 117">
                    <a:extLst>
                      <a:ext uri="{FF2B5EF4-FFF2-40B4-BE49-F238E27FC236}">
                        <a16:creationId xmlns:a16="http://schemas.microsoft.com/office/drawing/2014/main" id="{CB8109B5-6CF0-70BE-CC68-D8A1C39691F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078645" y="2329509"/>
                    <a:ext cx="971751" cy="1424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4" name="Input penna 123">
                    <a:extLst>
                      <a:ext uri="{FF2B5EF4-FFF2-40B4-BE49-F238E27FC236}">
                        <a16:creationId xmlns:a16="http://schemas.microsoft.com/office/drawing/2014/main" id="{5E9763D5-878F-9E1B-608F-3444F1E30B9E}"/>
                      </a:ext>
                    </a:extLst>
                  </p14:cNvPr>
                  <p14:cNvContentPartPr/>
                  <p14:nvPr/>
                </p14:nvContentPartPr>
                <p14:xfrm>
                  <a:off x="6105330" y="2481975"/>
                  <a:ext cx="15840" cy="884160"/>
                </p14:xfrm>
              </p:contentPart>
            </mc:Choice>
            <mc:Fallback xmlns="">
              <p:pic>
                <p:nvPicPr>
                  <p:cNvPr id="124" name="Input penna 123">
                    <a:extLst>
                      <a:ext uri="{FF2B5EF4-FFF2-40B4-BE49-F238E27FC236}">
                        <a16:creationId xmlns:a16="http://schemas.microsoft.com/office/drawing/2014/main" id="{5E9763D5-878F-9E1B-608F-3444F1E30B9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088457" y="2468927"/>
                    <a:ext cx="49930" cy="90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5" name="Input penna 124">
                    <a:extLst>
                      <a:ext uri="{FF2B5EF4-FFF2-40B4-BE49-F238E27FC236}">
                        <a16:creationId xmlns:a16="http://schemas.microsoft.com/office/drawing/2014/main" id="{D16072C5-E199-23BB-A4D7-CFD65574185F}"/>
                      </a:ext>
                    </a:extLst>
                  </p14:cNvPr>
                  <p14:cNvContentPartPr/>
                  <p14:nvPr/>
                </p14:nvContentPartPr>
                <p14:xfrm>
                  <a:off x="6130890" y="2445255"/>
                  <a:ext cx="880560" cy="44280"/>
                </p14:xfrm>
              </p:contentPart>
            </mc:Choice>
            <mc:Fallback xmlns="">
              <p:pic>
                <p:nvPicPr>
                  <p:cNvPr id="125" name="Input penna 124">
                    <a:extLst>
                      <a:ext uri="{FF2B5EF4-FFF2-40B4-BE49-F238E27FC236}">
                        <a16:creationId xmlns:a16="http://schemas.microsoft.com/office/drawing/2014/main" id="{D16072C5-E199-23BB-A4D7-CFD65574185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14263" y="2432416"/>
                    <a:ext cx="914154" cy="7021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9" name="CasellaDiTesto 128">
              <a:extLst>
                <a:ext uri="{FF2B5EF4-FFF2-40B4-BE49-F238E27FC236}">
                  <a16:creationId xmlns:a16="http://schemas.microsoft.com/office/drawing/2014/main" id="{6619D9D8-F8FA-EC89-54D7-5F015E6EF8F2}"/>
                </a:ext>
              </a:extLst>
            </p:cNvPr>
            <p:cNvSpPr txBox="1"/>
            <p:nvPr/>
          </p:nvSpPr>
          <p:spPr>
            <a:xfrm>
              <a:off x="5508135" y="1957935"/>
              <a:ext cx="2152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Perfect Image</a:t>
              </a:r>
            </a:p>
          </p:txBody>
        </p:sp>
        <p:cxnSp>
          <p:nvCxnSpPr>
            <p:cNvPr id="130" name="Connettore 2 129">
              <a:extLst>
                <a:ext uri="{FF2B5EF4-FFF2-40B4-BE49-F238E27FC236}">
                  <a16:creationId xmlns:a16="http://schemas.microsoft.com/office/drawing/2014/main" id="{EFDA6F1A-44E3-2AFB-FFEF-9422CF2AF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551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2 130">
              <a:extLst>
                <a:ext uri="{FF2B5EF4-FFF2-40B4-BE49-F238E27FC236}">
                  <a16:creationId xmlns:a16="http://schemas.microsoft.com/office/drawing/2014/main" id="{28DE8E09-7139-CE1F-B411-C5A0EA254295}"/>
                </a:ext>
              </a:extLst>
            </p:cNvPr>
            <p:cNvCxnSpPr>
              <a:cxnSpLocks/>
            </p:cNvCxnSpPr>
            <p:nvPr/>
          </p:nvCxnSpPr>
          <p:spPr>
            <a:xfrm>
              <a:off x="7301551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6359C6AC-4567-02CA-C831-2FD523E66C79}"/>
                </a:ext>
              </a:extLst>
            </p:cNvPr>
            <p:cNvCxnSpPr/>
            <p:nvPr/>
          </p:nvCxnSpPr>
          <p:spPr>
            <a:xfrm>
              <a:off x="7311076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8" name="Input penna 137">
                  <a:extLst>
                    <a:ext uri="{FF2B5EF4-FFF2-40B4-BE49-F238E27FC236}">
                      <a16:creationId xmlns:a16="http://schemas.microsoft.com/office/drawing/2014/main" id="{5E7F403A-B6FC-D960-73FB-C9F9EFC90F02}"/>
                    </a:ext>
                  </a:extLst>
                </p14:cNvPr>
                <p14:cNvContentPartPr/>
                <p14:nvPr/>
              </p14:nvContentPartPr>
              <p14:xfrm>
                <a:off x="7393815" y="2025870"/>
                <a:ext cx="1134720" cy="1439640"/>
              </p14:xfrm>
            </p:contentPart>
          </mc:Choice>
          <mc:Fallback xmlns="">
            <p:pic>
              <p:nvPicPr>
                <p:cNvPr id="138" name="Input penna 137">
                  <a:extLst>
                    <a:ext uri="{FF2B5EF4-FFF2-40B4-BE49-F238E27FC236}">
                      <a16:creationId xmlns:a16="http://schemas.microsoft.com/office/drawing/2014/main" id="{5E7F403A-B6FC-D960-73FB-C9F9EFC90F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77188" y="2012823"/>
                  <a:ext cx="1168314" cy="14654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8" name="CasellaDiTesto 147">
              <a:extLst>
                <a:ext uri="{FF2B5EF4-FFF2-40B4-BE49-F238E27FC236}">
                  <a16:creationId xmlns:a16="http://schemas.microsoft.com/office/drawing/2014/main" id="{BAE18CED-8263-0DDD-82E6-BF24C7A845A7}"/>
                </a:ext>
              </a:extLst>
            </p:cNvPr>
            <p:cNvSpPr txBox="1"/>
            <p:nvPr/>
          </p:nvSpPr>
          <p:spPr>
            <a:xfrm>
              <a:off x="7562850" y="1927807"/>
              <a:ext cx="2152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Diffraction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093770BF-5E9C-05F5-76DF-B9A48697D60E}"/>
                    </a:ext>
                  </a:extLst>
                </p14:cNvPr>
                <p14:cNvContentPartPr/>
                <p14:nvPr/>
              </p14:nvContentPartPr>
              <p14:xfrm flipV="1">
                <a:off x="7403340" y="3419790"/>
                <a:ext cx="1134720" cy="1439640"/>
              </p14:xfrm>
            </p:contentPart>
          </mc:Choice>
          <mc:Fallback xmlns=""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093770BF-5E9C-05F5-76DF-B9A48697D6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flipV="1">
                  <a:off x="7386713" y="3406743"/>
                  <a:ext cx="1168314" cy="14654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1" name="CasellaDiTesto 170">
              <a:extLst>
                <a:ext uri="{FF2B5EF4-FFF2-40B4-BE49-F238E27FC236}">
                  <a16:creationId xmlns:a16="http://schemas.microsoft.com/office/drawing/2014/main" id="{35FEE418-85B5-E920-2E10-6349B9EB6BDE}"/>
                </a:ext>
              </a:extLst>
            </p:cNvPr>
            <p:cNvSpPr txBox="1"/>
            <p:nvPr/>
          </p:nvSpPr>
          <p:spPr>
            <a:xfrm>
              <a:off x="9454201" y="1927807"/>
              <a:ext cx="2152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/>
                <a:t>In field scatter</a:t>
              </a:r>
            </a:p>
          </p:txBody>
        </p:sp>
        <p:grpSp>
          <p:nvGrpSpPr>
            <p:cNvPr id="319" name="Gruppo 318">
              <a:extLst>
                <a:ext uri="{FF2B5EF4-FFF2-40B4-BE49-F238E27FC236}">
                  <a16:creationId xmlns:a16="http://schemas.microsoft.com/office/drawing/2014/main" id="{AAA9CBCD-6C10-D483-67B4-A04198108019}"/>
                </a:ext>
              </a:extLst>
            </p:cNvPr>
            <p:cNvGrpSpPr/>
            <p:nvPr/>
          </p:nvGrpSpPr>
          <p:grpSpPr>
            <a:xfrm>
              <a:off x="9306707" y="1962150"/>
              <a:ext cx="1076325" cy="2674080"/>
              <a:chOff x="9306707" y="1962150"/>
              <a:chExt cx="1076325" cy="2674080"/>
            </a:xfrm>
          </p:grpSpPr>
          <p:cxnSp>
            <p:nvCxnSpPr>
              <p:cNvPr id="151" name="Connettore 2 150">
                <a:extLst>
                  <a:ext uri="{FF2B5EF4-FFF2-40B4-BE49-F238E27FC236}">
                    <a16:creationId xmlns:a16="http://schemas.microsoft.com/office/drawing/2014/main" id="{63B90E53-3375-DE0B-E34C-7BFC0F1C3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6707" y="1962150"/>
                <a:ext cx="0" cy="45919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ttore 2 151">
                <a:extLst>
                  <a:ext uri="{FF2B5EF4-FFF2-40B4-BE49-F238E27FC236}">
                    <a16:creationId xmlns:a16="http://schemas.microsoft.com/office/drawing/2014/main" id="{A4EFBDD4-1CC3-D5FA-B400-DBFB1F3DB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6707" y="4480889"/>
                <a:ext cx="1076325" cy="925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diritto 152">
                <a:extLst>
                  <a:ext uri="{FF2B5EF4-FFF2-40B4-BE49-F238E27FC236}">
                    <a16:creationId xmlns:a16="http://schemas.microsoft.com/office/drawing/2014/main" id="{9146C803-944D-B0B0-7B7A-D3A02D98E328}"/>
                  </a:ext>
                </a:extLst>
              </p:cNvPr>
              <p:cNvCxnSpPr/>
              <p:nvPr/>
            </p:nvCxnSpPr>
            <p:spPr>
              <a:xfrm>
                <a:off x="9316232" y="2438400"/>
                <a:ext cx="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8" name="Gruppo 317">
                <a:extLst>
                  <a:ext uri="{FF2B5EF4-FFF2-40B4-BE49-F238E27FC236}">
                    <a16:creationId xmlns:a16="http://schemas.microsoft.com/office/drawing/2014/main" id="{649C4A7B-4887-249C-079E-590F8F80147E}"/>
                  </a:ext>
                </a:extLst>
              </p:cNvPr>
              <p:cNvGrpSpPr/>
              <p:nvPr/>
            </p:nvGrpSpPr>
            <p:grpSpPr>
              <a:xfrm>
                <a:off x="9448009" y="2094630"/>
                <a:ext cx="436526" cy="2541600"/>
                <a:chOff x="9448009" y="2094630"/>
                <a:chExt cx="892766" cy="2541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74" name="Input penna 173">
                      <a:extLst>
                        <a:ext uri="{FF2B5EF4-FFF2-40B4-BE49-F238E27FC236}">
                          <a16:creationId xmlns:a16="http://schemas.microsoft.com/office/drawing/2014/main" id="{71269660-0985-B083-4DCE-6FBD13241A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63095" y="2094630"/>
                    <a:ext cx="877680" cy="1274760"/>
                  </p14:xfrm>
                </p:contentPart>
              </mc:Choice>
              <mc:Fallback xmlns="">
                <p:pic>
                  <p:nvPicPr>
                    <p:cNvPr id="174" name="Input penna 173">
                      <a:extLst>
                        <a:ext uri="{FF2B5EF4-FFF2-40B4-BE49-F238E27FC236}">
                          <a16:creationId xmlns:a16="http://schemas.microsoft.com/office/drawing/2014/main" id="{71269660-0985-B083-4DCE-6FBD13241A4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428431" y="2081582"/>
                      <a:ext cx="946314" cy="13005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75" name="Input penna 174">
                      <a:extLst>
                        <a:ext uri="{FF2B5EF4-FFF2-40B4-BE49-F238E27FC236}">
                          <a16:creationId xmlns:a16="http://schemas.microsoft.com/office/drawing/2014/main" id="{168DC32B-5AF2-A0E1-10ED-620636C42206}"/>
                        </a:ext>
                      </a:extLst>
                    </p14:cNvPr>
                    <p14:cNvContentPartPr/>
                    <p14:nvPr/>
                  </p14:nvContentPartPr>
                  <p14:xfrm flipV="1">
                    <a:off x="9448009" y="3361470"/>
                    <a:ext cx="877680" cy="1274760"/>
                  </p14:xfrm>
                </p:contentPart>
              </mc:Choice>
              <mc:Fallback xmlns="">
                <p:pic>
                  <p:nvPicPr>
                    <p:cNvPr id="175" name="Input penna 174">
                      <a:extLst>
                        <a:ext uri="{FF2B5EF4-FFF2-40B4-BE49-F238E27FC236}">
                          <a16:creationId xmlns:a16="http://schemas.microsoft.com/office/drawing/2014/main" id="{168DC32B-5AF2-A0E1-10ED-620636C42206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 flipV="1">
                      <a:off x="9413345" y="3348683"/>
                      <a:ext cx="946314" cy="130059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48882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18605-F653-7BAE-6683-97B3FD2E5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70B04F6-9D53-1BF5-53D8-8FCEAFB9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1AB8E83-D8E6-2C27-AB61-74FA3974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1F2F77D8-E2FC-5AD3-7D51-05C084F96DAA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BAC72F-8496-1593-4292-5659CB072DD5}"/>
              </a:ext>
            </a:extLst>
          </p:cNvPr>
          <p:cNvSpPr txBox="1"/>
          <p:nvPr/>
        </p:nvSpPr>
        <p:spPr>
          <a:xfrm>
            <a:off x="362308" y="224286"/>
            <a:ext cx="803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Introduction: In Field Scattered light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BA49983D-AADE-59D3-E33B-98D9CB3EA5B8}"/>
              </a:ext>
            </a:extLst>
          </p:cNvPr>
          <p:cNvSpPr/>
          <p:nvPr/>
        </p:nvSpPr>
        <p:spPr>
          <a:xfrm rot="10800000">
            <a:off x="569412" y="1542297"/>
            <a:ext cx="2299488" cy="2266765"/>
          </a:xfrm>
          <a:prstGeom prst="arc">
            <a:avLst>
              <a:gd name="adj1" fmla="val 16200000"/>
              <a:gd name="adj2" fmla="val 5425146"/>
            </a:avLst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8D0A3B2-9D5F-129E-5C6C-49292D37A108}"/>
              </a:ext>
            </a:extLst>
          </p:cNvPr>
          <p:cNvCxnSpPr>
            <a:cxnSpLocks/>
          </p:cNvCxnSpPr>
          <p:nvPr/>
        </p:nvCxnSpPr>
        <p:spPr>
          <a:xfrm flipH="1" flipV="1">
            <a:off x="1268880" y="1653444"/>
            <a:ext cx="4379445" cy="45524"/>
          </a:xfrm>
          <a:prstGeom prst="line">
            <a:avLst/>
          </a:prstGeom>
          <a:ln w="41275">
            <a:headEnd type="non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7EA8783-B5D3-0349-18B9-7756D3735CA9}"/>
              </a:ext>
            </a:extLst>
          </p:cNvPr>
          <p:cNvCxnSpPr>
            <a:cxnSpLocks/>
          </p:cNvCxnSpPr>
          <p:nvPr/>
        </p:nvCxnSpPr>
        <p:spPr>
          <a:xfrm flipH="1" flipV="1">
            <a:off x="1268880" y="1643379"/>
            <a:ext cx="4064853" cy="111432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  <a:head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8317180-0FCE-4639-AED0-46AC3B023182}"/>
              </a:ext>
            </a:extLst>
          </p:cNvPr>
          <p:cNvCxnSpPr/>
          <p:nvPr/>
        </p:nvCxnSpPr>
        <p:spPr>
          <a:xfrm>
            <a:off x="5352409" y="1614805"/>
            <a:ext cx="0" cy="19812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iangolo isoscele 28">
            <a:extLst>
              <a:ext uri="{FF2B5EF4-FFF2-40B4-BE49-F238E27FC236}">
                <a16:creationId xmlns:a16="http://schemas.microsoft.com/office/drawing/2014/main" id="{4AB1D04A-5266-B224-99DA-7622A0D5EA77}"/>
              </a:ext>
            </a:extLst>
          </p:cNvPr>
          <p:cNvSpPr/>
          <p:nvPr/>
        </p:nvSpPr>
        <p:spPr>
          <a:xfrm rot="16200000" flipH="1">
            <a:off x="1817190" y="652733"/>
            <a:ext cx="2918286" cy="4114800"/>
          </a:xfrm>
          <a:prstGeom prst="triangle">
            <a:avLst>
              <a:gd name="adj" fmla="val 13056"/>
            </a:avLst>
          </a:prstGeom>
          <a:solidFill>
            <a:schemeClr val="accent4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EB297D2-C071-4887-A889-D3C00E0BE7B5}"/>
              </a:ext>
            </a:extLst>
          </p:cNvPr>
          <p:cNvSpPr txBox="1"/>
          <p:nvPr/>
        </p:nvSpPr>
        <p:spPr>
          <a:xfrm>
            <a:off x="2491143" y="3481903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Light Scatter Cone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4C16436-155C-6661-669C-E7A19A5282A8}"/>
              </a:ext>
            </a:extLst>
          </p:cNvPr>
          <p:cNvSpPr txBox="1"/>
          <p:nvPr/>
        </p:nvSpPr>
        <p:spPr>
          <a:xfrm>
            <a:off x="569411" y="4191686"/>
            <a:ext cx="502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Scattered Light </a:t>
            </a:r>
            <a:r>
              <a:rPr lang="en-US" noProof="0" dirty="0" err="1"/>
              <a:t>Distibution</a:t>
            </a:r>
            <a:r>
              <a:rPr lang="en-US" noProof="0" dirty="0"/>
              <a:t> (BSDF) modelled by Harvey – Shack Parameters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B75A6A9-DED8-ED74-95F3-D2417C90BED8}"/>
              </a:ext>
            </a:extLst>
          </p:cNvPr>
          <p:cNvSpPr txBox="1"/>
          <p:nvPr/>
        </p:nvSpPr>
        <p:spPr>
          <a:xfrm>
            <a:off x="5948987" y="952889"/>
            <a:ext cx="6098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Caused by microscopic mirror imperfection</a:t>
            </a:r>
          </a:p>
          <a:p>
            <a:r>
              <a:rPr lang="en-US" noProof="0" dirty="0"/>
              <a:t>Divided in two categories:</a:t>
            </a:r>
          </a:p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Surface roughness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Particle Contamination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6FF509D5-179C-6EDD-3069-84D5476B7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833" b="7944"/>
          <a:stretch>
            <a:fillRect/>
          </a:stretch>
        </p:blipFill>
        <p:spPr>
          <a:xfrm>
            <a:off x="6105525" y="2158204"/>
            <a:ext cx="4534326" cy="1987498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E1E3D0A-8303-B666-2354-A55966DA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2" t="40453" r="-67" b="9617"/>
          <a:stretch>
            <a:fillRect/>
          </a:stretch>
        </p:blipFill>
        <p:spPr>
          <a:xfrm>
            <a:off x="6105525" y="4611033"/>
            <a:ext cx="4534326" cy="1675837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D108722-D173-101F-F7A7-C8AE67E16BC1}"/>
              </a:ext>
            </a:extLst>
          </p:cNvPr>
          <p:cNvSpPr txBox="1"/>
          <p:nvPr/>
        </p:nvSpPr>
        <p:spPr>
          <a:xfrm>
            <a:off x="2349574" y="4904685"/>
            <a:ext cx="1038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noProof="0" dirty="0"/>
              <a:t>(b0,l,s) 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1A1BC16D-6391-DC0E-7EE2-94FA597F3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10" y="5347625"/>
            <a:ext cx="5613123" cy="9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8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BA5F-D3D0-06A8-8D41-E42E83177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8E9B63A-210D-4173-2386-36F931C2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7510"/>
            <a:ext cx="12192000" cy="10215256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6B2B5BA-4860-6D3A-693F-C04AF05D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EAB707E-C92C-4299-AD76-1106D44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124E2920-F82B-EE28-CDCF-8F839BD62D88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1C14A6-9117-051A-883C-E0F0C0FD5AC3}"/>
              </a:ext>
            </a:extLst>
          </p:cNvPr>
          <p:cNvSpPr txBox="1"/>
          <p:nvPr/>
        </p:nvSpPr>
        <p:spPr>
          <a:xfrm>
            <a:off x="362308" y="224286"/>
            <a:ext cx="98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solidFill>
                  <a:schemeClr val="bg1"/>
                </a:solidFill>
              </a:rPr>
              <a:t>Modelling Modeling Parameters and Approach:</a:t>
            </a:r>
          </a:p>
          <a:p>
            <a:r>
              <a:rPr lang="en-US" sz="3600" noProof="0" dirty="0"/>
              <a:t>1: Surface roughness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EE0AD0-2CF0-4558-DA86-643B537C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098" y="1288992"/>
            <a:ext cx="5118793" cy="44831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7D4B1D-457A-DB8E-DF9A-9BFBA753479B}"/>
              </a:ext>
            </a:extLst>
          </p:cNvPr>
          <p:cNvSpPr txBox="1"/>
          <p:nvPr/>
        </p:nvSpPr>
        <p:spPr>
          <a:xfrm>
            <a:off x="450010" y="1535511"/>
            <a:ext cx="613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Surface power </a:t>
            </a:r>
            <a:r>
              <a:rPr lang="en-US" sz="2400" noProof="0" dirty="0" err="1"/>
              <a:t>spectum</a:t>
            </a:r>
            <a:r>
              <a:rPr lang="en-US" sz="2400" noProof="0" dirty="0"/>
              <a:t> distribution is modelled with empirical machining data (ABC -model)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9792AC-7C64-D0EC-FB94-49C3E845B075}"/>
              </a:ext>
            </a:extLst>
          </p:cNvPr>
          <p:cNvSpPr txBox="1"/>
          <p:nvPr/>
        </p:nvSpPr>
        <p:spPr>
          <a:xfrm>
            <a:off x="1000890" y="4109845"/>
            <a:ext cx="4697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Harvey Parameters are determined empirically from RMS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D2D06DB-1834-DF50-897E-C0E3622427BC}"/>
              </a:ext>
            </a:extLst>
          </p:cNvPr>
          <p:cNvSpPr/>
          <p:nvPr/>
        </p:nvSpPr>
        <p:spPr>
          <a:xfrm>
            <a:off x="585787" y="2715446"/>
            <a:ext cx="1552575" cy="10512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RMS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BB6E85-A486-F5C0-0AEC-D2FF58B853D8}"/>
              </a:ext>
            </a:extLst>
          </p:cNvPr>
          <p:cNvCxnSpPr/>
          <p:nvPr/>
        </p:nvCxnSpPr>
        <p:spPr>
          <a:xfrm>
            <a:off x="2428875" y="3238176"/>
            <a:ext cx="1381125" cy="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C5AB84E-4FBE-20D2-A5A0-F3A0E55A1F5E}"/>
              </a:ext>
            </a:extLst>
          </p:cNvPr>
          <p:cNvSpPr/>
          <p:nvPr/>
        </p:nvSpPr>
        <p:spPr>
          <a:xfrm>
            <a:off x="4038600" y="2712564"/>
            <a:ext cx="1905000" cy="105122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b0,l,s</a:t>
            </a:r>
            <a:br>
              <a:rPr lang="en-US" noProof="0" dirty="0"/>
            </a:br>
            <a:r>
              <a:rPr lang="en-US" noProof="0" dirty="0"/>
              <a:t>(Scattering Cone)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A81FEA6-AF76-849D-69A9-9FAED6691F6D}"/>
              </a:ext>
            </a:extLst>
          </p:cNvPr>
          <p:cNvSpPr txBox="1"/>
          <p:nvPr/>
        </p:nvSpPr>
        <p:spPr>
          <a:xfrm>
            <a:off x="1160115" y="5386985"/>
            <a:ext cx="482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Value of 2 nm RMS was used</a:t>
            </a:r>
          </a:p>
        </p:txBody>
      </p:sp>
    </p:spTree>
    <p:extLst>
      <p:ext uri="{BB962C8B-B14F-4D97-AF65-F5344CB8AC3E}">
        <p14:creationId xmlns:p14="http://schemas.microsoft.com/office/powerpoint/2010/main" val="129116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78E3-3168-823A-C11D-D677CB9E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7F3BA8BD-D28C-10DF-15BA-72ADA701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1" y="2053561"/>
            <a:ext cx="4991834" cy="466791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A884A3-3295-DA7E-A97C-8D20CA771F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82982"/>
            <a:ext cx="12630436" cy="9461824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F9490D6-16C5-5D41-5931-C40485E4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2036531-F8B3-FBED-FCAF-B1DA4666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F4B72EA9-DB39-FEB8-F4BA-9C78642DB844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7C2A56-4B78-FD06-4D81-D3F872475337}"/>
              </a:ext>
            </a:extLst>
          </p:cNvPr>
          <p:cNvSpPr txBox="1"/>
          <p:nvPr/>
        </p:nvSpPr>
        <p:spPr>
          <a:xfrm>
            <a:off x="362308" y="201607"/>
            <a:ext cx="98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solidFill>
                  <a:schemeClr val="bg1"/>
                </a:solidFill>
              </a:rPr>
              <a:t>Modelling Modeling Parameters and Approach:</a:t>
            </a:r>
          </a:p>
          <a:p>
            <a:r>
              <a:rPr lang="en-US" sz="3600" noProof="0" dirty="0"/>
              <a:t>2: Particle Contamination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3B2B483-1499-6733-ABC0-0E4394D36528}"/>
              </a:ext>
            </a:extLst>
          </p:cNvPr>
          <p:cNvSpPr/>
          <p:nvPr/>
        </p:nvSpPr>
        <p:spPr>
          <a:xfrm>
            <a:off x="6009968" y="1776289"/>
            <a:ext cx="2581768" cy="103711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Total Scattered Energy (TIS)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45CC7BA-482E-B031-9E51-965DD4B9CE8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184406" y="2314212"/>
            <a:ext cx="771949" cy="486079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3DCB4EF-50ED-DE2A-0AF1-C2B86A725DE5}"/>
              </a:ext>
            </a:extLst>
          </p:cNvPr>
          <p:cNvSpPr/>
          <p:nvPr/>
        </p:nvSpPr>
        <p:spPr>
          <a:xfrm>
            <a:off x="6009968" y="4651890"/>
            <a:ext cx="1864094" cy="103711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Scattered Light Distribution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8C8091-5FDF-9188-2549-169418F14CB0}"/>
              </a:ext>
            </a:extLst>
          </p:cNvPr>
          <p:cNvSpPr txBox="1"/>
          <p:nvPr/>
        </p:nvSpPr>
        <p:spPr>
          <a:xfrm>
            <a:off x="698425" y="1505765"/>
            <a:ext cx="482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noProof="0" dirty="0"/>
              <a:t>Parameters in the model: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4C6F08B-AF3E-55E6-4904-2741CDE792B0}"/>
              </a:ext>
            </a:extLst>
          </p:cNvPr>
          <p:cNvSpPr txBox="1"/>
          <p:nvPr/>
        </p:nvSpPr>
        <p:spPr>
          <a:xfrm>
            <a:off x="362307" y="2538681"/>
            <a:ext cx="482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PAC: % of dust area coverage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CC1BBE-C5D7-BD17-BF63-84A7F539BD83}"/>
              </a:ext>
            </a:extLst>
          </p:cNvPr>
          <p:cNvSpPr txBox="1"/>
          <p:nvPr/>
        </p:nvSpPr>
        <p:spPr>
          <a:xfrm>
            <a:off x="362307" y="4858901"/>
            <a:ext cx="607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Particle diameter distribution</a:t>
            </a:r>
          </a:p>
          <a:p>
            <a:endParaRPr lang="en-US" sz="2800" noProof="0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9EC81A2-7491-FCAA-3BA2-9B12E47B6623}"/>
              </a:ext>
            </a:extLst>
          </p:cNvPr>
          <p:cNvCxnSpPr>
            <a:cxnSpLocks/>
          </p:cNvCxnSpPr>
          <p:nvPr/>
        </p:nvCxnSpPr>
        <p:spPr>
          <a:xfrm>
            <a:off x="5296079" y="5170447"/>
            <a:ext cx="504646" cy="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FD37A1-26C9-98E9-B669-E6E57822393D}"/>
              </a:ext>
            </a:extLst>
          </p:cNvPr>
          <p:cNvSpPr txBox="1"/>
          <p:nvPr/>
        </p:nvSpPr>
        <p:spPr>
          <a:xfrm>
            <a:off x="295632" y="3200640"/>
            <a:ext cx="893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Calculated from cleanroom fallout and exposure time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4C71768-6D26-DE42-6532-79BC3C43CCC9}"/>
              </a:ext>
            </a:extLst>
          </p:cNvPr>
          <p:cNvSpPr txBox="1"/>
          <p:nvPr/>
        </p:nvSpPr>
        <p:spPr>
          <a:xfrm>
            <a:off x="362325" y="5473892"/>
            <a:ext cx="83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Empirical: different model are available</a:t>
            </a:r>
          </a:p>
        </p:txBody>
      </p:sp>
    </p:spTree>
    <p:extLst>
      <p:ext uri="{BB962C8B-B14F-4D97-AF65-F5344CB8AC3E}">
        <p14:creationId xmlns:p14="http://schemas.microsoft.com/office/powerpoint/2010/main" val="419232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287B-6046-8F90-D6BA-3F3FB7EC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BE66DE-ED46-F32E-E9E8-EECACC3E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365" y="-227791"/>
            <a:ext cx="12630436" cy="9461824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3BAB6B4-784C-8331-141B-BB299844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47D04A3-2568-155F-7DA9-BD2B28A2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ACAB8304-5799-404F-E0EB-5E121E635A27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509685-CBD1-C224-F749-4543C8C5E281}"/>
              </a:ext>
            </a:extLst>
          </p:cNvPr>
          <p:cNvSpPr txBox="1"/>
          <p:nvPr/>
        </p:nvSpPr>
        <p:spPr>
          <a:xfrm>
            <a:off x="362308" y="201607"/>
            <a:ext cx="98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solidFill>
                  <a:schemeClr val="bg1"/>
                </a:solidFill>
              </a:rPr>
              <a:t>Modelling Modeling Parameters and Approach:</a:t>
            </a:r>
          </a:p>
          <a:p>
            <a:r>
              <a:rPr lang="en-US" sz="3600" noProof="0" dirty="0"/>
              <a:t>2: Particle Contamination: approach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A4271A-F962-5B01-27FA-893F4B1E0928}"/>
              </a:ext>
            </a:extLst>
          </p:cNvPr>
          <p:cNvSpPr txBox="1"/>
          <p:nvPr/>
        </p:nvSpPr>
        <p:spPr>
          <a:xfrm>
            <a:off x="734477" y="1941880"/>
            <a:ext cx="482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Determine the expected PAC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4953699-DD8B-BE08-E268-60DF97F8CB25}"/>
              </a:ext>
            </a:extLst>
          </p:cNvPr>
          <p:cNvCxnSpPr>
            <a:cxnSpLocks/>
          </p:cNvCxnSpPr>
          <p:nvPr/>
        </p:nvCxnSpPr>
        <p:spPr>
          <a:xfrm>
            <a:off x="3230154" y="2544266"/>
            <a:ext cx="0" cy="405517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FEF876-24DD-324B-8777-ED2278C9FEF1}"/>
              </a:ext>
            </a:extLst>
          </p:cNvPr>
          <p:cNvSpPr txBox="1"/>
          <p:nvPr/>
        </p:nvSpPr>
        <p:spPr>
          <a:xfrm>
            <a:off x="1039095" y="3015139"/>
            <a:ext cx="541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from cleanroom fallout and exposure time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B86F2E-56B4-9436-E552-823C1922CB65}"/>
              </a:ext>
            </a:extLst>
          </p:cNvPr>
          <p:cNvSpPr txBox="1"/>
          <p:nvPr/>
        </p:nvSpPr>
        <p:spPr>
          <a:xfrm>
            <a:off x="5556576" y="4739805"/>
            <a:ext cx="643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Make a hypothesis on the distribution</a:t>
            </a:r>
            <a:br>
              <a:rPr lang="en-US" sz="2800" noProof="0" dirty="0"/>
            </a:br>
            <a:r>
              <a:rPr lang="en-US" sz="2800" noProof="0" dirty="0"/>
              <a:t>	</a:t>
            </a:r>
            <a:r>
              <a:rPr lang="en-US" sz="2400" noProof="0" dirty="0"/>
              <a:t>two are presented </a:t>
            </a:r>
            <a:endParaRPr lang="en-US" sz="2800" noProof="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6A2EC50-4DDD-EB59-D925-8E75D1AF3297}"/>
              </a:ext>
            </a:extLst>
          </p:cNvPr>
          <p:cNvCxnSpPr>
            <a:cxnSpLocks/>
          </p:cNvCxnSpPr>
          <p:nvPr/>
        </p:nvCxnSpPr>
        <p:spPr>
          <a:xfrm flipV="1">
            <a:off x="1927654" y="1631092"/>
            <a:ext cx="8229600" cy="4464908"/>
          </a:xfrm>
          <a:prstGeom prst="line">
            <a:avLst/>
          </a:prstGeom>
          <a:ln w="349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BF79C-17AF-E283-19CD-FD1692B3F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D2CC7E3-61B7-0C59-9A95-F1317D5B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3" y="-281931"/>
            <a:ext cx="12630436" cy="9461824"/>
          </a:xfrm>
          <a:prstGeom prst="rect">
            <a:avLst/>
          </a:prstGeom>
        </p:spPr>
      </p:pic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2CC47BB-EE83-99F4-F194-DE47FF7E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EBE8B4D5-0433-BA98-DAAF-FA95F7DB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885D-8611-43DE-9EFB-E54C910A4653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552F0487-5545-EEF5-DC35-04F40FDDDA93}"/>
              </a:ext>
            </a:extLst>
          </p:cNvPr>
          <p:cNvSpPr txBox="1">
            <a:spLocks/>
          </p:cNvSpPr>
          <p:nvPr/>
        </p:nvSpPr>
        <p:spPr>
          <a:xfrm>
            <a:off x="-39969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INAF - </a:t>
            </a:r>
            <a:r>
              <a:rPr lang="en-US" noProof="0" dirty="0" err="1"/>
              <a:t>OABr</a:t>
            </a:r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7BF63B-49EB-7372-E687-155572423072}"/>
              </a:ext>
            </a:extLst>
          </p:cNvPr>
          <p:cNvSpPr txBox="1"/>
          <p:nvPr/>
        </p:nvSpPr>
        <p:spPr>
          <a:xfrm>
            <a:off x="362308" y="201607"/>
            <a:ext cx="986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>
                <a:solidFill>
                  <a:schemeClr val="bg1"/>
                </a:solidFill>
              </a:rPr>
              <a:t>Modelling Modeling Parameters and Approach:</a:t>
            </a:r>
          </a:p>
          <a:p>
            <a:r>
              <a:rPr lang="en-US" sz="3600" noProof="0" dirty="0"/>
              <a:t>2: Particle Contamination: approach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048405-85E1-B21D-FB97-38975EA1F6E6}"/>
              </a:ext>
            </a:extLst>
          </p:cNvPr>
          <p:cNvSpPr txBox="1"/>
          <p:nvPr/>
        </p:nvSpPr>
        <p:spPr>
          <a:xfrm>
            <a:off x="373145" y="2014725"/>
            <a:ext cx="482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/>
              <a:t>Expected PAC : 7000 ppm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9FD3EC1-FD99-7BC2-9FE4-A738ECECF9E5}"/>
              </a:ext>
            </a:extLst>
          </p:cNvPr>
          <p:cNvCxnSpPr>
            <a:cxnSpLocks/>
          </p:cNvCxnSpPr>
          <p:nvPr/>
        </p:nvCxnSpPr>
        <p:spPr>
          <a:xfrm>
            <a:off x="2806339" y="2873488"/>
            <a:ext cx="0" cy="62589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0B1906-23BB-12DF-C907-CA87A859DBA8}"/>
              </a:ext>
            </a:extLst>
          </p:cNvPr>
          <p:cNvSpPr txBox="1"/>
          <p:nvPr/>
        </p:nvSpPr>
        <p:spPr>
          <a:xfrm>
            <a:off x="750154" y="5657671"/>
            <a:ext cx="464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IRT Telescope Design Description, Trade-off and Analysis Report , Airbus , 2023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3AE757B-7180-AA83-2F85-852530681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24665"/>
              </p:ext>
            </p:extLst>
          </p:nvPr>
        </p:nvGraphicFramePr>
        <p:xfrm>
          <a:off x="272312" y="3647245"/>
          <a:ext cx="5023767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589">
                  <a:extLst>
                    <a:ext uri="{9D8B030D-6E8A-4147-A177-3AD203B41FA5}">
                      <a16:colId xmlns:a16="http://schemas.microsoft.com/office/drawing/2014/main" val="1632814650"/>
                    </a:ext>
                  </a:extLst>
                </a:gridCol>
                <a:gridCol w="1674589">
                  <a:extLst>
                    <a:ext uri="{9D8B030D-6E8A-4147-A177-3AD203B41FA5}">
                      <a16:colId xmlns:a16="http://schemas.microsoft.com/office/drawing/2014/main" val="2869909628"/>
                    </a:ext>
                  </a:extLst>
                </a:gridCol>
                <a:gridCol w="1674589">
                  <a:extLst>
                    <a:ext uri="{9D8B030D-6E8A-4147-A177-3AD203B41FA5}">
                      <a16:colId xmlns:a16="http://schemas.microsoft.com/office/drawing/2014/main" val="1376344396"/>
                    </a:ext>
                  </a:extLst>
                </a:gridCol>
              </a:tblGrid>
              <a:tr h="265181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Time in Cleanroom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7000 ppm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10000 ppm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0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ISO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84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121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9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ISO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502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717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71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ISO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2900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4250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62270"/>
                  </a:ext>
                </a:extLst>
              </a:tr>
            </a:tbl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D16DD5A0-B8E4-4AE0-A0E3-ABB53742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126" y="1522602"/>
            <a:ext cx="6785002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375B3-B656-9251-2ADC-E24DF53F4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3B4F219-7FDD-D7CD-6339-293770A132C8}"/>
              </a:ext>
            </a:extLst>
          </p:cNvPr>
          <p:cNvSpPr/>
          <p:nvPr/>
        </p:nvSpPr>
        <p:spPr>
          <a:xfrm>
            <a:off x="100206" y="829984"/>
            <a:ext cx="4727073" cy="6039189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B741CBD-DB71-C753-70D9-0E07A0D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IRT Consortium Meeting: Paris 2025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6E95695-1B73-631E-094D-3B21C60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513" y="6288674"/>
            <a:ext cx="2743200" cy="365125"/>
          </a:xfrm>
        </p:spPr>
        <p:txBody>
          <a:bodyPr/>
          <a:lstStyle/>
          <a:p>
            <a:fld id="{34A0885D-8611-43DE-9EFB-E54C910A4653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8EEB26-8B9E-BEA0-1EA8-1FF8F9CD894F}"/>
              </a:ext>
            </a:extLst>
          </p:cNvPr>
          <p:cNvSpPr txBox="1"/>
          <p:nvPr/>
        </p:nvSpPr>
        <p:spPr>
          <a:xfrm>
            <a:off x="246778" y="127692"/>
            <a:ext cx="833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0" dirty="0"/>
              <a:t>Modelling Approach: IRT </a:t>
            </a:r>
            <a:r>
              <a:rPr lang="en-US" sz="3600" dirty="0"/>
              <a:t>Telescope</a:t>
            </a:r>
            <a:r>
              <a:rPr lang="en-US" sz="3600" noProof="0" dirty="0"/>
              <a:t> 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526C49D-3F87-2497-0D56-8A271F05EB0F}"/>
              </a:ext>
            </a:extLst>
          </p:cNvPr>
          <p:cNvGrpSpPr/>
          <p:nvPr/>
        </p:nvGrpSpPr>
        <p:grpSpPr>
          <a:xfrm>
            <a:off x="414019" y="1451486"/>
            <a:ext cx="3952993" cy="1907187"/>
            <a:chOff x="362308" y="1552575"/>
            <a:chExt cx="3819167" cy="2509451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01ABA74-BD3A-DCE2-DE4F-0495B13E7442}"/>
                </a:ext>
              </a:extLst>
            </p:cNvPr>
            <p:cNvSpPr/>
            <p:nvPr/>
          </p:nvSpPr>
          <p:spPr>
            <a:xfrm>
              <a:off x="362308" y="1552575"/>
              <a:ext cx="3819167" cy="25094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2C1FE64B-74E1-872A-F597-5C2D72A08896}"/>
                </a:ext>
              </a:extLst>
            </p:cNvPr>
            <p:cNvGrpSpPr/>
            <p:nvPr/>
          </p:nvGrpSpPr>
          <p:grpSpPr>
            <a:xfrm>
              <a:off x="747709" y="2109151"/>
              <a:ext cx="2965163" cy="1844126"/>
              <a:chOff x="1017086" y="2517291"/>
              <a:chExt cx="5078914" cy="3031032"/>
            </a:xfrm>
          </p:grpSpPr>
          <p:sp>
            <p:nvSpPr>
              <p:cNvPr id="11" name="Triangolo isoscele 10">
                <a:extLst>
                  <a:ext uri="{FF2B5EF4-FFF2-40B4-BE49-F238E27FC236}">
                    <a16:creationId xmlns:a16="http://schemas.microsoft.com/office/drawing/2014/main" id="{A5DDD181-8743-C31D-4A77-0F5D28BB1776}"/>
                  </a:ext>
                </a:extLst>
              </p:cNvPr>
              <p:cNvSpPr/>
              <p:nvPr/>
            </p:nvSpPr>
            <p:spPr>
              <a:xfrm rot="16200000" flipH="1">
                <a:off x="2289838" y="1919034"/>
                <a:ext cx="2918286" cy="4114800"/>
              </a:xfrm>
              <a:prstGeom prst="triangle">
                <a:avLst>
                  <a:gd name="adj" fmla="val 13056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Triangolo isoscele 16">
                <a:extLst>
                  <a:ext uri="{FF2B5EF4-FFF2-40B4-BE49-F238E27FC236}">
                    <a16:creationId xmlns:a16="http://schemas.microsoft.com/office/drawing/2014/main" id="{7D7CC473-049B-5D2D-588B-3C38B9EF3BE7}"/>
                  </a:ext>
                </a:extLst>
              </p:cNvPr>
              <p:cNvSpPr/>
              <p:nvPr/>
            </p:nvSpPr>
            <p:spPr>
              <a:xfrm rot="16200000" flipH="1">
                <a:off x="2255963" y="1919034"/>
                <a:ext cx="2918286" cy="4114800"/>
              </a:xfrm>
              <a:prstGeom prst="triangle">
                <a:avLst>
                  <a:gd name="adj" fmla="val 82577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" name="Arco 2">
                <a:extLst>
                  <a:ext uri="{FF2B5EF4-FFF2-40B4-BE49-F238E27FC236}">
                    <a16:creationId xmlns:a16="http://schemas.microsoft.com/office/drawing/2014/main" id="{228B117B-3B4D-A2E2-C5D7-A8BB31309C99}"/>
                  </a:ext>
                </a:extLst>
              </p:cNvPr>
              <p:cNvSpPr/>
              <p:nvPr/>
            </p:nvSpPr>
            <p:spPr>
              <a:xfrm rot="10800000">
                <a:off x="1017087" y="2808598"/>
                <a:ext cx="2299488" cy="2266765"/>
              </a:xfrm>
              <a:prstGeom prst="arc">
                <a:avLst>
                  <a:gd name="adj1" fmla="val 16200000"/>
                  <a:gd name="adj2" fmla="val 5425146"/>
                </a:avLst>
              </a:prstGeom>
              <a:ln w="444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68D7A3DF-4765-1AB4-EB7D-1C63BF1197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6555" y="2919745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AC536F21-10C1-4A65-FBF4-7CB900FA5455}"/>
                  </a:ext>
                </a:extLst>
              </p:cNvPr>
              <p:cNvCxnSpPr/>
              <p:nvPr/>
            </p:nvCxnSpPr>
            <p:spPr>
              <a:xfrm>
                <a:off x="5800084" y="2881106"/>
                <a:ext cx="0" cy="198120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767B71D7-BE31-1FD1-BD17-FEED264793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7706" y="4918137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0">
                <a:extLst>
                  <a:ext uri="{FF2B5EF4-FFF2-40B4-BE49-F238E27FC236}">
                    <a16:creationId xmlns:a16="http://schemas.microsoft.com/office/drawing/2014/main" id="{94293277-3AF9-A13A-A186-1A2DCD730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086" y="3770048"/>
                <a:ext cx="5078914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7" name="Triangolo isoscele 26">
                <a:extLst>
                  <a:ext uri="{FF2B5EF4-FFF2-40B4-BE49-F238E27FC236}">
                    <a16:creationId xmlns:a16="http://schemas.microsoft.com/office/drawing/2014/main" id="{096C2F04-7182-B3BB-25FB-063901D12E58}"/>
                  </a:ext>
                </a:extLst>
              </p:cNvPr>
              <p:cNvSpPr/>
              <p:nvPr/>
            </p:nvSpPr>
            <p:spPr>
              <a:xfrm rot="16200000" flipH="1">
                <a:off x="1946294" y="1700829"/>
                <a:ext cx="2918286" cy="4776702"/>
              </a:xfrm>
              <a:prstGeom prst="triangle">
                <a:avLst>
                  <a:gd name="adj" fmla="val 39820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3BA4401-B206-775C-A379-33441CE641B0}"/>
                </a:ext>
              </a:extLst>
            </p:cNvPr>
            <p:cNvSpPr txBox="1"/>
            <p:nvPr/>
          </p:nvSpPr>
          <p:spPr>
            <a:xfrm>
              <a:off x="1866941" y="1638394"/>
              <a:ext cx="72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 dirty="0"/>
                <a:t>M1</a:t>
              </a:r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3116FBF-2BF5-5AE3-B313-703085411148}"/>
              </a:ext>
            </a:extLst>
          </p:cNvPr>
          <p:cNvSpPr txBox="1"/>
          <p:nvPr/>
        </p:nvSpPr>
        <p:spPr>
          <a:xfrm>
            <a:off x="2137317" y="3296228"/>
            <a:ext cx="338200" cy="53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+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BCA88B35-5999-4B34-015E-DED3691B3E1F}"/>
              </a:ext>
            </a:extLst>
          </p:cNvPr>
          <p:cNvGrpSpPr/>
          <p:nvPr/>
        </p:nvGrpSpPr>
        <p:grpSpPr>
          <a:xfrm>
            <a:off x="415114" y="3792553"/>
            <a:ext cx="3952993" cy="1907187"/>
            <a:chOff x="362308" y="1552575"/>
            <a:chExt cx="3819167" cy="2509451"/>
          </a:xfrm>
        </p:grpSpPr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1C14EAF5-F3D5-EC64-F095-841C28D98AF8}"/>
                </a:ext>
              </a:extLst>
            </p:cNvPr>
            <p:cNvSpPr/>
            <p:nvPr/>
          </p:nvSpPr>
          <p:spPr>
            <a:xfrm>
              <a:off x="362308" y="1552575"/>
              <a:ext cx="3819167" cy="25094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1B2A055D-4305-5ADD-CD97-FE4E52F3779F}"/>
                </a:ext>
              </a:extLst>
            </p:cNvPr>
            <p:cNvGrpSpPr/>
            <p:nvPr/>
          </p:nvGrpSpPr>
          <p:grpSpPr>
            <a:xfrm>
              <a:off x="747709" y="2109151"/>
              <a:ext cx="2965163" cy="1844126"/>
              <a:chOff x="1017086" y="2517291"/>
              <a:chExt cx="5078914" cy="3031032"/>
            </a:xfrm>
          </p:grpSpPr>
          <p:sp>
            <p:nvSpPr>
              <p:cNvPr id="49" name="Triangolo isoscele 48">
                <a:extLst>
                  <a:ext uri="{FF2B5EF4-FFF2-40B4-BE49-F238E27FC236}">
                    <a16:creationId xmlns:a16="http://schemas.microsoft.com/office/drawing/2014/main" id="{E2ED6AC6-DD92-D1D2-A203-CF6D3D6188CC}"/>
                  </a:ext>
                </a:extLst>
              </p:cNvPr>
              <p:cNvSpPr/>
              <p:nvPr/>
            </p:nvSpPr>
            <p:spPr>
              <a:xfrm rot="16200000" flipH="1">
                <a:off x="2289838" y="1919034"/>
                <a:ext cx="2918286" cy="4114800"/>
              </a:xfrm>
              <a:prstGeom prst="triangle">
                <a:avLst>
                  <a:gd name="adj" fmla="val 13056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Triangolo isoscele 49">
                <a:extLst>
                  <a:ext uri="{FF2B5EF4-FFF2-40B4-BE49-F238E27FC236}">
                    <a16:creationId xmlns:a16="http://schemas.microsoft.com/office/drawing/2014/main" id="{960AC1BF-44D6-27E3-E3A9-8570EB403605}"/>
                  </a:ext>
                </a:extLst>
              </p:cNvPr>
              <p:cNvSpPr/>
              <p:nvPr/>
            </p:nvSpPr>
            <p:spPr>
              <a:xfrm rot="16200000" flipH="1">
                <a:off x="2255963" y="1919034"/>
                <a:ext cx="2918286" cy="4114800"/>
              </a:xfrm>
              <a:prstGeom prst="triangle">
                <a:avLst>
                  <a:gd name="adj" fmla="val 82577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Arco 50">
                <a:extLst>
                  <a:ext uri="{FF2B5EF4-FFF2-40B4-BE49-F238E27FC236}">
                    <a16:creationId xmlns:a16="http://schemas.microsoft.com/office/drawing/2014/main" id="{7E87DC84-142A-3A5A-60A1-3DA8D0EA771D}"/>
                  </a:ext>
                </a:extLst>
              </p:cNvPr>
              <p:cNvSpPr/>
              <p:nvPr/>
            </p:nvSpPr>
            <p:spPr>
              <a:xfrm rot="10800000">
                <a:off x="1017087" y="2808598"/>
                <a:ext cx="2299488" cy="2266765"/>
              </a:xfrm>
              <a:prstGeom prst="arc">
                <a:avLst>
                  <a:gd name="adj1" fmla="val 16200000"/>
                  <a:gd name="adj2" fmla="val 5425146"/>
                </a:avLst>
              </a:prstGeom>
              <a:ln w="444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52" name="Connettore diritto 51">
                <a:extLst>
                  <a:ext uri="{FF2B5EF4-FFF2-40B4-BE49-F238E27FC236}">
                    <a16:creationId xmlns:a16="http://schemas.microsoft.com/office/drawing/2014/main" id="{D8190B10-F8CF-8275-9969-31F391975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6555" y="2919745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6209842A-A92B-22F9-2B17-BAFCC95C13CC}"/>
                  </a:ext>
                </a:extLst>
              </p:cNvPr>
              <p:cNvCxnSpPr/>
              <p:nvPr/>
            </p:nvCxnSpPr>
            <p:spPr>
              <a:xfrm>
                <a:off x="5800084" y="2881106"/>
                <a:ext cx="0" cy="198120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diritto 53">
                <a:extLst>
                  <a:ext uri="{FF2B5EF4-FFF2-40B4-BE49-F238E27FC236}">
                    <a16:creationId xmlns:a16="http://schemas.microsoft.com/office/drawing/2014/main" id="{A01959D9-C0C5-50EA-A8B7-A5BC44B3C5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7706" y="4918137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54">
                <a:extLst>
                  <a:ext uri="{FF2B5EF4-FFF2-40B4-BE49-F238E27FC236}">
                    <a16:creationId xmlns:a16="http://schemas.microsoft.com/office/drawing/2014/main" id="{BD02F9D7-60C0-D55F-DB70-9948A322C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086" y="3770048"/>
                <a:ext cx="5078914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6" name="Triangolo isoscele 55">
                <a:extLst>
                  <a:ext uri="{FF2B5EF4-FFF2-40B4-BE49-F238E27FC236}">
                    <a16:creationId xmlns:a16="http://schemas.microsoft.com/office/drawing/2014/main" id="{1FBED94A-D2C0-1ACF-80A8-B712E8E30219}"/>
                  </a:ext>
                </a:extLst>
              </p:cNvPr>
              <p:cNvSpPr/>
              <p:nvPr/>
            </p:nvSpPr>
            <p:spPr>
              <a:xfrm rot="16200000" flipH="1">
                <a:off x="1946294" y="1700829"/>
                <a:ext cx="2918286" cy="4776702"/>
              </a:xfrm>
              <a:prstGeom prst="triangle">
                <a:avLst>
                  <a:gd name="adj" fmla="val 39820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9BC8D0C3-E368-CBB4-68C3-8D65AE4F3BCD}"/>
                </a:ext>
              </a:extLst>
            </p:cNvPr>
            <p:cNvSpPr txBox="1"/>
            <p:nvPr/>
          </p:nvSpPr>
          <p:spPr>
            <a:xfrm>
              <a:off x="1866941" y="1638394"/>
              <a:ext cx="72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 dirty="0"/>
                <a:t>M2</a:t>
              </a:r>
            </a:p>
          </p:txBody>
        </p:sp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81F6E4FA-F29C-2B20-7B6D-FF8F42397F65}"/>
              </a:ext>
            </a:extLst>
          </p:cNvPr>
          <p:cNvGrpSpPr/>
          <p:nvPr/>
        </p:nvGrpSpPr>
        <p:grpSpPr>
          <a:xfrm>
            <a:off x="4942488" y="1270486"/>
            <a:ext cx="2585802" cy="1040642"/>
            <a:chOff x="4144024" y="1508849"/>
            <a:chExt cx="2581106" cy="1133475"/>
          </a:xfrm>
        </p:grpSpPr>
        <p:sp>
          <p:nvSpPr>
            <p:cNvPr id="94" name="Ovale 93">
              <a:extLst>
                <a:ext uri="{FF2B5EF4-FFF2-40B4-BE49-F238E27FC236}">
                  <a16:creationId xmlns:a16="http://schemas.microsoft.com/office/drawing/2014/main" id="{B5603E8F-8422-5E6D-C754-80CDCD515340}"/>
                </a:ext>
              </a:extLst>
            </p:cNvPr>
            <p:cNvSpPr/>
            <p:nvPr/>
          </p:nvSpPr>
          <p:spPr>
            <a:xfrm>
              <a:off x="4144024" y="1508849"/>
              <a:ext cx="2581106" cy="1133475"/>
            </a:xfrm>
            <a:prstGeom prst="ellipse">
              <a:avLst/>
            </a:prstGeom>
            <a:solidFill>
              <a:srgbClr val="D8CFB2"/>
            </a:solidFill>
            <a:ln w="41275">
              <a:solidFill>
                <a:srgbClr val="AA96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9BAE405D-8B71-B81C-B204-FA75FD61E872}"/>
                </a:ext>
              </a:extLst>
            </p:cNvPr>
            <p:cNvSpPr txBox="1"/>
            <p:nvPr/>
          </p:nvSpPr>
          <p:spPr>
            <a:xfrm>
              <a:off x="4361656" y="1660087"/>
              <a:ext cx="218744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noProof="0" dirty="0"/>
                <a:t>Peterson model </a:t>
              </a:r>
            </a:p>
            <a:p>
              <a:r>
                <a:rPr lang="en-US" sz="2400" noProof="0" dirty="0"/>
                <a:t>       (NA, D)</a:t>
              </a:r>
            </a:p>
          </p:txBody>
        </p:sp>
      </p:grp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919F202-2850-B956-121D-3F3C364BFD05}"/>
              </a:ext>
            </a:extLst>
          </p:cNvPr>
          <p:cNvSpPr txBox="1"/>
          <p:nvPr/>
        </p:nvSpPr>
        <p:spPr>
          <a:xfrm>
            <a:off x="2085205" y="6007488"/>
            <a:ext cx="44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/>
              <a:t>…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600985C-3471-7651-B852-A13AC3C89370}"/>
              </a:ext>
            </a:extLst>
          </p:cNvPr>
          <p:cNvSpPr txBox="1"/>
          <p:nvPr/>
        </p:nvSpPr>
        <p:spPr>
          <a:xfrm>
            <a:off x="2135781" y="5677541"/>
            <a:ext cx="30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+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CE38B94-C270-7C1E-BB33-F6D232B1ED09}"/>
              </a:ext>
            </a:extLst>
          </p:cNvPr>
          <p:cNvSpPr txBox="1"/>
          <p:nvPr/>
        </p:nvSpPr>
        <p:spPr>
          <a:xfrm>
            <a:off x="246778" y="886434"/>
            <a:ext cx="445857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noProof="0" dirty="0"/>
              <a:t>Scattering Model (e.g. Roughness)</a:t>
            </a:r>
          </a:p>
        </p:txBody>
      </p:sp>
      <p:grpSp>
        <p:nvGrpSpPr>
          <p:cNvPr id="95" name="Gruppo 94">
            <a:extLst>
              <a:ext uri="{FF2B5EF4-FFF2-40B4-BE49-F238E27FC236}">
                <a16:creationId xmlns:a16="http://schemas.microsoft.com/office/drawing/2014/main" id="{B4D525BB-939B-6123-FC79-7E8AC947F8C3}"/>
              </a:ext>
            </a:extLst>
          </p:cNvPr>
          <p:cNvGrpSpPr/>
          <p:nvPr/>
        </p:nvGrpSpPr>
        <p:grpSpPr>
          <a:xfrm>
            <a:off x="3862788" y="1687653"/>
            <a:ext cx="492632" cy="1626361"/>
            <a:chOff x="9306707" y="1962150"/>
            <a:chExt cx="1076325" cy="2674080"/>
          </a:xfrm>
        </p:grpSpPr>
        <p:cxnSp>
          <p:nvCxnSpPr>
            <p:cNvPr id="96" name="Connettore 2 95">
              <a:extLst>
                <a:ext uri="{FF2B5EF4-FFF2-40B4-BE49-F238E27FC236}">
                  <a16:creationId xmlns:a16="http://schemas.microsoft.com/office/drawing/2014/main" id="{474EB98F-43D3-66DC-61E6-8068B7B58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6707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2 96">
              <a:extLst>
                <a:ext uri="{FF2B5EF4-FFF2-40B4-BE49-F238E27FC236}">
                  <a16:creationId xmlns:a16="http://schemas.microsoft.com/office/drawing/2014/main" id="{A64618F8-77A9-7719-F491-34B4B81BF458}"/>
                </a:ext>
              </a:extLst>
            </p:cNvPr>
            <p:cNvCxnSpPr>
              <a:cxnSpLocks/>
            </p:cNvCxnSpPr>
            <p:nvPr/>
          </p:nvCxnSpPr>
          <p:spPr>
            <a:xfrm>
              <a:off x="9306707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64B6DF89-E35B-4DFE-CA92-E40637C25ADD}"/>
                </a:ext>
              </a:extLst>
            </p:cNvPr>
            <p:cNvCxnSpPr/>
            <p:nvPr/>
          </p:nvCxnSpPr>
          <p:spPr>
            <a:xfrm>
              <a:off x="9316232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103B11A2-2620-82B9-0DBB-6FC8EF4D97B6}"/>
                </a:ext>
              </a:extLst>
            </p:cNvPr>
            <p:cNvGrpSpPr/>
            <p:nvPr/>
          </p:nvGrpSpPr>
          <p:grpSpPr>
            <a:xfrm>
              <a:off x="9448009" y="2094630"/>
              <a:ext cx="436526" cy="2541600"/>
              <a:chOff x="9448009" y="2094630"/>
              <a:chExt cx="892766" cy="254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00" name="Input penna 99">
                    <a:extLst>
                      <a:ext uri="{FF2B5EF4-FFF2-40B4-BE49-F238E27FC236}">
                        <a16:creationId xmlns:a16="http://schemas.microsoft.com/office/drawing/2014/main" id="{B6215A7A-E8CD-948D-DD53-25647399C89B}"/>
                      </a:ext>
                    </a:extLst>
                  </p14:cNvPr>
                  <p14:cNvContentPartPr/>
                  <p14:nvPr/>
                </p14:nvContentPartPr>
                <p14:xfrm>
                  <a:off x="9463095" y="2094630"/>
                  <a:ext cx="877680" cy="1274760"/>
                </p14:xfrm>
              </p:contentPart>
            </mc:Choice>
            <mc:Fallback xmlns="">
              <p:pic>
                <p:nvPicPr>
                  <p:cNvPr id="100" name="Input penna 99">
                    <a:extLst>
                      <a:ext uri="{FF2B5EF4-FFF2-40B4-BE49-F238E27FC236}">
                        <a16:creationId xmlns:a16="http://schemas.microsoft.com/office/drawing/2014/main" id="{B6215A7A-E8CD-948D-DD53-25647399C89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382721" y="206503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1" name="Input penna 100">
                    <a:extLst>
                      <a:ext uri="{FF2B5EF4-FFF2-40B4-BE49-F238E27FC236}">
                        <a16:creationId xmlns:a16="http://schemas.microsoft.com/office/drawing/2014/main" id="{334434C0-9142-1517-7903-2280F8242E64}"/>
                      </a:ext>
                    </a:extLst>
                  </p14:cNvPr>
                  <p14:cNvContentPartPr/>
                  <p14:nvPr/>
                </p14:nvContentPartPr>
                <p14:xfrm flipV="1">
                  <a:off x="9448009" y="3361470"/>
                  <a:ext cx="877680" cy="1274760"/>
                </p14:xfrm>
              </p:contentPart>
            </mc:Choice>
            <mc:Fallback xmlns="">
              <p:pic>
                <p:nvPicPr>
                  <p:cNvPr id="101" name="Input penna 100">
                    <a:extLst>
                      <a:ext uri="{FF2B5EF4-FFF2-40B4-BE49-F238E27FC236}">
                        <a16:creationId xmlns:a16="http://schemas.microsoft.com/office/drawing/2014/main" id="{334434C0-9142-1517-7903-2280F8242E6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9367635" y="333187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88F7C16-6E2E-5285-769D-1C454476DE7A}"/>
              </a:ext>
            </a:extLst>
          </p:cNvPr>
          <p:cNvGrpSpPr/>
          <p:nvPr/>
        </p:nvGrpSpPr>
        <p:grpSpPr>
          <a:xfrm>
            <a:off x="3841465" y="3991810"/>
            <a:ext cx="492632" cy="1626361"/>
            <a:chOff x="9306707" y="1962150"/>
            <a:chExt cx="1076325" cy="2674080"/>
          </a:xfrm>
        </p:grpSpPr>
        <p:cxnSp>
          <p:nvCxnSpPr>
            <p:cNvPr id="103" name="Connettore 2 102">
              <a:extLst>
                <a:ext uri="{FF2B5EF4-FFF2-40B4-BE49-F238E27FC236}">
                  <a16:creationId xmlns:a16="http://schemas.microsoft.com/office/drawing/2014/main" id="{EE7C08AE-5E65-B81F-952D-B11A929CF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6707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>
              <a:extLst>
                <a:ext uri="{FF2B5EF4-FFF2-40B4-BE49-F238E27FC236}">
                  <a16:creationId xmlns:a16="http://schemas.microsoft.com/office/drawing/2014/main" id="{F59F3149-FDC2-8170-F434-024C625D7808}"/>
                </a:ext>
              </a:extLst>
            </p:cNvPr>
            <p:cNvCxnSpPr>
              <a:cxnSpLocks/>
            </p:cNvCxnSpPr>
            <p:nvPr/>
          </p:nvCxnSpPr>
          <p:spPr>
            <a:xfrm>
              <a:off x="9306707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3D8CA2AF-7355-5292-AAF1-147EA3C1E7AF}"/>
                </a:ext>
              </a:extLst>
            </p:cNvPr>
            <p:cNvCxnSpPr/>
            <p:nvPr/>
          </p:nvCxnSpPr>
          <p:spPr>
            <a:xfrm>
              <a:off x="9316232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1E503855-4831-7FFD-BE7C-3FD64F425F7B}"/>
                </a:ext>
              </a:extLst>
            </p:cNvPr>
            <p:cNvGrpSpPr/>
            <p:nvPr/>
          </p:nvGrpSpPr>
          <p:grpSpPr>
            <a:xfrm>
              <a:off x="9448009" y="2094630"/>
              <a:ext cx="436526" cy="2541600"/>
              <a:chOff x="9448009" y="2094630"/>
              <a:chExt cx="892766" cy="254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7" name="Input penna 106">
                    <a:extLst>
                      <a:ext uri="{FF2B5EF4-FFF2-40B4-BE49-F238E27FC236}">
                        <a16:creationId xmlns:a16="http://schemas.microsoft.com/office/drawing/2014/main" id="{EB856468-A2C4-CA9D-3FA3-756C458FE59D}"/>
                      </a:ext>
                    </a:extLst>
                  </p14:cNvPr>
                  <p14:cNvContentPartPr/>
                  <p14:nvPr/>
                </p14:nvContentPartPr>
                <p14:xfrm>
                  <a:off x="9463095" y="2094630"/>
                  <a:ext cx="877680" cy="1274760"/>
                </p14:xfrm>
              </p:contentPart>
            </mc:Choice>
            <mc:Fallback xmlns="">
              <p:pic>
                <p:nvPicPr>
                  <p:cNvPr id="107" name="Input penna 106">
                    <a:extLst>
                      <a:ext uri="{FF2B5EF4-FFF2-40B4-BE49-F238E27FC236}">
                        <a16:creationId xmlns:a16="http://schemas.microsoft.com/office/drawing/2014/main" id="{EB856468-A2C4-CA9D-3FA3-756C458FE59D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382721" y="206503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8" name="Input penna 107">
                    <a:extLst>
                      <a:ext uri="{FF2B5EF4-FFF2-40B4-BE49-F238E27FC236}">
                        <a16:creationId xmlns:a16="http://schemas.microsoft.com/office/drawing/2014/main" id="{DA30F727-4F97-02BF-08C4-B6C0AB89A091}"/>
                      </a:ext>
                    </a:extLst>
                  </p14:cNvPr>
                  <p14:cNvContentPartPr/>
                  <p14:nvPr/>
                </p14:nvContentPartPr>
                <p14:xfrm flipV="1">
                  <a:off x="9448009" y="3361470"/>
                  <a:ext cx="877680" cy="1274760"/>
                </p14:xfrm>
              </p:contentPart>
            </mc:Choice>
            <mc:Fallback xmlns="">
              <p:pic>
                <p:nvPicPr>
                  <p:cNvPr id="108" name="Input penna 107">
                    <a:extLst>
                      <a:ext uri="{FF2B5EF4-FFF2-40B4-BE49-F238E27FC236}">
                        <a16:creationId xmlns:a16="http://schemas.microsoft.com/office/drawing/2014/main" id="{DA30F727-4F97-02BF-08C4-B6C0AB89A09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9367635" y="333187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135" name="Connettore 2 134">
            <a:extLst>
              <a:ext uri="{FF2B5EF4-FFF2-40B4-BE49-F238E27FC236}">
                <a16:creationId xmlns:a16="http://schemas.microsoft.com/office/drawing/2014/main" id="{AAB1467A-4234-C2DC-4BAD-0D814974334C}"/>
              </a:ext>
            </a:extLst>
          </p:cNvPr>
          <p:cNvCxnSpPr>
            <a:cxnSpLocks/>
            <a:stCxn id="94" idx="2"/>
            <a:endCxn id="41" idx="3"/>
          </p:cNvCxnSpPr>
          <p:nvPr/>
        </p:nvCxnSpPr>
        <p:spPr>
          <a:xfrm flipH="1">
            <a:off x="2475517" y="1790806"/>
            <a:ext cx="2466970" cy="1773163"/>
          </a:xfrm>
          <a:prstGeom prst="straightConnector1">
            <a:avLst/>
          </a:prstGeom>
          <a:ln w="41275">
            <a:solidFill>
              <a:srgbClr val="AA96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o di addizione 12">
            <a:extLst>
              <a:ext uri="{FF2B5EF4-FFF2-40B4-BE49-F238E27FC236}">
                <a16:creationId xmlns:a16="http://schemas.microsoft.com/office/drawing/2014/main" id="{2EF3595A-1BE8-B0C6-BEAC-F886260A00FF}"/>
              </a:ext>
            </a:extLst>
          </p:cNvPr>
          <p:cNvSpPr/>
          <p:nvPr/>
        </p:nvSpPr>
        <p:spPr>
          <a:xfrm>
            <a:off x="5649601" y="3012392"/>
            <a:ext cx="1171575" cy="120315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1451DC0-30C2-9E75-12D6-9BF0EA4AEA53}"/>
              </a:ext>
            </a:extLst>
          </p:cNvPr>
          <p:cNvSpPr/>
          <p:nvPr/>
        </p:nvSpPr>
        <p:spPr>
          <a:xfrm>
            <a:off x="7569965" y="752371"/>
            <a:ext cx="4727073" cy="6039189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16FABD9-1E6C-8104-05F2-6097EABE521E}"/>
              </a:ext>
            </a:extLst>
          </p:cNvPr>
          <p:cNvGrpSpPr/>
          <p:nvPr/>
        </p:nvGrpSpPr>
        <p:grpSpPr>
          <a:xfrm>
            <a:off x="7883778" y="1373873"/>
            <a:ext cx="3952993" cy="1907187"/>
            <a:chOff x="362308" y="1552575"/>
            <a:chExt cx="3819167" cy="2509451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6E167AB3-9261-236D-41F8-5448D5A3C947}"/>
                </a:ext>
              </a:extLst>
            </p:cNvPr>
            <p:cNvSpPr/>
            <p:nvPr/>
          </p:nvSpPr>
          <p:spPr>
            <a:xfrm>
              <a:off x="362308" y="1552575"/>
              <a:ext cx="3819167" cy="25094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C455343-DC1A-AAC7-9CBF-D849E587B02E}"/>
                </a:ext>
              </a:extLst>
            </p:cNvPr>
            <p:cNvGrpSpPr/>
            <p:nvPr/>
          </p:nvGrpSpPr>
          <p:grpSpPr>
            <a:xfrm>
              <a:off x="747709" y="2109151"/>
              <a:ext cx="2965163" cy="1844126"/>
              <a:chOff x="1017086" y="2517291"/>
              <a:chExt cx="5078914" cy="3031032"/>
            </a:xfrm>
          </p:grpSpPr>
          <p:sp>
            <p:nvSpPr>
              <p:cNvPr id="22" name="Triangolo isoscele 21">
                <a:extLst>
                  <a:ext uri="{FF2B5EF4-FFF2-40B4-BE49-F238E27FC236}">
                    <a16:creationId xmlns:a16="http://schemas.microsoft.com/office/drawing/2014/main" id="{1712C0D8-DD76-2438-4B44-527E2AB26D34}"/>
                  </a:ext>
                </a:extLst>
              </p:cNvPr>
              <p:cNvSpPr/>
              <p:nvPr/>
            </p:nvSpPr>
            <p:spPr>
              <a:xfrm rot="16200000" flipH="1">
                <a:off x="2289838" y="1919034"/>
                <a:ext cx="2918286" cy="4114800"/>
              </a:xfrm>
              <a:prstGeom prst="triangle">
                <a:avLst>
                  <a:gd name="adj" fmla="val 13056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" name="Triangolo isoscele 22">
                <a:extLst>
                  <a:ext uri="{FF2B5EF4-FFF2-40B4-BE49-F238E27FC236}">
                    <a16:creationId xmlns:a16="http://schemas.microsoft.com/office/drawing/2014/main" id="{EEB6684D-0257-6D25-3FBA-26D066D6622B}"/>
                  </a:ext>
                </a:extLst>
              </p:cNvPr>
              <p:cNvSpPr/>
              <p:nvPr/>
            </p:nvSpPr>
            <p:spPr>
              <a:xfrm rot="16200000" flipH="1">
                <a:off x="2255963" y="1919034"/>
                <a:ext cx="2918286" cy="4114800"/>
              </a:xfrm>
              <a:prstGeom prst="triangle">
                <a:avLst>
                  <a:gd name="adj" fmla="val 82577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Arco 23">
                <a:extLst>
                  <a:ext uri="{FF2B5EF4-FFF2-40B4-BE49-F238E27FC236}">
                    <a16:creationId xmlns:a16="http://schemas.microsoft.com/office/drawing/2014/main" id="{9282D7B3-E229-B44D-5842-81AC424C0258}"/>
                  </a:ext>
                </a:extLst>
              </p:cNvPr>
              <p:cNvSpPr/>
              <p:nvPr/>
            </p:nvSpPr>
            <p:spPr>
              <a:xfrm rot="10800000">
                <a:off x="1017087" y="2808598"/>
                <a:ext cx="2299488" cy="2266765"/>
              </a:xfrm>
              <a:prstGeom prst="arc">
                <a:avLst>
                  <a:gd name="adj1" fmla="val 16200000"/>
                  <a:gd name="adj2" fmla="val 5425146"/>
                </a:avLst>
              </a:prstGeom>
              <a:ln w="444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D085A652-0A9A-125B-A604-AEF94D6919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6555" y="2919745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734AFC55-4F5A-9AE1-3319-F9AC2756C3ED}"/>
                  </a:ext>
                </a:extLst>
              </p:cNvPr>
              <p:cNvCxnSpPr/>
              <p:nvPr/>
            </p:nvCxnSpPr>
            <p:spPr>
              <a:xfrm>
                <a:off x="5800084" y="2881106"/>
                <a:ext cx="0" cy="198120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id="{5F129BD7-7B88-2FF2-3CAA-CED14F12BB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7706" y="4918137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C4DDACF2-E51F-05CD-1D2D-799C726888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086" y="3770048"/>
                <a:ext cx="5078914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Triangolo isoscele 30">
                <a:extLst>
                  <a:ext uri="{FF2B5EF4-FFF2-40B4-BE49-F238E27FC236}">
                    <a16:creationId xmlns:a16="http://schemas.microsoft.com/office/drawing/2014/main" id="{CF30C42A-FC1F-D33A-12D1-3AB7C780C2F7}"/>
                  </a:ext>
                </a:extLst>
              </p:cNvPr>
              <p:cNvSpPr/>
              <p:nvPr/>
            </p:nvSpPr>
            <p:spPr>
              <a:xfrm rot="16200000" flipH="1">
                <a:off x="1946294" y="1700829"/>
                <a:ext cx="2918286" cy="4776702"/>
              </a:xfrm>
              <a:prstGeom prst="triangle">
                <a:avLst>
                  <a:gd name="adj" fmla="val 39820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4434EEB-30F8-2AA9-E670-0E881B96EF7C}"/>
                </a:ext>
              </a:extLst>
            </p:cNvPr>
            <p:cNvSpPr txBox="1"/>
            <p:nvPr/>
          </p:nvSpPr>
          <p:spPr>
            <a:xfrm>
              <a:off x="1866941" y="1638394"/>
              <a:ext cx="72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 dirty="0"/>
                <a:t>M1</a:t>
              </a: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8345F03-1163-341F-5FF4-09F6763C9645}"/>
              </a:ext>
            </a:extLst>
          </p:cNvPr>
          <p:cNvSpPr txBox="1"/>
          <p:nvPr/>
        </p:nvSpPr>
        <p:spPr>
          <a:xfrm>
            <a:off x="9607076" y="3218615"/>
            <a:ext cx="338200" cy="53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+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D64644B-0DBF-A2A9-80FF-683EC5949B5E}"/>
              </a:ext>
            </a:extLst>
          </p:cNvPr>
          <p:cNvGrpSpPr/>
          <p:nvPr/>
        </p:nvGrpSpPr>
        <p:grpSpPr>
          <a:xfrm>
            <a:off x="7884873" y="3714940"/>
            <a:ext cx="3952993" cy="1907187"/>
            <a:chOff x="362308" y="1552575"/>
            <a:chExt cx="3819167" cy="2509451"/>
          </a:xfrm>
        </p:grpSpPr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9F9C3C91-42C8-16B1-91DE-0B92796FC86F}"/>
                </a:ext>
              </a:extLst>
            </p:cNvPr>
            <p:cNvSpPr/>
            <p:nvPr/>
          </p:nvSpPr>
          <p:spPr>
            <a:xfrm>
              <a:off x="362308" y="1552575"/>
              <a:ext cx="3819167" cy="25094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94419380-8666-3800-5066-6C8933F9CC0E}"/>
                </a:ext>
              </a:extLst>
            </p:cNvPr>
            <p:cNvGrpSpPr/>
            <p:nvPr/>
          </p:nvGrpSpPr>
          <p:grpSpPr>
            <a:xfrm>
              <a:off x="747709" y="2109151"/>
              <a:ext cx="2965163" cy="1844126"/>
              <a:chOff x="1017086" y="2517291"/>
              <a:chExt cx="5078914" cy="3031032"/>
            </a:xfrm>
          </p:grpSpPr>
          <p:sp>
            <p:nvSpPr>
              <p:cNvPr id="37" name="Triangolo isoscele 36">
                <a:extLst>
                  <a:ext uri="{FF2B5EF4-FFF2-40B4-BE49-F238E27FC236}">
                    <a16:creationId xmlns:a16="http://schemas.microsoft.com/office/drawing/2014/main" id="{849D6B6E-C1B8-D46D-F363-05221E94DE86}"/>
                  </a:ext>
                </a:extLst>
              </p:cNvPr>
              <p:cNvSpPr/>
              <p:nvPr/>
            </p:nvSpPr>
            <p:spPr>
              <a:xfrm rot="16200000" flipH="1">
                <a:off x="2289838" y="1919034"/>
                <a:ext cx="2918286" cy="4114800"/>
              </a:xfrm>
              <a:prstGeom prst="triangle">
                <a:avLst>
                  <a:gd name="adj" fmla="val 13056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Triangolo isoscele 37">
                <a:extLst>
                  <a:ext uri="{FF2B5EF4-FFF2-40B4-BE49-F238E27FC236}">
                    <a16:creationId xmlns:a16="http://schemas.microsoft.com/office/drawing/2014/main" id="{12F272BC-E4C3-6A17-C50F-019523952134}"/>
                  </a:ext>
                </a:extLst>
              </p:cNvPr>
              <p:cNvSpPr/>
              <p:nvPr/>
            </p:nvSpPr>
            <p:spPr>
              <a:xfrm rot="16200000" flipH="1">
                <a:off x="2255963" y="1919034"/>
                <a:ext cx="2918286" cy="4114800"/>
              </a:xfrm>
              <a:prstGeom prst="triangle">
                <a:avLst>
                  <a:gd name="adj" fmla="val 82577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Arco 39">
                <a:extLst>
                  <a:ext uri="{FF2B5EF4-FFF2-40B4-BE49-F238E27FC236}">
                    <a16:creationId xmlns:a16="http://schemas.microsoft.com/office/drawing/2014/main" id="{159F96A0-450C-0A66-CA6F-8CA94E278662}"/>
                  </a:ext>
                </a:extLst>
              </p:cNvPr>
              <p:cNvSpPr/>
              <p:nvPr/>
            </p:nvSpPr>
            <p:spPr>
              <a:xfrm rot="10800000">
                <a:off x="1017087" y="2808598"/>
                <a:ext cx="2299488" cy="2266765"/>
              </a:xfrm>
              <a:prstGeom prst="arc">
                <a:avLst>
                  <a:gd name="adj1" fmla="val 16200000"/>
                  <a:gd name="adj2" fmla="val 5425146"/>
                </a:avLst>
              </a:prstGeom>
              <a:ln w="444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9221A94-BA26-F945-F9BB-1C75898C96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6555" y="2919745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>
                <a:extLst>
                  <a:ext uri="{FF2B5EF4-FFF2-40B4-BE49-F238E27FC236}">
                    <a16:creationId xmlns:a16="http://schemas.microsoft.com/office/drawing/2014/main" id="{731C8BBF-995E-0C61-D6C3-35848FFB1D33}"/>
                  </a:ext>
                </a:extLst>
              </p:cNvPr>
              <p:cNvCxnSpPr/>
              <p:nvPr/>
            </p:nvCxnSpPr>
            <p:spPr>
              <a:xfrm>
                <a:off x="5800084" y="2881106"/>
                <a:ext cx="0" cy="1981200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>
                <a:extLst>
                  <a:ext uri="{FF2B5EF4-FFF2-40B4-BE49-F238E27FC236}">
                    <a16:creationId xmlns:a16="http://schemas.microsoft.com/office/drawing/2014/main" id="{5BA0119D-D60C-7258-17A5-736D678BC4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7706" y="4918137"/>
                <a:ext cx="4379445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>
                <a:extLst>
                  <a:ext uri="{FF2B5EF4-FFF2-40B4-BE49-F238E27FC236}">
                    <a16:creationId xmlns:a16="http://schemas.microsoft.com/office/drawing/2014/main" id="{D5915CFF-ACC6-124D-852C-0D47AFBCF0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086" y="3770048"/>
                <a:ext cx="5078914" cy="45524"/>
              </a:xfrm>
              <a:prstGeom prst="line">
                <a:avLst/>
              </a:prstGeom>
              <a:ln w="41275">
                <a:headEnd type="non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9" name="Triangolo isoscele 88">
                <a:extLst>
                  <a:ext uri="{FF2B5EF4-FFF2-40B4-BE49-F238E27FC236}">
                    <a16:creationId xmlns:a16="http://schemas.microsoft.com/office/drawing/2014/main" id="{36B3F951-1F4C-971C-8865-23DD4CAF6212}"/>
                  </a:ext>
                </a:extLst>
              </p:cNvPr>
              <p:cNvSpPr/>
              <p:nvPr/>
            </p:nvSpPr>
            <p:spPr>
              <a:xfrm rot="16200000" flipH="1">
                <a:off x="1946294" y="1700829"/>
                <a:ext cx="2918286" cy="4776702"/>
              </a:xfrm>
              <a:prstGeom prst="triangle">
                <a:avLst>
                  <a:gd name="adj" fmla="val 39820"/>
                </a:avLst>
              </a:prstGeom>
              <a:solidFill>
                <a:schemeClr val="accent4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5642B9E9-9620-73C6-D4F9-F7E42A5F3FB4}"/>
                </a:ext>
              </a:extLst>
            </p:cNvPr>
            <p:cNvSpPr txBox="1"/>
            <p:nvPr/>
          </p:nvSpPr>
          <p:spPr>
            <a:xfrm>
              <a:off x="1866941" y="1638394"/>
              <a:ext cx="72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noProof="0" dirty="0"/>
                <a:t>M2</a:t>
              </a:r>
            </a:p>
          </p:txBody>
        </p:sp>
      </p:grp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6465D6FC-6186-3CA7-8803-BF09BE2284DD}"/>
              </a:ext>
            </a:extLst>
          </p:cNvPr>
          <p:cNvSpPr txBox="1"/>
          <p:nvPr/>
        </p:nvSpPr>
        <p:spPr>
          <a:xfrm>
            <a:off x="9554812" y="5929876"/>
            <a:ext cx="44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/>
              <a:t>…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06791286-3045-C998-CD60-3D46BEBB4BFC}"/>
              </a:ext>
            </a:extLst>
          </p:cNvPr>
          <p:cNvSpPr txBox="1"/>
          <p:nvPr/>
        </p:nvSpPr>
        <p:spPr>
          <a:xfrm>
            <a:off x="9605540" y="5599928"/>
            <a:ext cx="30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noProof="0" dirty="0"/>
              <a:t>+</a:t>
            </a: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EA35981C-637B-1445-DF19-63F61FE79562}"/>
              </a:ext>
            </a:extLst>
          </p:cNvPr>
          <p:cNvSpPr txBox="1"/>
          <p:nvPr/>
        </p:nvSpPr>
        <p:spPr>
          <a:xfrm>
            <a:off x="7716537" y="808821"/>
            <a:ext cx="445857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noProof="0" dirty="0"/>
              <a:t>Scattering Model (e.g. Dust)</a:t>
            </a:r>
          </a:p>
        </p:txBody>
      </p:sp>
      <p:grpSp>
        <p:nvGrpSpPr>
          <p:cNvPr id="126" name="Gruppo 125">
            <a:extLst>
              <a:ext uri="{FF2B5EF4-FFF2-40B4-BE49-F238E27FC236}">
                <a16:creationId xmlns:a16="http://schemas.microsoft.com/office/drawing/2014/main" id="{8AD383EF-1A1C-210F-BEF8-E80378F31019}"/>
              </a:ext>
            </a:extLst>
          </p:cNvPr>
          <p:cNvGrpSpPr/>
          <p:nvPr/>
        </p:nvGrpSpPr>
        <p:grpSpPr>
          <a:xfrm>
            <a:off x="11332547" y="1610040"/>
            <a:ext cx="492632" cy="1626361"/>
            <a:chOff x="9306707" y="1962150"/>
            <a:chExt cx="1076325" cy="2674080"/>
          </a:xfrm>
        </p:grpSpPr>
        <p:cxnSp>
          <p:nvCxnSpPr>
            <p:cNvPr id="127" name="Connettore 2 126">
              <a:extLst>
                <a:ext uri="{FF2B5EF4-FFF2-40B4-BE49-F238E27FC236}">
                  <a16:creationId xmlns:a16="http://schemas.microsoft.com/office/drawing/2014/main" id="{6A4D2CC0-B242-C6ED-09C0-EAC2FF58F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6707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2 127">
              <a:extLst>
                <a:ext uri="{FF2B5EF4-FFF2-40B4-BE49-F238E27FC236}">
                  <a16:creationId xmlns:a16="http://schemas.microsoft.com/office/drawing/2014/main" id="{C338B42A-A72C-0ECE-013C-71047B996E8D}"/>
                </a:ext>
              </a:extLst>
            </p:cNvPr>
            <p:cNvCxnSpPr>
              <a:cxnSpLocks/>
            </p:cNvCxnSpPr>
            <p:nvPr/>
          </p:nvCxnSpPr>
          <p:spPr>
            <a:xfrm>
              <a:off x="9306707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051D8DDE-C4EC-6D4A-229D-C10310501FBC}"/>
                </a:ext>
              </a:extLst>
            </p:cNvPr>
            <p:cNvCxnSpPr/>
            <p:nvPr/>
          </p:nvCxnSpPr>
          <p:spPr>
            <a:xfrm>
              <a:off x="9316232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0DD28C43-50BA-30E4-ADAD-D36B5C8E7A22}"/>
                </a:ext>
              </a:extLst>
            </p:cNvPr>
            <p:cNvGrpSpPr/>
            <p:nvPr/>
          </p:nvGrpSpPr>
          <p:grpSpPr>
            <a:xfrm>
              <a:off x="9448009" y="2094630"/>
              <a:ext cx="436526" cy="2541600"/>
              <a:chOff x="9448009" y="2094630"/>
              <a:chExt cx="892766" cy="254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1" name="Input penna 130">
                    <a:extLst>
                      <a:ext uri="{FF2B5EF4-FFF2-40B4-BE49-F238E27FC236}">
                        <a16:creationId xmlns:a16="http://schemas.microsoft.com/office/drawing/2014/main" id="{728D5904-717B-C29A-E18D-03EBAC866AF5}"/>
                      </a:ext>
                    </a:extLst>
                  </p14:cNvPr>
                  <p14:cNvContentPartPr/>
                  <p14:nvPr/>
                </p14:nvContentPartPr>
                <p14:xfrm>
                  <a:off x="9463095" y="2094630"/>
                  <a:ext cx="877680" cy="1274760"/>
                </p14:xfrm>
              </p:contentPart>
            </mc:Choice>
            <mc:Fallback xmlns="">
              <p:pic>
                <p:nvPicPr>
                  <p:cNvPr id="131" name="Input penna 130">
                    <a:extLst>
                      <a:ext uri="{FF2B5EF4-FFF2-40B4-BE49-F238E27FC236}">
                        <a16:creationId xmlns:a16="http://schemas.microsoft.com/office/drawing/2014/main" id="{728D5904-717B-C29A-E18D-03EBAC866AF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382721" y="206503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2" name="Input penna 131">
                    <a:extLst>
                      <a:ext uri="{FF2B5EF4-FFF2-40B4-BE49-F238E27FC236}">
                        <a16:creationId xmlns:a16="http://schemas.microsoft.com/office/drawing/2014/main" id="{B7ADCFB6-6221-E12D-2ECA-91EA17794985}"/>
                      </a:ext>
                    </a:extLst>
                  </p14:cNvPr>
                  <p14:cNvContentPartPr/>
                  <p14:nvPr/>
                </p14:nvContentPartPr>
                <p14:xfrm flipV="1">
                  <a:off x="9448009" y="3361470"/>
                  <a:ext cx="877680" cy="1274760"/>
                </p14:xfrm>
              </p:contentPart>
            </mc:Choice>
            <mc:Fallback xmlns="">
              <p:pic>
                <p:nvPicPr>
                  <p:cNvPr id="132" name="Input penna 131">
                    <a:extLst>
                      <a:ext uri="{FF2B5EF4-FFF2-40B4-BE49-F238E27FC236}">
                        <a16:creationId xmlns:a16="http://schemas.microsoft.com/office/drawing/2014/main" id="{B7ADCFB6-6221-E12D-2ECA-91EA1779498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9367635" y="333187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3E15AFC0-99F5-CEF7-0345-CD293BF90BC8}"/>
              </a:ext>
            </a:extLst>
          </p:cNvPr>
          <p:cNvGrpSpPr/>
          <p:nvPr/>
        </p:nvGrpSpPr>
        <p:grpSpPr>
          <a:xfrm>
            <a:off x="11311224" y="3914197"/>
            <a:ext cx="492632" cy="1626361"/>
            <a:chOff x="9306707" y="1962150"/>
            <a:chExt cx="1076325" cy="2674080"/>
          </a:xfrm>
        </p:grpSpPr>
        <p:cxnSp>
          <p:nvCxnSpPr>
            <p:cNvPr id="134" name="Connettore 2 133">
              <a:extLst>
                <a:ext uri="{FF2B5EF4-FFF2-40B4-BE49-F238E27FC236}">
                  <a16:creationId xmlns:a16="http://schemas.microsoft.com/office/drawing/2014/main" id="{40C4EB0C-0623-F57C-32A7-1F45A9F7D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6707" y="1962150"/>
              <a:ext cx="0" cy="45919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2 135">
              <a:extLst>
                <a:ext uri="{FF2B5EF4-FFF2-40B4-BE49-F238E27FC236}">
                  <a16:creationId xmlns:a16="http://schemas.microsoft.com/office/drawing/2014/main" id="{5CFA8C4B-B455-BE8C-5D7B-2F00D60C22FE}"/>
                </a:ext>
              </a:extLst>
            </p:cNvPr>
            <p:cNvCxnSpPr>
              <a:cxnSpLocks/>
            </p:cNvCxnSpPr>
            <p:nvPr/>
          </p:nvCxnSpPr>
          <p:spPr>
            <a:xfrm>
              <a:off x="9306707" y="4480889"/>
              <a:ext cx="1076325" cy="92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3D2B7AD6-6FE8-8046-7B09-E0D72DE3D7D6}"/>
                </a:ext>
              </a:extLst>
            </p:cNvPr>
            <p:cNvCxnSpPr/>
            <p:nvPr/>
          </p:nvCxnSpPr>
          <p:spPr>
            <a:xfrm>
              <a:off x="9316232" y="2438400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uppo 137">
              <a:extLst>
                <a:ext uri="{FF2B5EF4-FFF2-40B4-BE49-F238E27FC236}">
                  <a16:creationId xmlns:a16="http://schemas.microsoft.com/office/drawing/2014/main" id="{BA071AE6-36AC-6AA4-C3B2-DF74ECED10B1}"/>
                </a:ext>
              </a:extLst>
            </p:cNvPr>
            <p:cNvGrpSpPr/>
            <p:nvPr/>
          </p:nvGrpSpPr>
          <p:grpSpPr>
            <a:xfrm>
              <a:off x="9448009" y="2094630"/>
              <a:ext cx="436526" cy="2541600"/>
              <a:chOff x="9448009" y="2094630"/>
              <a:chExt cx="892766" cy="254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9" name="Input penna 138">
                    <a:extLst>
                      <a:ext uri="{FF2B5EF4-FFF2-40B4-BE49-F238E27FC236}">
                        <a16:creationId xmlns:a16="http://schemas.microsoft.com/office/drawing/2014/main" id="{AC6A959A-1EB0-9192-7827-1B677D593486}"/>
                      </a:ext>
                    </a:extLst>
                  </p14:cNvPr>
                  <p14:cNvContentPartPr/>
                  <p14:nvPr/>
                </p14:nvContentPartPr>
                <p14:xfrm>
                  <a:off x="9463095" y="2094630"/>
                  <a:ext cx="877680" cy="1274760"/>
                </p14:xfrm>
              </p:contentPart>
            </mc:Choice>
            <mc:Fallback xmlns="">
              <p:pic>
                <p:nvPicPr>
                  <p:cNvPr id="139" name="Input penna 138">
                    <a:extLst>
                      <a:ext uri="{FF2B5EF4-FFF2-40B4-BE49-F238E27FC236}">
                        <a16:creationId xmlns:a16="http://schemas.microsoft.com/office/drawing/2014/main" id="{AC6A959A-1EB0-9192-7827-1B677D59348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382721" y="206503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40" name="Input penna 139">
                    <a:extLst>
                      <a:ext uri="{FF2B5EF4-FFF2-40B4-BE49-F238E27FC236}">
                        <a16:creationId xmlns:a16="http://schemas.microsoft.com/office/drawing/2014/main" id="{843D0E08-2823-7AF7-D002-B09D956B5CC0}"/>
                      </a:ext>
                    </a:extLst>
                  </p14:cNvPr>
                  <p14:cNvContentPartPr/>
                  <p14:nvPr/>
                </p14:nvContentPartPr>
                <p14:xfrm flipV="1">
                  <a:off x="9448009" y="3361470"/>
                  <a:ext cx="877680" cy="1274760"/>
                </p14:xfrm>
              </p:contentPart>
            </mc:Choice>
            <mc:Fallback xmlns="">
              <p:pic>
                <p:nvPicPr>
                  <p:cNvPr id="140" name="Input penna 139">
                    <a:extLst>
                      <a:ext uri="{FF2B5EF4-FFF2-40B4-BE49-F238E27FC236}">
                        <a16:creationId xmlns:a16="http://schemas.microsoft.com/office/drawing/2014/main" id="{843D0E08-2823-7AF7-D002-B09D956B5CC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flipV="1">
                    <a:off x="9367635" y="3331879"/>
                    <a:ext cx="1036820" cy="133334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92248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560</Words>
  <Application>Microsoft Office PowerPoint</Application>
  <PresentationFormat>Widescreen</PresentationFormat>
  <Paragraphs>140</Paragraphs>
  <Slides>16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GreekC</vt:lpstr>
      <vt:lpstr>Tema di Office</vt:lpstr>
      <vt:lpstr>Stray Light Assessment for IRT  A phase, M7 proposal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Fornasiero</dc:creator>
  <cp:lastModifiedBy>Fabrizio Fornasiero</cp:lastModifiedBy>
  <cp:revision>11</cp:revision>
  <dcterms:created xsi:type="dcterms:W3CDTF">2025-11-01T11:45:50Z</dcterms:created>
  <dcterms:modified xsi:type="dcterms:W3CDTF">2025-11-04T10:58:26Z</dcterms:modified>
</cp:coreProperties>
</file>