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34" r:id="rId6"/>
    <p:sldId id="416" r:id="rId7"/>
    <p:sldId id="437" r:id="rId8"/>
    <p:sldId id="438" r:id="rId9"/>
    <p:sldId id="439" r:id="rId10"/>
    <p:sldId id="440" r:id="rId11"/>
    <p:sldId id="261" r:id="rId12"/>
    <p:sldId id="262" r:id="rId13"/>
  </p:sldIdLst>
  <p:sldSz cx="12192000" cy="68580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URIS Aline" initials="MA" lastIdx="1" clrIdx="0">
    <p:extLst>
      <p:ext uri="{19B8F6BF-5375-455C-9EA6-DF929625EA0E}">
        <p15:presenceInfo xmlns:p15="http://schemas.microsoft.com/office/powerpoint/2012/main" userId="S-1-5-21-343818398-2000478354-839522115-108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987A"/>
    <a:srgbClr val="000000"/>
    <a:srgbClr val="3E4A83"/>
    <a:srgbClr val="E60019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1278" autoAdjust="0"/>
  </p:normalViewPr>
  <p:slideViewPr>
    <p:cSldViewPr snapToGrid="0">
      <p:cViewPr varScale="1">
        <p:scale>
          <a:sx n="77" d="100"/>
          <a:sy n="77" d="100"/>
        </p:scale>
        <p:origin x="917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8" d="100"/>
          <a:sy n="58" d="100"/>
        </p:scale>
        <p:origin x="22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B7398CF4-0D8F-4DD3-B28A-923FF3FEE419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C2B5AC-F81D-469C-ADE7-402A20B32007}" type="datetimeFigureOut">
              <a:rPr lang="fr-FR" smtClean="0"/>
              <a:t>05/11/2025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5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1" name="Google Shape;13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3229ba2844d46cb6_0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8" name="Google Shape;1328;g3229ba2844d46cb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3229ba2844d46cb6_6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5" name="Google Shape;1335;g3229ba2844d46cb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3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3229ba2844d46cb6_12:notes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3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2" name="Google Shape;1352;g3229ba2844d46cb6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0" y="726022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1647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3" y="720978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75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14" y="726066"/>
            <a:ext cx="3757027" cy="179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43" y="728663"/>
            <a:ext cx="3778331" cy="18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THESEUS IRT consortium meeting #5 | Paris, 4-5 November 2025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THESEUS IRT consortium meeting #5 | Paris, 4-5 November 2025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1</a:t>
            </a:fld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31838" y="3538330"/>
            <a:ext cx="6437587" cy="2375108"/>
          </a:xfrm>
        </p:spPr>
        <p:txBody>
          <a:bodyPr>
            <a:normAutofit/>
          </a:bodyPr>
          <a:lstStyle/>
          <a:p>
            <a:r>
              <a:rPr lang="fr-FR" sz="2000" b="1" dirty="0"/>
              <a:t>IRT Consortium meeting </a:t>
            </a:r>
          </a:p>
          <a:p>
            <a:r>
              <a:rPr lang="fr-FR" sz="2000" b="1" dirty="0"/>
              <a:t>Paris, 4-5 </a:t>
            </a:r>
            <a:r>
              <a:rPr lang="fr-FR" sz="2000" b="1" dirty="0" err="1"/>
              <a:t>November</a:t>
            </a:r>
            <a:r>
              <a:rPr lang="fr-FR" sz="2000" b="1" dirty="0"/>
              <a:t> 2025</a:t>
            </a:r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731840" y="1955800"/>
            <a:ext cx="6437586" cy="1209674"/>
          </a:xfrm>
        </p:spPr>
        <p:txBody>
          <a:bodyPr>
            <a:noAutofit/>
          </a:bodyPr>
          <a:lstStyle/>
          <a:p>
            <a:r>
              <a:rPr lang="fr-FR" sz="4000" dirty="0"/>
              <a:t>Meeting wrap up</a:t>
            </a: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1" r="85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92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Trade-off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Decisions</a:t>
            </a:r>
            <a:r>
              <a:rPr lang="fr-FR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8578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3" name="Google Shape;1323;p2"/>
          <p:cNvGraphicFramePr/>
          <p:nvPr>
            <p:extLst>
              <p:ext uri="{D42A27DB-BD31-4B8C-83A1-F6EECF244321}">
                <p14:modId xmlns:p14="http://schemas.microsoft.com/office/powerpoint/2010/main" val="1401419327"/>
              </p:ext>
            </p:extLst>
          </p:nvPr>
        </p:nvGraphicFramePr>
        <p:xfrm>
          <a:off x="404280" y="2003692"/>
          <a:ext cx="10826200" cy="3909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05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1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/>
                        <a:t>Item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 err="1"/>
                        <a:t>Status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/>
                        <a:t>Baseline for MSR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/>
                        <a:t>Justification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/>
                        <a:t>Mounting hardware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/>
                        <a:t>Closed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Short bipods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Decoupling from platform (Thermally and mdechanically) to better manage performance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9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/>
                        <a:t>M2 refocus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Open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Refocusing mechanism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 err="1"/>
                        <a:t>Derisk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uncertainties</a:t>
                      </a:r>
                      <a:r>
                        <a:rPr lang="fr-FR" sz="1800" dirty="0"/>
                        <a:t> on </a:t>
                      </a:r>
                      <a:r>
                        <a:rPr lang="fr-FR" sz="1800" dirty="0" err="1"/>
                        <a:t>quality</a:t>
                      </a:r>
                      <a:r>
                        <a:rPr lang="fr-FR" sz="1800" dirty="0"/>
                        <a:t> of </a:t>
                      </a:r>
                      <a:r>
                        <a:rPr lang="fr-FR" sz="1800" dirty="0" err="1"/>
                        <a:t>optics</a:t>
                      </a:r>
                      <a:r>
                        <a:rPr lang="fr-FR" sz="1800" dirty="0"/>
                        <a:t> and </a:t>
                      </a:r>
                      <a:r>
                        <a:rPr lang="fr-FR" sz="1800" dirty="0" err="1"/>
                        <a:t>alignment</a:t>
                      </a:r>
                      <a:r>
                        <a:rPr lang="fr-FR" sz="1800" dirty="0"/>
                        <a:t> </a:t>
                      </a:r>
                      <a:endParaRPr sz="1800" u="none" strike="noStrike" cap="none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24" name="Google Shape;1324;p2"/>
          <p:cNvSpPr txBox="1">
            <a:spLocks noGrp="1"/>
          </p:cNvSpPr>
          <p:nvPr>
            <p:ph type="title"/>
          </p:nvPr>
        </p:nvSpPr>
        <p:spPr>
          <a:xfrm>
            <a:off x="453222" y="72853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fr-F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TEL trade off</a:t>
            </a:r>
            <a:endParaRPr/>
          </a:p>
        </p:txBody>
      </p:sp>
      <p:sp>
        <p:nvSpPr>
          <p:cNvPr id="1325" name="Google Shape;1325;p2"/>
          <p:cNvSpPr txBox="1">
            <a:spLocks noGrp="1"/>
          </p:cNvSpPr>
          <p:nvPr>
            <p:ph type="ftr" idx="11"/>
          </p:nvPr>
        </p:nvSpPr>
        <p:spPr>
          <a:xfrm>
            <a:off x="717324" y="6343649"/>
            <a:ext cx="52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THESEUS IRT consortium meeting #5 | 4-5 November 2025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0" name="Google Shape;1330;p3"/>
          <p:cNvGraphicFramePr/>
          <p:nvPr>
            <p:extLst>
              <p:ext uri="{D42A27DB-BD31-4B8C-83A1-F6EECF244321}">
                <p14:modId xmlns:p14="http://schemas.microsoft.com/office/powerpoint/2010/main" val="4067805945"/>
              </p:ext>
            </p:extLst>
          </p:nvPr>
        </p:nvGraphicFramePr>
        <p:xfrm>
          <a:off x="404280" y="1371992"/>
          <a:ext cx="10826200" cy="45414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7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9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7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/>
                        <a:t>Item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 err="1"/>
                        <a:t>Status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dirty="0"/>
                        <a:t>Baseline for MSR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/>
                        <a:t>Justification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11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/>
                        <a:t>Structure material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/>
                        <a:t>Closed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Aluminium 6061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Flexibility in design and manufacturing, low gradient between detector and cold finger, satisfying thermo elastic behavior for optical alignment stability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/>
                        <a:t>FEE / detector thermal coupling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Closed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FEE Thermally decoupled from FPA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limit power on cold finger#1 (coldest one), allows warmer FEE and colder detector than 120 K 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4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b="1"/>
                        <a:t>Cold finger configuration </a:t>
                      </a:r>
                      <a:endParaRPr sz="1800" b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Open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2 cold fingers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/>
                        <a:t>Advanced design and analyses, compliant </a:t>
                      </a:r>
                      <a:r>
                        <a:rPr lang="fr-FR" sz="1800" dirty="0" err="1"/>
                        <a:t>with</a:t>
                      </a:r>
                      <a:r>
                        <a:rPr lang="fr-FR" sz="1800" dirty="0"/>
                        <a:t> EID A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31" name="Google Shape;1331;p3"/>
          <p:cNvSpPr txBox="1">
            <a:spLocks noGrp="1"/>
          </p:cNvSpPr>
          <p:nvPr>
            <p:ph type="title"/>
          </p:nvPr>
        </p:nvSpPr>
        <p:spPr>
          <a:xfrm>
            <a:off x="453222" y="72853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fr-F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CAM trade off</a:t>
            </a:r>
            <a:endParaRPr/>
          </a:p>
        </p:txBody>
      </p:sp>
      <p:sp>
        <p:nvSpPr>
          <p:cNvPr id="1332" name="Google Shape;1332;p3"/>
          <p:cNvSpPr txBox="1">
            <a:spLocks noGrp="1"/>
          </p:cNvSpPr>
          <p:nvPr>
            <p:ph type="ftr" idx="11"/>
          </p:nvPr>
        </p:nvSpPr>
        <p:spPr>
          <a:xfrm>
            <a:off x="717324" y="6343649"/>
            <a:ext cx="52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THESEUS IRT consortium meeting #5 | 4-5 November 2025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7" name="Google Shape;1337;p4"/>
          <p:cNvGraphicFramePr/>
          <p:nvPr>
            <p:extLst>
              <p:ext uri="{D42A27DB-BD31-4B8C-83A1-F6EECF244321}">
                <p14:modId xmlns:p14="http://schemas.microsoft.com/office/powerpoint/2010/main" val="3211717804"/>
              </p:ext>
            </p:extLst>
          </p:nvPr>
        </p:nvGraphicFramePr>
        <p:xfrm>
          <a:off x="453222" y="830977"/>
          <a:ext cx="10826200" cy="53749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06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5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7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Item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Status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Baseline for MSR</a:t>
                      </a:r>
                      <a:endParaRPr sz="1800" u="none" strike="noStrike" cap="none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/>
                        <a:t>Justification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 dirty="0" err="1"/>
                        <a:t>Mechanical</a:t>
                      </a:r>
                      <a:r>
                        <a:rPr lang="fr-FR" sz="1800" b="1" dirty="0"/>
                        <a:t> configuration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u="none" strike="noStrike" cap="none"/>
                        <a:t> </a:t>
                      </a:r>
                      <a:r>
                        <a:rPr lang="fr-FR" sz="1800"/>
                        <a:t>Closed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2 boxes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 Heat management (Increase of fonctions and power wrt M5)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 b="1" dirty="0" err="1"/>
                        <a:t>Astrometry</a:t>
                      </a:r>
                      <a:r>
                        <a:rPr lang="fr-FR" sz="1800" b="1" dirty="0"/>
                        <a:t> on </a:t>
                      </a:r>
                      <a:r>
                        <a:rPr lang="fr-FR" sz="1800" b="1" dirty="0" err="1"/>
                        <a:t>board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Closed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r>
                        <a:rPr lang="fr-FR" sz="1800"/>
                        <a:t>Yes (CLAMPS algorithm)</a:t>
                      </a:r>
                      <a:endParaRPr sz="18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defRPr sz="1400" u="none" strike="noStrike" cap="none"/>
                      </a:pP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Relax long term stability requirement of telescope</a:t>
                      </a:r>
                      <a:endParaRPr sz="18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b="1" dirty="0" err="1"/>
                        <a:t>Readout</a:t>
                      </a:r>
                      <a:r>
                        <a:rPr lang="fr-FR" sz="1800" b="1" dirty="0"/>
                        <a:t> mode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Open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MACC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Can give more performance margin or relax noise spécifications for detector and ASIC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1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b="1" dirty="0"/>
                        <a:t>Software </a:t>
                      </a:r>
                      <a:r>
                        <a:rPr lang="fr-FR" sz="1800" b="1" dirty="0" err="1"/>
                        <a:t>environment</a:t>
                      </a:r>
                      <a:endParaRPr sz="1800" b="1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Open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/>
                        <a:t>RTEMS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u="none" strike="noStrike" cap="none"/>
                      </a:pPr>
                      <a:r>
                        <a:rPr lang="fr-FR" sz="1800" dirty="0"/>
                        <a:t>Not </a:t>
                      </a:r>
                      <a:r>
                        <a:rPr lang="fr-FR" sz="1800" dirty="0" err="1"/>
                        <a:t>enough</a:t>
                      </a:r>
                      <a:r>
                        <a:rPr lang="fr-FR" sz="1800" dirty="0"/>
                        <a:t> time to </a:t>
                      </a:r>
                      <a:r>
                        <a:rPr lang="fr-FR" sz="1800" dirty="0" err="1"/>
                        <a:t>evaluate</a:t>
                      </a:r>
                      <a:r>
                        <a:rPr lang="fr-FR" sz="1800" dirty="0"/>
                        <a:t> KOSMOS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38" name="Google Shape;1338;p4"/>
          <p:cNvSpPr txBox="1">
            <a:spLocks noGrp="1"/>
          </p:cNvSpPr>
          <p:nvPr>
            <p:ph type="title"/>
          </p:nvPr>
        </p:nvSpPr>
        <p:spPr>
          <a:xfrm>
            <a:off x="453222" y="72853"/>
            <a:ext cx="10728300" cy="8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lang="fr-FR" sz="36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ICS trade off</a:t>
            </a:r>
            <a:endParaRPr/>
          </a:p>
        </p:txBody>
      </p:sp>
      <p:sp>
        <p:nvSpPr>
          <p:cNvPr id="1339" name="Google Shape;1339;p4"/>
          <p:cNvSpPr txBox="1">
            <a:spLocks noGrp="1"/>
          </p:cNvSpPr>
          <p:nvPr>
            <p:ph type="ftr" idx="11"/>
          </p:nvPr>
        </p:nvSpPr>
        <p:spPr>
          <a:xfrm>
            <a:off x="717324" y="6343649"/>
            <a:ext cx="5284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THESEUS IRT consortium meeting #5 | 4-5 November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Action items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608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Google Shape;1347;p6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THESEUS IRT consortium meeting #5 | 4-5 November 2025</a:t>
            </a:r>
            <a:endParaRPr/>
          </a:p>
        </p:txBody>
      </p:sp>
      <p:sp>
        <p:nvSpPr>
          <p:cNvPr id="1348" name="Google Shape;1348;p6"/>
          <p:cNvSpPr txBox="1">
            <a:spLocks noGrp="1"/>
          </p:cNvSpPr>
          <p:nvPr>
            <p:ph type="title" idx="4294967295"/>
          </p:nvPr>
        </p:nvSpPr>
        <p:spPr>
          <a:xfrm>
            <a:off x="409525" y="314325"/>
            <a:ext cx="10318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Black"/>
              <a:buNone/>
            </a:pPr>
            <a:r>
              <a:rPr lang="fr-FR" sz="3600" b="1">
                <a:solidFill>
                  <a:srgbClr val="FF0000"/>
                </a:solidFill>
              </a:rPr>
              <a:t>Actions at system level</a:t>
            </a:r>
            <a:endParaRPr/>
          </a:p>
        </p:txBody>
      </p:sp>
      <p:sp>
        <p:nvSpPr>
          <p:cNvPr id="1349" name="Google Shape;1349;p6"/>
          <p:cNvSpPr txBox="1">
            <a:spLocks noGrp="1"/>
          </p:cNvSpPr>
          <p:nvPr>
            <p:ph type="body" idx="4294967295"/>
          </p:nvPr>
        </p:nvSpPr>
        <p:spPr>
          <a:xfrm>
            <a:off x="522514" y="2589213"/>
            <a:ext cx="105156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fr-FR" sz="2400"/>
              <a:t>Work on the presentation of the mass budget with system margins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fr-FR" sz="2400"/>
              <a:t>Clarify temperature limits with ESA for thermal analysis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7"/>
          <p:cNvSpPr txBox="1">
            <a:spLocks noGrp="1"/>
          </p:cNvSpPr>
          <p:nvPr>
            <p:ph type="ftr" idx="11"/>
          </p:nvPr>
        </p:nvSpPr>
        <p:spPr>
          <a:xfrm>
            <a:off x="736600" y="6343650"/>
            <a:ext cx="8839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THESEUS IRT consortium meeting #5 | 4-5 November 2025</a:t>
            </a:r>
            <a:endParaRPr/>
          </a:p>
        </p:txBody>
      </p:sp>
      <p:sp>
        <p:nvSpPr>
          <p:cNvPr id="1355" name="Google Shape;1355;p7"/>
          <p:cNvSpPr txBox="1">
            <a:spLocks noGrp="1"/>
          </p:cNvSpPr>
          <p:nvPr>
            <p:ph type="title" idx="4294967295"/>
          </p:nvPr>
        </p:nvSpPr>
        <p:spPr>
          <a:xfrm>
            <a:off x="409525" y="314325"/>
            <a:ext cx="103188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 Black"/>
              <a:buNone/>
            </a:pPr>
            <a:r>
              <a:rPr lang="fr-FR" sz="3600" b="1">
                <a:solidFill>
                  <a:srgbClr val="FF0000"/>
                </a:solidFill>
              </a:rPr>
              <a:t>Actions at subsystem level</a:t>
            </a:r>
            <a:endParaRPr/>
          </a:p>
        </p:txBody>
      </p:sp>
      <p:sp>
        <p:nvSpPr>
          <p:cNvPr id="1356" name="Google Shape;1356;p7"/>
          <p:cNvSpPr txBox="1">
            <a:spLocks noGrp="1"/>
          </p:cNvSpPr>
          <p:nvPr>
            <p:ph type="body" idx="4294967295"/>
          </p:nvPr>
        </p:nvSpPr>
        <p:spPr>
          <a:xfrm>
            <a:off x="522514" y="2589213"/>
            <a:ext cx="10515600" cy="23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fr-FR" sz="2400"/>
              <a:t>Feasibility study of MACC readout mode in the preprocessing layer (DCU, CEA) and in the processing layer (DPB, IAAT): use PowerPoint requirement and rapidly contact Henri and Aline if inputs are missing.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151dffeb-2989-4a61-aef8-844a993007f8"/>
    <ds:schemaRef ds:uri="http://purl.org/dc/dcmitype/"/>
    <ds:schemaRef ds:uri="582fa2ad-bcfb-4c30-8490-7bbd511b1880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10760</TotalTime>
  <Words>340</Words>
  <Application>Microsoft Office PowerPoint</Application>
  <PresentationFormat>Grand écran</PresentationFormat>
  <Paragraphs>71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Thème Office</vt:lpstr>
      <vt:lpstr>Meeting wrap up</vt:lpstr>
      <vt:lpstr>Trade-off status</vt:lpstr>
      <vt:lpstr>TEL trade off</vt:lpstr>
      <vt:lpstr>CAM trade off</vt:lpstr>
      <vt:lpstr>ICS trade off</vt:lpstr>
      <vt:lpstr>Action items</vt:lpstr>
      <vt:lpstr>Actions at system level</vt:lpstr>
      <vt:lpstr>Actions at subsystem level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sit amet, consectetuer</dc:title>
  <dc:creator>HARTMANN Marion</dc:creator>
  <cp:lastModifiedBy>MEURIS Aline</cp:lastModifiedBy>
  <cp:revision>406</cp:revision>
  <cp:lastPrinted>2024-12-17T22:04:53Z</cp:lastPrinted>
  <dcterms:created xsi:type="dcterms:W3CDTF">2023-01-13T15:17:34Z</dcterms:created>
  <dcterms:modified xsi:type="dcterms:W3CDTF">2025-11-05T09:12:23Z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